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6" r:id="rId3"/>
    <p:sldId id="290" r:id="rId4"/>
    <p:sldId id="259" r:id="rId5"/>
    <p:sldId id="264" r:id="rId6"/>
    <p:sldId id="289" r:id="rId7"/>
    <p:sldId id="262" r:id="rId8"/>
    <p:sldId id="260" r:id="rId9"/>
    <p:sldId id="291" r:id="rId10"/>
    <p:sldId id="267" r:id="rId11"/>
    <p:sldId id="269" r:id="rId12"/>
    <p:sldId id="261" r:id="rId13"/>
    <p:sldId id="295" r:id="rId14"/>
    <p:sldId id="277" r:id="rId15"/>
    <p:sldId id="272" r:id="rId16"/>
    <p:sldId id="278" r:id="rId17"/>
    <p:sldId id="294" r:id="rId18"/>
    <p:sldId id="297" r:id="rId19"/>
    <p:sldId id="273" r:id="rId20"/>
    <p:sldId id="279" r:id="rId21"/>
    <p:sldId id="274" r:id="rId22"/>
    <p:sldId id="280" r:id="rId23"/>
    <p:sldId id="293" r:id="rId24"/>
    <p:sldId id="281" r:id="rId25"/>
    <p:sldId id="292" r:id="rId26"/>
    <p:sldId id="282" r:id="rId27"/>
    <p:sldId id="283" r:id="rId28"/>
    <p:sldId id="298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7633" autoAdjust="0"/>
  </p:normalViewPr>
  <p:slideViewPr>
    <p:cSldViewPr>
      <p:cViewPr varScale="1">
        <p:scale>
          <a:sx n="75" d="100"/>
          <a:sy n="75" d="100"/>
        </p:scale>
        <p:origin x="62" y="365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9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1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6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5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8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0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6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2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2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6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8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Drive Your Server Like You Stole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HOTSOS 2017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1</a:t>
            </a:r>
            <a:r>
              <a:rPr lang="en-US" dirty="0"/>
              <a:t>:  Tuning PGA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0960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_</a:t>
            </a:r>
            <a:r>
              <a:rPr lang="en-US" b="1" u="sng" dirty="0" err="1" smtClean="0"/>
              <a:t>pga_max_size</a:t>
            </a:r>
            <a:endParaRPr lang="en-US" b="1" u="sng" dirty="0" smtClean="0"/>
          </a:p>
          <a:p>
            <a:pPr lvl="1"/>
            <a:r>
              <a:rPr lang="en-US" dirty="0" smtClean="0"/>
              <a:t>ALTER SYSTEM SET “_PGA_MAX_SIZE” = 2G</a:t>
            </a:r>
          </a:p>
          <a:p>
            <a:pPr lvl="1"/>
            <a:r>
              <a:rPr lang="en-US" dirty="0" smtClean="0"/>
              <a:t>ALTER SYSTEM SET “_PGA_MAX_SIZE” = 4G</a:t>
            </a:r>
          </a:p>
          <a:p>
            <a:pPr lvl="1"/>
            <a:r>
              <a:rPr lang="en-US" dirty="0" smtClean="0"/>
              <a:t>ALTER SYSTEM SET “_PGA_MAX_SIZE” = 6G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PARALLEL(16) */</a:t>
            </a:r>
          </a:p>
          <a:p>
            <a:pPr lvl="1"/>
            <a:r>
              <a:rPr lang="en-US" dirty="0" smtClean="0"/>
              <a:t>/*+ PARALLEL(32) */</a:t>
            </a:r>
          </a:p>
          <a:p>
            <a:pPr lvl="1"/>
            <a:r>
              <a:rPr lang="en-US" dirty="0" smtClean="0"/>
              <a:t>/*+ PARALLEL(64) */</a:t>
            </a:r>
          </a:p>
          <a:p>
            <a:r>
              <a:rPr lang="en-US" b="1" u="sng" dirty="0" smtClean="0"/>
              <a:t>We forced buffer cache to be small</a:t>
            </a:r>
          </a:p>
          <a:p>
            <a:pPr lvl="1"/>
            <a:r>
              <a:rPr lang="en-US" dirty="0" smtClean="0"/>
              <a:t>512MB (no table fits)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Work Area Size (PGA and Temp)</a:t>
            </a:r>
          </a:p>
          <a:p>
            <a:pPr lvl="2"/>
            <a:r>
              <a:rPr lang="en-US" dirty="0" smtClean="0"/>
              <a:t>V$SQL_WORKAREA_ACTIVE</a:t>
            </a:r>
          </a:p>
          <a:p>
            <a:pPr lvl="1"/>
            <a:r>
              <a:rPr lang="en-US" dirty="0" smtClean="0"/>
              <a:t>Time (Run Time, CPU Time, IO Wait, DB Time)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1" y="1447800"/>
            <a:ext cx="5033053" cy="301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637" y="49530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stop going to temp if we enable larger work areas?</a:t>
            </a:r>
          </a:p>
        </p:txBody>
      </p:sp>
      <p:sp>
        <p:nvSpPr>
          <p:cNvPr id="4" name="Right Brace 3"/>
          <p:cNvSpPr/>
          <p:nvPr/>
        </p:nvSpPr>
        <p:spPr>
          <a:xfrm>
            <a:off x="9675812" y="1676400"/>
            <a:ext cx="533400" cy="838200"/>
          </a:xfrm>
          <a:prstGeom prst="rightBrac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328293" y="1981200"/>
            <a:ext cx="1481119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dirty="0" smtClean="0"/>
              <a:t>Make it bigger</a:t>
            </a:r>
            <a:endParaRPr lang="en-GB" sz="1700" dirty="0" err="1" smtClean="0"/>
          </a:p>
        </p:txBody>
      </p:sp>
      <p:sp>
        <p:nvSpPr>
          <p:cNvPr id="8" name="Right Brace 7"/>
          <p:cNvSpPr/>
          <p:nvPr/>
        </p:nvSpPr>
        <p:spPr>
          <a:xfrm>
            <a:off x="9675812" y="3124200"/>
            <a:ext cx="533400" cy="838200"/>
          </a:xfrm>
          <a:prstGeom prst="rightBrac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328293" y="3429000"/>
            <a:ext cx="1481119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dirty="0" smtClean="0"/>
              <a:t>Make more of them</a:t>
            </a:r>
            <a:endParaRPr lang="en-GB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12778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Tuning PGA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Biggest gains happen when we never go to temp.</a:t>
            </a:r>
          </a:p>
          <a:p>
            <a:pPr lvl="1"/>
            <a:r>
              <a:rPr lang="en-US" dirty="0" smtClean="0"/>
              <a:t>Approx. 1.3X improvement over default</a:t>
            </a:r>
          </a:p>
          <a:p>
            <a:r>
              <a:rPr lang="en-US" dirty="0" smtClean="0"/>
              <a:t>How do we prevent TEMP?</a:t>
            </a:r>
          </a:p>
          <a:p>
            <a:pPr lvl="1"/>
            <a:r>
              <a:rPr lang="en-US" dirty="0" smtClean="0"/>
              <a:t>Really high DOP</a:t>
            </a:r>
          </a:p>
          <a:p>
            <a:pPr lvl="2"/>
            <a:r>
              <a:rPr lang="en-US" dirty="0" smtClean="0"/>
              <a:t>Not ideal, requires lots of CPU </a:t>
            </a:r>
            <a:r>
              <a:rPr lang="en-US" dirty="0" smtClean="0"/>
              <a:t>allocation without </a:t>
            </a:r>
            <a:r>
              <a:rPr lang="en-US" dirty="0" smtClean="0"/>
              <a:t>a big improvement in run time. </a:t>
            </a:r>
          </a:p>
          <a:p>
            <a:pPr lvl="1"/>
            <a:r>
              <a:rPr lang="en-US" dirty="0" smtClean="0"/>
              <a:t>Larger _PGA_MAX_SIZE</a:t>
            </a:r>
            <a:endParaRPr lang="en-US" dirty="0" smtClean="0"/>
          </a:p>
          <a:p>
            <a:pPr lvl="2"/>
            <a:r>
              <a:rPr lang="en-US" dirty="0" smtClean="0"/>
              <a:t>4G seems adequate.  6G didn’t provide any benefit.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/>
              <a:t>more attractive approach.  Allows us to use more </a:t>
            </a:r>
            <a:r>
              <a:rPr lang="en-US" dirty="0" smtClean="0"/>
              <a:t>PGA and less CPU</a:t>
            </a:r>
            <a:endParaRPr lang="en-US" dirty="0" smtClean="0"/>
          </a:p>
          <a:p>
            <a:pPr lvl="2"/>
            <a:r>
              <a:rPr lang="en-US" dirty="0" smtClean="0"/>
              <a:t>Should use caution since </a:t>
            </a:r>
            <a:r>
              <a:rPr lang="en-US" dirty="0" smtClean="0"/>
              <a:t>it’s an undocumented </a:t>
            </a:r>
            <a:r>
              <a:rPr lang="en-US" dirty="0" smtClean="0"/>
              <a:t>parameter</a:t>
            </a:r>
          </a:p>
          <a:p>
            <a:r>
              <a:rPr lang="en-US" dirty="0" smtClean="0"/>
              <a:t>Things certainly got faster, but with tables this large going to disk is another big bottleneck.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2612" y="2514600"/>
            <a:ext cx="838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Default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94012" y="2667000"/>
            <a:ext cx="228600" cy="4572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Big Table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3656171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5012" y="1526628"/>
            <a:ext cx="4362768" cy="42645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PARALLEL_DEGREE_POLICY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DB_BIG_TABLE_CACHE_PERCENT_TARGET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_SMALL_TABLE_THRESHOLD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    2% of buffer cache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58574" y="4800600"/>
            <a:ext cx="3884771" cy="1524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V$BT_SCAN_CACHE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V$BT_SCAN_OBJ_TEMPS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 descr="Image result for oracle automatic big table 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7" y="2105026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/>
          <p:cNvSpPr/>
          <p:nvPr/>
        </p:nvSpPr>
        <p:spPr>
          <a:xfrm>
            <a:off x="1531937" y="2514600"/>
            <a:ext cx="1447800" cy="1371600"/>
          </a:xfrm>
          <a:prstGeom prst="flowChart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  <a:miter lim="800000"/>
          </a:ln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998251" y="2514600"/>
            <a:ext cx="838198" cy="909638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96526" y="3875827"/>
            <a:ext cx="811886" cy="10373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2: Big Table Caching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MANUAL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r>
              <a:rPr lang="en-US" b="1" u="sng" dirty="0" smtClean="0"/>
              <a:t>We manually set Big Table cache percent target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10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50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90</a:t>
            </a:r>
          </a:p>
          <a:p>
            <a:r>
              <a:rPr lang="en-US" b="1" u="sng" dirty="0" smtClean="0"/>
              <a:t>New Default (no temp)</a:t>
            </a:r>
            <a:endParaRPr lang="en-US" b="1" u="sng" dirty="0" smtClean="0"/>
          </a:p>
          <a:p>
            <a:pPr lvl="1"/>
            <a:r>
              <a:rPr lang="en-US" dirty="0" smtClean="0"/>
              <a:t>/*+ PARALLEL(32) */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</a:t>
            </a:r>
            <a:r>
              <a:rPr lang="en-US" dirty="0" smtClean="0"/>
              <a:t>“_PGA_MAX_SIZE</a:t>
            </a:r>
            <a:r>
              <a:rPr lang="en-US" dirty="0"/>
              <a:t>” = </a:t>
            </a:r>
            <a:r>
              <a:rPr lang="en-US" dirty="0" smtClean="0"/>
              <a:t>4G</a:t>
            </a:r>
          </a:p>
          <a:p>
            <a:r>
              <a:rPr lang="en-US" b="1" u="sng" dirty="0" smtClean="0"/>
              <a:t>We made buffer cache big</a:t>
            </a:r>
          </a:p>
          <a:p>
            <a:pPr lvl="1"/>
            <a:r>
              <a:rPr lang="en-US" dirty="0" smtClean="0"/>
              <a:t>192GB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BT Cache Object Status</a:t>
            </a:r>
          </a:p>
          <a:p>
            <a:pPr lvl="2"/>
            <a:r>
              <a:rPr lang="en-US" dirty="0" smtClean="0"/>
              <a:t>V$BT_SCAN_CACHE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1315995"/>
            <a:ext cx="521451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526" y="49530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put tables into memory and eliminate or minimize IO?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91" y="3389677"/>
            <a:ext cx="451275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2: Big Table Caching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Policy = Manual</a:t>
            </a:r>
          </a:p>
          <a:p>
            <a:pPr lvl="1"/>
            <a:r>
              <a:rPr lang="en-US" dirty="0" smtClean="0"/>
              <a:t>Notice that as the cache percent target gets large, the queries slow significantly.  </a:t>
            </a:r>
          </a:p>
          <a:p>
            <a:r>
              <a:rPr lang="en-US" dirty="0" smtClean="0"/>
              <a:t>Policy = Auto</a:t>
            </a:r>
          </a:p>
          <a:p>
            <a:pPr lvl="1"/>
            <a:r>
              <a:rPr lang="en-US" dirty="0" smtClean="0"/>
              <a:t>As you increase the big table cache percent you get significant query speed improvements.</a:t>
            </a:r>
          </a:p>
          <a:p>
            <a:pPr lvl="2"/>
            <a:r>
              <a:rPr lang="en-US" dirty="0" smtClean="0"/>
              <a:t>3.4X speed improvement vs the original default</a:t>
            </a:r>
          </a:p>
          <a:p>
            <a:pPr lvl="2"/>
            <a:r>
              <a:rPr lang="en-US" dirty="0" smtClean="0"/>
              <a:t>2.6X </a:t>
            </a:r>
            <a:r>
              <a:rPr lang="en-US" dirty="0" smtClean="0"/>
              <a:t>speed improvement from the </a:t>
            </a:r>
            <a:r>
              <a:rPr lang="en-US" dirty="0" smtClean="0"/>
              <a:t>new default</a:t>
            </a:r>
            <a:endParaRPr lang="en-US" dirty="0" smtClean="0"/>
          </a:p>
          <a:p>
            <a:pPr lvl="1"/>
            <a:r>
              <a:rPr lang="en-US" dirty="0" smtClean="0"/>
              <a:t>However, you still have to go disk for some of the data.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2: Big Table Caching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67440" y="1295401"/>
            <a:ext cx="4646772" cy="4114799"/>
          </a:xfrm>
        </p:spPr>
        <p:txBody>
          <a:bodyPr/>
          <a:lstStyle/>
          <a:p>
            <a:r>
              <a:rPr lang="en-US" dirty="0" smtClean="0"/>
              <a:t>First run penalty?</a:t>
            </a:r>
          </a:p>
          <a:p>
            <a:pPr lvl="1"/>
            <a:r>
              <a:rPr lang="en-US" dirty="0" smtClean="0"/>
              <a:t>It appears there is some overhead to filling up the big table cache</a:t>
            </a:r>
          </a:p>
          <a:p>
            <a:pPr lvl="1"/>
            <a:r>
              <a:rPr lang="en-US" dirty="0" smtClean="0"/>
              <a:t>Significant improvements in subsequent runts</a:t>
            </a:r>
            <a:endParaRPr lang="en-US" dirty="0" smtClean="0"/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Ad-hoc queries</a:t>
            </a:r>
          </a:p>
          <a:p>
            <a:pPr lvl="2"/>
            <a:r>
              <a:rPr lang="en-US" dirty="0" smtClean="0"/>
              <a:t>Something where you spend a day/week crunching on the same </a:t>
            </a:r>
            <a:r>
              <a:rPr lang="en-US" dirty="0" smtClean="0"/>
              <a:t>big tables</a:t>
            </a:r>
          </a:p>
          <a:p>
            <a:pPr lvl="1"/>
            <a:r>
              <a:rPr lang="en-US" dirty="0" smtClean="0"/>
              <a:t>Nightly Jobs</a:t>
            </a:r>
          </a:p>
          <a:p>
            <a:pPr lvl="2"/>
            <a:r>
              <a:rPr lang="en-US" dirty="0" smtClean="0"/>
              <a:t>Probably not, unless you reference the same big many times.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7345856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Column Store	</a:t>
            </a:r>
            <a:endParaRPr lang="en-US" dirty="0"/>
          </a:p>
        </p:txBody>
      </p:sp>
      <p:pic>
        <p:nvPicPr>
          <p:cNvPr id="4" name="Picture 2" descr="Image result for columnar sto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828800"/>
            <a:ext cx="5322870" cy="17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2831" y="3539395"/>
            <a:ext cx="141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Storage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1371" y="3539395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Columnar Storage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2830" y="1600200"/>
            <a:ext cx="16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Buffer Cache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1526" y="1644134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IMCS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16984" y="1817292"/>
            <a:ext cx="3962400" cy="20914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/>
              <a:t>SGA Parameters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INMEMORY_SIZE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/>
              <a:t>Table Parameters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Compression Level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Priority (optional)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58574" y="4800600"/>
            <a:ext cx="3884771" cy="1524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V$IM_SEGMENTS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V$INMEMORY_AREA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4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4870" y="1730714"/>
            <a:ext cx="2777490" cy="448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37098" y="183674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1MB Pool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304209" y="3789219"/>
            <a:ext cx="1512570" cy="278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9101" y="3786703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64KB Pool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79002" y="3984765"/>
            <a:ext cx="539118" cy="2383460"/>
            <a:chOff x="10116023" y="3717396"/>
            <a:chExt cx="539118" cy="2383460"/>
          </a:xfrm>
        </p:grpSpPr>
        <p:grpSp>
          <p:nvGrpSpPr>
            <p:cNvPr id="10" name="Group 9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107159" y="3987961"/>
            <a:ext cx="539118" cy="2383460"/>
            <a:chOff x="10116023" y="3717396"/>
            <a:chExt cx="539118" cy="238346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37098" y="2139331"/>
            <a:ext cx="6253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store actual data populated in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Subunits knows as In-Memory Compression Units (IMCU)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stores composed of 1MB extents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can be stored over one or more IMCU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1MB Pool Size = (0.8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55349" y="4196950"/>
            <a:ext cx="3540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IMCU metadata and transactional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subunits known as Snapshot Metadata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64KB Pool Size = (0.2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390967" y="4630412"/>
            <a:ext cx="21897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v$inmemory_area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v$im_header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v$im_smu_head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V$im_segments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691579" y="2177358"/>
            <a:ext cx="2122170" cy="1139268"/>
            <a:chOff x="742950" y="1889682"/>
            <a:chExt cx="2122170" cy="1139268"/>
          </a:xfrm>
        </p:grpSpPr>
        <p:sp>
          <p:nvSpPr>
            <p:cNvPr id="47" name="Rectangle 46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703008" y="3503643"/>
            <a:ext cx="2122170" cy="1139268"/>
            <a:chOff x="742950" y="1889682"/>
            <a:chExt cx="2122170" cy="1139268"/>
          </a:xfrm>
        </p:grpSpPr>
        <p:sp>
          <p:nvSpPr>
            <p:cNvPr id="65" name="Rectangle 64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703008" y="4847875"/>
            <a:ext cx="2122170" cy="1139268"/>
            <a:chOff x="742950" y="1889682"/>
            <a:chExt cx="2122170" cy="1139268"/>
          </a:xfrm>
        </p:grpSpPr>
        <p:sp>
          <p:nvSpPr>
            <p:cNvPr id="83" name="Rectangle 82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0" name="Straight Arrow Connector 99"/>
          <p:cNvCxnSpPr/>
          <p:nvPr/>
        </p:nvCxnSpPr>
        <p:spPr>
          <a:xfrm flipV="1">
            <a:off x="1733615" y="1978364"/>
            <a:ext cx="1657352" cy="4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72464" y="4321022"/>
            <a:ext cx="30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Dynamic Performance Views</a:t>
            </a:r>
          </a:p>
        </p:txBody>
      </p:sp>
      <p:cxnSp>
        <p:nvCxnSpPr>
          <p:cNvPr id="102" name="Straight Arrow Connector 101"/>
          <p:cNvCxnSpPr>
            <a:endCxn id="8" idx="3"/>
          </p:cNvCxnSpPr>
          <p:nvPr/>
        </p:nvCxnSpPr>
        <p:spPr>
          <a:xfrm flipH="1" flipV="1">
            <a:off x="8503561" y="3971369"/>
            <a:ext cx="1800648" cy="8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dirty="0" smtClean="0"/>
              <a:t>In-Memory Pools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3:  In-Memory Column Store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set…</a:t>
            </a:r>
          </a:p>
          <a:p>
            <a:pPr lvl="1"/>
            <a:r>
              <a:rPr lang="en-US" dirty="0" smtClean="0"/>
              <a:t>ALTER SYSTEM SET PARALLEL_DEGREE_POLICY = </a:t>
            </a:r>
            <a:r>
              <a:rPr lang="en-US" b="1" u="sng" dirty="0" smtClean="0"/>
              <a:t>AUTO</a:t>
            </a:r>
          </a:p>
          <a:p>
            <a:pPr lvl="1"/>
            <a:r>
              <a:rPr lang="en-US" dirty="0"/>
              <a:t>ALTER SYSTEM SET DB_CACHE_SIZE = </a:t>
            </a:r>
            <a:r>
              <a:rPr lang="en-US" b="1" u="sng" dirty="0"/>
              <a:t>32G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  <a:endParaRPr lang="en-US" b="1" u="sng" dirty="0" smtClean="0"/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INMEMORY_SIZE=</a:t>
            </a:r>
            <a:r>
              <a:rPr lang="en-US" b="1" u="sng" dirty="0"/>
              <a:t>192G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</a:p>
          <a:p>
            <a:r>
              <a:rPr lang="en-US" b="1" u="sng" dirty="0"/>
              <a:t>New Default (no temp)</a:t>
            </a:r>
          </a:p>
          <a:p>
            <a:pPr lvl="1"/>
            <a:r>
              <a:rPr lang="en-US" dirty="0"/>
              <a:t>/*+ PARALLEL(32) */</a:t>
            </a:r>
          </a:p>
          <a:p>
            <a:pPr lvl="1"/>
            <a:r>
              <a:rPr lang="en-US" dirty="0"/>
              <a:t>ALTER SYSTEM SET “PGA_MAX_SIZE” = 4G </a:t>
            </a:r>
            <a:endParaRPr lang="en-US" dirty="0" smtClean="0"/>
          </a:p>
          <a:p>
            <a:r>
              <a:rPr lang="en-US" b="1" u="sng" dirty="0" smtClean="0"/>
              <a:t>We </a:t>
            </a:r>
            <a:r>
              <a:rPr lang="en-US" b="1" u="sng" dirty="0" smtClean="0"/>
              <a:t>forced tables to be </a:t>
            </a:r>
            <a:r>
              <a:rPr lang="en-US" b="1" u="sng" dirty="0" smtClean="0"/>
              <a:t>In-Memory</a:t>
            </a:r>
            <a:endParaRPr lang="en-US" b="1" u="sng" dirty="0" smtClean="0"/>
          </a:p>
          <a:p>
            <a:pPr lvl="1"/>
            <a:r>
              <a:rPr lang="en-US" sz="1100" dirty="0" smtClean="0"/>
              <a:t>ALTER TABLE [table name] </a:t>
            </a:r>
            <a:r>
              <a:rPr lang="en-US" sz="1100" dirty="0"/>
              <a:t>INMEMORY MEMCOMPRESS FOR QUERY </a:t>
            </a:r>
            <a:r>
              <a:rPr lang="en-US" sz="1100" dirty="0" smtClean="0"/>
              <a:t>LOW PRIORITY CRITICAL</a:t>
            </a:r>
          </a:p>
          <a:p>
            <a:r>
              <a:rPr lang="en-US" b="1" u="sng" dirty="0" smtClean="0"/>
              <a:t>We waited for the table to fully populate In-Memory</a:t>
            </a:r>
          </a:p>
          <a:p>
            <a:pPr lvl="1"/>
            <a:r>
              <a:rPr lang="en-US" dirty="0" smtClean="0"/>
              <a:t>V$IM_SEGMENTS</a:t>
            </a:r>
          </a:p>
          <a:p>
            <a:pPr lvl="2"/>
            <a:r>
              <a:rPr lang="en-US" dirty="0" smtClean="0"/>
              <a:t>Monitor population status and size</a:t>
            </a:r>
            <a:endParaRPr lang="en-US" dirty="0" smtClean="0"/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0034" y="4495800"/>
            <a:ext cx="4495800" cy="13716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How does IM compression change query speed?  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How does compression option change object size in memory?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1297460"/>
            <a:ext cx="4897045" cy="27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work for HP Inc. in Corvallis Oregon</a:t>
            </a:r>
          </a:p>
          <a:p>
            <a:r>
              <a:rPr lang="en-US" dirty="0" smtClean="0"/>
              <a:t>We are on a team that builds really big printers</a:t>
            </a:r>
          </a:p>
          <a:p>
            <a:r>
              <a:rPr lang="en-US" b="1" u="sng" dirty="0" smtClean="0"/>
              <a:t>Engineering </a:t>
            </a:r>
            <a:r>
              <a:rPr lang="en-US" b="1" u="sng" dirty="0"/>
              <a:t>Analytics</a:t>
            </a:r>
            <a:endParaRPr lang="en-US" dirty="0"/>
          </a:p>
          <a:p>
            <a:pPr lvl="1"/>
            <a:r>
              <a:rPr lang="en-US" dirty="0"/>
              <a:t>Analytics on large datasets to provide insights to the engineering </a:t>
            </a:r>
            <a:r>
              <a:rPr lang="en-US" dirty="0" smtClean="0"/>
              <a:t>teams, </a:t>
            </a:r>
            <a:r>
              <a:rPr lang="en-US" dirty="0"/>
              <a:t>the tiered support organization, and to the end customer.</a:t>
            </a:r>
          </a:p>
          <a:p>
            <a:pPr lvl="2"/>
            <a:r>
              <a:rPr lang="en-US" dirty="0"/>
              <a:t>Failure mode detection</a:t>
            </a:r>
          </a:p>
          <a:p>
            <a:pPr lvl="2"/>
            <a:r>
              <a:rPr lang="en-US" dirty="0"/>
              <a:t>Machine performance</a:t>
            </a:r>
          </a:p>
          <a:p>
            <a:pPr lvl="2"/>
            <a:r>
              <a:rPr lang="en-US" dirty="0"/>
              <a:t>Fundamental engineering models</a:t>
            </a:r>
          </a:p>
          <a:p>
            <a:r>
              <a:rPr lang="en-US" b="1" u="sng" dirty="0"/>
              <a:t>Our Data</a:t>
            </a:r>
          </a:p>
          <a:p>
            <a:pPr lvl="1"/>
            <a:r>
              <a:rPr lang="en-US" dirty="0"/>
              <a:t>Raw sensor information</a:t>
            </a:r>
          </a:p>
          <a:p>
            <a:pPr lvl="2"/>
            <a:r>
              <a:rPr lang="en-US" dirty="0"/>
              <a:t>temperature, pressure, speed, tension, vision system output, etc.</a:t>
            </a:r>
          </a:p>
          <a:p>
            <a:pPr lvl="1"/>
            <a:r>
              <a:rPr lang="en-US" dirty="0"/>
              <a:t>Device status information</a:t>
            </a:r>
          </a:p>
          <a:p>
            <a:pPr lvl="2"/>
            <a:r>
              <a:rPr lang="en-US" dirty="0"/>
              <a:t>Alarms, faults, compute system usage, etc.</a:t>
            </a:r>
          </a:p>
          <a:p>
            <a:pPr lvl="1"/>
            <a:r>
              <a:rPr lang="en-US" dirty="0"/>
              <a:t>Production information</a:t>
            </a:r>
          </a:p>
          <a:p>
            <a:pPr lvl="2"/>
            <a:r>
              <a:rPr lang="en-US" dirty="0"/>
              <a:t>Jobs, consumables, operator interactions, etc.</a:t>
            </a:r>
          </a:p>
          <a:p>
            <a:pPr lvl="1"/>
            <a:r>
              <a:rPr lang="en-US" dirty="0"/>
              <a:t>The data is linked only by the device it came from and the timestamp.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29" y="304800"/>
            <a:ext cx="675178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3:  In-Memory Column Store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13612" y="1295401"/>
            <a:ext cx="4800600" cy="4267199"/>
          </a:xfrm>
        </p:spPr>
        <p:txBody>
          <a:bodyPr/>
          <a:lstStyle/>
          <a:p>
            <a:r>
              <a:rPr lang="en-US" dirty="0" smtClean="0"/>
              <a:t>“For Query Low” looks like a great choice</a:t>
            </a:r>
          </a:p>
          <a:p>
            <a:pPr lvl="1"/>
            <a:r>
              <a:rPr lang="en-US" dirty="0" smtClean="0"/>
              <a:t>Best performance (3.2X faster than going to disk)</a:t>
            </a:r>
          </a:p>
          <a:p>
            <a:pPr lvl="1"/>
            <a:r>
              <a:rPr lang="en-US" dirty="0" smtClean="0"/>
              <a:t>Decent compression (37% reduction)</a:t>
            </a:r>
          </a:p>
          <a:p>
            <a:pPr lvl="1"/>
            <a:endParaRPr lang="en-US" dirty="0"/>
          </a:p>
          <a:p>
            <a:r>
              <a:rPr lang="en-US" dirty="0" smtClean="0"/>
              <a:t>For huge tables you could do “For Capacity High” so as not to use up all your In-Memory space.</a:t>
            </a:r>
          </a:p>
          <a:p>
            <a:pPr lvl="1"/>
            <a:r>
              <a:rPr lang="en-US" dirty="0" smtClean="0"/>
              <a:t>Still get a 2.6X improvement over going to </a:t>
            </a:r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78% reduction in size for our data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7237412" cy="52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241"/>
            <a:ext cx="6795390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1.3X improvement from not going to temp</a:t>
            </a:r>
          </a:p>
          <a:p>
            <a:pPr lvl="1"/>
            <a:r>
              <a:rPr lang="en-US" dirty="0" smtClean="0"/>
              <a:t>3.4X improvement from also caching big tables</a:t>
            </a:r>
          </a:p>
          <a:p>
            <a:pPr lvl="1"/>
            <a:r>
              <a:rPr lang="en-US" dirty="0" smtClean="0"/>
              <a:t>4.2X improvement from using In-Memory</a:t>
            </a:r>
          </a:p>
          <a:p>
            <a:pPr lvl="1"/>
            <a:endParaRPr lang="en-US" dirty="0"/>
          </a:p>
          <a:p>
            <a:r>
              <a:rPr lang="en-US" dirty="0" smtClean="0"/>
              <a:t>One Big Caveat…</a:t>
            </a:r>
          </a:p>
          <a:p>
            <a:pPr lvl="1"/>
            <a:r>
              <a:rPr lang="en-US" dirty="0" smtClean="0"/>
              <a:t>All experiments were run serially</a:t>
            </a:r>
          </a:p>
          <a:p>
            <a:pPr lvl="2"/>
            <a:r>
              <a:rPr lang="en-US" dirty="0" smtClean="0"/>
              <a:t>No competition for resources</a:t>
            </a:r>
          </a:p>
          <a:p>
            <a:pPr lvl="2"/>
            <a:r>
              <a:rPr lang="en-US" dirty="0" smtClean="0"/>
              <a:t>No other work being done on the system</a:t>
            </a:r>
            <a:endParaRPr lang="en-US" dirty="0"/>
          </a:p>
          <a:p>
            <a:pPr lvl="2"/>
            <a:r>
              <a:rPr lang="en-US" dirty="0" smtClean="0"/>
              <a:t>Not a real-world test case</a:t>
            </a:r>
          </a:p>
          <a:p>
            <a:endParaRPr lang="en-US" dirty="0"/>
          </a:p>
          <a:p>
            <a:r>
              <a:rPr lang="en-US" dirty="0" smtClean="0"/>
              <a:t>So lets do a bunch of stuff all at once and see what happens…</a:t>
            </a:r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4: Statement Queuing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0812" y="4191000"/>
            <a:ext cx="6629399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9012" y="2286000"/>
            <a:ext cx="0" cy="38100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111005" y="2907823"/>
            <a:ext cx="1676401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Queuing</a:t>
            </a:r>
            <a:endParaRPr lang="en-GB" dirty="0" err="1" smtClean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11005" y="4995989"/>
            <a:ext cx="1676399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No Queuing</a:t>
            </a:r>
            <a:endParaRPr lang="en-GB" dirty="0" err="1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1293811" y="4343400"/>
            <a:ext cx="5486401" cy="1670651"/>
            <a:chOff x="2208211" y="4038600"/>
            <a:chExt cx="5486401" cy="1670651"/>
          </a:xfrm>
        </p:grpSpPr>
        <p:grpSp>
          <p:nvGrpSpPr>
            <p:cNvPr id="29" name="Group 28"/>
            <p:cNvGrpSpPr/>
            <p:nvPr/>
          </p:nvGrpSpPr>
          <p:grpSpPr>
            <a:xfrm>
              <a:off x="2208212" y="4038600"/>
              <a:ext cx="457200" cy="456050"/>
              <a:chOff x="2208212" y="4038600"/>
              <a:chExt cx="457200" cy="45605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08212" y="403860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8212" y="434225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208211" y="4645900"/>
              <a:ext cx="5486401" cy="1063351"/>
              <a:chOff x="2208211" y="4645900"/>
              <a:chExt cx="5486401" cy="106335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8212" y="46459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8212" y="494955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8212" y="52532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8211" y="5556851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6179954" y="3936523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Time</a:t>
            </a:r>
            <a:endParaRPr lang="en-GB" dirty="0" err="1" smtClean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3351649"/>
          </a:xfrm>
        </p:spPr>
        <p:txBody>
          <a:bodyPr/>
          <a:lstStyle/>
          <a:p>
            <a:r>
              <a:rPr lang="en-US" dirty="0" smtClean="0"/>
              <a:t>With Statement Queuing</a:t>
            </a:r>
          </a:p>
          <a:p>
            <a:pPr lvl="1"/>
            <a:r>
              <a:rPr lang="en-US" dirty="0" smtClean="0"/>
              <a:t>Queries are allocated the desired level or resources</a:t>
            </a:r>
          </a:p>
          <a:p>
            <a:pPr lvl="1"/>
            <a:r>
              <a:rPr lang="en-US" dirty="0" smtClean="0"/>
              <a:t>When PARALLEL_SERVERS_TARGET is surpassed, statements get queued</a:t>
            </a:r>
          </a:p>
          <a:p>
            <a:r>
              <a:rPr lang="en-US" dirty="0" smtClean="0"/>
              <a:t>Without Statement Queuing</a:t>
            </a:r>
          </a:p>
          <a:p>
            <a:pPr lvl="1"/>
            <a:r>
              <a:rPr lang="en-US" dirty="0" smtClean="0"/>
              <a:t>Queries are all started as soon as they arrive, and CPU is downgraded causing some queries to run quickly, and some queries to run VERY slow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7" name="Right Brace 36"/>
          <p:cNvSpPr/>
          <p:nvPr/>
        </p:nvSpPr>
        <p:spPr>
          <a:xfrm>
            <a:off x="6865754" y="4950700"/>
            <a:ext cx="371658" cy="1063351"/>
          </a:xfrm>
          <a:prstGeom prst="rightBrac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367014" y="5368074"/>
            <a:ext cx="2461197" cy="2707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Statements Downgraded</a:t>
            </a:r>
            <a:endParaRPr lang="en-GB" dirty="0" err="1" smtClean="0"/>
          </a:p>
        </p:txBody>
      </p:sp>
      <p:sp>
        <p:nvSpPr>
          <p:cNvPr id="14" name="Rectangle 13"/>
          <p:cNvSpPr/>
          <p:nvPr/>
        </p:nvSpPr>
        <p:spPr>
          <a:xfrm>
            <a:off x="1293812" y="236220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293812" y="264658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751012" y="293097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751012" y="321535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208212" y="349974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208212" y="3784123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1293811" y="2930970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1293811" y="3215355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303367" y="3499740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303367" y="3784123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761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4: Statement Queuing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1371600"/>
            <a:ext cx="6805584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Statement queuing works like expected!</a:t>
            </a:r>
          </a:p>
          <a:p>
            <a:pPr lvl="1"/>
            <a:r>
              <a:rPr lang="en-US" dirty="0" smtClean="0"/>
              <a:t>Without queuing most jobs get massive downgrading and therefore lots of swap to temp</a:t>
            </a:r>
          </a:p>
          <a:p>
            <a:pPr lvl="2"/>
            <a:r>
              <a:rPr lang="en-US" dirty="0" smtClean="0"/>
              <a:t>Data was In-Memory for both sets of tests.</a:t>
            </a:r>
          </a:p>
          <a:p>
            <a:pPr lvl="1"/>
            <a:r>
              <a:rPr lang="en-US" dirty="0" smtClean="0"/>
              <a:t>With queuing each job gets the optimal resources it needs to execute</a:t>
            </a:r>
          </a:p>
          <a:p>
            <a:pPr lvl="1"/>
            <a:r>
              <a:rPr lang="en-US" dirty="0" smtClean="0"/>
              <a:t>Not shown:</a:t>
            </a:r>
          </a:p>
          <a:p>
            <a:pPr lvl="2"/>
            <a:r>
              <a:rPr lang="en-US" dirty="0" smtClean="0"/>
              <a:t>If you keep in parallel hints and have queuing turned off your queries will start to die with: </a:t>
            </a:r>
            <a:br>
              <a:rPr lang="en-US" dirty="0" smtClean="0"/>
            </a:br>
            <a:r>
              <a:rPr lang="en-US" b="1" dirty="0" smtClean="0"/>
              <a:t>ORA-04036</a:t>
            </a:r>
            <a:r>
              <a:rPr lang="en-US" b="1" dirty="0"/>
              <a:t>: PGA memory used by the instance exceeds </a:t>
            </a:r>
            <a:r>
              <a:rPr lang="en-US" b="1" dirty="0" smtClean="0"/>
              <a:t>PGA_AGGREGATE_LIMIT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17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temp is bad</a:t>
            </a:r>
          </a:p>
          <a:p>
            <a:pPr lvl="1"/>
            <a:r>
              <a:rPr lang="en-US" dirty="0" smtClean="0"/>
              <a:t>Changing _PGA_MAX_SIZE allows us to increase our work area size without drastically increasing our DOP</a:t>
            </a:r>
          </a:p>
          <a:p>
            <a:r>
              <a:rPr lang="en-US" dirty="0" smtClean="0"/>
              <a:t>Putting data into memory is good</a:t>
            </a:r>
          </a:p>
          <a:p>
            <a:pPr lvl="1"/>
            <a:r>
              <a:rPr lang="en-US" dirty="0" smtClean="0"/>
              <a:t>Big table caching is a good alternative if you don’t have the In-Memory option</a:t>
            </a:r>
          </a:p>
          <a:p>
            <a:pPr lvl="1"/>
            <a:r>
              <a:rPr lang="en-US" dirty="0" smtClean="0"/>
              <a:t>In-Memory column store is very </a:t>
            </a:r>
            <a:r>
              <a:rPr lang="en-US" dirty="0" smtClean="0"/>
              <a:t>performant</a:t>
            </a:r>
          </a:p>
          <a:p>
            <a:r>
              <a:rPr lang="en-US" dirty="0" smtClean="0"/>
              <a:t>Statement Queuing works well!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212" y="3746156"/>
            <a:ext cx="2817971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think we know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22156"/>
            <a:ext cx="3048000" cy="3048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4264183" y="3898556"/>
            <a:ext cx="2439829" cy="1524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3352800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still want to learn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42012" y="5046615"/>
            <a:ext cx="1206844" cy="1206844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89013" y="5650037"/>
            <a:ext cx="4684156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probably don’t fully understand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5673169" y="5410200"/>
            <a:ext cx="1259443" cy="39223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happens with…</a:t>
            </a:r>
          </a:p>
          <a:p>
            <a:pPr lvl="1"/>
            <a:r>
              <a:rPr lang="en-US" sz="2000" dirty="0"/>
              <a:t>Resource Manager</a:t>
            </a:r>
          </a:p>
          <a:p>
            <a:pPr lvl="1"/>
            <a:r>
              <a:rPr lang="en-US" sz="2000" dirty="0" smtClean="0"/>
              <a:t>Partitioning </a:t>
            </a:r>
            <a:r>
              <a:rPr lang="en-US" sz="2000" dirty="0" smtClean="0"/>
              <a:t>and parallel </a:t>
            </a:r>
            <a:r>
              <a:rPr lang="en-US" sz="2000" dirty="0" smtClean="0"/>
              <a:t>queries</a:t>
            </a:r>
          </a:p>
          <a:p>
            <a:pPr lvl="2"/>
            <a:r>
              <a:rPr lang="en-US" sz="1800" dirty="0" smtClean="0"/>
              <a:t>Share everything vs. share nothing</a:t>
            </a:r>
            <a:endParaRPr lang="en-US" sz="1800" dirty="0" smtClean="0"/>
          </a:p>
          <a:p>
            <a:pPr lvl="1"/>
            <a:r>
              <a:rPr lang="en-US" sz="2000" dirty="0" smtClean="0"/>
              <a:t>Table compression and parallel queries</a:t>
            </a:r>
          </a:p>
          <a:p>
            <a:pPr lvl="1"/>
            <a:r>
              <a:rPr lang="en-US" sz="2000" dirty="0" smtClean="0"/>
              <a:t>Indexing and In-Memory</a:t>
            </a:r>
          </a:p>
          <a:p>
            <a:pPr lvl="1"/>
            <a:r>
              <a:rPr lang="en-US" sz="2000" dirty="0" smtClean="0"/>
              <a:t>DML and In-Memory</a:t>
            </a:r>
          </a:p>
          <a:p>
            <a:r>
              <a:rPr lang="en-US" sz="2200" dirty="0" smtClean="0"/>
              <a:t>Roll </a:t>
            </a:r>
            <a:r>
              <a:rPr lang="en-US" sz="2200" dirty="0" smtClean="0"/>
              <a:t>to production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7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Nathaniel Whitlock</a:t>
            </a:r>
          </a:p>
          <a:p>
            <a:pPr lvl="1"/>
            <a:r>
              <a:rPr lang="en-US" dirty="0" smtClean="0"/>
              <a:t>Nic Desilets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600" dirty="0" smtClean="0"/>
              <a:t>Questions?</a:t>
            </a:r>
            <a:endParaRPr lang="en-GB" sz="16600" dirty="0"/>
          </a:p>
        </p:txBody>
      </p:sp>
    </p:spTree>
    <p:extLst>
      <p:ext uri="{BB962C8B-B14F-4D97-AF65-F5344CB8AC3E}">
        <p14:creationId xmlns:p14="http://schemas.microsoft.com/office/powerpoint/2010/main" val="10692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 </a:t>
            </a:r>
            <a:r>
              <a:rPr lang="en-US" sz="2400" dirty="0" smtClean="0"/>
              <a:t>Statement</a:t>
            </a:r>
          </a:p>
          <a:p>
            <a:r>
              <a:rPr lang="en-US" sz="2400" dirty="0" smtClean="0"/>
              <a:t>Experiment Design and Results</a:t>
            </a:r>
          </a:p>
          <a:p>
            <a:r>
              <a:rPr lang="en-US" sz="2400" dirty="0"/>
              <a:t>Conclusions &amp; Future Work</a:t>
            </a:r>
          </a:p>
          <a:p>
            <a:r>
              <a:rPr lang="en-US" sz="2400" dirty="0" smtClean="0"/>
              <a:t>Acknowledgements</a:t>
            </a:r>
          </a:p>
          <a:p>
            <a:r>
              <a:rPr lang="en-US" sz="2400" dirty="0" smtClean="0"/>
              <a:t>Questions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3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cores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7012" y="2610712"/>
            <a:ext cx="331802" cy="67245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685800" cy="65507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3244453"/>
            <a:ext cx="5358902" cy="565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283169"/>
            <a:ext cx="5488835" cy="5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utilization 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219200"/>
            <a:ext cx="7540057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612" y="3851211"/>
            <a:ext cx="4265772" cy="228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V$PGASTAT</a:t>
            </a:r>
            <a:r>
              <a:rPr lang="en-US" sz="2000" dirty="0"/>
              <a:t> 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V$SQL_WORKAREA_ACTIVE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V$SQL_WORKAREA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21256" y="3048000"/>
            <a:ext cx="4665981" cy="3350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PGA_AGGREGATE_TARGET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WORK_AREA_SIZE_POLICY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Manual/Auto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Different Work Areas</a:t>
            </a:r>
            <a:endParaRPr lang="en-US" sz="20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SORT_AREA_SIZE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HASH_AREA_SIZE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Etc.</a:t>
            </a: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791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Sizing Calculations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932612" y="1295400"/>
            <a:ext cx="5180172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b="1" dirty="0"/>
              <a:t>_</a:t>
            </a:r>
            <a:r>
              <a:rPr lang="en-US" sz="1600" b="1" dirty="0"/>
              <a:t>PGA_MAX_SIZE: </a:t>
            </a:r>
          </a:p>
          <a:p>
            <a:pPr marL="228600" lvl="1" indent="0">
              <a:buNone/>
            </a:pPr>
            <a:r>
              <a:rPr lang="en-US" sz="1400" dirty="0"/>
              <a:t>m</a:t>
            </a:r>
            <a:r>
              <a:rPr lang="en-US" sz="1400" dirty="0" smtClean="0"/>
              <a:t>ax ( 200MB , min ( 2GB</a:t>
            </a:r>
            <a:r>
              <a:rPr lang="en-US" sz="1400" dirty="0"/>
              <a:t>,  20% of </a:t>
            </a:r>
            <a:r>
              <a:rPr lang="en-US" sz="1400" dirty="0" smtClean="0"/>
              <a:t>PGA_AGGREGATE_TARGET ))</a:t>
            </a:r>
            <a:endParaRPr lang="en-US" sz="1400" dirty="0"/>
          </a:p>
          <a:p>
            <a:r>
              <a:rPr lang="en-US" sz="1600" b="1" dirty="0"/>
              <a:t>_SMM_MAX_SIZE: </a:t>
            </a:r>
          </a:p>
          <a:p>
            <a:pPr marL="228600" lvl="1" indent="0">
              <a:buNone/>
            </a:pPr>
            <a:r>
              <a:rPr lang="en-US" sz="1400" dirty="0"/>
              <a:t>m</a:t>
            </a:r>
            <a:r>
              <a:rPr lang="en-US" sz="1400" dirty="0" smtClean="0"/>
              <a:t>in ( 20% of PGA_AGGREGATE_TARGET, 50</a:t>
            </a:r>
            <a:r>
              <a:rPr lang="en-US" sz="1400" dirty="0"/>
              <a:t>% of _</a:t>
            </a:r>
            <a:r>
              <a:rPr lang="en-US" sz="1400" dirty="0" smtClean="0"/>
              <a:t>PGA_MAX_SIZE )</a:t>
            </a:r>
            <a:endParaRPr lang="en-US" sz="1400" dirty="0"/>
          </a:p>
          <a:p>
            <a:r>
              <a:rPr lang="en-US" sz="1600" b="1" dirty="0"/>
              <a:t>_SMM_PX_MAX_SIZE:</a:t>
            </a:r>
          </a:p>
          <a:p>
            <a:pPr marL="22860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50% of </a:t>
            </a:r>
            <a:r>
              <a:rPr lang="en-US" sz="1400" dirty="0" smtClean="0"/>
              <a:t>PAT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0536"/>
            <a:ext cx="6781640" cy="49243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646207" y="4191000"/>
                <a:ext cx="4928714" cy="1219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𝑾𝒐𝒓𝒌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𝑆𝑀𝑀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𝑆𝑀𝑀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𝑆𝐼𝑍𝐸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𝐷𝑂𝑃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err="1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207" y="4191000"/>
                <a:ext cx="4928714" cy="1219200"/>
              </a:xfrm>
              <a:prstGeom prst="rect">
                <a:avLst/>
              </a:prstGeom>
              <a:blipFill rotWithShape="0">
                <a:blip r:embed="rId4"/>
                <a:stretch>
                  <a:fillRect t="-4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</a:t>
            </a:r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3048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knew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875212" y="2133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Overview (Representative Tables &amp; Queries)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412" y="3989962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Parent/Child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PARENT_TABLE_V1</a:t>
            </a:r>
          </a:p>
          <a:p>
            <a:pPr lvl="3"/>
            <a:r>
              <a:rPr lang="en-US" sz="1600" dirty="0" smtClean="0"/>
              <a:t>50M Rows, 1GB</a:t>
            </a:r>
          </a:p>
          <a:p>
            <a:pPr lvl="2"/>
            <a:r>
              <a:rPr lang="en-US" sz="1800" dirty="0" smtClean="0"/>
              <a:t>CHILD_TABLE_V1</a:t>
            </a:r>
          </a:p>
          <a:p>
            <a:pPr lvl="3"/>
            <a:r>
              <a:rPr lang="en-US" sz="1600" dirty="0" smtClean="0"/>
              <a:t>5B rows, 100GB</a:t>
            </a:r>
          </a:p>
          <a:p>
            <a:pPr lvl="1"/>
            <a:r>
              <a:rPr lang="en-US" sz="2000" dirty="0" smtClean="0"/>
              <a:t>Standard Analytic Functions</a:t>
            </a:r>
          </a:p>
          <a:p>
            <a:pPr lvl="2"/>
            <a:r>
              <a:rPr lang="en-US" sz="1800" dirty="0" err="1" smtClean="0"/>
              <a:t>Avg</a:t>
            </a:r>
            <a:r>
              <a:rPr lang="en-US" sz="1800" dirty="0" smtClean="0"/>
              <a:t>/Sum/Count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8212" y="3989962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Windowing Functions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LEAD_LAG_TEST_V1</a:t>
            </a:r>
          </a:p>
          <a:p>
            <a:pPr lvl="3"/>
            <a:r>
              <a:rPr lang="en-US" sz="1600" dirty="0" smtClean="0"/>
              <a:t>2.4B rows, 60GB</a:t>
            </a:r>
          </a:p>
          <a:p>
            <a:pPr lvl="1"/>
            <a:r>
              <a:rPr lang="en-US" sz="2000" dirty="0" smtClean="0"/>
              <a:t>Windowing Functions</a:t>
            </a:r>
          </a:p>
          <a:p>
            <a:pPr lvl="2"/>
            <a:r>
              <a:rPr lang="en-US" sz="1800" dirty="0" smtClean="0"/>
              <a:t>Lead/Lag finding changes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8212" y="1141379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Single Table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CAPSTONE_PARALLEL_TEST_V1</a:t>
            </a:r>
          </a:p>
          <a:p>
            <a:pPr lvl="3"/>
            <a:r>
              <a:rPr lang="en-US" sz="1600" dirty="0" smtClean="0"/>
              <a:t>32M rows, 7GB</a:t>
            </a:r>
          </a:p>
          <a:p>
            <a:pPr lvl="1"/>
            <a:r>
              <a:rPr lang="en-US" sz="2000" dirty="0"/>
              <a:t>Standard Analytic Functions</a:t>
            </a:r>
          </a:p>
          <a:p>
            <a:pPr lvl="2"/>
            <a:r>
              <a:rPr lang="en-US" sz="1800" dirty="0" err="1"/>
              <a:t>Avg</a:t>
            </a:r>
            <a:r>
              <a:rPr lang="en-US" sz="1800" dirty="0"/>
              <a:t>/Sum/Count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412" y="1138623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Filter Parent/Child Join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/>
              <a:t>PARENT_TABLE_V1</a:t>
            </a:r>
          </a:p>
          <a:p>
            <a:pPr lvl="3"/>
            <a:r>
              <a:rPr lang="en-US" sz="1600" dirty="0"/>
              <a:t>50M Rows, 1GB</a:t>
            </a:r>
          </a:p>
          <a:p>
            <a:pPr lvl="2"/>
            <a:r>
              <a:rPr lang="en-US" sz="1800" dirty="0"/>
              <a:t>CHILD_TABLE_V1</a:t>
            </a:r>
          </a:p>
          <a:p>
            <a:pPr lvl="3"/>
            <a:r>
              <a:rPr lang="en-US" sz="1600" dirty="0"/>
              <a:t>5B rows, 100GB</a:t>
            </a:r>
          </a:p>
          <a:p>
            <a:pPr lvl="1"/>
            <a:r>
              <a:rPr lang="en-US" sz="1800" dirty="0" smtClean="0"/>
              <a:t>Filter with WHERE 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8315</TotalTime>
  <Words>1492</Words>
  <Application>Microsoft Office PowerPoint</Application>
  <PresentationFormat>Custom</PresentationFormat>
  <Paragraphs>352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Cambria Math</vt:lpstr>
      <vt:lpstr>HP Simplified</vt:lpstr>
      <vt:lpstr>HP Standard 16x9</vt:lpstr>
      <vt:lpstr> Drive Your Server Like You Stole It </vt:lpstr>
      <vt:lpstr>Introduction</vt:lpstr>
      <vt:lpstr>Presentation Overview</vt:lpstr>
      <vt:lpstr>Why are we going to temp?</vt:lpstr>
      <vt:lpstr>Which also causes inefficient utilization of CPU</vt:lpstr>
      <vt:lpstr>PGA Overview</vt:lpstr>
      <vt:lpstr>PGA Sizing Calculations</vt:lpstr>
      <vt:lpstr>Let’s set up a test … how hard can it be?</vt:lpstr>
      <vt:lpstr>Experiment Overview (Representative Tables &amp; Queries)</vt:lpstr>
      <vt:lpstr>Experiment # 1:  Tuning PGA</vt:lpstr>
      <vt:lpstr>Experiment # 1: Tuning PGA</vt:lpstr>
      <vt:lpstr>SGA Overview</vt:lpstr>
      <vt:lpstr>Automatic Big Table Caching</vt:lpstr>
      <vt:lpstr>Experiment # 2: Big Table Caching</vt:lpstr>
      <vt:lpstr>Experiment # 2: Big Table Caching </vt:lpstr>
      <vt:lpstr>Experiment # 2: Big Table Caching </vt:lpstr>
      <vt:lpstr>In-Memory Column Store </vt:lpstr>
      <vt:lpstr>In-Memory Pools </vt:lpstr>
      <vt:lpstr>Experiment # 3:  In-Memory Column Store</vt:lpstr>
      <vt:lpstr>Experiment # 3:  In-Memory Column Store</vt:lpstr>
      <vt:lpstr>Let’s Put It All Together…</vt:lpstr>
      <vt:lpstr>Experiment # 4: Statement Queuing</vt:lpstr>
      <vt:lpstr>Experiment # 4: Statement Queuing</vt:lpstr>
      <vt:lpstr>Conclusions</vt:lpstr>
      <vt:lpstr>Future Work</vt:lpstr>
      <vt:lpstr>Future Work</vt:lpstr>
      <vt:lpstr>Acknowledgements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Sand, Kirby (IHPS Corvallis)</cp:lastModifiedBy>
  <cp:revision>221</cp:revision>
  <cp:lastPrinted>2017-02-26T07:42:05Z</cp:lastPrinted>
  <dcterms:created xsi:type="dcterms:W3CDTF">2017-01-31T08:39:46Z</dcterms:created>
  <dcterms:modified xsi:type="dcterms:W3CDTF">2017-02-27T21:17:53Z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