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86" r:id="rId4"/>
    <p:sldId id="287" r:id="rId5"/>
    <p:sldId id="259" r:id="rId6"/>
    <p:sldId id="264" r:id="rId7"/>
    <p:sldId id="260" r:id="rId8"/>
    <p:sldId id="291" r:id="rId9"/>
    <p:sldId id="289" r:id="rId10"/>
    <p:sldId id="262" r:id="rId11"/>
    <p:sldId id="263" r:id="rId12"/>
    <p:sldId id="268" r:id="rId13"/>
    <p:sldId id="267" r:id="rId14"/>
    <p:sldId id="269" r:id="rId15"/>
    <p:sldId id="261" r:id="rId16"/>
    <p:sldId id="277" r:id="rId17"/>
    <p:sldId id="272" r:id="rId18"/>
    <p:sldId id="278" r:id="rId19"/>
    <p:sldId id="273" r:id="rId20"/>
    <p:sldId id="279" r:id="rId21"/>
    <p:sldId id="274" r:id="rId22"/>
    <p:sldId id="280" r:id="rId23"/>
    <p:sldId id="281" r:id="rId24"/>
    <p:sldId id="292" r:id="rId25"/>
    <p:sldId id="282" r:id="rId26"/>
    <p:sldId id="283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7633" autoAdjust="0"/>
  </p:normalViewPr>
  <p:slideViewPr>
    <p:cSldViewPr>
      <p:cViewPr varScale="1">
        <p:scale>
          <a:sx n="98" d="100"/>
          <a:sy n="98" d="100"/>
        </p:scale>
        <p:origin x="102" y="882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</a:t>
            </a:r>
            <a:r>
              <a:rPr lang="en-US" dirty="0" smtClean="0"/>
              <a:t>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46812" y="1295400"/>
            <a:ext cx="590637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&lt; 1GB:	 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smtClean="0"/>
              <a:t>200MB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1GB &gt;= PAT &lt;= 2GB: 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smtClean="0"/>
              <a:t>20</a:t>
            </a:r>
            <a:r>
              <a:rPr lang="en-US" sz="1400" dirty="0"/>
              <a:t>% of 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&gt; 2GB: 	 	</a:t>
            </a: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smtClean="0"/>
              <a:t>min(2GB</a:t>
            </a:r>
            <a:r>
              <a:rPr lang="en-US" sz="1400" dirty="0"/>
              <a:t>,  20% of PAT)</a:t>
            </a:r>
          </a:p>
          <a:p>
            <a:r>
              <a:rPr lang="en-US" sz="1600" b="1" dirty="0"/>
              <a:t>_SMM_MAX_SIZE: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&lt; 512MB: 	</a:t>
            </a:r>
            <a:r>
              <a:rPr lang="en-US" sz="1400" dirty="0" smtClean="0"/>
              <a:t>     20</a:t>
            </a:r>
            <a:r>
              <a:rPr lang="en-US" sz="1400" dirty="0"/>
              <a:t>% of 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512MB &gt;= PAT &lt;= </a:t>
            </a:r>
            <a:r>
              <a:rPr lang="en-US" sz="1400" dirty="0" smtClean="0"/>
              <a:t>1GB:   100MB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PAT &gt; 1GB: 	 	</a:t>
            </a:r>
            <a:r>
              <a:rPr lang="en-US" sz="1400" dirty="0" smtClean="0"/>
              <a:t>     min(1GB</a:t>
            </a:r>
            <a:r>
              <a:rPr lang="en-US" sz="1400" dirty="0"/>
              <a:t>, 50% of _PGA_MAX_SIZE)</a:t>
            </a:r>
          </a:p>
          <a:p>
            <a:r>
              <a:rPr lang="en-US" sz="1600" b="1" dirty="0"/>
              <a:t>_SMM_PX_MAX_SIZE: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  Always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536"/>
            <a:ext cx="6094412" cy="4425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blipFill rotWithShape="0">
                <a:blip r:embed="rId3"/>
                <a:stretch>
                  <a:fillRect t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query</a:t>
            </a:r>
            <a:endParaRPr lang="en-US" dirty="0"/>
          </a:p>
        </p:txBody>
      </p:sp>
      <p:pic>
        <p:nvPicPr>
          <p:cNvPr id="1026" name="Picture 2" descr="Description of Figure 8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185458"/>
            <a:ext cx="4951571" cy="24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6612" y="22860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Queuing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PX server </a:t>
            </a:r>
            <a:r>
              <a:rPr lang="en-US" sz="2000" dirty="0" smtClean="0"/>
              <a:t>pool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Granules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9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 Tuning 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812" y="1295401"/>
            <a:ext cx="3886200" cy="4038599"/>
          </a:xfrm>
        </p:spPr>
        <p:txBody>
          <a:bodyPr/>
          <a:lstStyle/>
          <a:p>
            <a:r>
              <a:rPr lang="en-US" dirty="0" err="1" smtClean="0"/>
              <a:t>pga_aggregate_target</a:t>
            </a:r>
            <a:r>
              <a:rPr lang="en-US" dirty="0" smtClean="0"/>
              <a:t> = 192GB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pga_max_size</a:t>
            </a:r>
            <a:r>
              <a:rPr lang="en-US" dirty="0" smtClean="0"/>
              <a:t> = 2GB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smm_max_size</a:t>
            </a:r>
            <a:r>
              <a:rPr lang="en-US" dirty="0" smtClean="0"/>
              <a:t> = 1GB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smm_px_max_size</a:t>
            </a:r>
            <a:r>
              <a:rPr lang="en-US" dirty="0" smtClean="0"/>
              <a:t> = 96GB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this setup, we can never have a work area larger than 1GB.  </a:t>
            </a:r>
          </a:p>
          <a:p>
            <a:pPr lvl="1"/>
            <a:r>
              <a:rPr lang="en-US" dirty="0" smtClean="0"/>
              <a:t>What happens if we manually set _</a:t>
            </a:r>
            <a:r>
              <a:rPr lang="en-US" dirty="0" err="1" smtClean="0"/>
              <a:t>pga_max_size</a:t>
            </a:r>
            <a:r>
              <a:rPr lang="en-US" dirty="0" smtClean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19200"/>
            <a:ext cx="7620000" cy="55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</a:t>
            </a:r>
            <a:r>
              <a:rPr lang="en-US" dirty="0" smtClean="0"/>
              <a:t>“_PGA_MAX_SIZE</a:t>
            </a:r>
            <a:r>
              <a:rPr lang="en-US" dirty="0" smtClean="0"/>
              <a:t>” = 2G</a:t>
            </a:r>
          </a:p>
          <a:p>
            <a:pPr lvl="1"/>
            <a:r>
              <a:rPr lang="en-US" dirty="0" smtClean="0"/>
              <a:t>ALTER SYSTEM SET </a:t>
            </a:r>
            <a:r>
              <a:rPr lang="en-US" dirty="0" smtClean="0"/>
              <a:t>“_PGA_MAX_SIZE</a:t>
            </a:r>
            <a:r>
              <a:rPr lang="en-US" dirty="0" smtClean="0"/>
              <a:t>” = 4G</a:t>
            </a:r>
          </a:p>
          <a:p>
            <a:pPr lvl="1"/>
            <a:r>
              <a:rPr lang="en-US" dirty="0" smtClean="0"/>
              <a:t>ALTER SYSTEM SET </a:t>
            </a:r>
            <a:r>
              <a:rPr lang="en-US" dirty="0" smtClean="0"/>
              <a:t>“_PGA_MAX_SIZE</a:t>
            </a:r>
            <a:r>
              <a:rPr lang="en-US" dirty="0" smtClean="0"/>
              <a:t>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</a:t>
            </a:r>
            <a:r>
              <a:rPr lang="en-US" dirty="0" smtClean="0"/>
              <a:t>Size (PGA and Temp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V$SQL_WORKAREA_ACTIVE</a:t>
            </a:r>
            <a:endParaRPr lang="en-US" dirty="0" smtClean="0"/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</a:t>
            </a:r>
            <a:r>
              <a:rPr lang="en-US" dirty="0" smtClean="0"/>
              <a:t>1.3X improvement over default</a:t>
            </a:r>
            <a:endParaRPr lang="en-US" dirty="0" smtClean="0"/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without a big improvement in run time. </a:t>
            </a:r>
          </a:p>
          <a:p>
            <a:pPr lvl="1"/>
            <a:r>
              <a:rPr lang="en-US" dirty="0" smtClean="0"/>
              <a:t>4G PGA_MAX_SIZE</a:t>
            </a:r>
          </a:p>
          <a:p>
            <a:pPr lvl="2"/>
            <a:r>
              <a:rPr lang="en-US" dirty="0" smtClean="0"/>
              <a:t>A more attractive approach.  Allows us to use more PGA</a:t>
            </a:r>
          </a:p>
          <a:p>
            <a:pPr lvl="2"/>
            <a:r>
              <a:rPr lang="en-US" dirty="0" smtClean="0"/>
              <a:t>Somewhat scary since it’s an undocumented parameter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</a:t>
            </a:r>
            <a:r>
              <a:rPr lang="en-US" dirty="0" smtClean="0"/>
              <a:t>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</a:t>
            </a:r>
            <a:r>
              <a:rPr lang="en-US" b="1" u="sng" dirty="0" smtClean="0"/>
              <a:t>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(Run Time, CPU Time, IO Wait, DB Time)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V$BT_SCAN_OBJ_TEMPS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71" y="35814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Big tables do appear to go into the standard buffer cache</a:t>
            </a:r>
          </a:p>
          <a:p>
            <a:r>
              <a:rPr lang="en-US" dirty="0" smtClean="0"/>
              <a:t>Policy = Auto/Adaptive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4.7X speed improvement from worst case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32" y="4953001"/>
            <a:ext cx="451275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really reap the benefits of the subsequent runs.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</a:t>
            </a:r>
            <a:r>
              <a:rPr lang="en-US" b="1" u="sng" dirty="0" smtClean="0"/>
              <a:t>manually set </a:t>
            </a:r>
            <a:r>
              <a:rPr lang="en-US" b="1" u="sng" dirty="0" err="1" smtClean="0"/>
              <a:t>InMemory</a:t>
            </a:r>
            <a:r>
              <a:rPr lang="en-US" b="1" u="sng" dirty="0" smtClean="0"/>
              <a:t> Size</a:t>
            </a:r>
            <a:endParaRPr lang="en-US" b="1" u="sng" dirty="0" smtClean="0"/>
          </a:p>
          <a:p>
            <a:pPr lvl="1"/>
            <a:r>
              <a:rPr lang="en-US" dirty="0"/>
              <a:t>ALTER 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b="1" u="sng" dirty="0" smtClean="0"/>
              <a:t>4G</a:t>
            </a:r>
          </a:p>
          <a:p>
            <a:r>
              <a:rPr lang="en-US" b="1" u="sng" dirty="0" smtClean="0"/>
              <a:t>We backed off on buffer cache size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r>
              <a:rPr lang="en-US" b="1" u="sng" dirty="0" smtClean="0"/>
              <a:t>We forced tables </a:t>
            </a:r>
            <a:r>
              <a:rPr lang="en-US" b="1" u="sng" dirty="0" smtClean="0"/>
              <a:t>to be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dirty="0"/>
              <a:t>V$IM_SEGMENTS</a:t>
            </a:r>
            <a:endParaRPr lang="en-US" dirty="0" smtClean="0"/>
          </a:p>
          <a:p>
            <a:r>
              <a:rPr lang="en-US" b="1" u="sng" dirty="0" smtClean="0"/>
              <a:t>We </a:t>
            </a:r>
            <a:r>
              <a:rPr lang="en-US" b="1" u="sng" dirty="0" smtClean="0"/>
              <a:t>tracked resource usage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(Run Time, CPU Time, IO Wait, DB Time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Experiments Designed to Address Issues With Processing Large Datasets</a:t>
            </a:r>
          </a:p>
          <a:p>
            <a:pPr lvl="1"/>
            <a:r>
              <a:rPr lang="en-US" sz="2000" dirty="0" smtClean="0"/>
              <a:t>PGA Experiments</a:t>
            </a:r>
          </a:p>
          <a:p>
            <a:pPr lvl="2"/>
            <a:r>
              <a:rPr lang="en-US" sz="1800" dirty="0" smtClean="0"/>
              <a:t>Modifying work area size and DOP to prevent going to temp</a:t>
            </a:r>
          </a:p>
          <a:p>
            <a:pPr lvl="1"/>
            <a:r>
              <a:rPr lang="en-US" sz="2000" dirty="0" smtClean="0"/>
              <a:t>SGA Experiments</a:t>
            </a:r>
          </a:p>
          <a:p>
            <a:pPr lvl="2"/>
            <a:r>
              <a:rPr lang="en-US" sz="1800" dirty="0" smtClean="0"/>
              <a:t>Big Table Caching</a:t>
            </a:r>
          </a:p>
          <a:p>
            <a:pPr lvl="2"/>
            <a:r>
              <a:rPr lang="en-US" sz="1800" dirty="0" smtClean="0"/>
              <a:t>In-Memory Column Store</a:t>
            </a:r>
          </a:p>
          <a:p>
            <a:pPr lvl="1"/>
            <a:r>
              <a:rPr lang="en-US" sz="2000" dirty="0" smtClean="0"/>
              <a:t>Statement Queuing</a:t>
            </a:r>
          </a:p>
          <a:p>
            <a:r>
              <a:rPr lang="en-US" sz="2200" dirty="0" smtClean="0"/>
              <a:t>Conclusions &amp; Future Work</a:t>
            </a:r>
          </a:p>
          <a:p>
            <a:r>
              <a:rPr lang="en-US" sz="2200" dirty="0" smtClean="0"/>
              <a:t>Acknowledgements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3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</a:t>
            </a:r>
            <a:r>
              <a:rPr lang="en-US" dirty="0"/>
              <a:t>3:  In-Memory Column Store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(153 sec)</a:t>
            </a:r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disk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23% improvement from not going to temp</a:t>
            </a:r>
          </a:p>
          <a:p>
            <a:pPr lvl="1"/>
            <a:r>
              <a:rPr lang="en-US" dirty="0" smtClean="0"/>
              <a:t>70% improvement from also caching big tables</a:t>
            </a:r>
          </a:p>
          <a:p>
            <a:pPr lvl="1"/>
            <a:r>
              <a:rPr lang="en-US" dirty="0" smtClean="0"/>
              <a:t>76% 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have Oracle 12c or if you don’t want to pay for the In-Memory option</a:t>
            </a:r>
          </a:p>
          <a:p>
            <a:pPr lvl="1"/>
            <a:r>
              <a:rPr lang="en-US" dirty="0" smtClean="0"/>
              <a:t>In-Memory column store is very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212" y="3746156"/>
            <a:ext cx="2817971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</a:t>
            </a:r>
            <a:r>
              <a:rPr lang="en-US" sz="2000" dirty="0" smtClean="0"/>
              <a:t>think we know</a:t>
            </a:r>
            <a:endParaRPr lang="en-US" sz="2000" dirty="0" smtClean="0"/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22156"/>
            <a:ext cx="3048000" cy="3048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264183" y="3898556"/>
            <a:ext cx="2439829" cy="1524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33528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</a:t>
            </a:r>
            <a:r>
              <a:rPr lang="en-US" sz="2000" dirty="0" smtClean="0"/>
              <a:t>still want to learn</a:t>
            </a:r>
            <a:endParaRPr lang="en-US" sz="20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2012" y="5046615"/>
            <a:ext cx="1206844" cy="1206844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9013" y="5650037"/>
            <a:ext cx="468415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probably don’t fully understand</a:t>
            </a:r>
            <a:endParaRPr lang="en-US" sz="2000" dirty="0" smtClean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5673169" y="5410200"/>
            <a:ext cx="1259443" cy="39223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with…</a:t>
            </a:r>
          </a:p>
          <a:p>
            <a:pPr lvl="1"/>
            <a:r>
              <a:rPr lang="en-US" sz="2000" dirty="0" smtClean="0"/>
              <a:t>Partitioning and parallel queries</a:t>
            </a:r>
          </a:p>
          <a:p>
            <a:pPr lvl="1"/>
            <a:r>
              <a:rPr lang="en-US" sz="2000" dirty="0" smtClean="0"/>
              <a:t>Table compression and parallel queries</a:t>
            </a:r>
          </a:p>
          <a:p>
            <a:pPr lvl="1"/>
            <a:r>
              <a:rPr lang="en-US" sz="2000" dirty="0" smtClean="0"/>
              <a:t>Indexing and In-Memory</a:t>
            </a:r>
          </a:p>
          <a:p>
            <a:pPr lvl="1"/>
            <a:r>
              <a:rPr lang="en-US" sz="2000" dirty="0" smtClean="0"/>
              <a:t>DML and In-Memory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Desilets</a:t>
            </a:r>
            <a:endParaRPr lang="en-US" dirty="0" smtClean="0"/>
          </a:p>
          <a:p>
            <a:r>
              <a:rPr lang="en-US" dirty="0" smtClean="0"/>
              <a:t>All the great Oracle Bloggers</a:t>
            </a:r>
          </a:p>
          <a:p>
            <a:pPr lvl="1"/>
            <a:r>
              <a:rPr lang="en-US" dirty="0" smtClean="0"/>
              <a:t>Kerry Osborn</a:t>
            </a:r>
          </a:p>
          <a:p>
            <a:pPr lvl="1"/>
            <a:r>
              <a:rPr lang="en-US" dirty="0" err="1" smtClean="0"/>
              <a:t>Tanel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endParaRPr lang="en-US" dirty="0" smtClean="0"/>
          </a:p>
          <a:p>
            <a:pPr lvl="1"/>
            <a:r>
              <a:rPr lang="en-US" dirty="0" smtClean="0"/>
              <a:t>Jonathan Lewis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work for Hewlett Packard in Corvallis Oregon</a:t>
            </a:r>
          </a:p>
          <a:p>
            <a:r>
              <a:rPr lang="en-US" dirty="0" smtClean="0"/>
              <a:t>We are on a team that builds really big printers</a:t>
            </a:r>
          </a:p>
          <a:p>
            <a:r>
              <a:rPr lang="en-US" b="1" u="sng" dirty="0" smtClean="0"/>
              <a:t>Engineering </a:t>
            </a:r>
            <a:r>
              <a:rPr lang="en-US" b="1" u="sng" dirty="0"/>
              <a:t>Analytics</a:t>
            </a:r>
            <a:endParaRPr lang="en-US" dirty="0"/>
          </a:p>
          <a:p>
            <a:pPr lvl="1"/>
            <a:r>
              <a:rPr lang="en-US" dirty="0"/>
              <a:t>Analytics on large datasets to provide insights to the engineering team, the tiered support organization, and to the end customer.</a:t>
            </a:r>
          </a:p>
          <a:p>
            <a:pPr lvl="2"/>
            <a:r>
              <a:rPr lang="en-US" dirty="0"/>
              <a:t>Failure mode detection</a:t>
            </a:r>
          </a:p>
          <a:p>
            <a:pPr lvl="2"/>
            <a:r>
              <a:rPr lang="en-US" dirty="0"/>
              <a:t>Machine performance</a:t>
            </a:r>
          </a:p>
          <a:p>
            <a:pPr lvl="2"/>
            <a:r>
              <a:rPr lang="en-US" dirty="0"/>
              <a:t>Fundamental engineering models</a:t>
            </a:r>
          </a:p>
          <a:p>
            <a:r>
              <a:rPr lang="en-US" b="1" u="sng" dirty="0"/>
              <a:t>Our Data</a:t>
            </a:r>
          </a:p>
          <a:p>
            <a:pPr lvl="1"/>
            <a:r>
              <a:rPr lang="en-US" dirty="0"/>
              <a:t>Raw sensor information</a:t>
            </a:r>
          </a:p>
          <a:p>
            <a:pPr lvl="2"/>
            <a:r>
              <a:rPr lang="en-US" dirty="0"/>
              <a:t>temperature, pressure, speed, tension, vision system output, etc.</a:t>
            </a:r>
          </a:p>
          <a:p>
            <a:pPr lvl="1"/>
            <a:r>
              <a:rPr lang="en-US" dirty="0"/>
              <a:t>Device status information</a:t>
            </a:r>
          </a:p>
          <a:p>
            <a:pPr lvl="2"/>
            <a:r>
              <a:rPr lang="en-US" dirty="0"/>
              <a:t>Alarms, faults, compute system usage, etc.</a:t>
            </a:r>
          </a:p>
          <a:p>
            <a:pPr lvl="1"/>
            <a:r>
              <a:rPr lang="en-US" dirty="0"/>
              <a:t>Production information</a:t>
            </a:r>
          </a:p>
          <a:p>
            <a:pPr lvl="2"/>
            <a:r>
              <a:rPr lang="en-US" dirty="0"/>
              <a:t>Jobs, consumables, operator interactions, etc.</a:t>
            </a:r>
          </a:p>
          <a:p>
            <a:pPr lvl="1"/>
            <a:r>
              <a:rPr lang="en-US" dirty="0"/>
              <a:t>The data is linked only by the device it came from and the timestamp.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76200"/>
            <a:ext cx="5545282" cy="15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Approaches to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3 R’s of query tuning</a:t>
            </a:r>
          </a:p>
          <a:p>
            <a:pPr lvl="1"/>
            <a:r>
              <a:rPr lang="en-US" sz="2400" b="1" u="sng" dirty="0" smtClean="0"/>
              <a:t>Reduce</a:t>
            </a:r>
          </a:p>
          <a:p>
            <a:pPr lvl="2"/>
            <a:r>
              <a:rPr lang="en-US" sz="2000" dirty="0" smtClean="0"/>
              <a:t>Partition pruning, indexing, etc.</a:t>
            </a:r>
          </a:p>
          <a:p>
            <a:pPr lvl="1"/>
            <a:r>
              <a:rPr lang="en-US" sz="2400" b="1" u="sng" dirty="0" smtClean="0"/>
              <a:t>Reuse</a:t>
            </a:r>
          </a:p>
          <a:p>
            <a:pPr lvl="2"/>
            <a:r>
              <a:rPr lang="en-US" sz="2000" dirty="0" smtClean="0"/>
              <a:t>Pre-Aggregation, Bind variables, SQL Plan Baselines, etc.</a:t>
            </a:r>
          </a:p>
          <a:p>
            <a:pPr lvl="1"/>
            <a:r>
              <a:rPr lang="en-US" sz="2400" b="1" u="sng" dirty="0" smtClean="0"/>
              <a:t>Rev It Up!</a:t>
            </a:r>
          </a:p>
          <a:p>
            <a:pPr lvl="2"/>
            <a:r>
              <a:rPr lang="en-US" sz="2000" dirty="0" smtClean="0"/>
              <a:t>Use your resources</a:t>
            </a:r>
          </a:p>
          <a:p>
            <a:pPr marL="411480" lvl="2" indent="0">
              <a:buNone/>
            </a:pPr>
            <a:endParaRPr lang="en-US" sz="2000" dirty="0" smtClean="0"/>
          </a:p>
          <a:p>
            <a:r>
              <a:rPr lang="en-US" sz="2800" dirty="0" smtClean="0"/>
              <a:t>Sometimes you just have to crunch a lot of data…</a:t>
            </a:r>
          </a:p>
          <a:p>
            <a:pPr lvl="1"/>
            <a:r>
              <a:rPr lang="en-US" sz="2600" dirty="0" smtClean="0"/>
              <a:t>Monthly/Weekly/Nightly/Hourly Jobs</a:t>
            </a:r>
          </a:p>
          <a:p>
            <a:pPr lvl="1"/>
            <a:r>
              <a:rPr lang="en-US" sz="2600" dirty="0" smtClean="0"/>
              <a:t>Ad-hoc queries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76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</a:p>
          <a:p>
            <a:endParaRPr lang="en-US" dirty="0"/>
          </a:p>
          <a:p>
            <a:pPr lvl="6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206204"/>
            <a:ext cx="4527449" cy="5710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14" y="3200160"/>
            <a:ext cx="4623298" cy="58311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960812" y="2610712"/>
            <a:ext cx="408002" cy="5511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759565" cy="57245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use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smtClean="0"/>
              <a:t>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</a:t>
            </a:r>
            <a:r>
              <a:rPr lang="en-US" sz="2000" dirty="0" smtClean="0"/>
              <a:t>knew</a:t>
            </a:r>
            <a:endParaRPr lang="en-US" sz="2000" dirty="0" smtClean="0"/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227" y="1143000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4198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4198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8454" y="399158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1228</Words>
  <Application>Microsoft Office PowerPoint</Application>
  <PresentationFormat>Custom</PresentationFormat>
  <Paragraphs>253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Courier New</vt:lpstr>
      <vt:lpstr>HP Simplified</vt:lpstr>
      <vt:lpstr>HP Standard 16x9</vt:lpstr>
      <vt:lpstr> Drive Your Server Like You Stole It </vt:lpstr>
      <vt:lpstr>Presentation Overview</vt:lpstr>
      <vt:lpstr>Introduction</vt:lpstr>
      <vt:lpstr>The Different Approaches to Tuning</vt:lpstr>
      <vt:lpstr>Why are we going to temp?</vt:lpstr>
      <vt:lpstr>Which also causes inefficient use of CPU</vt:lpstr>
      <vt:lpstr>Let’s set up a test … how hard can it be?</vt:lpstr>
      <vt:lpstr>Experiment Overview (Representative Tables &amp; Queries)</vt:lpstr>
      <vt:lpstr>PGA Overview</vt:lpstr>
      <vt:lpstr>PGA Sizing Calculations</vt:lpstr>
      <vt:lpstr>Parallel query</vt:lpstr>
      <vt:lpstr>Experiment # 1:  Tuning PGA</vt:lpstr>
      <vt:lpstr>Experiment # 1:  Tuning PGA</vt:lpstr>
      <vt:lpstr>Experiment # 1: Tuning PGA</vt:lpstr>
      <vt:lpstr>SGA Overview</vt:lpstr>
      <vt:lpstr>Experiment # 2: Big Table Caching</vt:lpstr>
      <vt:lpstr>Experiment # 2: Big Table Caching </vt:lpstr>
      <vt:lpstr>Experiment # 2: Big Table Caching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Conclusions</vt:lpstr>
      <vt:lpstr>Future Work</vt:lpstr>
      <vt:lpstr>Future Work</vt:lpstr>
      <vt:lpstr>Acknowledgements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Sand, Kirby (IHPS Corvallis)</cp:lastModifiedBy>
  <cp:revision>135</cp:revision>
  <dcterms:created xsi:type="dcterms:W3CDTF">2017-01-31T08:39:46Z</dcterms:created>
  <dcterms:modified xsi:type="dcterms:W3CDTF">2017-02-24T07:19:54Z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