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76" r:id="rId10"/>
    <p:sldId id="268" r:id="rId11"/>
    <p:sldId id="267" r:id="rId12"/>
    <p:sldId id="269" r:id="rId13"/>
    <p:sldId id="277" r:id="rId14"/>
    <p:sldId id="272" r:id="rId15"/>
    <p:sldId id="278" r:id="rId16"/>
    <p:sldId id="273" r:id="rId17"/>
    <p:sldId id="274" r:id="rId18"/>
    <p:sldId id="271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87633" autoAdjust="0"/>
  </p:normalViewPr>
  <p:slideViewPr>
    <p:cSldViewPr>
      <p:cViewPr varScale="1">
        <p:scale>
          <a:sx n="89" d="100"/>
          <a:sy n="89" d="100"/>
        </p:scale>
        <p:origin x="235" y="77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Drive Your Server Like You Stole 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HOTSOS 2017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1:  Tuning 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5012" y="1295401"/>
            <a:ext cx="4953000" cy="4800600"/>
          </a:xfrm>
        </p:spPr>
        <p:txBody>
          <a:bodyPr/>
          <a:lstStyle/>
          <a:p>
            <a:r>
              <a:rPr lang="en-US" dirty="0" err="1" smtClean="0"/>
              <a:t>pga_aggregate_target</a:t>
            </a:r>
            <a:r>
              <a:rPr lang="en-US" dirty="0" smtClean="0"/>
              <a:t> = 192GB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pga_max_size</a:t>
            </a:r>
            <a:r>
              <a:rPr lang="en-US" dirty="0" smtClean="0"/>
              <a:t> = 2GB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smm_max_size</a:t>
            </a:r>
            <a:r>
              <a:rPr lang="en-US" dirty="0" smtClean="0"/>
              <a:t> = 1GB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smm_px_max_size</a:t>
            </a:r>
            <a:r>
              <a:rPr lang="en-US" dirty="0" smtClean="0"/>
              <a:t> = 96GB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 this setup, we can never have a work area larger than 1GB.  </a:t>
            </a:r>
          </a:p>
          <a:p>
            <a:pPr lvl="1"/>
            <a:r>
              <a:rPr lang="en-US" dirty="0" smtClean="0"/>
              <a:t>What happens if we manually set _</a:t>
            </a:r>
            <a:r>
              <a:rPr lang="en-US" dirty="0" err="1" smtClean="0"/>
              <a:t>pga_max_size</a:t>
            </a:r>
            <a:r>
              <a:rPr lang="en-US" dirty="0" smtClean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219200"/>
            <a:ext cx="629644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1</a:t>
            </a:r>
            <a:r>
              <a:rPr lang="en-US" dirty="0"/>
              <a:t>:  Tuning PGA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096000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_</a:t>
            </a:r>
            <a:r>
              <a:rPr lang="en-US" b="1" u="sng" dirty="0" err="1" smtClean="0"/>
              <a:t>pga_max_size</a:t>
            </a:r>
            <a:endParaRPr lang="en-US" b="1" u="sng" dirty="0" smtClean="0"/>
          </a:p>
          <a:p>
            <a:pPr lvl="1"/>
            <a:r>
              <a:rPr lang="en-US" dirty="0" smtClean="0"/>
              <a:t>ALTER SYSTEM SET “PGA_MAX_SIZE” = 2G</a:t>
            </a:r>
          </a:p>
          <a:p>
            <a:pPr lvl="1"/>
            <a:r>
              <a:rPr lang="en-US" dirty="0" smtClean="0"/>
              <a:t>ALTER SYSTEM SET “PGA_MAX_SIZE” = 4G</a:t>
            </a:r>
          </a:p>
          <a:p>
            <a:pPr lvl="1"/>
            <a:r>
              <a:rPr lang="en-US" dirty="0" smtClean="0"/>
              <a:t>ALTER SYSTEM SET “PGA_MAX_SIZE” = 6G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PARALLEL(16) */</a:t>
            </a:r>
          </a:p>
          <a:p>
            <a:pPr lvl="1"/>
            <a:r>
              <a:rPr lang="en-US" dirty="0" smtClean="0"/>
              <a:t>/*+ PARALLEL(32) */</a:t>
            </a:r>
          </a:p>
          <a:p>
            <a:pPr lvl="1"/>
            <a:r>
              <a:rPr lang="en-US" dirty="0" smtClean="0"/>
              <a:t>/*+ PARALLEL(64) */</a:t>
            </a:r>
          </a:p>
          <a:p>
            <a:r>
              <a:rPr lang="en-US" b="1" u="sng" dirty="0" smtClean="0"/>
              <a:t>We forced buffer cache to be small</a:t>
            </a:r>
          </a:p>
          <a:p>
            <a:pPr lvl="1"/>
            <a:r>
              <a:rPr lang="en-US" dirty="0" smtClean="0"/>
              <a:t>512MB (no table fits)</a:t>
            </a:r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err="1" smtClean="0"/>
              <a:t>Workarea</a:t>
            </a:r>
            <a:r>
              <a:rPr lang="en-US" dirty="0" smtClean="0"/>
              <a:t> Size (PGA and Temp)</a:t>
            </a:r>
          </a:p>
          <a:p>
            <a:pPr lvl="1"/>
            <a:r>
              <a:rPr lang="en-US" dirty="0" smtClean="0"/>
              <a:t>Time (Run Time, CPU Time, IO Wait, DB Time)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1" y="1447800"/>
            <a:ext cx="5033053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1: Tuning PGA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2" y="1295401"/>
            <a:ext cx="6795392" cy="493776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Biggest gains happen when we never go to temp.</a:t>
            </a:r>
          </a:p>
          <a:p>
            <a:pPr lvl="1"/>
            <a:r>
              <a:rPr lang="en-US" dirty="0" smtClean="0"/>
              <a:t>Approx. 1.8X improvement</a:t>
            </a:r>
          </a:p>
          <a:p>
            <a:r>
              <a:rPr lang="en-US" dirty="0" smtClean="0"/>
              <a:t>If we accept the default PGA_MAX_SIZE we have to use a very high DOP to get away from swapping to temp.</a:t>
            </a:r>
          </a:p>
          <a:p>
            <a:r>
              <a:rPr lang="en-US" dirty="0" smtClean="0"/>
              <a:t>We never come close to approaching our PGA_AGGREGATE_TARGET (192G).</a:t>
            </a:r>
          </a:p>
          <a:p>
            <a:r>
              <a:rPr lang="en-US" dirty="0" smtClean="0"/>
              <a:t>So what is the best PGA_AGGREGATE_SIZE?</a:t>
            </a:r>
          </a:p>
          <a:p>
            <a:pPr lvl="1"/>
            <a:r>
              <a:rPr lang="en-US" dirty="0" smtClean="0"/>
              <a:t>It depends on your typical workload.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2:  </a:t>
            </a:r>
            <a:r>
              <a:rPr lang="en-US" dirty="0"/>
              <a:t>Tuning PGA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554628" cy="4800600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parallel degree policy</a:t>
            </a:r>
          </a:p>
          <a:p>
            <a:pPr lvl="1"/>
            <a:r>
              <a:rPr lang="en-US" dirty="0"/>
              <a:t>ALTER SYSTEM SET PARALLEL_DEGREE_POLICY </a:t>
            </a:r>
            <a:r>
              <a:rPr lang="en-US" dirty="0" smtClean="0"/>
              <a:t>= </a:t>
            </a:r>
            <a:r>
              <a:rPr lang="en-US" b="1" u="sng" dirty="0" smtClean="0"/>
              <a:t>MANUAL</a:t>
            </a:r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PARALLEL_DEGREE_POLICY = </a:t>
            </a:r>
            <a:r>
              <a:rPr lang="en-US" b="1" u="sng" dirty="0" smtClean="0"/>
              <a:t>AUTO</a:t>
            </a:r>
          </a:p>
          <a:p>
            <a:pPr lvl="1"/>
            <a:r>
              <a:rPr lang="en-US" dirty="0"/>
              <a:t>ALTER SYSTEM SET PARALLEL_DEGREE_POLICY </a:t>
            </a:r>
            <a:r>
              <a:rPr lang="en-US" dirty="0" smtClean="0"/>
              <a:t>= </a:t>
            </a:r>
            <a:r>
              <a:rPr lang="en-US" b="1" u="sng" dirty="0" smtClean="0"/>
              <a:t>ADAPTIVE</a:t>
            </a:r>
          </a:p>
          <a:p>
            <a:r>
              <a:rPr lang="en-US" b="1" u="sng" dirty="0" smtClean="0"/>
              <a:t>We manually set Big Table cache percent target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10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50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90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PARALLEL(32) */</a:t>
            </a:r>
          </a:p>
          <a:p>
            <a:r>
              <a:rPr lang="en-US" b="1" u="sng" dirty="0" smtClean="0"/>
              <a:t>We forced PGA_MAX_SIZE</a:t>
            </a:r>
          </a:p>
          <a:p>
            <a:pPr lvl="1"/>
            <a:r>
              <a:rPr lang="en-US" dirty="0"/>
              <a:t>ALTER SYSTEM SET “PGA_MAX_SIZE” = </a:t>
            </a:r>
            <a:r>
              <a:rPr lang="en-US" dirty="0" smtClean="0"/>
              <a:t>4G</a:t>
            </a:r>
          </a:p>
          <a:p>
            <a:r>
              <a:rPr lang="en-US" b="1" u="sng" dirty="0" smtClean="0"/>
              <a:t>We made buffer cache big</a:t>
            </a:r>
          </a:p>
          <a:p>
            <a:pPr lvl="1"/>
            <a:r>
              <a:rPr lang="en-US" dirty="0" smtClean="0"/>
              <a:t>192GB</a:t>
            </a:r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err="1" smtClean="0"/>
              <a:t>Workarea</a:t>
            </a:r>
            <a:r>
              <a:rPr lang="en-US" dirty="0" smtClean="0"/>
              <a:t> Size (PGA and Temp)</a:t>
            </a:r>
          </a:p>
          <a:p>
            <a:pPr lvl="1"/>
            <a:r>
              <a:rPr lang="en-US" dirty="0" smtClean="0"/>
              <a:t>Time (Run Time, CPU Time, IO Wait, DB Time)</a:t>
            </a:r>
          </a:p>
          <a:p>
            <a:pPr lvl="1"/>
            <a:r>
              <a:rPr lang="en-US" dirty="0"/>
              <a:t>V$BT_SCAN_OBJ_TEMPS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" y="1297460"/>
            <a:ext cx="5448713" cy="25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2: Big Table Caching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" y="1295401"/>
            <a:ext cx="6795390" cy="493776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Policy = Manual</a:t>
            </a:r>
          </a:p>
          <a:p>
            <a:pPr lvl="1"/>
            <a:r>
              <a:rPr lang="en-US" dirty="0" smtClean="0"/>
              <a:t>Notice that as the cache percent target gets large, the queries slow significantly.  Big tables do appear to go into the standard buffer cache</a:t>
            </a:r>
          </a:p>
          <a:p>
            <a:r>
              <a:rPr lang="en-US" dirty="0" smtClean="0"/>
              <a:t>Policy = Auto/Adaptive</a:t>
            </a:r>
          </a:p>
          <a:p>
            <a:pPr lvl="1"/>
            <a:r>
              <a:rPr lang="en-US" dirty="0" smtClean="0"/>
              <a:t>As you increase the big table cache percent you get significant query speed improvements.</a:t>
            </a:r>
          </a:p>
          <a:p>
            <a:pPr lvl="2"/>
            <a:r>
              <a:rPr lang="en-US" dirty="0" smtClean="0"/>
              <a:t>4.7X speed improvement from worst case</a:t>
            </a:r>
          </a:p>
          <a:p>
            <a:pPr lvl="2"/>
            <a:r>
              <a:rPr lang="en-US" dirty="0" smtClean="0"/>
              <a:t>2.6X speed improvement from the default</a:t>
            </a:r>
          </a:p>
          <a:p>
            <a:pPr lvl="1"/>
            <a:r>
              <a:rPr lang="en-US" dirty="0" smtClean="0"/>
              <a:t>However, you still have to go disk for some of the data.</a:t>
            </a:r>
          </a:p>
        </p:txBody>
      </p:sp>
    </p:spTree>
    <p:extLst>
      <p:ext uri="{BB962C8B-B14F-4D97-AF65-F5344CB8AC3E}">
        <p14:creationId xmlns:p14="http://schemas.microsoft.com/office/powerpoint/2010/main" val="40601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2: Big Table Caching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6795390" cy="493776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Notice that you appear to pay a penalty on the first run, but if your buffer cache is large enough you really reap the benefits of the subsequent runs.</a:t>
            </a:r>
          </a:p>
        </p:txBody>
      </p:sp>
    </p:spTree>
    <p:extLst>
      <p:ext uri="{BB962C8B-B14F-4D97-AF65-F5344CB8AC3E}">
        <p14:creationId xmlns:p14="http://schemas.microsoft.com/office/powerpoint/2010/main" val="9261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3:  In-Memory Column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4: Statement Queuing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Results to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06583" y="1219200"/>
            <a:ext cx="10972801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Engineering Analytics</a:t>
            </a:r>
            <a:r>
              <a:rPr lang="en-US" dirty="0" smtClean="0"/>
              <a:t>:  Using analytics on large datasets to understand what is happening and why, which allows us to generate a feedback loop to R&amp;D, the Call Center, and the Customer.</a:t>
            </a:r>
          </a:p>
          <a:p>
            <a:pPr lvl="1"/>
            <a:r>
              <a:rPr lang="en-US" dirty="0" smtClean="0"/>
              <a:t>We collect sensor information like temperature, pressure, speed, tension, etc. as well as device specific information like alarms and faults and states.</a:t>
            </a:r>
          </a:p>
          <a:p>
            <a:pPr lvl="1"/>
            <a:r>
              <a:rPr lang="en-US" dirty="0" smtClean="0"/>
              <a:t>The data is linked only by the device it came from and the timestamp.</a:t>
            </a:r>
          </a:p>
          <a:p>
            <a:pPr lvl="1"/>
            <a:r>
              <a:rPr lang="en-US" dirty="0" smtClean="0"/>
              <a:t>Using SQL, we combine all the information together in unique ways to develop fundamental models for how things work and why things aren’t working as intended.</a:t>
            </a:r>
          </a:p>
        </p:txBody>
      </p:sp>
    </p:spTree>
    <p:extLst>
      <p:ext uri="{BB962C8B-B14F-4D97-AF65-F5344CB8AC3E}">
        <p14:creationId xmlns:p14="http://schemas.microsoft.com/office/powerpoint/2010/main" val="9714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going to temp?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01626"/>
            <a:ext cx="1369165" cy="1293974"/>
          </a:xfrm>
        </p:spPr>
        <p:txBody>
          <a:bodyPr/>
          <a:lstStyle/>
          <a:p>
            <a:r>
              <a:rPr lang="en-US" dirty="0" smtClean="0"/>
              <a:t>11.2.0.4</a:t>
            </a:r>
          </a:p>
          <a:p>
            <a:r>
              <a:rPr lang="en-US" dirty="0" smtClean="0"/>
              <a:t>PGA 800</a:t>
            </a:r>
            <a:r>
              <a:rPr lang="en-US" sz="1400" dirty="0" smtClean="0"/>
              <a:t>GB</a:t>
            </a:r>
          </a:p>
          <a:p>
            <a:r>
              <a:rPr lang="en-US" dirty="0" smtClean="0"/>
              <a:t>72 cores</a:t>
            </a:r>
          </a:p>
          <a:p>
            <a:endParaRPr lang="en-US" dirty="0"/>
          </a:p>
          <a:p>
            <a:pPr lvl="6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045955"/>
            <a:ext cx="4415737" cy="2115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41" y="1371600"/>
            <a:ext cx="3680782" cy="141896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0285412" y="1772944"/>
            <a:ext cx="417103" cy="554784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02515" y="166092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16</a:t>
            </a:r>
            <a:r>
              <a:rPr lang="en-US" sz="1400" dirty="0" smtClean="0"/>
              <a:t>GB </a:t>
            </a:r>
            <a:r>
              <a:rPr lang="en-US" dirty="0"/>
              <a:t>T</a:t>
            </a:r>
            <a:r>
              <a:rPr lang="en-US" dirty="0" smtClean="0"/>
              <a:t>emp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389812" y="947721"/>
            <a:ext cx="491656" cy="24538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1468" y="845426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1.4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3206204"/>
            <a:ext cx="4527449" cy="5710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14" y="3200160"/>
            <a:ext cx="4623298" cy="58311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3960812" y="2610712"/>
            <a:ext cx="408002" cy="55111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37212" y="2589375"/>
            <a:ext cx="759565" cy="572454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4471846"/>
            <a:ext cx="3784600" cy="15611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9" y="4340500"/>
            <a:ext cx="4400333" cy="211334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10056812" y="4340500"/>
            <a:ext cx="645703" cy="19221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02515" y="419100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19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412" y="4090574"/>
            <a:ext cx="3810000" cy="2666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Same query with a manual sort area size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9675812" y="5486400"/>
            <a:ext cx="1026703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818812" y="5369671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emp</a:t>
            </a:r>
          </a:p>
        </p:txBody>
      </p:sp>
    </p:spTree>
    <p:extLst>
      <p:ext uri="{BB962C8B-B14F-4D97-AF65-F5344CB8AC3E}">
        <p14:creationId xmlns:p14="http://schemas.microsoft.com/office/powerpoint/2010/main" val="18508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also causes inefficient use of CPU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19200"/>
            <a:ext cx="10058400" cy="2411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31052"/>
            <a:ext cx="10210800" cy="24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set up a test … how hard can it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" y="1600201"/>
            <a:ext cx="1293971" cy="1219199"/>
          </a:xfrm>
        </p:spPr>
        <p:txBody>
          <a:bodyPr/>
          <a:lstStyle/>
          <a:p>
            <a:r>
              <a:rPr lang="en-US" dirty="0" smtClean="0"/>
              <a:t>12.1</a:t>
            </a:r>
          </a:p>
          <a:p>
            <a:r>
              <a:rPr lang="en-US" dirty="0" smtClean="0"/>
              <a:t>512G ram</a:t>
            </a:r>
          </a:p>
          <a:p>
            <a:r>
              <a:rPr lang="en-US" dirty="0" smtClean="0"/>
              <a:t>16 cores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1212" y="1752600"/>
            <a:ext cx="2743200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thought we new</a:t>
            </a:r>
          </a:p>
        </p:txBody>
      </p:sp>
      <p:sp>
        <p:nvSpPr>
          <p:cNvPr id="9" name="Oval 8"/>
          <p:cNvSpPr/>
          <p:nvPr/>
        </p:nvSpPr>
        <p:spPr>
          <a:xfrm>
            <a:off x="6323012" y="2222156"/>
            <a:ext cx="3962400" cy="40262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570412" y="2209800"/>
            <a:ext cx="2133600" cy="2133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5523383" y="3810000"/>
            <a:ext cx="875829" cy="914400"/>
          </a:xfrm>
          <a:prstGeom prst="ellipse">
            <a:avLst/>
          </a:prstGeom>
          <a:noFill/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722812" y="2057400"/>
            <a:ext cx="152400" cy="3810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812" y="1752600"/>
            <a:ext cx="2362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wanted to know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218612" y="2057400"/>
            <a:ext cx="22860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4798" y="4981831"/>
            <a:ext cx="24384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actually knew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56212" y="4648200"/>
            <a:ext cx="381000" cy="33363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refresher on SGA memory structures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12" y="2438400"/>
            <a:ext cx="3048000" cy="2133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Areas of interest for us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Buffer Cache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In-Memory Column Store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5" name="Picture 1" descr="Description of Figure 14-1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29" y="762001"/>
            <a:ext cx="519975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PGA Overview</a:t>
            </a:r>
            <a:endParaRPr lang="en-US" dirty="0"/>
          </a:p>
        </p:txBody>
      </p:sp>
      <p:pic>
        <p:nvPicPr>
          <p:cNvPr id="2052" name="Picture 4" descr="Description of Figure 14-4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524000"/>
            <a:ext cx="47910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6780212" y="1524000"/>
            <a:ext cx="2513012" cy="5265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Parallel Execution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5332412" y="2362200"/>
            <a:ext cx="6705600" cy="388620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_</a:t>
            </a:r>
            <a:r>
              <a:rPr lang="en-US" sz="3300" dirty="0"/>
              <a:t>PGA_MAX_SIZE: </a:t>
            </a:r>
          </a:p>
          <a:p>
            <a:pPr lvl="1"/>
            <a:r>
              <a:rPr lang="en-US" sz="2900" dirty="0"/>
              <a:t>PAT &lt; 1GB:	 	200MB</a:t>
            </a:r>
          </a:p>
          <a:p>
            <a:pPr lvl="1"/>
            <a:r>
              <a:rPr lang="en-US" sz="2900" dirty="0"/>
              <a:t>1GB &gt;= PAT &lt;= 2GB: 		20% of PAT</a:t>
            </a:r>
          </a:p>
          <a:p>
            <a:pPr lvl="1"/>
            <a:r>
              <a:rPr lang="en-US" sz="2900" dirty="0"/>
              <a:t>PAT &gt; 2GB: 	 	min(2GB,  20% of PAT)</a:t>
            </a:r>
          </a:p>
          <a:p>
            <a:r>
              <a:rPr lang="en-US" sz="3300" dirty="0"/>
              <a:t>_SMM_MAX_SIZE: </a:t>
            </a:r>
          </a:p>
          <a:p>
            <a:pPr lvl="1"/>
            <a:r>
              <a:rPr lang="en-US" sz="2900" dirty="0"/>
              <a:t>PAT &lt; 512MB: 		20% of PAT</a:t>
            </a:r>
          </a:p>
          <a:p>
            <a:pPr lvl="1"/>
            <a:r>
              <a:rPr lang="en-US" sz="2900" dirty="0"/>
              <a:t>512MB &gt;= PAT &lt;= 1GB:	100MB</a:t>
            </a:r>
          </a:p>
          <a:p>
            <a:pPr lvl="1"/>
            <a:r>
              <a:rPr lang="en-US" sz="2900" dirty="0"/>
              <a:t>PAT &gt; 1GB: 	 	min(1GB, 50% of _PGA_MAX_SIZE)</a:t>
            </a:r>
          </a:p>
          <a:p>
            <a:r>
              <a:rPr lang="en-US" sz="3300" dirty="0"/>
              <a:t>_SMM_PX_MAX_SIZE:</a:t>
            </a:r>
          </a:p>
          <a:p>
            <a:pPr lvl="1"/>
            <a:r>
              <a:rPr lang="en-US" sz="2900" dirty="0"/>
              <a:t>Always 50% of PAT</a:t>
            </a:r>
          </a:p>
          <a:p>
            <a:pPr lvl="1"/>
            <a:endParaRPr lang="en-US" sz="2900" dirty="0"/>
          </a:p>
          <a:p>
            <a:r>
              <a:rPr lang="en-US" sz="3300" dirty="0"/>
              <a:t>Work Area = min(_SMM_MAX_SIZE, _SMM_PX_MAX_SIZE / DoP)</a:t>
            </a:r>
          </a:p>
          <a:p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6908613" y="627448"/>
            <a:ext cx="2094816" cy="740740"/>
          </a:xfrm>
          <a:prstGeom prst="roundRect">
            <a:avLst>
              <a:gd name="adj" fmla="val 865"/>
            </a:avLst>
          </a:prstGeom>
          <a:solidFill>
            <a:srgbClr val="A5C663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Work Area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4012" y="627448"/>
            <a:ext cx="0" cy="74074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8" y="2819400"/>
            <a:ext cx="503715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query</a:t>
            </a:r>
            <a:endParaRPr lang="en-US" dirty="0"/>
          </a:p>
        </p:txBody>
      </p:sp>
      <p:pic>
        <p:nvPicPr>
          <p:cNvPr id="1026" name="Picture 2" descr="Description of Figure 8-2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3185458"/>
            <a:ext cx="4951571" cy="246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6612" y="2286000"/>
            <a:ext cx="3048000" cy="2133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Areas of interest for us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Queuing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PX server </a:t>
            </a:r>
            <a:r>
              <a:rPr lang="en-US" sz="2000" dirty="0" smtClean="0"/>
              <a:t>pool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Granules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92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Experiments Used The Same Standard Tables and Queries</a:t>
            </a:r>
          </a:p>
          <a:p>
            <a:pPr lvl="1"/>
            <a:r>
              <a:rPr lang="en-US" sz="2000" dirty="0" smtClean="0"/>
              <a:t>4 common types of queries</a:t>
            </a:r>
          </a:p>
          <a:p>
            <a:pPr lvl="2"/>
            <a:r>
              <a:rPr lang="en-US" sz="1800" dirty="0"/>
              <a:t>Parent/Child </a:t>
            </a:r>
            <a:r>
              <a:rPr lang="en-US" sz="1800" dirty="0" smtClean="0"/>
              <a:t>join with analytic functions (</a:t>
            </a:r>
            <a:r>
              <a:rPr lang="en-US" sz="1800" dirty="0" err="1" smtClean="0"/>
              <a:t>avg</a:t>
            </a:r>
            <a:r>
              <a:rPr lang="en-US" sz="1800" dirty="0" smtClean="0"/>
              <a:t>/median/stdev/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  <a:endParaRPr lang="en-US" sz="1800" dirty="0"/>
          </a:p>
          <a:p>
            <a:pPr lvl="3"/>
            <a:r>
              <a:rPr lang="en-US" sz="1600" dirty="0"/>
              <a:t>100:1 rows </a:t>
            </a:r>
            <a:r>
              <a:rPr lang="en-US" sz="1600" dirty="0" smtClean="0"/>
              <a:t>joined </a:t>
            </a:r>
            <a:r>
              <a:rPr lang="en-US" sz="1600" dirty="0"/>
              <a:t>on a key</a:t>
            </a:r>
          </a:p>
          <a:p>
            <a:pPr lvl="3"/>
            <a:r>
              <a:rPr lang="en-US" sz="1600" dirty="0" smtClean="0"/>
              <a:t>Large Table (100GB, 5B rows)</a:t>
            </a:r>
          </a:p>
          <a:p>
            <a:pPr lvl="2"/>
            <a:r>
              <a:rPr lang="en-US" sz="1800" dirty="0"/>
              <a:t>Parent/Child table join and filtering</a:t>
            </a:r>
          </a:p>
          <a:p>
            <a:pPr lvl="3"/>
            <a:r>
              <a:rPr lang="en-US" sz="1600" dirty="0"/>
              <a:t>100GB of </a:t>
            </a:r>
            <a:r>
              <a:rPr lang="en-US" sz="1600" dirty="0" smtClean="0"/>
              <a:t>data</a:t>
            </a:r>
            <a:endParaRPr lang="en-US" sz="1600" dirty="0"/>
          </a:p>
          <a:p>
            <a:pPr lvl="2"/>
            <a:r>
              <a:rPr lang="en-US" sz="1800" dirty="0"/>
              <a:t>Single </a:t>
            </a:r>
            <a:r>
              <a:rPr lang="en-US" sz="1800" dirty="0" smtClean="0"/>
              <a:t>table with analytic functions </a:t>
            </a:r>
            <a:r>
              <a:rPr lang="en-US" sz="1800" dirty="0"/>
              <a:t>(</a:t>
            </a:r>
            <a:r>
              <a:rPr lang="en-US" sz="1800" dirty="0" err="1"/>
              <a:t>avg</a:t>
            </a:r>
            <a:r>
              <a:rPr lang="en-US" sz="1800" dirty="0"/>
              <a:t>/median/stdev/</a:t>
            </a:r>
            <a:r>
              <a:rPr lang="en-US" sz="1800" dirty="0" err="1"/>
              <a:t>etc</a:t>
            </a:r>
            <a:r>
              <a:rPr lang="en-US" sz="1800" dirty="0" smtClean="0"/>
              <a:t>)</a:t>
            </a:r>
            <a:endParaRPr lang="en-US" sz="1800" dirty="0"/>
          </a:p>
          <a:p>
            <a:pPr lvl="3"/>
            <a:r>
              <a:rPr lang="en-US" sz="1600" dirty="0"/>
              <a:t>Small table (7GB, 32M rows)</a:t>
            </a:r>
          </a:p>
          <a:p>
            <a:pPr lvl="2"/>
            <a:r>
              <a:rPr lang="en-US" sz="1800" dirty="0"/>
              <a:t>Windowing Functions (lead/lag)</a:t>
            </a:r>
          </a:p>
          <a:p>
            <a:pPr lvl="3"/>
            <a:r>
              <a:rPr lang="en-US" sz="1600" dirty="0" smtClean="0"/>
              <a:t>Medium Table (60GB, 2.5B rows)</a:t>
            </a:r>
          </a:p>
          <a:p>
            <a:pPr lvl="1"/>
            <a:r>
              <a:rPr lang="en-US" sz="2000" dirty="0" smtClean="0"/>
              <a:t>All queries run multiple times back-to-back 3 times to see effects of caching</a:t>
            </a:r>
            <a:endParaRPr lang="en-US" sz="2000" dirty="0"/>
          </a:p>
          <a:p>
            <a:pPr lvl="1"/>
            <a:r>
              <a:rPr lang="en-US" sz="2000" dirty="0" smtClean="0"/>
              <a:t>All tables uncompressed and not partitioned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40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  <a:extLst>
    <a:ext uri="{05A4C25C-085E-4340-85A3-A5531E510DB2}">
      <thm15:themeFamily xmlns:thm15="http://schemas.microsoft.com/office/thememl/2012/main" name="New HP Template - GSB version Sept 22nd.pptx" id="{5B75CDDA-9DB1-4968-9B0D-75F73D05D1F4}" vid="{4A491911-C977-4E19-9AD5-49067211949D}"/>
    </a:ext>
  </a:ext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4446</TotalTime>
  <Words>767</Words>
  <Application>Microsoft Office PowerPoint</Application>
  <PresentationFormat>Custom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HP Simplified</vt:lpstr>
      <vt:lpstr>HP Standard 16x9</vt:lpstr>
      <vt:lpstr> Drive Your Server Like You Stole It </vt:lpstr>
      <vt:lpstr>What we do</vt:lpstr>
      <vt:lpstr>Why are we going to temp?</vt:lpstr>
      <vt:lpstr>Which also causes inefficient use of CPU</vt:lpstr>
      <vt:lpstr>Lets set up a test … how hard can it be?</vt:lpstr>
      <vt:lpstr>SGA Overview</vt:lpstr>
      <vt:lpstr>PGA Overview</vt:lpstr>
      <vt:lpstr>Parallel query</vt:lpstr>
      <vt:lpstr>Experiment Overview</vt:lpstr>
      <vt:lpstr>Experiment # 1:  Tuning PGA</vt:lpstr>
      <vt:lpstr>Experiment # 1:  Tuning PGA</vt:lpstr>
      <vt:lpstr>Experiment # 1: Tuning PGA</vt:lpstr>
      <vt:lpstr>Experiment # 2:  Tuning PGA</vt:lpstr>
      <vt:lpstr>Experiment # 2: Big Table Caching </vt:lpstr>
      <vt:lpstr>Experiment # 2: Big Table Caching </vt:lpstr>
      <vt:lpstr>Experiment # 3:  In-Memory Column Store</vt:lpstr>
      <vt:lpstr>Experiment # 4: Statement Queuing</vt:lpstr>
      <vt:lpstr>More Results to Follow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Weiss, Andy</dc:creator>
  <cp:lastModifiedBy>Sand, Kirby (IHPS Corvallis)</cp:lastModifiedBy>
  <cp:revision>71</cp:revision>
  <dcterms:created xsi:type="dcterms:W3CDTF">2017-01-31T08:39:46Z</dcterms:created>
  <dcterms:modified xsi:type="dcterms:W3CDTF">2017-02-23T18:10:45Z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