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0" r:id="rId3"/>
    <p:sldId id="286" r:id="rId4"/>
    <p:sldId id="287" r:id="rId5"/>
    <p:sldId id="259" r:id="rId6"/>
    <p:sldId id="264" r:id="rId7"/>
    <p:sldId id="260" r:id="rId8"/>
    <p:sldId id="291" r:id="rId9"/>
    <p:sldId id="289" r:id="rId10"/>
    <p:sldId id="262" r:id="rId11"/>
    <p:sldId id="267" r:id="rId12"/>
    <p:sldId id="269" r:id="rId13"/>
    <p:sldId id="261" r:id="rId14"/>
    <p:sldId id="277" r:id="rId15"/>
    <p:sldId id="272" r:id="rId16"/>
    <p:sldId id="278" r:id="rId17"/>
    <p:sldId id="273" r:id="rId18"/>
    <p:sldId id="279" r:id="rId19"/>
    <p:sldId id="274" r:id="rId20"/>
    <p:sldId id="280" r:id="rId21"/>
    <p:sldId id="281" r:id="rId22"/>
    <p:sldId id="292" r:id="rId23"/>
    <p:sldId id="282" r:id="rId24"/>
    <p:sldId id="283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7633" autoAdjust="0"/>
  </p:normalViewPr>
  <p:slideViewPr>
    <p:cSldViewPr>
      <p:cViewPr varScale="1">
        <p:scale>
          <a:sx n="116" d="100"/>
          <a:sy n="116" d="100"/>
        </p:scale>
        <p:origin x="102" y="498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Sizing Calculations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46812" y="1295400"/>
            <a:ext cx="590637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b="1" dirty="0"/>
              <a:t>_</a:t>
            </a:r>
            <a:r>
              <a:rPr lang="en-US" sz="1600" b="1" dirty="0"/>
              <a:t>PGA_MAX_SIZE: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&lt; 1GB:	 	 </a:t>
            </a:r>
            <a:r>
              <a:rPr lang="en-US" sz="1400" dirty="0" smtClean="0"/>
              <a:t>    200MB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1GB &gt;= PAT &lt;= 2GB: 	 </a:t>
            </a:r>
            <a:r>
              <a:rPr lang="en-US" sz="1400" dirty="0" smtClean="0"/>
              <a:t>    20</a:t>
            </a:r>
            <a:r>
              <a:rPr lang="en-US" sz="1400" dirty="0"/>
              <a:t>% of 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&gt; 2GB: 	 	 </a:t>
            </a:r>
            <a:r>
              <a:rPr lang="en-US" sz="1400" dirty="0" smtClean="0"/>
              <a:t>    min(2GB</a:t>
            </a:r>
            <a:r>
              <a:rPr lang="en-US" sz="1400" dirty="0"/>
              <a:t>,  20% of PAT)</a:t>
            </a:r>
          </a:p>
          <a:p>
            <a:r>
              <a:rPr lang="en-US" sz="1600" b="1" dirty="0"/>
              <a:t>_SMM_MAX_SIZE: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&lt; 512MB: 	</a:t>
            </a:r>
            <a:r>
              <a:rPr lang="en-US" sz="1400" dirty="0" smtClean="0"/>
              <a:t>     	     20</a:t>
            </a:r>
            <a:r>
              <a:rPr lang="en-US" sz="1400" dirty="0"/>
              <a:t>% of 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512MB &gt;= PAT &lt;= </a:t>
            </a:r>
            <a:r>
              <a:rPr lang="en-US" sz="1400" dirty="0" smtClean="0"/>
              <a:t>1GB:   	     100MB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&gt; 1GB: 	 	</a:t>
            </a:r>
            <a:r>
              <a:rPr lang="en-US" sz="1400" dirty="0" smtClean="0"/>
              <a:t>     min(1GB</a:t>
            </a:r>
            <a:r>
              <a:rPr lang="en-US" sz="1400" dirty="0"/>
              <a:t>, 50% of _PGA_MAX_SIZE)</a:t>
            </a:r>
          </a:p>
          <a:p>
            <a:r>
              <a:rPr lang="en-US" sz="1600" b="1" dirty="0"/>
              <a:t>_SMM_PX_MAX_SIZE: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  Always </a:t>
            </a:r>
            <a:r>
              <a:rPr lang="en-US" sz="1400" dirty="0"/>
              <a:t>50% of </a:t>
            </a:r>
            <a:r>
              <a:rPr lang="en-US" sz="1400" dirty="0" smtClean="0"/>
              <a:t>PAT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536"/>
            <a:ext cx="6094412" cy="4425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𝑾𝒐𝒓𝒌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𝑆𝑀𝑀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𝑆𝐼𝑍𝐸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𝐷𝑂𝑃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err="1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blipFill rotWithShape="0">
                <a:blip r:embed="rId3"/>
                <a:stretch>
                  <a:fillRect t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“_PGA_MAX_SIZE” = 2G</a:t>
            </a:r>
          </a:p>
          <a:p>
            <a:pPr lvl="1"/>
            <a:r>
              <a:rPr lang="en-US" dirty="0" smtClean="0"/>
              <a:t>ALTER SYSTEM SET “_PGA_MAX_SIZE” = 4G</a:t>
            </a:r>
          </a:p>
          <a:p>
            <a:pPr lvl="1"/>
            <a:r>
              <a:rPr lang="en-US" dirty="0" smtClean="0"/>
              <a:t>ALTER SYSTEM SET “_PGA_MAX_SIZE” = 6G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/*+ PARALLEL(64) 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Work Area Size (PGA and Temp)</a:t>
            </a:r>
          </a:p>
          <a:p>
            <a:pPr lvl="2"/>
            <a:r>
              <a:rPr lang="en-US" dirty="0" smtClean="0"/>
              <a:t>V$SQL_WORKAREA_ACTIVE</a:t>
            </a:r>
          </a:p>
          <a:p>
            <a:pPr lvl="1"/>
            <a:r>
              <a:rPr lang="en-US" dirty="0" smtClean="0"/>
              <a:t>Time (Run Time, CPU Time, IO Wait, DB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637" y="49530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stop going to temp if we enable larger work areas?</a:t>
            </a:r>
          </a:p>
        </p:txBody>
      </p:sp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1.3X improvement over default</a:t>
            </a:r>
          </a:p>
          <a:p>
            <a:r>
              <a:rPr lang="en-US" dirty="0" smtClean="0"/>
              <a:t>How do we prevent TEMP?</a:t>
            </a:r>
          </a:p>
          <a:p>
            <a:pPr lvl="1"/>
            <a:r>
              <a:rPr lang="en-US" dirty="0" smtClean="0"/>
              <a:t>Really high DOP</a:t>
            </a:r>
          </a:p>
          <a:p>
            <a:pPr lvl="2"/>
            <a:r>
              <a:rPr lang="en-US" dirty="0" smtClean="0"/>
              <a:t>Not ideal, requires lots of CPU without a big improvement in run time. </a:t>
            </a:r>
          </a:p>
          <a:p>
            <a:pPr lvl="1"/>
            <a:r>
              <a:rPr lang="en-US" dirty="0" smtClean="0"/>
              <a:t>4G PGA_MAX_SIZE</a:t>
            </a:r>
          </a:p>
          <a:p>
            <a:pPr lvl="2"/>
            <a:r>
              <a:rPr lang="en-US" dirty="0" smtClean="0"/>
              <a:t>A more attractive approach.  Allows us to use more PGA</a:t>
            </a:r>
          </a:p>
          <a:p>
            <a:pPr lvl="2"/>
            <a:r>
              <a:rPr lang="en-US" dirty="0" smtClean="0"/>
              <a:t>Somewhat scary since it’s an undocumented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2612" y="2514600"/>
            <a:ext cx="838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Default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94012" y="2667000"/>
            <a:ext cx="228600" cy="4572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Big Table Caching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dirty="0" smtClean="0"/>
              <a:t>4G</a:t>
            </a:r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r>
              <a:rPr lang="en-US" dirty="0" smtClean="0"/>
              <a:t>BT Cache Object Status</a:t>
            </a:r>
          </a:p>
          <a:p>
            <a:pPr lvl="2"/>
            <a:r>
              <a:rPr lang="en-US" dirty="0" smtClean="0"/>
              <a:t>V$BT_SCAN_OBJ_TEMPS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315995"/>
            <a:ext cx="521451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971" y="35814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put tables into memory and eliminate or minimize IO?</a:t>
            </a:r>
          </a:p>
        </p:txBody>
      </p:sp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Big tables do appear to go into the standard buffer cache</a:t>
            </a:r>
          </a:p>
          <a:p>
            <a:r>
              <a:rPr lang="en-US" dirty="0" smtClean="0"/>
              <a:t>Policy = Auto/Adaptive</a:t>
            </a:r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4.7X speed improvement from worst case</a:t>
            </a:r>
          </a:p>
          <a:p>
            <a:pPr lvl="2"/>
            <a:r>
              <a:rPr lang="en-US" dirty="0" smtClean="0"/>
              <a:t>2.6X speed improvement from the default</a:t>
            </a:r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32" y="4953001"/>
            <a:ext cx="451275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Notice that you appear to pay a penalty on the first run, but if your buffer cache is large enough you really reap the benefits of the subsequent runs.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manually set </a:t>
            </a:r>
            <a:r>
              <a:rPr lang="en-US" b="1" u="sng" dirty="0" err="1" smtClean="0"/>
              <a:t>InMemory</a:t>
            </a:r>
            <a:r>
              <a:rPr lang="en-US" b="1" u="sng" dirty="0" smtClean="0"/>
              <a:t> Size</a:t>
            </a:r>
          </a:p>
          <a:p>
            <a:pPr lvl="1"/>
            <a:r>
              <a:rPr lang="en-US" dirty="0"/>
              <a:t>ALTER SYSTEM SET INMEMORY_SIZE=</a:t>
            </a:r>
            <a:r>
              <a:rPr lang="en-US" b="1" u="sng" dirty="0"/>
              <a:t>192G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  <a:endParaRPr lang="en-US" b="1" u="sng" dirty="0" smtClean="0"/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b="1" u="sng" dirty="0" smtClean="0"/>
              <a:t>4G</a:t>
            </a:r>
          </a:p>
          <a:p>
            <a:r>
              <a:rPr lang="en-US" b="1" u="sng" dirty="0" smtClean="0"/>
              <a:t>We backed off on buffer cache size</a:t>
            </a:r>
          </a:p>
          <a:p>
            <a:pPr lvl="1"/>
            <a:r>
              <a:rPr lang="en-US" dirty="0"/>
              <a:t>ALTER SYSTEM SET DB_CACHE_SIZE = </a:t>
            </a:r>
            <a:r>
              <a:rPr lang="en-US" b="1" u="sng" dirty="0"/>
              <a:t>32G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</a:p>
          <a:p>
            <a:r>
              <a:rPr lang="en-US" b="1" u="sng" dirty="0" smtClean="0"/>
              <a:t>We forced tables to be </a:t>
            </a:r>
            <a:r>
              <a:rPr lang="en-US" b="1" u="sng" dirty="0" err="1" smtClean="0"/>
              <a:t>InMemory</a:t>
            </a:r>
            <a:endParaRPr lang="en-US" b="1" u="sng" dirty="0" smtClean="0"/>
          </a:p>
          <a:p>
            <a:pPr lvl="1"/>
            <a:r>
              <a:rPr lang="en-US" sz="1100" dirty="0" smtClean="0"/>
              <a:t>ALTER TABLE [table name] </a:t>
            </a:r>
            <a:r>
              <a:rPr lang="en-US" sz="1100" dirty="0"/>
              <a:t>INMEMORY MEMCOMPRESS FOR QUERY </a:t>
            </a:r>
            <a:r>
              <a:rPr lang="en-US" sz="1100" dirty="0" smtClean="0"/>
              <a:t>LOW PRIORITY CRITICAL</a:t>
            </a:r>
          </a:p>
          <a:p>
            <a:r>
              <a:rPr lang="en-US" b="1" u="sng" dirty="0" smtClean="0"/>
              <a:t>We waited for the table to fully populate </a:t>
            </a:r>
            <a:r>
              <a:rPr lang="en-US" b="1" u="sng" dirty="0" err="1" smtClean="0"/>
              <a:t>InMemory</a:t>
            </a:r>
            <a:endParaRPr lang="en-US" b="1" u="sng" dirty="0" smtClean="0"/>
          </a:p>
          <a:p>
            <a:pPr lvl="1"/>
            <a:r>
              <a:rPr lang="en-US" dirty="0"/>
              <a:t>V$IM_SEGMENTS</a:t>
            </a:r>
            <a:endParaRPr lang="en-US" dirty="0" smtClean="0"/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0034" y="4495800"/>
            <a:ext cx="4495800" cy="13716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How does IM compression change query speed?  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How does compression option change object size in memory?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297460"/>
            <a:ext cx="4897045" cy="27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3:  In-Memory Column Store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“For Query Low” looks like a great choice</a:t>
            </a:r>
          </a:p>
          <a:p>
            <a:pPr lvl="1"/>
            <a:r>
              <a:rPr lang="en-US" dirty="0" smtClean="0"/>
              <a:t>Best performance (153 sec)</a:t>
            </a:r>
          </a:p>
          <a:p>
            <a:pPr lvl="1"/>
            <a:r>
              <a:rPr lang="en-US" dirty="0" smtClean="0"/>
              <a:t>Decent compression (37% reduction)</a:t>
            </a:r>
          </a:p>
          <a:p>
            <a:pPr lvl="1"/>
            <a:endParaRPr lang="en-US" dirty="0"/>
          </a:p>
          <a:p>
            <a:r>
              <a:rPr lang="en-US" dirty="0" smtClean="0"/>
              <a:t>For huge tables you could do “For Capacity High” so as not to use up all your In-Memory space.</a:t>
            </a:r>
          </a:p>
          <a:p>
            <a:pPr lvl="1"/>
            <a:r>
              <a:rPr lang="en-US" dirty="0" smtClean="0"/>
              <a:t>Still get a 2.6X improvement over going to disk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241"/>
            <a:ext cx="6795390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23% improvement from not going to temp</a:t>
            </a:r>
          </a:p>
          <a:p>
            <a:pPr lvl="1"/>
            <a:r>
              <a:rPr lang="en-US" dirty="0" smtClean="0"/>
              <a:t>70% improvement from also caching big tables</a:t>
            </a:r>
          </a:p>
          <a:p>
            <a:pPr lvl="1"/>
            <a:r>
              <a:rPr lang="en-US" dirty="0" smtClean="0"/>
              <a:t>76% improvement from using In-Memory</a:t>
            </a:r>
          </a:p>
          <a:p>
            <a:pPr lvl="1"/>
            <a:endParaRPr lang="en-US" dirty="0"/>
          </a:p>
          <a:p>
            <a:r>
              <a:rPr lang="en-US" dirty="0" smtClean="0"/>
              <a:t>One Big Caveat…</a:t>
            </a:r>
          </a:p>
          <a:p>
            <a:pPr lvl="1"/>
            <a:r>
              <a:rPr lang="en-US" dirty="0" smtClean="0"/>
              <a:t>All experiments were run serially</a:t>
            </a:r>
          </a:p>
          <a:p>
            <a:pPr lvl="2"/>
            <a:r>
              <a:rPr lang="en-US" dirty="0" smtClean="0"/>
              <a:t>No competition for resources</a:t>
            </a:r>
          </a:p>
          <a:p>
            <a:pPr lvl="2"/>
            <a:r>
              <a:rPr lang="en-US" dirty="0" smtClean="0"/>
              <a:t>No other work being done on the system</a:t>
            </a:r>
            <a:endParaRPr lang="en-US" dirty="0"/>
          </a:p>
          <a:p>
            <a:pPr lvl="2"/>
            <a:r>
              <a:rPr lang="en-US" dirty="0" smtClean="0"/>
              <a:t>Not a real-world test case</a:t>
            </a:r>
          </a:p>
          <a:p>
            <a:endParaRPr lang="en-US" dirty="0"/>
          </a:p>
          <a:p>
            <a:r>
              <a:rPr lang="en-US" dirty="0" smtClean="0"/>
              <a:t>So lets do a bunch of stuff all at once and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Experiments Designed to Address Issues With Processing Large Datasets</a:t>
            </a:r>
          </a:p>
          <a:p>
            <a:pPr lvl="1"/>
            <a:r>
              <a:rPr lang="en-US" sz="2000" dirty="0" smtClean="0"/>
              <a:t>PGA Experiments</a:t>
            </a:r>
          </a:p>
          <a:p>
            <a:pPr lvl="2"/>
            <a:r>
              <a:rPr lang="en-US" sz="1800" dirty="0" smtClean="0"/>
              <a:t>Modifying work area size and DOP to prevent going to temp</a:t>
            </a:r>
          </a:p>
          <a:p>
            <a:pPr lvl="1"/>
            <a:r>
              <a:rPr lang="en-US" sz="2000" dirty="0" smtClean="0"/>
              <a:t>SGA Experiments</a:t>
            </a:r>
          </a:p>
          <a:p>
            <a:pPr lvl="2"/>
            <a:r>
              <a:rPr lang="en-US" sz="1800" dirty="0" smtClean="0"/>
              <a:t>Big Table Caching</a:t>
            </a:r>
          </a:p>
          <a:p>
            <a:pPr lvl="2"/>
            <a:r>
              <a:rPr lang="en-US" sz="1800" dirty="0" smtClean="0"/>
              <a:t>In-Memory Column Store</a:t>
            </a:r>
          </a:p>
          <a:p>
            <a:pPr lvl="1"/>
            <a:r>
              <a:rPr lang="en-US" sz="2000" dirty="0" smtClean="0"/>
              <a:t>Statement Queuing</a:t>
            </a:r>
          </a:p>
          <a:p>
            <a:r>
              <a:rPr lang="en-US" sz="2200" dirty="0" smtClean="0"/>
              <a:t>Conclusions &amp; Future Work</a:t>
            </a:r>
          </a:p>
          <a:p>
            <a:r>
              <a:rPr lang="en-US" sz="2200" dirty="0" smtClean="0"/>
              <a:t>Acknowledgements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3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temp is bad</a:t>
            </a:r>
          </a:p>
          <a:p>
            <a:pPr lvl="1"/>
            <a:r>
              <a:rPr lang="en-US" dirty="0" smtClean="0"/>
              <a:t>Changing _PGA_MAX_SIZE allows us to increase our work area size without drastically increasing our DOP</a:t>
            </a:r>
          </a:p>
          <a:p>
            <a:r>
              <a:rPr lang="en-US" dirty="0" smtClean="0"/>
              <a:t>Putting data into memory is good</a:t>
            </a:r>
          </a:p>
          <a:p>
            <a:pPr lvl="1"/>
            <a:r>
              <a:rPr lang="en-US" dirty="0" smtClean="0"/>
              <a:t>Big table caching is a good alternative if you don’t have Oracle 12c or if you don’t want to pay for the In-Memory option</a:t>
            </a:r>
          </a:p>
          <a:p>
            <a:pPr lvl="1"/>
            <a:r>
              <a:rPr lang="en-US" dirty="0" smtClean="0"/>
              <a:t>In-Memory column store is very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212" y="3746156"/>
            <a:ext cx="2817971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think we know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22156"/>
            <a:ext cx="3048000" cy="3048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4264183" y="3898556"/>
            <a:ext cx="2439829" cy="1524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3352800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still want to learn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42012" y="5046615"/>
            <a:ext cx="1206844" cy="1206844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89013" y="5650037"/>
            <a:ext cx="468415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probably don’t fully understand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5673169" y="5410200"/>
            <a:ext cx="1259443" cy="39223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happens with…</a:t>
            </a:r>
          </a:p>
          <a:p>
            <a:pPr lvl="1"/>
            <a:r>
              <a:rPr lang="en-US" sz="2000" dirty="0" smtClean="0"/>
              <a:t>Partitioning and parallel queries</a:t>
            </a:r>
          </a:p>
          <a:p>
            <a:pPr lvl="1"/>
            <a:r>
              <a:rPr lang="en-US" sz="2000" dirty="0" smtClean="0"/>
              <a:t>Table compression and parallel queries</a:t>
            </a:r>
          </a:p>
          <a:p>
            <a:pPr lvl="1"/>
            <a:r>
              <a:rPr lang="en-US" sz="2000" dirty="0" smtClean="0"/>
              <a:t>Indexing and In-Memory</a:t>
            </a:r>
          </a:p>
          <a:p>
            <a:pPr lvl="1"/>
            <a:r>
              <a:rPr lang="en-US" sz="2000" dirty="0" smtClean="0"/>
              <a:t>DML and In-Memory</a:t>
            </a:r>
          </a:p>
          <a:p>
            <a:pPr lvl="1"/>
            <a:r>
              <a:rPr lang="en-US" sz="2000" dirty="0" smtClean="0"/>
              <a:t>Resource Manager</a:t>
            </a:r>
          </a:p>
          <a:p>
            <a:r>
              <a:rPr lang="en-US" sz="2200" dirty="0" smtClean="0"/>
              <a:t>Roll </a:t>
            </a:r>
            <a:r>
              <a:rPr lang="en-US" sz="2200" smtClean="0"/>
              <a:t>to production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7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Nathaniel Whitlock</a:t>
            </a:r>
          </a:p>
          <a:p>
            <a:pPr lvl="1"/>
            <a:r>
              <a:rPr lang="en-US" dirty="0" smtClean="0"/>
              <a:t>Nic Desilets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the great Oracle Bloggers</a:t>
            </a:r>
          </a:p>
          <a:p>
            <a:pPr lvl="1"/>
            <a:r>
              <a:rPr lang="en-US" dirty="0" smtClean="0"/>
              <a:t>Kerry Osborn</a:t>
            </a:r>
          </a:p>
          <a:p>
            <a:pPr lvl="1"/>
            <a:r>
              <a:rPr lang="en-US" dirty="0" err="1" smtClean="0"/>
              <a:t>Tanel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endParaRPr lang="en-US" dirty="0" smtClean="0"/>
          </a:p>
          <a:p>
            <a:pPr lvl="1"/>
            <a:r>
              <a:rPr lang="en-US" dirty="0" smtClean="0"/>
              <a:t>Jonathan Lewis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work for Hewlett Packard in Corvallis Oregon</a:t>
            </a:r>
          </a:p>
          <a:p>
            <a:r>
              <a:rPr lang="en-US" dirty="0" smtClean="0"/>
              <a:t>We are on a team that builds really big printers</a:t>
            </a:r>
          </a:p>
          <a:p>
            <a:r>
              <a:rPr lang="en-US" b="1" u="sng" dirty="0" smtClean="0"/>
              <a:t>Engineering </a:t>
            </a:r>
            <a:r>
              <a:rPr lang="en-US" b="1" u="sng" dirty="0"/>
              <a:t>Analytics</a:t>
            </a:r>
            <a:endParaRPr lang="en-US" dirty="0"/>
          </a:p>
          <a:p>
            <a:pPr lvl="1"/>
            <a:r>
              <a:rPr lang="en-US" dirty="0"/>
              <a:t>Analytics on large datasets to provide insights to the engineering team, the tiered support organization, and to the end customer.</a:t>
            </a:r>
          </a:p>
          <a:p>
            <a:pPr lvl="2"/>
            <a:r>
              <a:rPr lang="en-US" dirty="0"/>
              <a:t>Failure mode detection</a:t>
            </a:r>
          </a:p>
          <a:p>
            <a:pPr lvl="2"/>
            <a:r>
              <a:rPr lang="en-US" dirty="0"/>
              <a:t>Machine performance</a:t>
            </a:r>
          </a:p>
          <a:p>
            <a:pPr lvl="2"/>
            <a:r>
              <a:rPr lang="en-US" dirty="0"/>
              <a:t>Fundamental engineering models</a:t>
            </a:r>
          </a:p>
          <a:p>
            <a:r>
              <a:rPr lang="en-US" b="1" u="sng" dirty="0"/>
              <a:t>Our Data</a:t>
            </a:r>
          </a:p>
          <a:p>
            <a:pPr lvl="1"/>
            <a:r>
              <a:rPr lang="en-US" dirty="0"/>
              <a:t>Raw sensor information</a:t>
            </a:r>
          </a:p>
          <a:p>
            <a:pPr lvl="2"/>
            <a:r>
              <a:rPr lang="en-US" dirty="0"/>
              <a:t>temperature, pressure, speed, tension, vision system output, etc.</a:t>
            </a:r>
          </a:p>
          <a:p>
            <a:pPr lvl="1"/>
            <a:r>
              <a:rPr lang="en-US" dirty="0"/>
              <a:t>Device status information</a:t>
            </a:r>
          </a:p>
          <a:p>
            <a:pPr lvl="2"/>
            <a:r>
              <a:rPr lang="en-US" dirty="0"/>
              <a:t>Alarms, faults, compute system usage, etc.</a:t>
            </a:r>
          </a:p>
          <a:p>
            <a:pPr lvl="1"/>
            <a:r>
              <a:rPr lang="en-US" dirty="0"/>
              <a:t>Production information</a:t>
            </a:r>
          </a:p>
          <a:p>
            <a:pPr lvl="2"/>
            <a:r>
              <a:rPr lang="en-US" dirty="0"/>
              <a:t>Jobs, consumables, operator interactions, etc.</a:t>
            </a:r>
          </a:p>
          <a:p>
            <a:pPr lvl="1"/>
            <a:r>
              <a:rPr lang="en-US" dirty="0"/>
              <a:t>The data is linked only by the device it came from and the timestamp.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76200"/>
            <a:ext cx="5545282" cy="15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 Approaches to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3 R’s of query tuning</a:t>
            </a:r>
          </a:p>
          <a:p>
            <a:pPr lvl="1"/>
            <a:r>
              <a:rPr lang="en-US" sz="2400" b="1" u="sng" dirty="0" smtClean="0"/>
              <a:t>Reduce</a:t>
            </a:r>
          </a:p>
          <a:p>
            <a:pPr lvl="2"/>
            <a:r>
              <a:rPr lang="en-US" sz="2000" dirty="0" smtClean="0"/>
              <a:t>Partition pruning, indexing, etc.</a:t>
            </a:r>
          </a:p>
          <a:p>
            <a:pPr lvl="1"/>
            <a:r>
              <a:rPr lang="en-US" sz="2400" b="1" u="sng" dirty="0" smtClean="0"/>
              <a:t>Reuse</a:t>
            </a:r>
          </a:p>
          <a:p>
            <a:pPr lvl="2"/>
            <a:r>
              <a:rPr lang="en-US" sz="2000" dirty="0" smtClean="0"/>
              <a:t>Pre-Aggregation, Bind variables, SQL Plan Baselines, etc.</a:t>
            </a:r>
          </a:p>
          <a:p>
            <a:pPr lvl="1"/>
            <a:r>
              <a:rPr lang="en-US" sz="2400" b="1" u="sng" dirty="0" smtClean="0"/>
              <a:t>Rev It Up!</a:t>
            </a:r>
          </a:p>
          <a:p>
            <a:pPr lvl="2"/>
            <a:r>
              <a:rPr lang="en-US" sz="2000" dirty="0" smtClean="0"/>
              <a:t>Use your resources</a:t>
            </a:r>
          </a:p>
          <a:p>
            <a:pPr marL="411480" lvl="2" indent="0">
              <a:buNone/>
            </a:pPr>
            <a:endParaRPr lang="en-US" sz="2000" dirty="0" smtClean="0"/>
          </a:p>
          <a:p>
            <a:r>
              <a:rPr lang="en-US" sz="2800" dirty="0" smtClean="0"/>
              <a:t>Sometimes you just have to crunch a lot of data…</a:t>
            </a:r>
          </a:p>
          <a:p>
            <a:pPr lvl="1"/>
            <a:r>
              <a:rPr lang="en-US" sz="2600" dirty="0" smtClean="0"/>
              <a:t>Monthly/Weekly/Nightly/Hourly Jobs</a:t>
            </a:r>
          </a:p>
          <a:p>
            <a:pPr lvl="1"/>
            <a:r>
              <a:rPr lang="en-US" sz="2600" dirty="0" smtClean="0"/>
              <a:t>Ad-hoc queries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76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</a:p>
          <a:p>
            <a:endParaRPr lang="en-US" dirty="0"/>
          </a:p>
          <a:p>
            <a:pPr lvl="6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3206204"/>
            <a:ext cx="4527449" cy="5710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14" y="3200160"/>
            <a:ext cx="4623298" cy="58311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3960812" y="2610712"/>
            <a:ext cx="408002" cy="5511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759565" cy="57245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use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3048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knew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875212" y="2133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Overview (Representative Tables &amp; Queries)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227" y="1143000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Parent/Child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PARENT_TABLE_V1</a:t>
            </a:r>
          </a:p>
          <a:p>
            <a:pPr lvl="3"/>
            <a:r>
              <a:rPr lang="en-US" sz="1600" dirty="0" smtClean="0"/>
              <a:t>50M Rows, 1GB</a:t>
            </a:r>
          </a:p>
          <a:p>
            <a:pPr lvl="2"/>
            <a:r>
              <a:rPr lang="en-US" sz="1800" dirty="0" smtClean="0"/>
              <a:t>CHILD_TABLE_V1</a:t>
            </a:r>
          </a:p>
          <a:p>
            <a:pPr lvl="3"/>
            <a:r>
              <a:rPr lang="en-US" sz="1600" dirty="0" smtClean="0"/>
              <a:t>5B rows, 100GB</a:t>
            </a:r>
          </a:p>
          <a:p>
            <a:pPr lvl="1"/>
            <a:r>
              <a:rPr lang="en-US" sz="2000" dirty="0" smtClean="0"/>
              <a:t>Standard Analytic Functions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/Sum/Count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8212" y="3989962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Windowing Functions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LEAD_LAG_TEST_V1</a:t>
            </a:r>
          </a:p>
          <a:p>
            <a:pPr lvl="3"/>
            <a:r>
              <a:rPr lang="en-US" sz="1600" dirty="0" smtClean="0"/>
              <a:t>2.4B rows, 60GB</a:t>
            </a:r>
          </a:p>
          <a:p>
            <a:pPr lvl="1"/>
            <a:r>
              <a:rPr lang="en-US" sz="2000" dirty="0" smtClean="0"/>
              <a:t>Windowing Functions</a:t>
            </a:r>
          </a:p>
          <a:p>
            <a:pPr lvl="2"/>
            <a:r>
              <a:rPr lang="en-US" sz="1800" dirty="0" smtClean="0"/>
              <a:t>Lead/Lag finding changes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8212" y="1141379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Single Table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CAPSTONE_PARALLEL_TEST_V1</a:t>
            </a:r>
          </a:p>
          <a:p>
            <a:pPr lvl="3"/>
            <a:r>
              <a:rPr lang="en-US" sz="1600" dirty="0" smtClean="0"/>
              <a:t>32M rows, 7GB</a:t>
            </a:r>
          </a:p>
          <a:p>
            <a:pPr lvl="1"/>
            <a:r>
              <a:rPr lang="en-US" sz="2000" dirty="0"/>
              <a:t>Standard Analytic Functions</a:t>
            </a:r>
          </a:p>
          <a:p>
            <a:pPr lvl="2"/>
            <a:r>
              <a:rPr lang="en-US" sz="1800" dirty="0" err="1"/>
              <a:t>Avg</a:t>
            </a:r>
            <a:r>
              <a:rPr lang="en-US" sz="1800" dirty="0"/>
              <a:t>/Sum/Count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8454" y="3991583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Filter Parent/Child Join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/>
              <a:t>PARENT_TABLE_V1</a:t>
            </a:r>
          </a:p>
          <a:p>
            <a:pPr lvl="3"/>
            <a:r>
              <a:rPr lang="en-US" sz="1600" dirty="0"/>
              <a:t>50M Rows, 1GB</a:t>
            </a:r>
          </a:p>
          <a:p>
            <a:pPr lvl="2"/>
            <a:r>
              <a:rPr lang="en-US" sz="1800" dirty="0"/>
              <a:t>CHILD_TABLE_V1</a:t>
            </a:r>
          </a:p>
          <a:p>
            <a:pPr lvl="3"/>
            <a:r>
              <a:rPr lang="en-US" sz="1600" dirty="0"/>
              <a:t>5B rows, 100GB</a:t>
            </a:r>
          </a:p>
          <a:p>
            <a:pPr lvl="1"/>
            <a:r>
              <a:rPr lang="en-US" sz="1800" dirty="0" smtClean="0"/>
              <a:t>Filter with WHERE 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5083</TotalTime>
  <Words>1176</Words>
  <Application>Microsoft Office PowerPoint</Application>
  <PresentationFormat>Custom</PresentationFormat>
  <Paragraphs>237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Courier New</vt:lpstr>
      <vt:lpstr>HP Simplified</vt:lpstr>
      <vt:lpstr>HP Standard 16x9</vt:lpstr>
      <vt:lpstr> Drive Your Server Like You Stole It </vt:lpstr>
      <vt:lpstr>Presentation Overview</vt:lpstr>
      <vt:lpstr>Introduction</vt:lpstr>
      <vt:lpstr>The Different Approaches to Tuning</vt:lpstr>
      <vt:lpstr>Why are we going to temp?</vt:lpstr>
      <vt:lpstr>Which also causes inefficient use of CPU</vt:lpstr>
      <vt:lpstr>Let’s set up a test … how hard can it be?</vt:lpstr>
      <vt:lpstr>Experiment Overview (Representative Tables &amp; Queries)</vt:lpstr>
      <vt:lpstr>PGA Overview</vt:lpstr>
      <vt:lpstr>PGA Sizing Calculations</vt:lpstr>
      <vt:lpstr>Experiment # 1:  Tuning PGA</vt:lpstr>
      <vt:lpstr>Experiment # 1: Tuning PGA</vt:lpstr>
      <vt:lpstr>SGA Overview</vt:lpstr>
      <vt:lpstr>Experiment # 2: Big Table Caching</vt:lpstr>
      <vt:lpstr>Experiment # 2: Big Table Caching </vt:lpstr>
      <vt:lpstr>Experiment # 2: Big Table Caching </vt:lpstr>
      <vt:lpstr>Experiment # 3:  In-Memory Column Store</vt:lpstr>
      <vt:lpstr>Experiment # 3:  In-Memory Column Store</vt:lpstr>
      <vt:lpstr>Let’s Put It All Together…</vt:lpstr>
      <vt:lpstr>Experiment # 4: Statement Queuing</vt:lpstr>
      <vt:lpstr>Conclusions</vt:lpstr>
      <vt:lpstr>Future Work</vt:lpstr>
      <vt:lpstr>Future Work</vt:lpstr>
      <vt:lpstr>Acknowledgements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Sand, Kirby (IHPS Corvallis)</cp:lastModifiedBy>
  <cp:revision>140</cp:revision>
  <dcterms:created xsi:type="dcterms:W3CDTF">2017-01-31T08:39:46Z</dcterms:created>
  <dcterms:modified xsi:type="dcterms:W3CDTF">2017-02-24T10:08:21Z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