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4" r:id="rId4"/>
    <p:sldId id="260" r:id="rId5"/>
    <p:sldId id="261" r:id="rId6"/>
    <p:sldId id="262" r:id="rId7"/>
    <p:sldId id="277" r:id="rId8"/>
    <p:sldId id="273" r:id="rId9"/>
    <p:sldId id="27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46858" autoAdjust="0"/>
  </p:normalViewPr>
  <p:slideViewPr>
    <p:cSldViewPr>
      <p:cViewPr varScale="1">
        <p:scale>
          <a:sx n="70" d="100"/>
          <a:sy n="70" d="100"/>
        </p:scale>
        <p:origin x="1026" y="60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available for parallel queries with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parallel_degree_policy</a:t>
            </a:r>
            <a:r>
              <a:rPr lang="en-US" baseline="0" dirty="0" smtClean="0"/>
              <a:t> of </a:t>
            </a:r>
            <a:r>
              <a:rPr lang="en-US" dirty="0" smtClean="0"/>
              <a:t>auto or adaptive </a:t>
            </a:r>
          </a:p>
          <a:p>
            <a:endParaRPr lang="en-US" dirty="0" smtClean="0"/>
          </a:p>
          <a:p>
            <a:r>
              <a:rPr lang="en-US" dirty="0" smtClean="0"/>
              <a:t>Modifiable</a:t>
            </a:r>
            <a:r>
              <a:rPr lang="en-US" baseline="0" dirty="0" smtClean="0"/>
              <a:t> but not for PDB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we got from CACHE(add to hot side of default buffer cache) and KEEP (add to keep pool) to here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temperature of entire object instead of LRU blocks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cache partial table to save some I/O.</a:t>
            </a:r>
            <a:r>
              <a:rPr lang="en-US" baseline="0" dirty="0" smtClean="0"/>
              <a:t> because it looks at the object as a whole you don’t get the thrash that you would with the LRU mechanism.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</a:t>
            </a:r>
            <a:r>
              <a:rPr lang="en-US" baseline="0" dirty="0" err="1" smtClean="0"/>
              <a:t>small_table_threshold</a:t>
            </a:r>
            <a:r>
              <a:rPr lang="en-US" baseline="0" dirty="0" smtClean="0"/>
              <a:t>( 2% of _</a:t>
            </a:r>
            <a:r>
              <a:rPr lang="en-US" baseline="0" dirty="0" err="1" smtClean="0"/>
              <a:t>db_block_buffers</a:t>
            </a:r>
            <a:r>
              <a:rPr lang="en-U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Mem_only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mem_part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4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Czuprynski</a:t>
            </a:r>
            <a:r>
              <a:rPr lang="en-US" dirty="0" smtClean="0"/>
              <a:t> talk alter</a:t>
            </a:r>
            <a:r>
              <a:rPr lang="en-US" baseline="0" dirty="0" smtClean="0"/>
              <a:t> lunch took a look at this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Parallel_servers_target</a:t>
            </a:r>
            <a:r>
              <a:rPr lang="en-US" baseline="0" dirty="0" smtClean="0"/>
              <a:t> (</a:t>
            </a:r>
            <a:r>
              <a:rPr lang="en-US" dirty="0" smtClean="0"/>
              <a:t>PARALLEL_THREADS_PER_CPU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 </a:t>
            </a:r>
            <a:r>
              <a:rPr lang="en-US" dirty="0" smtClean="0"/>
              <a:t>CPU_COUNT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 </a:t>
            </a:r>
            <a:r>
              <a:rPr lang="en-US" sz="11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concurrent_parallel_users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2)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Where </a:t>
            </a:r>
            <a:r>
              <a:rPr lang="en-US" sz="11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concurrent_parallel_users</a:t>
            </a:r>
            <a:r>
              <a:rPr lang="en-US" sz="11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endParaRPr lang="en-US" baseline="0" dirty="0" smtClean="0"/>
          </a:p>
          <a:p>
            <a:r>
              <a:rPr lang="en-US" baseline="0" dirty="0" err="1" smtClean="0"/>
              <a:t>Memory_target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sga_target</a:t>
            </a:r>
            <a:r>
              <a:rPr lang="en-US" baseline="0" dirty="0" smtClean="0"/>
              <a:t> set  then 4</a:t>
            </a:r>
          </a:p>
          <a:p>
            <a:r>
              <a:rPr lang="en-US" baseline="0" dirty="0" err="1" smtClean="0"/>
              <a:t>Pga_aggregate_target</a:t>
            </a:r>
            <a:r>
              <a:rPr lang="en-US" baseline="0" dirty="0" smtClean="0"/>
              <a:t> set then 2</a:t>
            </a:r>
          </a:p>
          <a:p>
            <a:r>
              <a:rPr lang="en-US" baseline="0" dirty="0" smtClean="0"/>
              <a:t>Else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</a:t>
            </a:r>
            <a:r>
              <a:rPr lang="en-US" dirty="0" smtClean="0"/>
              <a:t>cores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7012" y="2610712"/>
            <a:ext cx="331802" cy="66588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759565" cy="6872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280788"/>
            <a:ext cx="4527449" cy="496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276600"/>
            <a:ext cx="4885221" cy="4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</a:t>
            </a:r>
            <a:r>
              <a:rPr lang="en-US" dirty="0" smtClean="0"/>
              <a:t>utilization </a:t>
            </a:r>
            <a:r>
              <a:rPr lang="en-US" dirty="0" smtClean="0"/>
              <a:t>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12.1.0.2</a:t>
            </a:r>
            <a:endParaRPr lang="en-US" dirty="0" smtClean="0"/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2743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722812" y="2057400"/>
            <a:ext cx="152400" cy="3810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6780212" y="1524000"/>
            <a:ext cx="2513012" cy="526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Parallel Execution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332412" y="2362200"/>
            <a:ext cx="6705600" cy="3886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_</a:t>
            </a:r>
            <a:r>
              <a:rPr lang="en-US" sz="3300" dirty="0"/>
              <a:t>PGA_MAX_SIZE: </a:t>
            </a:r>
          </a:p>
          <a:p>
            <a:pPr lvl="1"/>
            <a:r>
              <a:rPr lang="en-US" sz="2900" dirty="0"/>
              <a:t>PAT &lt; 1GB:	 	200MB</a:t>
            </a:r>
          </a:p>
          <a:p>
            <a:pPr lvl="1"/>
            <a:r>
              <a:rPr lang="en-US" sz="2900" dirty="0"/>
              <a:t>1GB &gt;= PAT &lt;= 2GB: 		20% of PAT</a:t>
            </a:r>
          </a:p>
          <a:p>
            <a:pPr lvl="1"/>
            <a:r>
              <a:rPr lang="en-US" sz="2900" dirty="0"/>
              <a:t>PAT &gt; 2GB: 	 	min(2GB,  20% of PAT)</a:t>
            </a:r>
          </a:p>
          <a:p>
            <a:r>
              <a:rPr lang="en-US" sz="3300" dirty="0"/>
              <a:t>_SMM_MAX_SIZE: </a:t>
            </a:r>
          </a:p>
          <a:p>
            <a:pPr lvl="1"/>
            <a:r>
              <a:rPr lang="en-US" sz="2900" dirty="0"/>
              <a:t>PAT &lt; 512MB: 		20% of PAT</a:t>
            </a:r>
          </a:p>
          <a:p>
            <a:pPr lvl="1"/>
            <a:r>
              <a:rPr lang="en-US" sz="2900" dirty="0"/>
              <a:t>512MB &gt;= PAT &lt;= 1GB:	100MB</a:t>
            </a:r>
          </a:p>
          <a:p>
            <a:pPr lvl="1"/>
            <a:r>
              <a:rPr lang="en-US" sz="2900" dirty="0"/>
              <a:t>PAT &gt; 1GB: 	 	min(1GB, 50% of _PGA_MAX_SIZE)</a:t>
            </a:r>
          </a:p>
          <a:p>
            <a:r>
              <a:rPr lang="en-US" sz="3300" dirty="0"/>
              <a:t>_SMM_PX_MAX_SIZE:</a:t>
            </a:r>
          </a:p>
          <a:p>
            <a:pPr lvl="1"/>
            <a:r>
              <a:rPr lang="en-US" sz="2900" dirty="0"/>
              <a:t>Always 50% of PAT</a:t>
            </a:r>
          </a:p>
          <a:p>
            <a:pPr lvl="1"/>
            <a:endParaRPr lang="en-US" sz="2900" dirty="0"/>
          </a:p>
          <a:p>
            <a:r>
              <a:rPr lang="en-US" sz="3300" dirty="0"/>
              <a:t>Work Area = min(_SMM_MAX_SIZE, _SMM_PX_MAX_SIZE / DoP)</a:t>
            </a:r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908613" y="627448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4012" y="627448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8" y="2819400"/>
            <a:ext cx="503715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Big Table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PARALLEL_DEGREE_POLICY</a:t>
            </a:r>
            <a:endParaRPr lang="en-US" dirty="0"/>
          </a:p>
          <a:p>
            <a:r>
              <a:rPr lang="en-US" dirty="0"/>
              <a:t>DB_BIG_TABLE_CACHE_PERCENT_TARGET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V$BT_SCAN_CACHE</a:t>
            </a:r>
          </a:p>
          <a:p>
            <a:r>
              <a:rPr lang="en-US" dirty="0" smtClean="0"/>
              <a:t>V$BT_SCAN_OBJ_TEMPS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</a:t>
            </a:r>
            <a:r>
              <a:rPr lang="en-US" dirty="0" smtClean="0"/>
              <a:t>Column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do what to my data</a:t>
            </a:r>
          </a:p>
          <a:p>
            <a:endParaRPr lang="en-US" dirty="0"/>
          </a:p>
          <a:p>
            <a:r>
              <a:rPr lang="en-US" dirty="0" smtClean="0"/>
              <a:t>Auto or adaptive</a:t>
            </a:r>
          </a:p>
          <a:p>
            <a:r>
              <a:rPr lang="en-US" dirty="0" smtClean="0"/>
              <a:t>DB_BIG_TABLE_CACHE_PERCENT_TARGET 0-90%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r>
              <a:rPr lang="en-US" dirty="0" smtClean="0"/>
              <a:t>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Parallel_servers_target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240</Words>
  <Application>Microsoft Office PowerPoint</Application>
  <PresentationFormat>Custom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HP Simplified</vt:lpstr>
      <vt:lpstr>HP Standard 16x9</vt:lpstr>
      <vt:lpstr> Drive Your Server Like You Stole It </vt:lpstr>
      <vt:lpstr>Why are we going to temp?</vt:lpstr>
      <vt:lpstr>Which also causes inefficient utilization of CPU</vt:lpstr>
      <vt:lpstr>Lets set up a test … how hard can it be?</vt:lpstr>
      <vt:lpstr>SGA Overview</vt:lpstr>
      <vt:lpstr>PGA Overview</vt:lpstr>
      <vt:lpstr>Automatic Big Table Caching</vt:lpstr>
      <vt:lpstr>In-Memory Column Store</vt:lpstr>
      <vt:lpstr>Statement Queuing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Weiss, Andy</cp:lastModifiedBy>
  <cp:revision>84</cp:revision>
  <dcterms:created xsi:type="dcterms:W3CDTF">2017-01-31T08:39:46Z</dcterms:created>
  <dcterms:modified xsi:type="dcterms:W3CDTF">2017-02-24T20:25:18Z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