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3" r:id="rId2"/>
    <p:sldId id="271" r:id="rId3"/>
    <p:sldId id="270" r:id="rId4"/>
    <p:sldId id="272" r:id="rId5"/>
    <p:sldId id="290" r:id="rId6"/>
    <p:sldId id="289" r:id="rId7"/>
    <p:sldId id="276" r:id="rId8"/>
    <p:sldId id="277" r:id="rId9"/>
    <p:sldId id="291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69" r:id="rId18"/>
    <p:sldId id="261" r:id="rId19"/>
    <p:sldId id="262" r:id="rId20"/>
    <p:sldId id="263" r:id="rId21"/>
    <p:sldId id="265" r:id="rId22"/>
    <p:sldId id="267" r:id="rId23"/>
    <p:sldId id="268" r:id="rId24"/>
    <p:sldId id="260" r:id="rId25"/>
    <p:sldId id="292" r:id="rId26"/>
  </p:sldIdLst>
  <p:sldSz cx="12192000" cy="6858000"/>
  <p:notesSz cx="6781800" cy="9067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2D882D"/>
    <a:srgbClr val="116611"/>
    <a:srgbClr val="AA8439"/>
    <a:srgbClr val="669999"/>
    <a:srgbClr val="437F7F"/>
    <a:srgbClr val="0D4D4D"/>
    <a:srgbClr val="226666"/>
    <a:srgbClr val="407F7F"/>
    <a:srgbClr val="AA6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1" autoAdjust="0"/>
    <p:restoredTop sz="69385" autoAdjust="0"/>
  </p:normalViewPr>
  <p:slideViewPr>
    <p:cSldViewPr snapToGrid="0">
      <p:cViewPr varScale="1">
        <p:scale>
          <a:sx n="65" d="100"/>
          <a:sy n="65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itlock\Desktop\Senior_Design\Compres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itlock\Desktop\Senior_Design\Compress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Observered In-Memory</a:t>
            </a:r>
            <a:r>
              <a:rPr lang="en-US" baseline="0"/>
              <a:t> Compression Levels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'Raw Data'!$A$2</c:f>
              <c:strCache>
                <c:ptCount val="1"/>
                <c:pt idx="0">
                  <c:v>CHILD_TABLE_V1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'Raw Data'!$B$1:$H$1</c:f>
              <c:strCache>
                <c:ptCount val="7"/>
                <c:pt idx="0">
                  <c:v>On Disc</c:v>
                </c:pt>
                <c:pt idx="1">
                  <c:v>NO MEMCOMPRESS</c:v>
                </c:pt>
                <c:pt idx="2">
                  <c:v>FOR DML</c:v>
                </c:pt>
                <c:pt idx="3">
                  <c:v>FOR QUERY LOW</c:v>
                </c:pt>
                <c:pt idx="4">
                  <c:v>FOR QUERY HIGH</c:v>
                </c:pt>
                <c:pt idx="5">
                  <c:v>FOR CAPACITY LOW</c:v>
                </c:pt>
                <c:pt idx="6">
                  <c:v>FOR CAPACITY HIGH</c:v>
                </c:pt>
              </c:strCache>
            </c:strRef>
          </c:cat>
          <c:val>
            <c:numRef>
              <c:f>'Raw Data'!$B$2:$H$2</c:f>
              <c:numCache>
                <c:formatCode>General</c:formatCode>
                <c:ptCount val="7"/>
                <c:pt idx="0">
                  <c:v>107441291264</c:v>
                </c:pt>
                <c:pt idx="1">
                  <c:v>110779170816</c:v>
                </c:pt>
                <c:pt idx="2">
                  <c:v>57538772992</c:v>
                </c:pt>
                <c:pt idx="3">
                  <c:v>79798730752</c:v>
                </c:pt>
                <c:pt idx="4">
                  <c:v>47825551360</c:v>
                </c:pt>
                <c:pt idx="5">
                  <c:v>39379271680</c:v>
                </c:pt>
                <c:pt idx="6">
                  <c:v>14169407488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601-446B-8785-CD270CB31601}"/>
            </c:ext>
          </c:extLst>
        </c:ser>
        <c:ser>
          <c:idx val="1"/>
          <c:order val="1"/>
          <c:tx>
            <c:strRef>
              <c:f>'Raw Data'!$A$3</c:f>
              <c:strCache>
                <c:ptCount val="1"/>
                <c:pt idx="0">
                  <c:v>LEAD_LAG_TEST_V1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'Raw Data'!$B$1:$H$1</c:f>
              <c:strCache>
                <c:ptCount val="7"/>
                <c:pt idx="0">
                  <c:v>On Disc</c:v>
                </c:pt>
                <c:pt idx="1">
                  <c:v>NO MEMCOMPRESS</c:v>
                </c:pt>
                <c:pt idx="2">
                  <c:v>FOR DML</c:v>
                </c:pt>
                <c:pt idx="3">
                  <c:v>FOR QUERY LOW</c:v>
                </c:pt>
                <c:pt idx="4">
                  <c:v>FOR QUERY HIGH</c:v>
                </c:pt>
                <c:pt idx="5">
                  <c:v>FOR CAPACITY LOW</c:v>
                </c:pt>
                <c:pt idx="6">
                  <c:v>FOR CAPACITY HIGH</c:v>
                </c:pt>
              </c:strCache>
            </c:strRef>
          </c:cat>
          <c:val>
            <c:numRef>
              <c:f>'Raw Data'!$B$3:$H$3</c:f>
              <c:numCache>
                <c:formatCode>General</c:formatCode>
                <c:ptCount val="7"/>
                <c:pt idx="0">
                  <c:v>64021856256</c:v>
                </c:pt>
                <c:pt idx="1">
                  <c:v>59808350208</c:v>
                </c:pt>
                <c:pt idx="2">
                  <c:v>49108680704</c:v>
                </c:pt>
                <c:pt idx="3">
                  <c:v>28570484736</c:v>
                </c:pt>
                <c:pt idx="4">
                  <c:v>24255594496</c:v>
                </c:pt>
                <c:pt idx="5">
                  <c:v>12274565120</c:v>
                </c:pt>
                <c:pt idx="6">
                  <c:v>8250130432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601-446B-8785-CD270CB31601}"/>
            </c:ext>
          </c:extLst>
        </c:ser>
        <c:ser>
          <c:idx val="2"/>
          <c:order val="2"/>
          <c:tx>
            <c:strRef>
              <c:f>'Raw Data'!$A$4</c:f>
              <c:strCache>
                <c:ptCount val="1"/>
                <c:pt idx="0">
                  <c:v>CAPSTONE_PARALLEL_TEST_V1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'Raw Data'!$B$1:$H$1</c:f>
              <c:strCache>
                <c:ptCount val="7"/>
                <c:pt idx="0">
                  <c:v>On Disc</c:v>
                </c:pt>
                <c:pt idx="1">
                  <c:v>NO MEMCOMPRESS</c:v>
                </c:pt>
                <c:pt idx="2">
                  <c:v>FOR DML</c:v>
                </c:pt>
                <c:pt idx="3">
                  <c:v>FOR QUERY LOW</c:v>
                </c:pt>
                <c:pt idx="4">
                  <c:v>FOR QUERY HIGH</c:v>
                </c:pt>
                <c:pt idx="5">
                  <c:v>FOR CAPACITY LOW</c:v>
                </c:pt>
                <c:pt idx="6">
                  <c:v>FOR CAPACITY HIGH</c:v>
                </c:pt>
              </c:strCache>
            </c:strRef>
          </c:cat>
          <c:val>
            <c:numRef>
              <c:f>'Raw Data'!$B$4:$H$4</c:f>
              <c:numCache>
                <c:formatCode>General</c:formatCode>
                <c:ptCount val="7"/>
                <c:pt idx="0">
                  <c:v>7516192768</c:v>
                </c:pt>
                <c:pt idx="1">
                  <c:v>7734689792</c:v>
                </c:pt>
                <c:pt idx="2">
                  <c:v>7732592640</c:v>
                </c:pt>
                <c:pt idx="3">
                  <c:v>4243718144</c:v>
                </c:pt>
                <c:pt idx="4">
                  <c:v>3770810368</c:v>
                </c:pt>
                <c:pt idx="5">
                  <c:v>2373058560</c:v>
                </c:pt>
                <c:pt idx="6">
                  <c:v>1903296512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601-446B-8785-CD270CB31601}"/>
            </c:ext>
          </c:extLst>
        </c:ser>
        <c:ser>
          <c:idx val="3"/>
          <c:order val="3"/>
          <c:tx>
            <c:strRef>
              <c:f>'Raw Data'!$A$5</c:f>
              <c:strCache>
                <c:ptCount val="1"/>
                <c:pt idx="0">
                  <c:v>PARENT_TABLE_V1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'Raw Data'!$B$1:$H$1</c:f>
              <c:strCache>
                <c:ptCount val="7"/>
                <c:pt idx="0">
                  <c:v>On Disc</c:v>
                </c:pt>
                <c:pt idx="1">
                  <c:v>NO MEMCOMPRESS</c:v>
                </c:pt>
                <c:pt idx="2">
                  <c:v>FOR DML</c:v>
                </c:pt>
                <c:pt idx="3">
                  <c:v>FOR QUERY LOW</c:v>
                </c:pt>
                <c:pt idx="4">
                  <c:v>FOR QUERY HIGH</c:v>
                </c:pt>
                <c:pt idx="5">
                  <c:v>FOR CAPACITY LOW</c:v>
                </c:pt>
                <c:pt idx="6">
                  <c:v>FOR CAPACITY HIGH</c:v>
                </c:pt>
              </c:strCache>
            </c:strRef>
          </c:cat>
          <c:val>
            <c:numRef>
              <c:f>'Raw Data'!$B$5:$H$5</c:f>
              <c:numCache>
                <c:formatCode>General</c:formatCode>
                <c:ptCount val="7"/>
                <c:pt idx="0">
                  <c:v>1140850688</c:v>
                </c:pt>
                <c:pt idx="1">
                  <c:v>1172307968</c:v>
                </c:pt>
                <c:pt idx="2">
                  <c:v>1170210816</c:v>
                </c:pt>
                <c:pt idx="3">
                  <c:v>1210646528</c:v>
                </c:pt>
                <c:pt idx="4">
                  <c:v>784924672</c:v>
                </c:pt>
                <c:pt idx="5">
                  <c:v>503906304</c:v>
                </c:pt>
                <c:pt idx="6">
                  <c:v>287899648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601-446B-8785-CD270CB31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527208"/>
        <c:axId val="150874384"/>
      </c:barChart>
      <c:catAx>
        <c:axId val="150527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Compression Levels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74384"/>
        <c:crosses val="autoZero"/>
        <c:auto val="0"/>
        <c:lblAlgn val="ctr"/>
        <c:lblOffset val="100"/>
        <c:noMultiLvlLbl val="0"/>
      </c:catAx>
      <c:valAx>
        <c:axId val="15087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Size in Bytes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27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Compression Ratios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'Raw Data'!$A$8</c:f>
              <c:strCache>
                <c:ptCount val="1"/>
                <c:pt idx="0">
                  <c:v>CHILD_TABLE_V1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'Raw Data'!$C$1:$H$1</c:f>
              <c:strCache>
                <c:ptCount val="6"/>
                <c:pt idx="0">
                  <c:v>NO MEMCOMPRESS</c:v>
                </c:pt>
                <c:pt idx="1">
                  <c:v>FOR DML</c:v>
                </c:pt>
                <c:pt idx="2">
                  <c:v>FOR QUERY LOW</c:v>
                </c:pt>
                <c:pt idx="3">
                  <c:v>FOR QUERY HIGH</c:v>
                </c:pt>
                <c:pt idx="4">
                  <c:v>FOR CAPACITY LOW</c:v>
                </c:pt>
                <c:pt idx="5">
                  <c:v>FOR CAPACITY HIGH</c:v>
                </c:pt>
              </c:strCache>
            </c:strRef>
          </c:cat>
          <c:val>
            <c:numRef>
              <c:f>'Raw Data'!$B$8:$G$8</c:f>
              <c:numCache>
                <c:formatCode>General</c:formatCode>
                <c:ptCount val="6"/>
                <c:pt idx="0">
                  <c:v>1.031067008900687</c:v>
                </c:pt>
                <c:pt idx="1">
                  <c:v>0.53553687148657092</c:v>
                </c:pt>
                <c:pt idx="2">
                  <c:v>0.74271939412866961</c:v>
                </c:pt>
                <c:pt idx="3">
                  <c:v>0.44513194878201123</c:v>
                </c:pt>
                <c:pt idx="4">
                  <c:v>0.36651897251717674</c:v>
                </c:pt>
                <c:pt idx="5">
                  <c:v>0.13188046533416614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20-470A-BB4E-060A47F7D582}"/>
            </c:ext>
          </c:extLst>
        </c:ser>
        <c:ser>
          <c:idx val="1"/>
          <c:order val="1"/>
          <c:tx>
            <c:strRef>
              <c:f>'Raw Data'!$A$9</c:f>
              <c:strCache>
                <c:ptCount val="1"/>
                <c:pt idx="0">
                  <c:v>LEAD_LAG_TEST_V1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'Raw Data'!$C$1:$H$1</c:f>
              <c:strCache>
                <c:ptCount val="6"/>
                <c:pt idx="0">
                  <c:v>NO MEMCOMPRESS</c:v>
                </c:pt>
                <c:pt idx="1">
                  <c:v>FOR DML</c:v>
                </c:pt>
                <c:pt idx="2">
                  <c:v>FOR QUERY LOW</c:v>
                </c:pt>
                <c:pt idx="3">
                  <c:v>FOR QUERY HIGH</c:v>
                </c:pt>
                <c:pt idx="4">
                  <c:v>FOR CAPACITY LOW</c:v>
                </c:pt>
                <c:pt idx="5">
                  <c:v>FOR CAPACITY HIGH</c:v>
                </c:pt>
              </c:strCache>
            </c:strRef>
          </c:cat>
          <c:val>
            <c:numRef>
              <c:f>'Raw Data'!$B$9:$G$9</c:f>
              <c:numCache>
                <c:formatCode>General</c:formatCode>
                <c:ptCount val="6"/>
                <c:pt idx="0">
                  <c:v>0.93418644359276726</c:v>
                </c:pt>
                <c:pt idx="1">
                  <c:v>0.76706118153825997</c:v>
                </c:pt>
                <c:pt idx="2">
                  <c:v>0.44626142393867924</c:v>
                </c:pt>
                <c:pt idx="3">
                  <c:v>0.37886428033280922</c:v>
                </c:pt>
                <c:pt idx="4">
                  <c:v>0.19172460528039834</c:v>
                </c:pt>
                <c:pt idx="5">
                  <c:v>0.12886428033280922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520-470A-BB4E-060A47F7D582}"/>
            </c:ext>
          </c:extLst>
        </c:ser>
        <c:ser>
          <c:idx val="2"/>
          <c:order val="2"/>
          <c:tx>
            <c:strRef>
              <c:f>'Raw Data'!$A$10</c:f>
              <c:strCache>
                <c:ptCount val="1"/>
                <c:pt idx="0">
                  <c:v>CAPSTONE_PARALLEL_TEST_V1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'Raw Data'!$C$1:$H$1</c:f>
              <c:strCache>
                <c:ptCount val="6"/>
                <c:pt idx="0">
                  <c:v>NO MEMCOMPRESS</c:v>
                </c:pt>
                <c:pt idx="1">
                  <c:v>FOR DML</c:v>
                </c:pt>
                <c:pt idx="2">
                  <c:v>FOR QUERY LOW</c:v>
                </c:pt>
                <c:pt idx="3">
                  <c:v>FOR QUERY HIGH</c:v>
                </c:pt>
                <c:pt idx="4">
                  <c:v>FOR CAPACITY LOW</c:v>
                </c:pt>
                <c:pt idx="5">
                  <c:v>FOR CAPACITY HIGH</c:v>
                </c:pt>
              </c:strCache>
            </c:strRef>
          </c:cat>
          <c:val>
            <c:numRef>
              <c:f>'Raw Data'!$B$10:$G$10</c:f>
              <c:numCache>
                <c:formatCode>General</c:formatCode>
                <c:ptCount val="6"/>
                <c:pt idx="0">
                  <c:v>1.0290701729910714</c:v>
                </c:pt>
                <c:pt idx="1">
                  <c:v>1.0287911551339286</c:v>
                </c:pt>
                <c:pt idx="2">
                  <c:v>0.5646100725446429</c:v>
                </c:pt>
                <c:pt idx="3">
                  <c:v>0.5016915457589286</c:v>
                </c:pt>
                <c:pt idx="4">
                  <c:v>0.3157261439732143</c:v>
                </c:pt>
                <c:pt idx="5">
                  <c:v>0.2532261439732143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520-470A-BB4E-060A47F7D582}"/>
            </c:ext>
          </c:extLst>
        </c:ser>
        <c:ser>
          <c:idx val="3"/>
          <c:order val="3"/>
          <c:tx>
            <c:strRef>
              <c:f>'Raw Data'!$A$11</c:f>
              <c:strCache>
                <c:ptCount val="1"/>
                <c:pt idx="0">
                  <c:v>PARENT_TABLE_V1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'Raw Data'!$C$1:$H$1</c:f>
              <c:strCache>
                <c:ptCount val="6"/>
                <c:pt idx="0">
                  <c:v>NO MEMCOMPRESS</c:v>
                </c:pt>
                <c:pt idx="1">
                  <c:v>FOR DML</c:v>
                </c:pt>
                <c:pt idx="2">
                  <c:v>FOR QUERY LOW</c:v>
                </c:pt>
                <c:pt idx="3">
                  <c:v>FOR QUERY HIGH</c:v>
                </c:pt>
                <c:pt idx="4">
                  <c:v>FOR CAPACITY LOW</c:v>
                </c:pt>
                <c:pt idx="5">
                  <c:v>FOR CAPACITY HIGH</c:v>
                </c:pt>
              </c:strCache>
            </c:strRef>
          </c:cat>
          <c:val>
            <c:numRef>
              <c:f>'Raw Data'!$B$11:$G$11</c:f>
              <c:numCache>
                <c:formatCode>General</c:formatCode>
                <c:ptCount val="6"/>
                <c:pt idx="0">
                  <c:v>1.0275735294117647</c:v>
                </c:pt>
                <c:pt idx="1">
                  <c:v>1.025735294117647</c:v>
                </c:pt>
                <c:pt idx="2">
                  <c:v>1.061178768382353</c:v>
                </c:pt>
                <c:pt idx="3">
                  <c:v>0.68801700367647056</c:v>
                </c:pt>
                <c:pt idx="4">
                  <c:v>0.4416934742647059</c:v>
                </c:pt>
                <c:pt idx="5">
                  <c:v>0.25235523897058826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520-470A-BB4E-060A47F7D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675904"/>
        <c:axId val="150659432"/>
      </c:barChart>
      <c:catAx>
        <c:axId val="150675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Compression Levels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59432"/>
        <c:crosses val="autoZero"/>
        <c:auto val="1"/>
        <c:lblAlgn val="ctr"/>
        <c:lblOffset val="100"/>
        <c:noMultiLvlLbl val="0"/>
      </c:catAx>
      <c:valAx>
        <c:axId val="150659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Percentage of Size on Disc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7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54965"/>
          </a:xfrm>
          <a:prstGeom prst="rect">
            <a:avLst/>
          </a:prstGeom>
        </p:spPr>
        <p:txBody>
          <a:bodyPr vert="horz" lIns="90562" tIns="45281" rIns="90562" bIns="452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54965"/>
          </a:xfrm>
          <a:prstGeom prst="rect">
            <a:avLst/>
          </a:prstGeom>
        </p:spPr>
        <p:txBody>
          <a:bodyPr vert="horz" lIns="90562" tIns="45281" rIns="90562" bIns="45281" rtlCol="0"/>
          <a:lstStyle>
            <a:lvl1pPr algn="r">
              <a:defRPr sz="1200"/>
            </a:lvl1pPr>
          </a:lstStyle>
          <a:p>
            <a:fld id="{AF49C022-C485-4AA9-A051-CB73F8FB9EE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1513" y="1133475"/>
            <a:ext cx="5438775" cy="3060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62" tIns="45281" rIns="90562" bIns="4528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363879"/>
            <a:ext cx="5425440" cy="3570446"/>
          </a:xfrm>
          <a:prstGeom prst="rect">
            <a:avLst/>
          </a:prstGeom>
        </p:spPr>
        <p:txBody>
          <a:bodyPr vert="horz" lIns="90562" tIns="45281" rIns="90562" bIns="4528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12837"/>
            <a:ext cx="2938780" cy="454964"/>
          </a:xfrm>
          <a:prstGeom prst="rect">
            <a:avLst/>
          </a:prstGeom>
        </p:spPr>
        <p:txBody>
          <a:bodyPr vert="horz" lIns="90562" tIns="45281" rIns="90562" bIns="452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8612837"/>
            <a:ext cx="2938780" cy="454964"/>
          </a:xfrm>
          <a:prstGeom prst="rect">
            <a:avLst/>
          </a:prstGeom>
        </p:spPr>
        <p:txBody>
          <a:bodyPr vert="horz" lIns="90562" tIns="45281" rIns="90562" bIns="45281" rtlCol="0" anchor="b"/>
          <a:lstStyle>
            <a:lvl1pPr algn="r">
              <a:defRPr sz="1200"/>
            </a:lvl1pPr>
          </a:lstStyle>
          <a:p>
            <a:fld id="{EA3ECEE3-D79B-4DFD-B39D-44600953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r>
              <a:rPr lang="en-US" baseline="0" dirty="0" smtClean="0"/>
              <a:t> are from the sum of the minimal value for each of the four tests:</a:t>
            </a:r>
          </a:p>
          <a:p>
            <a:r>
              <a:rPr lang="en-US" baseline="0" dirty="0" err="1" smtClean="0"/>
              <a:t>Capstone_Parallel</a:t>
            </a:r>
            <a:endParaRPr lang="en-US" baseline="0" dirty="0" smtClean="0"/>
          </a:p>
          <a:p>
            <a:r>
              <a:rPr lang="en-US" baseline="0" dirty="0" err="1" smtClean="0"/>
              <a:t>Parent_Table</a:t>
            </a:r>
            <a:endParaRPr lang="en-US" baseline="0" dirty="0" smtClean="0"/>
          </a:p>
          <a:p>
            <a:r>
              <a:rPr lang="en-US" baseline="0" dirty="0" err="1" smtClean="0"/>
              <a:t>Child_Table</a:t>
            </a:r>
            <a:endParaRPr lang="en-US" baseline="0" dirty="0" smtClean="0"/>
          </a:p>
          <a:p>
            <a:r>
              <a:rPr lang="en-US" baseline="0" dirty="0" err="1" smtClean="0"/>
              <a:t>Lead_Lag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CEE3-D79B-4DFD-B39D-44600953B7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532-6469-434B-844F-2D5F65DC7A1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7228-4111-47B7-95E6-314191C4F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532-6469-434B-844F-2D5F65DC7A1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7228-4111-47B7-95E6-314191C4F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5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532-6469-434B-844F-2D5F65DC7A1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7228-4111-47B7-95E6-314191C4F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532-6469-434B-844F-2D5F65DC7A1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7228-4111-47B7-95E6-314191C4F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532-6469-434B-844F-2D5F65DC7A1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7228-4111-47B7-95E6-314191C4F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9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532-6469-434B-844F-2D5F65DC7A1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7228-4111-47B7-95E6-314191C4F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5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532-6469-434B-844F-2D5F65DC7A1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7228-4111-47B7-95E6-314191C4F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5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532-6469-434B-844F-2D5F65DC7A1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7228-4111-47B7-95E6-314191C4F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5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532-6469-434B-844F-2D5F65DC7A1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7228-4111-47B7-95E6-314191C4F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532-6469-434B-844F-2D5F65DC7A1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7228-4111-47B7-95E6-314191C4F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5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532-6469-434B-844F-2D5F65DC7A1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7228-4111-47B7-95E6-314191C4F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0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E532-6469-434B-844F-2D5F65DC7A1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27228-4111-47B7-95E6-314191C4F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 Capstone:</a:t>
            </a:r>
            <a:br>
              <a:rPr lang="en-US" dirty="0" smtClean="0"/>
            </a:br>
            <a:r>
              <a:rPr lang="en-US" dirty="0" smtClean="0"/>
              <a:t>Big Data Analytics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 Desilets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Nathaniel Whitlock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8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32843"/>
              </p:ext>
            </p:extLst>
          </p:nvPr>
        </p:nvGraphicFramePr>
        <p:xfrm>
          <a:off x="1763661" y="284726"/>
          <a:ext cx="8664677" cy="628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57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9004"/>
              </p:ext>
            </p:extLst>
          </p:nvPr>
        </p:nvGraphicFramePr>
        <p:xfrm>
          <a:off x="1764151" y="287776"/>
          <a:ext cx="8663697" cy="6282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88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Column Store – Vector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Scalar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Conventional method of processing data.</a:t>
            </a:r>
          </a:p>
          <a:p>
            <a:r>
              <a:rPr lang="en-US" dirty="0"/>
              <a:t>Considers each element of data one at a time.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Vector Processing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Enabled by SIMD instruction sets available on recent processors.</a:t>
            </a:r>
          </a:p>
          <a:p>
            <a:r>
              <a:rPr lang="en-US" dirty="0"/>
              <a:t>Considers many elements of data all in one go.</a:t>
            </a:r>
          </a:p>
        </p:txBody>
      </p:sp>
    </p:spTree>
    <p:extLst>
      <p:ext uri="{BB962C8B-B14F-4D97-AF65-F5344CB8AC3E}">
        <p14:creationId xmlns:p14="http://schemas.microsoft.com/office/powerpoint/2010/main" val="228292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Column Store – Vector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Scalar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Data: [1, 3, …, 49]</a:t>
            </a:r>
          </a:p>
          <a:p>
            <a:r>
              <a:rPr lang="en-US" sz="1800" dirty="0"/>
              <a:t>Filter: &gt;= 45</a:t>
            </a:r>
          </a:p>
          <a:p>
            <a:endParaRPr lang="en-US" sz="1800" dirty="0"/>
          </a:p>
          <a:p>
            <a:r>
              <a:rPr lang="en-US" sz="1800" dirty="0"/>
              <a:t>Step 1: 	1 &gt;= 45 -&gt; False</a:t>
            </a:r>
          </a:p>
          <a:p>
            <a:r>
              <a:rPr lang="en-US" sz="1800" dirty="0"/>
              <a:t>Step 2: 	3 &gt;= 45 -&gt; False</a:t>
            </a:r>
          </a:p>
          <a:p>
            <a:r>
              <a:rPr lang="en-US" sz="1800" dirty="0"/>
              <a:t>Step N - 1: 	…</a:t>
            </a:r>
          </a:p>
          <a:p>
            <a:r>
              <a:rPr lang="en-US" sz="1800" dirty="0"/>
              <a:t>Step N: 	49 &gt;= 45 -&gt; True</a:t>
            </a:r>
          </a:p>
          <a:p>
            <a:endParaRPr lang="en-US" sz="1800" dirty="0"/>
          </a:p>
          <a:p>
            <a:r>
              <a:rPr lang="en-US" sz="1800" dirty="0"/>
              <a:t>Load each value one by one and compare each time.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Vector Processing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Data: [1, 3, …, 49]</a:t>
            </a:r>
          </a:p>
          <a:p>
            <a:r>
              <a:rPr lang="en-US" sz="1800" dirty="0"/>
              <a:t>Filter: &gt;= 45</a:t>
            </a:r>
          </a:p>
          <a:p>
            <a:endParaRPr lang="en-US" sz="1800" dirty="0"/>
          </a:p>
          <a:p>
            <a:r>
              <a:rPr lang="en-US" sz="1800" dirty="0"/>
              <a:t>Step 1: 	1 &gt;= 45 -&gt; False</a:t>
            </a:r>
          </a:p>
          <a:p>
            <a:pPr marL="0" indent="0">
              <a:buNone/>
            </a:pPr>
            <a:r>
              <a:rPr lang="en-US" sz="1800" dirty="0"/>
              <a:t>		3 &gt;= 45 -&gt; False</a:t>
            </a:r>
          </a:p>
          <a:p>
            <a:pPr marL="0" indent="0">
              <a:buNone/>
            </a:pPr>
            <a:r>
              <a:rPr lang="en-US" sz="1800" dirty="0"/>
              <a:t>		…</a:t>
            </a:r>
          </a:p>
          <a:p>
            <a:pPr marL="0" indent="0">
              <a:buNone/>
            </a:pPr>
            <a:r>
              <a:rPr lang="en-US" sz="1800" dirty="0"/>
              <a:t>		49 &gt;= 45 -&gt; True</a:t>
            </a:r>
          </a:p>
          <a:p>
            <a:pPr marL="0" indent="0">
              <a:buNone/>
            </a:pPr>
            <a:r>
              <a:rPr lang="en-US" sz="1800" dirty="0"/>
              <a:t>		</a:t>
            </a:r>
          </a:p>
          <a:p>
            <a:r>
              <a:rPr lang="en-US" sz="1800" dirty="0"/>
              <a:t>Load multiple values and then compare all at once.</a:t>
            </a:r>
          </a:p>
        </p:txBody>
      </p:sp>
    </p:spTree>
    <p:extLst>
      <p:ext uri="{BB962C8B-B14F-4D97-AF65-F5344CB8AC3E}">
        <p14:creationId xmlns:p14="http://schemas.microsoft.com/office/powerpoint/2010/main" val="197413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IMCS vector processing can utilize Advanced Vector Extensions (AVX).</a:t>
            </a:r>
          </a:p>
          <a:p>
            <a:pPr lvl="1"/>
            <a:r>
              <a:rPr lang="en-US" dirty="0"/>
              <a:t>New instruction set extension found on recent Intel and AMD processors.</a:t>
            </a:r>
          </a:p>
          <a:p>
            <a:pPr lvl="1"/>
            <a:r>
              <a:rPr lang="en-US" dirty="0"/>
              <a:t>Contains 16 registers to hold sets of data.</a:t>
            </a:r>
          </a:p>
          <a:p>
            <a:pPr lvl="2"/>
            <a:r>
              <a:rPr lang="en-US" dirty="0"/>
              <a:t>Each register holds 8 32-bit floats or 4 64-bit floats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Column Store – Vector Processing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72578" y="3691355"/>
            <a:ext cx="1232552" cy="2828113"/>
          </a:xfrm>
          <a:prstGeom prst="rect">
            <a:avLst/>
          </a:prstGeom>
          <a:solidFill>
            <a:srgbClr val="66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Register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043833" y="4148329"/>
            <a:ext cx="914400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43833" y="4735217"/>
            <a:ext cx="914400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43833" y="5322105"/>
            <a:ext cx="914400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43833" y="5913575"/>
            <a:ext cx="914400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04999" y="4912738"/>
            <a:ext cx="914400" cy="457200"/>
          </a:xfrm>
          <a:prstGeom prst="rect">
            <a:avLst/>
          </a:prstGeom>
          <a:solidFill>
            <a:srgbClr val="AA84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 Instruction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91131" y="3691129"/>
            <a:ext cx="1234440" cy="2825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Results</a:t>
            </a:r>
          </a:p>
        </p:txBody>
      </p:sp>
      <p:cxnSp>
        <p:nvCxnSpPr>
          <p:cNvPr id="42" name="Straight Arrow Connector 41"/>
          <p:cNvCxnSpPr>
            <a:stCxn id="34" idx="3"/>
          </p:cNvCxnSpPr>
          <p:nvPr/>
        </p:nvCxnSpPr>
        <p:spPr>
          <a:xfrm>
            <a:off x="4419399" y="5141338"/>
            <a:ext cx="4531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960665" y="4373863"/>
            <a:ext cx="6304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954282" y="4969771"/>
            <a:ext cx="6304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948803" y="5533739"/>
            <a:ext cx="6304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59755" y="6141504"/>
            <a:ext cx="6304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6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Column Store – Vector Processing</a:t>
            </a:r>
          </a:p>
        </p:txBody>
      </p:sp>
      <p:pic>
        <p:nvPicPr>
          <p:cNvPr id="1025" name="Picture 1" descr="In—Memory Column Store &#10;customers &#10;cust id &#10;cust last name &#10;cust_eity id &#10;ecountry_id &#10;cust first nano &#10;IMCU 1 &#10;IMCU 2 &#10;cust street address eust state_provinee id &#10;cust SEC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1" y="2712675"/>
            <a:ext cx="5388428" cy="254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6646045" y="2189123"/>
            <a:ext cx="4798124" cy="961032"/>
          </a:xfrm>
          <a:prstGeom prst="rect">
            <a:avLst/>
          </a:prstGeom>
          <a:solidFill>
            <a:srgbClr val="66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Register 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787156" y="2560688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66611" y="2560688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46066" y="2560688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21135" y="2560688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096204" y="2560688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669796" y="2551441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241893" y="2551441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824320" y="2539752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46045" y="3486754"/>
            <a:ext cx="4798124" cy="961032"/>
          </a:xfrm>
          <a:prstGeom prst="rect">
            <a:avLst/>
          </a:prstGeom>
          <a:solidFill>
            <a:srgbClr val="66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Register 2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787156" y="3858319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66611" y="3858319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946066" y="3858319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521135" y="3858319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096204" y="3858319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669796" y="3849072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241893" y="3849072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824320" y="3837383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646045" y="4781905"/>
            <a:ext cx="4798124" cy="961032"/>
          </a:xfrm>
          <a:prstGeom prst="rect">
            <a:avLst/>
          </a:prstGeom>
          <a:solidFill>
            <a:srgbClr val="66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Register 3 (Results)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6787156" y="5153470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366611" y="5153470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946066" y="5153470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521135" y="5153470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096204" y="5153470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669796" y="5144223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6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241893" y="5144223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824320" y="5132534"/>
            <a:ext cx="482761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8</a:t>
            </a:r>
          </a:p>
        </p:txBody>
      </p:sp>
      <p:cxnSp>
        <p:nvCxnSpPr>
          <p:cNvPr id="7" name="Straight Arrow Connector 6"/>
          <p:cNvCxnSpPr>
            <a:endCxn id="18" idx="1"/>
          </p:cNvCxnSpPr>
          <p:nvPr/>
        </p:nvCxnSpPr>
        <p:spPr>
          <a:xfrm flipV="1">
            <a:off x="4782950" y="2669639"/>
            <a:ext cx="1863095" cy="1123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36" idx="1"/>
          </p:cNvCxnSpPr>
          <p:nvPr/>
        </p:nvCxnSpPr>
        <p:spPr>
          <a:xfrm>
            <a:off x="4780062" y="3964225"/>
            <a:ext cx="1865983" cy="3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8" idx="3"/>
          </p:cNvCxnSpPr>
          <p:nvPr/>
        </p:nvCxnSpPr>
        <p:spPr>
          <a:xfrm>
            <a:off x="11444169" y="2669639"/>
            <a:ext cx="2623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44169" y="3964225"/>
            <a:ext cx="2623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706505" y="2669639"/>
            <a:ext cx="0" cy="2592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>
            <a:endCxn id="52" idx="3"/>
          </p:cNvCxnSpPr>
          <p:nvPr/>
        </p:nvCxnSpPr>
        <p:spPr>
          <a:xfrm flipH="1">
            <a:off x="11444169" y="5262293"/>
            <a:ext cx="262336" cy="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67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4" y="367249"/>
            <a:ext cx="8332342" cy="60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3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PGA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17173" y="2468989"/>
            <a:ext cx="5444532" cy="3304437"/>
          </a:xfrm>
          <a:prstGeom prst="roundRect">
            <a:avLst>
              <a:gd name="adj" fmla="val 865"/>
            </a:avLst>
          </a:prstGeom>
          <a:solidFill>
            <a:srgbClr val="407F7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Instance PGA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81706" y="3175479"/>
            <a:ext cx="821138" cy="1020876"/>
          </a:xfrm>
          <a:prstGeom prst="roundRect">
            <a:avLst>
              <a:gd name="adj" fmla="val 865"/>
            </a:avLst>
          </a:prstGeom>
          <a:solidFill>
            <a:srgbClr val="2266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9608" y="2518079"/>
            <a:ext cx="4946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Collection of all server process PGAs. </a:t>
            </a:r>
          </a:p>
          <a:p>
            <a:r>
              <a:rPr lang="en-US" sz="1400" dirty="0"/>
              <a:t>Memory usage of Instance PGA is governed by:</a:t>
            </a:r>
          </a:p>
          <a:p>
            <a:endParaRPr lang="en-US" sz="1400" dirty="0"/>
          </a:p>
          <a:p>
            <a:r>
              <a:rPr lang="en-US" sz="1400" b="1" dirty="0"/>
              <a:t>1. PGA_AGGREGATE_TARGET</a:t>
            </a:r>
          </a:p>
          <a:p>
            <a:r>
              <a:rPr lang="en-US" sz="1400" dirty="0"/>
              <a:t>Desired cumulative PGA memory usage (</a:t>
            </a:r>
            <a:r>
              <a:rPr lang="en-US" sz="1400" dirty="0" err="1"/>
              <a:t>exceedable</a:t>
            </a:r>
            <a:r>
              <a:rPr lang="en-US" sz="1400" dirty="0"/>
              <a:t>).</a:t>
            </a:r>
          </a:p>
          <a:p>
            <a:endParaRPr lang="en-US" sz="1400" dirty="0"/>
          </a:p>
          <a:p>
            <a:r>
              <a:rPr lang="en-US" sz="1400" b="1" dirty="0"/>
              <a:t>2. PGA_AGGREGATE_LIMIT</a:t>
            </a:r>
          </a:p>
          <a:p>
            <a:r>
              <a:rPr lang="en-US" sz="1400" dirty="0"/>
              <a:t>Hard limit on cumulate PGA memory usage. Cannot be exceeded.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66200" y="2657796"/>
            <a:ext cx="26464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042557" y="3175479"/>
            <a:ext cx="821138" cy="1020876"/>
          </a:xfrm>
          <a:prstGeom prst="roundRect">
            <a:avLst>
              <a:gd name="adj" fmla="val 865"/>
            </a:avLst>
          </a:prstGeom>
          <a:solidFill>
            <a:srgbClr val="2266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003408" y="3175479"/>
            <a:ext cx="821138" cy="1020876"/>
          </a:xfrm>
          <a:prstGeom prst="roundRect">
            <a:avLst>
              <a:gd name="adj" fmla="val 865"/>
            </a:avLst>
          </a:prstGeom>
          <a:solidFill>
            <a:srgbClr val="2266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964259" y="3175479"/>
            <a:ext cx="821138" cy="1020876"/>
          </a:xfrm>
          <a:prstGeom prst="roundRect">
            <a:avLst>
              <a:gd name="adj" fmla="val 865"/>
            </a:avLst>
          </a:prstGeom>
          <a:solidFill>
            <a:srgbClr val="2266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PGA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934887" y="3175845"/>
            <a:ext cx="821138" cy="1020876"/>
          </a:xfrm>
          <a:prstGeom prst="roundRect">
            <a:avLst>
              <a:gd name="adj" fmla="val 865"/>
            </a:avLst>
          </a:prstGeom>
          <a:solidFill>
            <a:srgbClr val="2266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PGA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081706" y="4363571"/>
            <a:ext cx="821138" cy="1020876"/>
          </a:xfrm>
          <a:prstGeom prst="roundRect">
            <a:avLst>
              <a:gd name="adj" fmla="val 865"/>
            </a:avLst>
          </a:prstGeom>
          <a:solidFill>
            <a:srgbClr val="2266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042557" y="4363571"/>
            <a:ext cx="821138" cy="1020876"/>
          </a:xfrm>
          <a:prstGeom prst="roundRect">
            <a:avLst>
              <a:gd name="adj" fmla="val 865"/>
            </a:avLst>
          </a:prstGeom>
          <a:solidFill>
            <a:srgbClr val="2266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003408" y="4363571"/>
            <a:ext cx="821138" cy="1020876"/>
          </a:xfrm>
          <a:prstGeom prst="roundRect">
            <a:avLst>
              <a:gd name="adj" fmla="val 865"/>
            </a:avLst>
          </a:prstGeom>
          <a:solidFill>
            <a:srgbClr val="2266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65007" y="4876091"/>
            <a:ext cx="28476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43634" y="4720120"/>
            <a:ext cx="4292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Each allocated process PGA comprises the instance PGA.</a:t>
            </a:r>
          </a:p>
          <a:p>
            <a:r>
              <a:rPr lang="en-US" sz="1200" dirty="0"/>
              <a:t>Note: PGA can allocated to both server or background processes.</a:t>
            </a:r>
          </a:p>
        </p:txBody>
      </p:sp>
    </p:spTree>
    <p:extLst>
      <p:ext uri="{BB962C8B-B14F-4D97-AF65-F5344CB8AC3E}">
        <p14:creationId xmlns:p14="http://schemas.microsoft.com/office/powerpoint/2010/main" val="53803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Global Area (PGA)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query server process gets its own PGA.</a:t>
            </a:r>
          </a:p>
          <a:p>
            <a:r>
              <a:rPr lang="en-US" dirty="0"/>
              <a:t>PGA is comprised of</a:t>
            </a:r>
          </a:p>
          <a:p>
            <a:pPr lvl="1"/>
            <a:r>
              <a:rPr lang="en-US" dirty="0"/>
              <a:t>Session Area</a:t>
            </a:r>
          </a:p>
          <a:p>
            <a:pPr lvl="2"/>
            <a:r>
              <a:rPr lang="en-US" dirty="0"/>
              <a:t>Holds logon variables, etc.</a:t>
            </a:r>
          </a:p>
          <a:p>
            <a:pPr lvl="1"/>
            <a:r>
              <a:rPr lang="en-US" dirty="0"/>
              <a:t>Private SQL Area</a:t>
            </a:r>
          </a:p>
          <a:p>
            <a:pPr lvl="2"/>
            <a:r>
              <a:rPr lang="en-US" dirty="0"/>
              <a:t>Persistent Area</a:t>
            </a:r>
          </a:p>
          <a:p>
            <a:pPr lvl="3"/>
            <a:r>
              <a:rPr lang="en-US" dirty="0"/>
              <a:t>Bind variables and values</a:t>
            </a:r>
          </a:p>
          <a:p>
            <a:pPr lvl="2"/>
            <a:r>
              <a:rPr lang="en-US" dirty="0"/>
              <a:t>Runtime Area</a:t>
            </a:r>
          </a:p>
          <a:p>
            <a:pPr lvl="3"/>
            <a:r>
              <a:rPr lang="en-US" dirty="0"/>
              <a:t>Query execution state</a:t>
            </a:r>
          </a:p>
          <a:p>
            <a:pPr lvl="3"/>
            <a:r>
              <a:rPr lang="en-US" b="1" dirty="0"/>
              <a:t>SQL Work Areas</a:t>
            </a:r>
          </a:p>
          <a:p>
            <a:r>
              <a:rPr lang="en-US" dirty="0"/>
              <a:t>PGAs are stored in the instance PGA (contains all PGAs)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07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PGA - Areas of Interest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54160" y="1992626"/>
            <a:ext cx="3136524" cy="3913974"/>
          </a:xfrm>
          <a:prstGeom prst="roundRect">
            <a:avLst>
              <a:gd name="adj" fmla="val 865"/>
            </a:avLst>
          </a:prstGeom>
          <a:solidFill>
            <a:srgbClr val="22666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PGA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4384" y="3155431"/>
            <a:ext cx="2524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Contains logon information, etc.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06195" y="2601156"/>
            <a:ext cx="2232449" cy="1354935"/>
          </a:xfrm>
          <a:prstGeom prst="roundRect">
            <a:avLst>
              <a:gd name="adj" fmla="val 865"/>
            </a:avLst>
          </a:prstGeom>
          <a:solidFill>
            <a:srgbClr val="2D882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Area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06195" y="4219700"/>
            <a:ext cx="2232449" cy="1354935"/>
          </a:xfrm>
          <a:prstGeom prst="roundRect">
            <a:avLst>
              <a:gd name="adj" fmla="val 865"/>
            </a:avLst>
          </a:prstGeom>
          <a:solidFill>
            <a:srgbClr val="2D882D"/>
          </a:solidFill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SQL Area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06392" y="3309320"/>
            <a:ext cx="28143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68219" y="4897167"/>
            <a:ext cx="265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94384" y="4743278"/>
            <a:ext cx="5526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Contains bind variables and </a:t>
            </a:r>
            <a:r>
              <a:rPr lang="en-US" sz="1400" b="1" dirty="0"/>
              <a:t>work areas </a:t>
            </a:r>
            <a:r>
              <a:rPr lang="en-US" sz="1400" dirty="0"/>
              <a:t>for memory intensive operations.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86137" y="2188439"/>
            <a:ext cx="32346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4384" y="2033502"/>
            <a:ext cx="367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Private workspace allocated to a server process.</a:t>
            </a:r>
          </a:p>
        </p:txBody>
      </p:sp>
    </p:spTree>
    <p:extLst>
      <p:ext uri="{BB962C8B-B14F-4D97-AF65-F5344CB8AC3E}">
        <p14:creationId xmlns:p14="http://schemas.microsoft.com/office/powerpoint/2010/main" val="173944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Instance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48413"/>
            <a:ext cx="6355582" cy="4531807"/>
          </a:xfrm>
          <a:prstGeom prst="rect">
            <a:avLst/>
          </a:prstGeom>
          <a:solidFill>
            <a:srgbClr val="669999"/>
          </a:solidFill>
          <a:ln>
            <a:solidFill>
              <a:srgbClr val="43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Instance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66734" y="4335857"/>
            <a:ext cx="5498514" cy="1617785"/>
          </a:xfrm>
          <a:prstGeom prst="roundRect">
            <a:avLst>
              <a:gd name="adj" fmla="val 865"/>
            </a:avLst>
          </a:prstGeom>
          <a:solidFill>
            <a:srgbClr val="407F7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 Program Global Area (PGA)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66734" y="2463514"/>
            <a:ext cx="5498514" cy="1617785"/>
          </a:xfrm>
          <a:prstGeom prst="roundRect">
            <a:avLst>
              <a:gd name="adj" fmla="val 865"/>
            </a:avLst>
          </a:prstGeom>
          <a:solidFill>
            <a:srgbClr val="407F7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Global Area (SGA)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36923" y="3279516"/>
            <a:ext cx="27119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09254" y="5150185"/>
            <a:ext cx="26396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54237" y="3094850"/>
            <a:ext cx="361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for shared database memory structures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54237" y="4960083"/>
            <a:ext cx="361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for private server process memory structures </a:t>
            </a:r>
          </a:p>
        </p:txBody>
      </p:sp>
    </p:spTree>
    <p:extLst>
      <p:ext uri="{BB962C8B-B14F-4D97-AF65-F5344CB8AC3E}">
        <p14:creationId xmlns:p14="http://schemas.microsoft.com/office/powerpoint/2010/main" val="425875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PGA Private SQL Area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71076" y="4073011"/>
            <a:ext cx="2896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Contains query progress information.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38856" y="3291844"/>
            <a:ext cx="2759626" cy="3322499"/>
          </a:xfrm>
          <a:prstGeom prst="roundRect">
            <a:avLst>
              <a:gd name="adj" fmla="val 865"/>
            </a:avLst>
          </a:prstGeom>
          <a:solidFill>
            <a:srgbClr val="7A9F3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Runtime Area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80614" y="3856530"/>
            <a:ext cx="2094816" cy="740740"/>
          </a:xfrm>
          <a:prstGeom prst="roundRect">
            <a:avLst>
              <a:gd name="adj" fmla="val 865"/>
            </a:avLst>
          </a:prstGeom>
          <a:solidFill>
            <a:srgbClr val="A5C66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Execution State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80614" y="4740812"/>
            <a:ext cx="2094816" cy="740740"/>
          </a:xfrm>
          <a:prstGeom prst="roundRect">
            <a:avLst>
              <a:gd name="adj" fmla="val 865"/>
            </a:avLst>
          </a:prstGeom>
          <a:solidFill>
            <a:srgbClr val="A5C663"/>
          </a:solidFill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Work Area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280614" y="5628140"/>
            <a:ext cx="2094816" cy="740740"/>
          </a:xfrm>
          <a:prstGeom prst="roundRect">
            <a:avLst>
              <a:gd name="adj" fmla="val 865"/>
            </a:avLst>
          </a:prstGeom>
          <a:solidFill>
            <a:srgbClr val="A5C663"/>
          </a:solidFill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Work Area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337105" y="4226900"/>
            <a:ext cx="1341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41428" y="5111182"/>
            <a:ext cx="16371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40570" y="2069144"/>
            <a:ext cx="2741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Contains bind variables and values.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71076" y="4957293"/>
            <a:ext cx="3149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Memory intensive operation work areas.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54160" y="1992626"/>
            <a:ext cx="3136524" cy="3913974"/>
          </a:xfrm>
          <a:prstGeom prst="roundRect">
            <a:avLst>
              <a:gd name="adj" fmla="val 865"/>
            </a:avLst>
          </a:prstGeom>
          <a:solidFill>
            <a:srgbClr val="2D88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Private SQL Area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06195" y="2601156"/>
            <a:ext cx="2232449" cy="1354935"/>
          </a:xfrm>
          <a:prstGeom prst="roundRect">
            <a:avLst>
              <a:gd name="adj" fmla="val 865"/>
            </a:avLst>
          </a:prstGeom>
          <a:solidFill>
            <a:srgbClr val="7A9F3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Area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06195" y="4219700"/>
            <a:ext cx="2232449" cy="1354935"/>
          </a:xfrm>
          <a:prstGeom prst="roundRect">
            <a:avLst>
              <a:gd name="adj" fmla="val 865"/>
            </a:avLst>
          </a:prstGeom>
          <a:solidFill>
            <a:srgbClr val="7A9F35"/>
          </a:solidFill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Area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34841" y="2223034"/>
            <a:ext cx="2004014" cy="10688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1037" y="4769119"/>
            <a:ext cx="2047818" cy="136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81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Work Area 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826224"/>
            <a:ext cx="5157787" cy="82391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1600" b="0" dirty="0"/>
              <a:t>WORKAREA_SIZE_POLICY = MANUAL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650136"/>
            <a:ext cx="5157787" cy="3684588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400" dirty="0"/>
              <a:t>HASH_AREA_SIZE: </a:t>
            </a:r>
            <a:r>
              <a:rPr lang="en-US" sz="1200" dirty="0"/>
              <a:t>max memory used for hash joins</a:t>
            </a:r>
          </a:p>
          <a:p>
            <a:pPr marL="285750" indent="-285750"/>
            <a:r>
              <a:rPr lang="en-US" sz="1400" dirty="0"/>
              <a:t>SORT_AREA_SIZE: </a:t>
            </a:r>
            <a:r>
              <a:rPr lang="en-US" sz="1200" dirty="0"/>
              <a:t>max memory used for sort operations</a:t>
            </a:r>
          </a:p>
          <a:p>
            <a:pPr marL="285750" indent="-285750"/>
            <a:r>
              <a:rPr lang="en-US" sz="1400" dirty="0"/>
              <a:t>BITMAP_MERGE_AREA_SIZE: </a:t>
            </a:r>
            <a:r>
              <a:rPr lang="en-US" sz="1200" dirty="0"/>
              <a:t>max memory used for merging bitmap segments </a:t>
            </a:r>
          </a:p>
          <a:p>
            <a:pPr marL="285750" indent="-285750"/>
            <a:r>
              <a:rPr lang="en-US" sz="1400" dirty="0"/>
              <a:t>CREATE_BITMAP_AREA_SIZE: </a:t>
            </a:r>
            <a:r>
              <a:rPr lang="en-US" sz="1200" dirty="0"/>
              <a:t>max memory used for bitmap index creation</a:t>
            </a:r>
          </a:p>
          <a:p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826224"/>
            <a:ext cx="5183188" cy="82391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1600" dirty="0"/>
              <a:t>WORKAREA_SIZE_POLICY = AUTO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650136"/>
            <a:ext cx="5183188" cy="3684588"/>
          </a:xfrm>
        </p:spPr>
        <p:txBody>
          <a:bodyPr>
            <a:normAutofit/>
          </a:bodyPr>
          <a:lstStyle/>
          <a:p>
            <a:r>
              <a:rPr lang="en-US" sz="1400" b="1" dirty="0"/>
              <a:t>PGA_AGGREGATE_TARGET: </a:t>
            </a:r>
            <a:r>
              <a:rPr lang="en-US" sz="1200" dirty="0"/>
              <a:t>desired memory usage of instance PGA</a:t>
            </a:r>
          </a:p>
          <a:p>
            <a:pPr lvl="1"/>
            <a:r>
              <a:rPr lang="en-US" sz="1200" b="1" dirty="0"/>
              <a:t>_PGA_MAX_SIZE: </a:t>
            </a:r>
            <a:r>
              <a:rPr lang="en-US" sz="1100" dirty="0"/>
              <a:t>cumulative size limit of all work areas for single PGA</a:t>
            </a:r>
          </a:p>
          <a:p>
            <a:pPr lvl="1"/>
            <a:r>
              <a:rPr lang="en-US" sz="1200" b="1" dirty="0"/>
              <a:t>_SMM_MAX_SIZE: </a:t>
            </a:r>
            <a:r>
              <a:rPr lang="en-US" sz="1100" dirty="0"/>
              <a:t>size limit for a single work area within PGA</a:t>
            </a:r>
          </a:p>
          <a:p>
            <a:pPr lvl="2"/>
            <a:r>
              <a:rPr lang="en-US" sz="1000" dirty="0"/>
              <a:t>Applies to both </a:t>
            </a:r>
            <a:r>
              <a:rPr lang="en-US" sz="1000" b="1" dirty="0"/>
              <a:t>serial</a:t>
            </a:r>
            <a:r>
              <a:rPr lang="en-US" sz="1000" dirty="0"/>
              <a:t> and </a:t>
            </a:r>
            <a:r>
              <a:rPr lang="en-US" sz="1000" b="1" dirty="0"/>
              <a:t>parallel</a:t>
            </a:r>
            <a:r>
              <a:rPr lang="en-US" sz="1000" dirty="0"/>
              <a:t> execution</a:t>
            </a:r>
          </a:p>
          <a:p>
            <a:pPr lvl="1"/>
            <a:r>
              <a:rPr lang="en-US" sz="1200" b="1" dirty="0"/>
              <a:t>_SMM_PX_MAX_SIZE: </a:t>
            </a:r>
            <a:r>
              <a:rPr lang="en-US" sz="1100" dirty="0"/>
              <a:t>additional size limit for all work areas related to a particular query</a:t>
            </a:r>
          </a:p>
          <a:p>
            <a:pPr lvl="2"/>
            <a:r>
              <a:rPr lang="en-US" sz="1000" dirty="0"/>
              <a:t>Applies only to </a:t>
            </a:r>
            <a:r>
              <a:rPr lang="en-US" sz="1000" b="1" dirty="0"/>
              <a:t>parallel</a:t>
            </a:r>
            <a:r>
              <a:rPr lang="en-US" sz="1000" dirty="0"/>
              <a:t> execution</a:t>
            </a:r>
          </a:p>
          <a:p>
            <a:pPr lvl="1"/>
            <a:endParaRPr lang="en-US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7716386" y="1859650"/>
            <a:ext cx="2094816" cy="740740"/>
          </a:xfrm>
          <a:prstGeom prst="roundRect">
            <a:avLst>
              <a:gd name="adj" fmla="val 865"/>
            </a:avLst>
          </a:prstGeom>
          <a:solidFill>
            <a:srgbClr val="A5C66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Work Area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71273" y="1859650"/>
            <a:ext cx="2094816" cy="740740"/>
          </a:xfrm>
          <a:prstGeom prst="roundRect">
            <a:avLst>
              <a:gd name="adj" fmla="val 865"/>
            </a:avLst>
          </a:prstGeom>
          <a:solidFill>
            <a:srgbClr val="A5C66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Work Area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50076" y="1859650"/>
            <a:ext cx="0" cy="74074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11785" y="1859650"/>
            <a:ext cx="0" cy="74074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07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Work Area Sizing 	</a:t>
            </a:r>
            <a:r>
              <a:rPr lang="en-US" sz="2400" dirty="0">
                <a:solidFill>
                  <a:srgbClr val="92D050"/>
                </a:solidFill>
              </a:rPr>
              <a:t>(WORKAREA_SIZE_POLICY = AUTO)</a:t>
            </a:r>
            <a:endParaRPr lang="en-US" sz="2400" b="1" dirty="0">
              <a:solidFill>
                <a:srgbClr val="92D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826224"/>
            <a:ext cx="5157787" cy="82391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1600" b="0" dirty="0"/>
              <a:t>Serial Execution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650136"/>
            <a:ext cx="5157787" cy="3684588"/>
          </a:xfrm>
        </p:spPr>
        <p:txBody>
          <a:bodyPr>
            <a:normAutofit/>
          </a:bodyPr>
          <a:lstStyle/>
          <a:p>
            <a:r>
              <a:rPr lang="en-US" sz="1400" dirty="0"/>
              <a:t>_PGA_MAX_SIZE: </a:t>
            </a:r>
          </a:p>
          <a:p>
            <a:pPr lvl="1"/>
            <a:r>
              <a:rPr lang="en-US" sz="1000" dirty="0"/>
              <a:t>PAT &lt; 1GB:	 	200MB</a:t>
            </a:r>
          </a:p>
          <a:p>
            <a:pPr lvl="1"/>
            <a:r>
              <a:rPr lang="en-US" sz="1000" dirty="0"/>
              <a:t>1GB &gt;= PAT &lt;= 2GB: 		20% of PAT</a:t>
            </a:r>
          </a:p>
          <a:p>
            <a:pPr lvl="1"/>
            <a:r>
              <a:rPr lang="en-US" sz="1000" dirty="0"/>
              <a:t>PAT &gt; 2GB: 	 	min(2GB,  20% of PAT)</a:t>
            </a:r>
          </a:p>
          <a:p>
            <a:r>
              <a:rPr lang="en-US" sz="1400" dirty="0"/>
              <a:t>_SMM_MAX_SIZE: </a:t>
            </a:r>
            <a:endParaRPr lang="en-US" sz="1200" dirty="0"/>
          </a:p>
          <a:p>
            <a:pPr lvl="1"/>
            <a:r>
              <a:rPr lang="en-US" sz="1000" dirty="0"/>
              <a:t>PAT &lt; 512MB: 		20% of PAT</a:t>
            </a:r>
          </a:p>
          <a:p>
            <a:pPr lvl="1"/>
            <a:r>
              <a:rPr lang="en-US" sz="1000" dirty="0"/>
              <a:t>512MB &gt;= PAT &lt;= 1GB:	100MB</a:t>
            </a:r>
          </a:p>
          <a:p>
            <a:pPr lvl="1"/>
            <a:r>
              <a:rPr lang="en-US" sz="1000" dirty="0"/>
              <a:t>PAT &gt; 1GB: 	 	min(1GB, 50% of _PGA_MAX_SIZE)</a:t>
            </a:r>
          </a:p>
          <a:p>
            <a:endParaRPr lang="en-US" sz="14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r>
              <a:rPr lang="en-US" sz="1400" dirty="0"/>
              <a:t>Work Area = _SMM_MAX_SIZE</a:t>
            </a:r>
          </a:p>
          <a:p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826224"/>
            <a:ext cx="5183188" cy="82391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1600" b="0" dirty="0"/>
              <a:t>Parallel Execution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650136"/>
            <a:ext cx="5183188" cy="3684588"/>
          </a:xfrm>
        </p:spPr>
        <p:txBody>
          <a:bodyPr>
            <a:normAutofit/>
          </a:bodyPr>
          <a:lstStyle/>
          <a:p>
            <a:r>
              <a:rPr lang="en-US" sz="1400" dirty="0"/>
              <a:t>_PGA_MAX_SIZE: </a:t>
            </a:r>
          </a:p>
          <a:p>
            <a:pPr lvl="1"/>
            <a:r>
              <a:rPr lang="en-US" sz="1000" dirty="0"/>
              <a:t>PAT &lt; 1GB:	 	200MB</a:t>
            </a:r>
          </a:p>
          <a:p>
            <a:pPr lvl="1"/>
            <a:r>
              <a:rPr lang="en-US" sz="1000" dirty="0"/>
              <a:t>1GB &gt;= PAT &lt;= 2GB: 		20% of PAT</a:t>
            </a:r>
          </a:p>
          <a:p>
            <a:pPr lvl="1"/>
            <a:r>
              <a:rPr lang="en-US" sz="1000" dirty="0"/>
              <a:t>PAT &gt; 2GB: 	 	min(2GB,  20% of PAT)</a:t>
            </a:r>
          </a:p>
          <a:p>
            <a:r>
              <a:rPr lang="en-US" sz="1400" dirty="0"/>
              <a:t>_SMM_MAX_SIZE: </a:t>
            </a:r>
            <a:endParaRPr lang="en-US" sz="1200" dirty="0"/>
          </a:p>
          <a:p>
            <a:pPr lvl="1"/>
            <a:r>
              <a:rPr lang="en-US" sz="1000" dirty="0"/>
              <a:t>PAT &lt; 512MB: 		20% of PAT</a:t>
            </a:r>
          </a:p>
          <a:p>
            <a:pPr lvl="1"/>
            <a:r>
              <a:rPr lang="en-US" sz="1000" dirty="0"/>
              <a:t>512MB &gt;= PAT &lt;= 1GB:	100MB</a:t>
            </a:r>
          </a:p>
          <a:p>
            <a:pPr lvl="1"/>
            <a:r>
              <a:rPr lang="en-US" sz="1000" dirty="0"/>
              <a:t>PAT &gt; 1GB: 	 	min(1GB, 50% of _PGA_MAX_SIZE)</a:t>
            </a:r>
          </a:p>
          <a:p>
            <a:r>
              <a:rPr lang="en-US" sz="1400" dirty="0"/>
              <a:t>_SMM_PX_MAX_SIZE:</a:t>
            </a:r>
          </a:p>
          <a:p>
            <a:pPr lvl="1"/>
            <a:r>
              <a:rPr lang="en-US" sz="1000" dirty="0"/>
              <a:t>Always 50% of PAT</a:t>
            </a:r>
          </a:p>
          <a:p>
            <a:pPr lvl="1"/>
            <a:endParaRPr lang="en-US" sz="1000" dirty="0"/>
          </a:p>
          <a:p>
            <a:r>
              <a:rPr lang="en-US" sz="1400" dirty="0"/>
              <a:t>Work Area = min(_SMM_MAX_SIZE, _SMM_PX_MAX_SIZE / DoP)</a:t>
            </a:r>
          </a:p>
          <a:p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716386" y="1859650"/>
            <a:ext cx="2094816" cy="740740"/>
          </a:xfrm>
          <a:prstGeom prst="roundRect">
            <a:avLst>
              <a:gd name="adj" fmla="val 865"/>
            </a:avLst>
          </a:prstGeom>
          <a:solidFill>
            <a:srgbClr val="A5C66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Work Area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71273" y="1859650"/>
            <a:ext cx="2094816" cy="740740"/>
          </a:xfrm>
          <a:prstGeom prst="roundRect">
            <a:avLst>
              <a:gd name="adj" fmla="val 865"/>
            </a:avLst>
          </a:prstGeom>
          <a:solidFill>
            <a:srgbClr val="A5C66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Work Area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50076" y="1859650"/>
            <a:ext cx="0" cy="74074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11785" y="1859650"/>
            <a:ext cx="0" cy="74074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61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sort entirely in memory…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Workload per process must be:</a:t>
            </a:r>
          </a:p>
          <a:p>
            <a:pPr lvl="1"/>
            <a:r>
              <a:rPr lang="en-US" sz="1400" b="1" dirty="0"/>
              <a:t>For serial operations: 	less than _SMM_MAX_SIZE</a:t>
            </a:r>
          </a:p>
          <a:p>
            <a:pPr lvl="1"/>
            <a:r>
              <a:rPr lang="en-US" sz="1400" b="1" dirty="0"/>
              <a:t>For parallel operations: 	less than min(_SMM_MAX_SIZE, _SMM_PX_MAX_SIZE / DoP)</a:t>
            </a:r>
          </a:p>
          <a:p>
            <a:r>
              <a:rPr lang="en-US" sz="1800" dirty="0"/>
              <a:t>Otherwise, temp tablespace (swapping) will be used.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29823" y="4521498"/>
            <a:ext cx="914400" cy="1403927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0863" y="4102235"/>
            <a:ext cx="914400" cy="457200"/>
          </a:xfrm>
          <a:prstGeom prst="rect">
            <a:avLst/>
          </a:prstGeom>
          <a:solidFill>
            <a:srgbClr val="AA84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Subset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0863" y="4691414"/>
            <a:ext cx="914400" cy="457200"/>
          </a:xfrm>
          <a:prstGeom prst="rect">
            <a:avLst/>
          </a:prstGeom>
          <a:solidFill>
            <a:srgbClr val="AA84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Subset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0863" y="5280593"/>
            <a:ext cx="914400" cy="457200"/>
          </a:xfrm>
          <a:prstGeom prst="rect">
            <a:avLst/>
          </a:prstGeom>
          <a:solidFill>
            <a:srgbClr val="AA84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Subset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0863" y="5869772"/>
            <a:ext cx="914400" cy="457200"/>
          </a:xfrm>
          <a:prstGeom prst="rect">
            <a:avLst/>
          </a:prstGeom>
          <a:solidFill>
            <a:srgbClr val="AA84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Subset 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56499" y="4104526"/>
            <a:ext cx="914400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PX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56499" y="4691414"/>
            <a:ext cx="914400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PX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56499" y="5278302"/>
            <a:ext cx="914400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PX 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56499" y="5869772"/>
            <a:ext cx="914400" cy="457200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PX N</a:t>
            </a:r>
          </a:p>
        </p:txBody>
      </p:sp>
      <p:cxnSp>
        <p:nvCxnSpPr>
          <p:cNvPr id="22" name="Straight Arrow Connector 21"/>
          <p:cNvCxnSpPr>
            <a:stCxn id="5" idx="3"/>
            <a:endCxn id="17" idx="1"/>
          </p:cNvCxnSpPr>
          <p:nvPr/>
        </p:nvCxnSpPr>
        <p:spPr>
          <a:xfrm>
            <a:off x="5685263" y="4330835"/>
            <a:ext cx="771236" cy="22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5685263" y="4920014"/>
            <a:ext cx="7712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19" idx="1"/>
          </p:cNvCxnSpPr>
          <p:nvPr/>
        </p:nvCxnSpPr>
        <p:spPr>
          <a:xfrm flipV="1">
            <a:off x="5685263" y="5506902"/>
            <a:ext cx="771236" cy="22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20" idx="1"/>
          </p:cNvCxnSpPr>
          <p:nvPr/>
        </p:nvCxnSpPr>
        <p:spPr>
          <a:xfrm>
            <a:off x="5685263" y="6098372"/>
            <a:ext cx="7712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92094" y="3737091"/>
            <a:ext cx="2989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Coordinator splits up workload N ways</a:t>
            </a:r>
          </a:p>
        </p:txBody>
      </p:sp>
      <p:cxnSp>
        <p:nvCxnSpPr>
          <p:cNvPr id="37" name="Straight Connector 36"/>
          <p:cNvCxnSpPr>
            <a:stCxn id="4" idx="0"/>
            <a:endCxn id="35" idx="2"/>
          </p:cNvCxnSpPr>
          <p:nvPr/>
        </p:nvCxnSpPr>
        <p:spPr>
          <a:xfrm flipV="1">
            <a:off x="3487023" y="4044868"/>
            <a:ext cx="0" cy="4766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53673" y="4521497"/>
            <a:ext cx="914400" cy="1403927"/>
          </a:xfrm>
          <a:prstGeom prst="rect">
            <a:avLst/>
          </a:prstGeom>
          <a:solidFill>
            <a:srgbClr val="22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99310" y="3429314"/>
            <a:ext cx="165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Subsets of workload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76542" y="3429314"/>
            <a:ext cx="147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Parallel Processes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913698" y="3737092"/>
            <a:ext cx="1" cy="365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232688" y="3737091"/>
            <a:ext cx="1" cy="365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3"/>
          </p:cNvCxnSpPr>
          <p:nvPr/>
        </p:nvCxnSpPr>
        <p:spPr>
          <a:xfrm flipV="1">
            <a:off x="3944223" y="5223461"/>
            <a:ext cx="45508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" idx="1"/>
          </p:cNvCxnSpPr>
          <p:nvPr/>
        </p:nvCxnSpPr>
        <p:spPr>
          <a:xfrm flipV="1">
            <a:off x="4399310" y="4330835"/>
            <a:ext cx="371553" cy="8926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" idx="1"/>
          </p:cNvCxnSpPr>
          <p:nvPr/>
        </p:nvCxnSpPr>
        <p:spPr>
          <a:xfrm flipV="1">
            <a:off x="4384341" y="4920014"/>
            <a:ext cx="386522" cy="303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" idx="1"/>
          </p:cNvCxnSpPr>
          <p:nvPr/>
        </p:nvCxnSpPr>
        <p:spPr>
          <a:xfrm>
            <a:off x="4391826" y="5223461"/>
            <a:ext cx="379037" cy="285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8" idx="1"/>
          </p:cNvCxnSpPr>
          <p:nvPr/>
        </p:nvCxnSpPr>
        <p:spPr>
          <a:xfrm>
            <a:off x="4391996" y="5205746"/>
            <a:ext cx="378867" cy="8926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1"/>
          </p:cNvCxnSpPr>
          <p:nvPr/>
        </p:nvCxnSpPr>
        <p:spPr>
          <a:xfrm flipH="1">
            <a:off x="7729755" y="5223461"/>
            <a:ext cx="4239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7" idx="3"/>
          </p:cNvCxnSpPr>
          <p:nvPr/>
        </p:nvCxnSpPr>
        <p:spPr>
          <a:xfrm>
            <a:off x="7370899" y="4333126"/>
            <a:ext cx="358856" cy="890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8" idx="3"/>
          </p:cNvCxnSpPr>
          <p:nvPr/>
        </p:nvCxnSpPr>
        <p:spPr>
          <a:xfrm>
            <a:off x="7370899" y="4920014"/>
            <a:ext cx="358856" cy="303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9" idx="3"/>
          </p:cNvCxnSpPr>
          <p:nvPr/>
        </p:nvCxnSpPr>
        <p:spPr>
          <a:xfrm flipV="1">
            <a:off x="7370899" y="5223460"/>
            <a:ext cx="358856" cy="283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0" idx="3"/>
          </p:cNvCxnSpPr>
          <p:nvPr/>
        </p:nvCxnSpPr>
        <p:spPr>
          <a:xfrm flipV="1">
            <a:off x="7370899" y="5223460"/>
            <a:ext cx="358856" cy="874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344187" y="4994860"/>
            <a:ext cx="914400" cy="457200"/>
          </a:xfrm>
          <a:prstGeom prst="rect">
            <a:avLst/>
          </a:prstGeom>
          <a:solidFill>
            <a:srgbClr val="AA84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</a:t>
            </a:r>
          </a:p>
        </p:txBody>
      </p:sp>
      <p:cxnSp>
        <p:nvCxnSpPr>
          <p:cNvPr id="11" name="Straight Arrow Connector 10"/>
          <p:cNvCxnSpPr>
            <a:stCxn id="34" idx="3"/>
            <a:endCxn id="4" idx="1"/>
          </p:cNvCxnSpPr>
          <p:nvPr/>
        </p:nvCxnSpPr>
        <p:spPr>
          <a:xfrm>
            <a:off x="2258587" y="5223460"/>
            <a:ext cx="77123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31820" y="4353920"/>
            <a:ext cx="1534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Query instructions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789923" y="4691414"/>
            <a:ext cx="0" cy="324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821646" y="4994860"/>
            <a:ext cx="914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068073" y="5223460"/>
            <a:ext cx="77123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27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PGA - SQL Work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Allocated areas of memory for a memory intensive operation:</a:t>
            </a:r>
          </a:p>
          <a:p>
            <a:pPr lvl="1"/>
            <a:r>
              <a:rPr lang="en-US" dirty="0"/>
              <a:t>Sorting (order by, group by, rollup, window)</a:t>
            </a:r>
          </a:p>
          <a:p>
            <a:pPr lvl="1"/>
            <a:r>
              <a:rPr lang="en-US" dirty="0"/>
              <a:t>Hash join</a:t>
            </a:r>
          </a:p>
          <a:p>
            <a:pPr lvl="1"/>
            <a:r>
              <a:rPr lang="en-US" dirty="0"/>
              <a:t>Bitmap merge</a:t>
            </a:r>
          </a:p>
          <a:p>
            <a:pPr lvl="1"/>
            <a:r>
              <a:rPr lang="en-US" dirty="0"/>
              <a:t>Bitmap create</a:t>
            </a:r>
          </a:p>
          <a:p>
            <a:pPr lvl="1"/>
            <a:endParaRPr lang="en-US" dirty="0"/>
          </a:p>
          <a:p>
            <a:r>
              <a:rPr lang="en-US" dirty="0"/>
              <a:t>If Automatic PGA Memory Management is set:</a:t>
            </a:r>
          </a:p>
        </p:txBody>
      </p:sp>
    </p:spTree>
    <p:extLst>
      <p:ext uri="{BB962C8B-B14F-4D97-AF65-F5344CB8AC3E}">
        <p14:creationId xmlns:p14="http://schemas.microsoft.com/office/powerpoint/2010/main" val="34637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306" y="490420"/>
            <a:ext cx="7992524" cy="58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SGA - Areas of Interest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1690688"/>
            <a:ext cx="4401569" cy="4185139"/>
          </a:xfrm>
          <a:prstGeom prst="roundRect">
            <a:avLst>
              <a:gd name="adj" fmla="val 865"/>
            </a:avLst>
          </a:prstGeom>
          <a:solidFill>
            <a:srgbClr val="407F7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SGA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80479" y="2252029"/>
            <a:ext cx="3317010" cy="640080"/>
          </a:xfrm>
          <a:prstGeom prst="roundRect">
            <a:avLst>
              <a:gd name="adj" fmla="val 865"/>
            </a:avLst>
          </a:prstGeom>
          <a:solidFill>
            <a:srgbClr val="2D882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Buffer Cache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80479" y="3143177"/>
            <a:ext cx="3317010" cy="640080"/>
          </a:xfrm>
          <a:prstGeom prst="roundRect">
            <a:avLst>
              <a:gd name="adj" fmla="val 865"/>
            </a:avLst>
          </a:prstGeom>
          <a:solidFill>
            <a:srgbClr val="2D882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Column Store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80479" y="4046973"/>
            <a:ext cx="3317010" cy="640080"/>
          </a:xfrm>
          <a:prstGeom prst="roundRect">
            <a:avLst>
              <a:gd name="adj" fmla="val 865"/>
            </a:avLst>
          </a:prstGeom>
          <a:solidFill>
            <a:srgbClr val="2D882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Pool (?)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80479" y="4929694"/>
            <a:ext cx="3317010" cy="640080"/>
          </a:xfrm>
          <a:prstGeom prst="roundRect">
            <a:avLst>
              <a:gd name="adj" fmla="val 865"/>
            </a:avLst>
          </a:prstGeom>
          <a:solidFill>
            <a:srgbClr val="11661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Everything Else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30297" y="1865487"/>
            <a:ext cx="3116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46352" y="1691184"/>
            <a:ext cx="48686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 of shared database resources</a:t>
            </a:r>
          </a:p>
          <a:p>
            <a:r>
              <a:rPr lang="en-US" sz="1600" dirty="0"/>
              <a:t>Memory usage of SGA is governed by:</a:t>
            </a:r>
          </a:p>
          <a:p>
            <a:endParaRPr lang="en-US" sz="1600" dirty="0"/>
          </a:p>
          <a:p>
            <a:r>
              <a:rPr lang="en-US" sz="1600" b="1" dirty="0"/>
              <a:t>1. SGA_TARGET</a:t>
            </a:r>
          </a:p>
          <a:p>
            <a:r>
              <a:rPr lang="en-US" sz="1600" dirty="0"/>
              <a:t>Desired SGA memory usage (</a:t>
            </a:r>
            <a:r>
              <a:rPr lang="en-US" sz="1600" dirty="0" err="1"/>
              <a:t>exceedable</a:t>
            </a:r>
            <a:r>
              <a:rPr lang="en-US" sz="1600" dirty="0"/>
              <a:t>).</a:t>
            </a:r>
          </a:p>
          <a:p>
            <a:endParaRPr lang="en-US" sz="1600" dirty="0"/>
          </a:p>
          <a:p>
            <a:r>
              <a:rPr lang="en-US" sz="1600" b="1" dirty="0"/>
              <a:t>2. SGA_MAX_SIZE</a:t>
            </a:r>
          </a:p>
          <a:p>
            <a:r>
              <a:rPr lang="en-US" sz="1600" dirty="0"/>
              <a:t>Hard limit on SGA memory usage. Cannot be exceeded.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165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Buffer Cache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90465" y="1694670"/>
            <a:ext cx="40008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buffer cache</a:t>
            </a:r>
          </a:p>
          <a:p>
            <a:r>
              <a:rPr lang="en-US" sz="1600" dirty="0"/>
              <a:t>Can also cache entire database objects (ABTC)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90465" y="2657353"/>
            <a:ext cx="280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2K, 4K, 8K, etc. block caches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0465" y="4236950"/>
            <a:ext cx="51633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Table, index, </a:t>
            </a:r>
            <a:r>
              <a:rPr lang="en-US"/>
              <a:t>partition object cache</a:t>
            </a:r>
            <a:endParaRPr lang="en-US" dirty="0"/>
          </a:p>
          <a:p>
            <a:r>
              <a:rPr lang="en-US" sz="1600" dirty="0"/>
              <a:t>Proportion of Big Table Cache to Database Buffer Cache governed by DB_BIG_TABLE_CACHE_PERCENT_TARGET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38200" y="1690688"/>
            <a:ext cx="3657600" cy="3657600"/>
          </a:xfrm>
          <a:prstGeom prst="roundRect">
            <a:avLst>
              <a:gd name="adj" fmla="val 865"/>
            </a:avLst>
          </a:prstGeom>
          <a:solidFill>
            <a:srgbClr val="2D882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Database Buffer Cache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14618" y="1864316"/>
            <a:ext cx="23758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221509" y="2164552"/>
            <a:ext cx="2890982" cy="1354935"/>
          </a:xfrm>
          <a:prstGeom prst="roundRect">
            <a:avLst>
              <a:gd name="adj" fmla="val 865"/>
            </a:avLst>
          </a:prstGeom>
          <a:solidFill>
            <a:srgbClr val="7A9F3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Caches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21509" y="3744149"/>
            <a:ext cx="2890982" cy="1354935"/>
          </a:xfrm>
          <a:prstGeom prst="roundRect">
            <a:avLst>
              <a:gd name="adj" fmla="val 865"/>
            </a:avLst>
          </a:prstGeom>
          <a:solidFill>
            <a:srgbClr val="7A9F3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Table Cache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80509" y="2842019"/>
            <a:ext cx="28099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09818" y="4421616"/>
            <a:ext cx="26806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2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Column </a:t>
            </a:r>
            <a:r>
              <a:rPr lang="en-US" dirty="0" smtClean="0"/>
              <a:t>Store (IMCS)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68057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feature as of Oracle 12.1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along side existing buffer cache for dual </a:t>
            </a:r>
            <a:r>
              <a:rPr lang="en-US" dirty="0" smtClean="0"/>
              <a:t>architecture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In-Memory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features not available until blocks have been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to optimize columnar access to data for </a:t>
            </a:r>
            <a:r>
              <a:rPr lang="en-US" dirty="0" smtClean="0"/>
              <a:t>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having a conventional index on every column in the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Analytic indexes can be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following objects cannot be placed in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IMCS: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Objects owned by sys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Index organized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Clustered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mage result for columnar sto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538" y="3951003"/>
            <a:ext cx="5322870" cy="17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02157" y="5661598"/>
            <a:ext cx="141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Storage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0697" y="5661598"/>
            <a:ext cx="256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Columnar Storage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2157" y="3766337"/>
            <a:ext cx="141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Buffer Cache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785260" y="3766337"/>
            <a:ext cx="256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742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Elements of IMCS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240" y="1445456"/>
            <a:ext cx="111585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Compressed </a:t>
            </a:r>
            <a:r>
              <a:rPr lang="en-US" b="1" dirty="0"/>
              <a:t>columnar storage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Blocks can be scanned and evaluated in compressed formats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Storage indexes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In-Memory compression units (IMCU) </a:t>
            </a:r>
            <a:r>
              <a:rPr lang="en-US" dirty="0"/>
              <a:t>represent </a:t>
            </a:r>
            <a:r>
              <a:rPr lang="en-US" dirty="0" smtClean="0"/>
              <a:t>several </a:t>
            </a:r>
            <a:r>
              <a:rPr lang="en-US" dirty="0"/>
              <a:t>thousand rows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Each IMCU automatically records the min and max values for </a:t>
            </a:r>
            <a:r>
              <a:rPr lang="en-US" dirty="0" smtClean="0"/>
              <a:t>each columns data, </a:t>
            </a:r>
            <a:r>
              <a:rPr lang="en-US" dirty="0"/>
              <a:t>as well as other summary </a:t>
            </a:r>
            <a:r>
              <a:rPr lang="en-US" dirty="0" smtClean="0"/>
              <a:t>information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Allows for skipping of an IMCU during scan due to </a:t>
            </a:r>
            <a:r>
              <a:rPr lang="en-US" dirty="0" smtClean="0"/>
              <a:t>WHERE predicate</a:t>
            </a:r>
            <a:br>
              <a:rPr lang="en-US" dirty="0" smtClean="0"/>
            </a:b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Optimized joins and reporting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Vector </a:t>
            </a:r>
            <a:r>
              <a:rPr lang="en-US" dirty="0"/>
              <a:t>Processing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Allows for scan of billions of blocks per second per </a:t>
            </a:r>
            <a:r>
              <a:rPr lang="en-US" dirty="0" smtClean="0"/>
              <a:t>core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Bloom filter leveraged for In-Memory hash joins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Scan of outer (dimension) table generates a bit vector filter which can be used to narrow the  scan of the inner (fact) table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6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Pools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4870" y="1730714"/>
            <a:ext cx="2777490" cy="448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437098" y="183674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1MB Pool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10304209" y="3789219"/>
            <a:ext cx="1512570" cy="278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109101" y="3786703"/>
            <a:ext cx="139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64KB Pool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10579002" y="3984765"/>
            <a:ext cx="539118" cy="2383460"/>
            <a:chOff x="10116023" y="3717396"/>
            <a:chExt cx="539118" cy="2383460"/>
          </a:xfrm>
        </p:grpSpPr>
        <p:grpSp>
          <p:nvGrpSpPr>
            <p:cNvPr id="103" name="Group 102"/>
            <p:cNvGrpSpPr/>
            <p:nvPr/>
          </p:nvGrpSpPr>
          <p:grpSpPr>
            <a:xfrm>
              <a:off x="10168890" y="3749644"/>
              <a:ext cx="377190" cy="2351212"/>
              <a:chOff x="10168890" y="3833166"/>
              <a:chExt cx="377190" cy="2351212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10168890" y="3833166"/>
                <a:ext cx="377190" cy="766500"/>
                <a:chOff x="10168890" y="3833166"/>
                <a:chExt cx="377190" cy="766500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10168890" y="4625522"/>
                <a:ext cx="377190" cy="766500"/>
                <a:chOff x="10168890" y="3833166"/>
                <a:chExt cx="377190" cy="766500"/>
              </a:xfrm>
            </p:grpSpPr>
            <p:sp>
              <p:nvSpPr>
                <p:cNvPr id="98" name="Rounded Rectangle 97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0168890" y="5417878"/>
                <a:ext cx="377190" cy="766500"/>
                <a:chOff x="10168890" y="3833166"/>
                <a:chExt cx="377190" cy="766500"/>
              </a:xfrm>
            </p:grpSpPr>
            <p:sp>
              <p:nvSpPr>
                <p:cNvPr id="101" name="Rounded Rectangle 100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10116026" y="3717396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116025" y="4098543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116024" y="448745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116023" y="487930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0132218" y="5286510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132217" y="5667657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1107159" y="3987961"/>
            <a:ext cx="539118" cy="2383460"/>
            <a:chOff x="10116023" y="3717396"/>
            <a:chExt cx="539118" cy="238346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0168890" y="3749644"/>
              <a:ext cx="377190" cy="2351212"/>
              <a:chOff x="10168890" y="3833166"/>
              <a:chExt cx="377190" cy="235121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0168890" y="3833166"/>
                <a:ext cx="377190" cy="766500"/>
                <a:chOff x="10168890" y="3833166"/>
                <a:chExt cx="377190" cy="76650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ounded Rectangle 147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10168890" y="4625522"/>
                <a:ext cx="377190" cy="766500"/>
                <a:chOff x="10168890" y="3833166"/>
                <a:chExt cx="377190" cy="766500"/>
              </a:xfrm>
            </p:grpSpPr>
            <p:sp>
              <p:nvSpPr>
                <p:cNvPr id="145" name="Rounded Rectangle 144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ounded Rectangle 145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10168890" y="5417878"/>
                <a:ext cx="377190" cy="766500"/>
                <a:chOff x="10168890" y="3833166"/>
                <a:chExt cx="377190" cy="766500"/>
              </a:xfrm>
            </p:grpSpPr>
            <p:sp>
              <p:nvSpPr>
                <p:cNvPr id="143" name="Rounded Rectangle 142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4" name="TextBox 133"/>
            <p:cNvSpPr txBox="1"/>
            <p:nvPr/>
          </p:nvSpPr>
          <p:spPr>
            <a:xfrm>
              <a:off x="10116026" y="3717396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0116025" y="4098543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116024" y="448745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116023" y="487930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132218" y="5286510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0132217" y="5667657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3437098" y="2139331"/>
            <a:ext cx="6253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store actual data populated in columnar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Subunits knows as In-Memory Compression Units (IMCU)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stores composed of 1MB extents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can be stored over one or more IMCU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1MB Pool Size = (0.8 * INMEMORY_SIZE)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7155349" y="4196950"/>
            <a:ext cx="35400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IMCU metadata and transactional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subunits known as Snapshot Metadata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64KB Pool Size = (0.2 * INMEMORY_SIZE)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3390967" y="4630412"/>
            <a:ext cx="21897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v$inmemory_area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v$im_header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v$im_smu_head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V$im_segments</a:t>
            </a:r>
            <a:endParaRPr lang="en-US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691579" y="2177358"/>
            <a:ext cx="2122170" cy="1139268"/>
            <a:chOff x="742950" y="1889682"/>
            <a:chExt cx="2122170" cy="1139268"/>
          </a:xfrm>
        </p:grpSpPr>
        <p:sp>
          <p:nvSpPr>
            <p:cNvPr id="4" name="Rectangle 3"/>
            <p:cNvSpPr/>
            <p:nvPr/>
          </p:nvSpPr>
          <p:spPr>
            <a:xfrm>
              <a:off x="742950" y="1962150"/>
              <a:ext cx="212217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60182" y="1889682"/>
              <a:ext cx="710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IMCU</a:t>
              </a:r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1011557" y="2163517"/>
              <a:ext cx="357186" cy="865433"/>
              <a:chOff x="1011557" y="2163517"/>
              <a:chExt cx="357186" cy="86543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1606393" y="2161893"/>
              <a:ext cx="357186" cy="865433"/>
              <a:chOff x="1011557" y="2163517"/>
              <a:chExt cx="357186" cy="865433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2225039" y="2160269"/>
              <a:ext cx="357186" cy="865433"/>
              <a:chOff x="1011557" y="2163517"/>
              <a:chExt cx="357186" cy="865433"/>
            </a:xfrm>
          </p:grpSpPr>
          <p:sp>
            <p:nvSpPr>
              <p:cNvPr id="183" name="Rounded Rectangle 182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Group 187"/>
          <p:cNvGrpSpPr/>
          <p:nvPr/>
        </p:nvGrpSpPr>
        <p:grpSpPr>
          <a:xfrm>
            <a:off x="703008" y="3503643"/>
            <a:ext cx="2122170" cy="1139268"/>
            <a:chOff x="742950" y="1889682"/>
            <a:chExt cx="2122170" cy="1139268"/>
          </a:xfrm>
        </p:grpSpPr>
        <p:sp>
          <p:nvSpPr>
            <p:cNvPr id="189" name="Rectangle 188"/>
            <p:cNvSpPr/>
            <p:nvPr/>
          </p:nvSpPr>
          <p:spPr>
            <a:xfrm>
              <a:off x="742950" y="1962150"/>
              <a:ext cx="212217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460182" y="1889682"/>
              <a:ext cx="710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IMCU</a:t>
              </a: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1011557" y="2163517"/>
              <a:ext cx="357186" cy="865433"/>
              <a:chOff x="1011557" y="2163517"/>
              <a:chExt cx="357186" cy="865433"/>
            </a:xfrm>
          </p:grpSpPr>
          <p:sp>
            <p:nvSpPr>
              <p:cNvPr id="202" name="Rounded Rectangle 201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Straight Connector 203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>
              <a:off x="1606393" y="2161893"/>
              <a:ext cx="357186" cy="865433"/>
              <a:chOff x="1011557" y="2163517"/>
              <a:chExt cx="357186" cy="865433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Straight Connector 199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2225039" y="2160269"/>
              <a:ext cx="357186" cy="865433"/>
              <a:chOff x="1011557" y="2163517"/>
              <a:chExt cx="357186" cy="865433"/>
            </a:xfrm>
          </p:grpSpPr>
          <p:sp>
            <p:nvSpPr>
              <p:cNvPr id="194" name="Rounded Rectangle 193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ounded Rectangle 194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Group 205"/>
          <p:cNvGrpSpPr/>
          <p:nvPr/>
        </p:nvGrpSpPr>
        <p:grpSpPr>
          <a:xfrm>
            <a:off x="703008" y="4847875"/>
            <a:ext cx="2122170" cy="1139268"/>
            <a:chOff x="742950" y="1889682"/>
            <a:chExt cx="2122170" cy="1139268"/>
          </a:xfrm>
        </p:grpSpPr>
        <p:sp>
          <p:nvSpPr>
            <p:cNvPr id="207" name="Rectangle 206"/>
            <p:cNvSpPr/>
            <p:nvPr/>
          </p:nvSpPr>
          <p:spPr>
            <a:xfrm>
              <a:off x="742950" y="1962150"/>
              <a:ext cx="212217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60182" y="1889682"/>
              <a:ext cx="710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IMCU</a:t>
              </a: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1011557" y="2163517"/>
              <a:ext cx="357186" cy="865433"/>
              <a:chOff x="1011557" y="2163517"/>
              <a:chExt cx="357186" cy="865433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ounded Rectangle 220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/>
            <p:cNvGrpSpPr/>
            <p:nvPr/>
          </p:nvGrpSpPr>
          <p:grpSpPr>
            <a:xfrm>
              <a:off x="1606393" y="2161893"/>
              <a:ext cx="357186" cy="865433"/>
              <a:chOff x="1011557" y="2163517"/>
              <a:chExt cx="357186" cy="865433"/>
            </a:xfrm>
          </p:grpSpPr>
          <p:sp>
            <p:nvSpPr>
              <p:cNvPr id="216" name="Rounded Rectangle 215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ounded Rectangle 216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/>
            <p:cNvGrpSpPr/>
            <p:nvPr/>
          </p:nvGrpSpPr>
          <p:grpSpPr>
            <a:xfrm>
              <a:off x="2225039" y="2160269"/>
              <a:ext cx="357186" cy="865433"/>
              <a:chOff x="1011557" y="2163517"/>
              <a:chExt cx="357186" cy="865433"/>
            </a:xfrm>
          </p:grpSpPr>
          <p:sp>
            <p:nvSpPr>
              <p:cNvPr id="212" name="Rounded Rectangle 211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ounded Rectangle 212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4" name="Straight Arrow Connector 223"/>
          <p:cNvCxnSpPr/>
          <p:nvPr/>
        </p:nvCxnSpPr>
        <p:spPr>
          <a:xfrm flipV="1">
            <a:off x="1733615" y="1978364"/>
            <a:ext cx="1657352" cy="49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372464" y="4321022"/>
            <a:ext cx="30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Dynamic Performance Views</a:t>
            </a:r>
          </a:p>
        </p:txBody>
      </p:sp>
      <p:cxnSp>
        <p:nvCxnSpPr>
          <p:cNvPr id="227" name="Straight Arrow Connector 226"/>
          <p:cNvCxnSpPr>
            <a:endCxn id="124" idx="3"/>
          </p:cNvCxnSpPr>
          <p:nvPr/>
        </p:nvCxnSpPr>
        <p:spPr>
          <a:xfrm flipH="1" flipV="1">
            <a:off x="8503561" y="3971369"/>
            <a:ext cx="1800648" cy="8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0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8465" y="4077421"/>
            <a:ext cx="7539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IMCU maps to a Snapshot Metadata Unit or SMU in the 64KB pool that holds the metadata about the IMCU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Stored column min and max allows IMCU skipping during scans by leveraging WHERE predicate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higher the compression, the more rows per IMCU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84876" y="1709220"/>
            <a:ext cx="3501420" cy="259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009491" y="2582209"/>
            <a:ext cx="589330" cy="1714897"/>
            <a:chOff x="1011557" y="2163517"/>
            <a:chExt cx="357186" cy="865433"/>
          </a:xfrm>
        </p:grpSpPr>
        <p:sp>
          <p:nvSpPr>
            <p:cNvPr id="36" name="Rounded Rectangle 35"/>
            <p:cNvSpPr/>
            <p:nvPr/>
          </p:nvSpPr>
          <p:spPr>
            <a:xfrm>
              <a:off x="1011557" y="2163517"/>
              <a:ext cx="357186" cy="22815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11557" y="2391669"/>
              <a:ext cx="357186" cy="637281"/>
            </a:xfrm>
            <a:prstGeom prst="roundRect">
              <a:avLst/>
            </a:prstGeom>
            <a:solidFill>
              <a:srgbClr val="CCFF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011557" y="2594610"/>
              <a:ext cx="3571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11557" y="2834878"/>
              <a:ext cx="3571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30211" y="2578991"/>
            <a:ext cx="589330" cy="1714897"/>
            <a:chOff x="1011557" y="2163517"/>
            <a:chExt cx="357186" cy="865433"/>
          </a:xfrm>
        </p:grpSpPr>
        <p:sp>
          <p:nvSpPr>
            <p:cNvPr id="32" name="Rounded Rectangle 31"/>
            <p:cNvSpPr/>
            <p:nvPr/>
          </p:nvSpPr>
          <p:spPr>
            <a:xfrm>
              <a:off x="1011557" y="2163517"/>
              <a:ext cx="357186" cy="22815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011557" y="2391669"/>
              <a:ext cx="357186" cy="637281"/>
            </a:xfrm>
            <a:prstGeom prst="roundRect">
              <a:avLst/>
            </a:prstGeom>
            <a:solidFill>
              <a:srgbClr val="CCFF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011557" y="2594610"/>
              <a:ext cx="3571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011557" y="2834878"/>
              <a:ext cx="3571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584876" y="1690688"/>
            <a:ext cx="3503487" cy="5374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108043" y="2635258"/>
            <a:ext cx="54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4086296" y="1786059"/>
            <a:ext cx="463121" cy="1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559108" y="1624244"/>
            <a:ext cx="744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min and max of each column as well as other summary info 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3614135" y="2650862"/>
            <a:ext cx="1102941" cy="4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030211" y="3084076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1MB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17076" y="2463860"/>
            <a:ext cx="744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Compression unit that stores min and max of single columns data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096483" y="2625086"/>
            <a:ext cx="54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030211" y="347417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1MB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30210" y="3924556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1MB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986239" y="308986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1MB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992211" y="347823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1MB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2210" y="390932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1MB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945781" y="2580629"/>
            <a:ext cx="589330" cy="1714897"/>
            <a:chOff x="1011557" y="2163517"/>
            <a:chExt cx="357186" cy="865433"/>
          </a:xfrm>
        </p:grpSpPr>
        <p:sp>
          <p:nvSpPr>
            <p:cNvPr id="107" name="Rounded Rectangle 106"/>
            <p:cNvSpPr/>
            <p:nvPr/>
          </p:nvSpPr>
          <p:spPr>
            <a:xfrm>
              <a:off x="1011557" y="2163517"/>
              <a:ext cx="357186" cy="22815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011557" y="2391669"/>
              <a:ext cx="357186" cy="637281"/>
            </a:xfrm>
            <a:prstGeom prst="roundRect">
              <a:avLst/>
            </a:prstGeom>
            <a:solidFill>
              <a:srgbClr val="CCFF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1011557" y="2594610"/>
              <a:ext cx="3571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011557" y="2834878"/>
              <a:ext cx="3571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1032773" y="2623506"/>
            <a:ext cx="54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22529" y="30882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1MB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28501" y="347665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1MB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28500" y="390774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1MB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717076" y="2954495"/>
            <a:ext cx="744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extents that store raw data in columnar format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3616206" y="3122010"/>
            <a:ext cx="1102941" cy="4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449781" y="3708089"/>
            <a:ext cx="45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Logistics: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918596" y="-9138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There will be one column CU for each column in the segment (by default) plus one for the </a:t>
            </a:r>
            <a:r>
              <a:rPr lang="en-US" i="1" dirty="0" err="1"/>
              <a:t>rowids</a:t>
            </a:r>
            <a:r>
              <a:rPr lang="en-US" i="1" dirty="0"/>
              <a:t> that correspond to the column values)</a:t>
            </a:r>
          </a:p>
        </p:txBody>
      </p:sp>
    </p:spTree>
    <p:extLst>
      <p:ext uri="{BB962C8B-B14F-4D97-AF65-F5344CB8AC3E}">
        <p14:creationId xmlns:p14="http://schemas.microsoft.com/office/powerpoint/2010/main" val="8379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815264"/>
              </p:ext>
            </p:extLst>
          </p:nvPr>
        </p:nvGraphicFramePr>
        <p:xfrm>
          <a:off x="553511" y="1229306"/>
          <a:ext cx="10885049" cy="432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2525"/>
                <a:gridCol w="2721262"/>
                <a:gridCol w="2721262"/>
              </a:tblGrid>
              <a:tr h="865803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Table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Size(GB)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Rows</a:t>
                      </a:r>
                      <a:endParaRPr lang="en-US" sz="3600" dirty="0"/>
                    </a:p>
                  </a:txBody>
                  <a:tcPr/>
                </a:tc>
              </a:tr>
              <a:tr h="863848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Child_Table_V1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 Billion</a:t>
                      </a:r>
                      <a:endParaRPr lang="en-US" sz="2800" dirty="0"/>
                    </a:p>
                  </a:txBody>
                  <a:tcPr/>
                </a:tc>
              </a:tr>
              <a:tr h="865803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Lead_Lag_Test_V1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2.4 Billion</a:t>
                      </a:r>
                      <a:endParaRPr lang="en-US" sz="2800" dirty="0"/>
                    </a:p>
                  </a:txBody>
                  <a:tcPr/>
                </a:tc>
              </a:tr>
              <a:tr h="865803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Capstone_Parallel_Test_V1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</a:t>
                      </a:r>
                      <a:r>
                        <a:rPr lang="en-US" sz="2800" baseline="0" dirty="0" smtClean="0"/>
                        <a:t> Million</a:t>
                      </a:r>
                      <a:endParaRPr lang="en-US" sz="2800" dirty="0"/>
                    </a:p>
                  </a:txBody>
                  <a:tcPr/>
                </a:tc>
              </a:tr>
              <a:tr h="865803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Parent_Table_V1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 Million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0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25514</TotalTime>
  <Words>1163</Words>
  <Application>Microsoft Office PowerPoint</Application>
  <PresentationFormat>Widescreen</PresentationFormat>
  <Paragraphs>336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HP Capstone: Big Data Analytics</vt:lpstr>
      <vt:lpstr>Database Instance </vt:lpstr>
      <vt:lpstr>SGA - Areas of Interest</vt:lpstr>
      <vt:lpstr>Database Buffer Cache</vt:lpstr>
      <vt:lpstr>In-Memory Column Store (IMCS)</vt:lpstr>
      <vt:lpstr>Architectural Elements of IMCS</vt:lpstr>
      <vt:lpstr>In-Memory Pools</vt:lpstr>
      <vt:lpstr>IMCU</vt:lpstr>
      <vt:lpstr>PowerPoint Presentation</vt:lpstr>
      <vt:lpstr>PowerPoint Presentation</vt:lpstr>
      <vt:lpstr>PowerPoint Presentation</vt:lpstr>
      <vt:lpstr>In-Memory Column Store – Vector Processing</vt:lpstr>
      <vt:lpstr>In-Memory Column Store – Vector Processing</vt:lpstr>
      <vt:lpstr>In-Memory Column Store – Vector Processing</vt:lpstr>
      <vt:lpstr>In-Memory Column Store – Vector Processing</vt:lpstr>
      <vt:lpstr>PowerPoint Presentation</vt:lpstr>
      <vt:lpstr>Instance PGA</vt:lpstr>
      <vt:lpstr>Program Global Area (PGA)</vt:lpstr>
      <vt:lpstr>PGA - Areas of Interest</vt:lpstr>
      <vt:lpstr>PGA Private SQL Area</vt:lpstr>
      <vt:lpstr>SQL Work Area Sizing</vt:lpstr>
      <vt:lpstr>SQL Work Area Sizing  (WORKAREA_SIZE_POLICY = AUTO)</vt:lpstr>
      <vt:lpstr>In order to sort entirely in memory…</vt:lpstr>
      <vt:lpstr>PGA - SQL Work Areas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Desilets, Nicholas</dc:creator>
  <cp:lastModifiedBy>Whitlock, Nathaniel Whi</cp:lastModifiedBy>
  <cp:revision>105</cp:revision>
  <cp:lastPrinted>2017-01-31T10:18:35Z</cp:lastPrinted>
  <dcterms:created xsi:type="dcterms:W3CDTF">2017-01-11T22:33:28Z</dcterms:created>
  <dcterms:modified xsi:type="dcterms:W3CDTF">2017-02-24T23:12:46Z</dcterms:modified>
</cp:coreProperties>
</file>