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Additive </a:t>
            </a:r>
            <a:r>
              <a:rPr lang="en-US" dirty="0" err="1" smtClean="0"/>
              <a:t>Runge</a:t>
            </a:r>
            <a:r>
              <a:rPr lang="en-US" dirty="0"/>
              <a:t> </a:t>
            </a:r>
            <a:r>
              <a:rPr lang="en-US" dirty="0" err="1" smtClean="0"/>
              <a:t>Kutta</a:t>
            </a:r>
            <a:r>
              <a:rPr lang="en-US" dirty="0" smtClean="0"/>
              <a:t> IMEX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Nicole </a:t>
            </a:r>
            <a:r>
              <a:rPr lang="en-US" dirty="0" err="1" smtClean="0"/>
              <a:t>deyerl</a:t>
            </a:r>
            <a:endParaRPr lang="en-US" dirty="0" smtClean="0"/>
          </a:p>
          <a:p>
            <a:r>
              <a:rPr lang="en-US" dirty="0" smtClean="0"/>
              <a:t>Math 6321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4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0600"/>
          </a:xfrm>
        </p:spPr>
        <p:txBody>
          <a:bodyPr/>
          <a:lstStyle/>
          <a:p>
            <a:r>
              <a:rPr lang="en-US" dirty="0" smtClean="0"/>
              <a:t>Test Problems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8946541" cy="4500282"/>
              </a:xfrm>
            </p:spPr>
            <p:txBody>
              <a:bodyPr/>
              <a:lstStyle/>
              <a:p>
                <a:r>
                  <a:rPr lang="en-US" dirty="0" smtClean="0"/>
                  <a:t>Kaps problem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Stiffness grows 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reduces equation to index-1 DAE</a:t>
                </a:r>
              </a:p>
              <a:p>
                <a:r>
                  <a:rPr lang="en-US" dirty="0" smtClean="0"/>
                  <a:t>Split problem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			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8946541" cy="4500282"/>
              </a:xfrm>
              <a:blipFill rotWithShape="0">
                <a:blip r:embed="rId2"/>
                <a:stretch>
                  <a:fillRect l="-341" t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958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Problems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Prothero and Robinson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	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Cosine problem (stiffness increases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Split problem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141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Problems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Prothero and Robinson</a:t>
                </a:r>
              </a:p>
              <a:p>
                <a:r>
                  <a:rPr lang="en-US" dirty="0" smtClean="0"/>
                  <a:t>Exponential problem</a:t>
                </a:r>
                <a:r>
                  <a:rPr lang="en-US" dirty="0"/>
                  <a:t> (stiffness increases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	Split problem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842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Problems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Variable stiffness problem from Homework 3 </a:t>
                </a:r>
                <a:r>
                  <a:rPr lang="en-US" dirty="0"/>
                  <a:t>(stiffness increases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sz="1800" dirty="0" smtClean="0"/>
                  <a:t>Split problem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211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Problems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NAODE Book problem (8.8)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	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Split problem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76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Error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52427"/>
              </p:ext>
            </p:extLst>
          </p:nvPr>
        </p:nvGraphicFramePr>
        <p:xfrm>
          <a:off x="1103313" y="2052638"/>
          <a:ext cx="894715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430"/>
                <a:gridCol w="1789430"/>
                <a:gridCol w="1789430"/>
                <a:gridCol w="1789430"/>
                <a:gridCol w="1789430"/>
              </a:tblGrid>
              <a:tr h="164372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ARK3-main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10^-4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10^-5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10^-6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10^-7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ARK4-main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10^-5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10^-6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10^-7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10^-8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ARK5-main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10^-6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10^-7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10^-8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10^-9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969147"/>
              </p:ext>
            </p:extLst>
          </p:nvPr>
        </p:nvGraphicFramePr>
        <p:xfrm>
          <a:off x="1284472" y="410832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ARK3-stage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10^-3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10^-4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10^-5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10^-6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ARK4-stage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10^-6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ARK5-stage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10^-6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14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Results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28" t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1" y="2247863"/>
            <a:ext cx="4005262" cy="3003947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984" y="2340522"/>
            <a:ext cx="3881717" cy="29112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737" y="2247863"/>
            <a:ext cx="4005263" cy="300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80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Results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28" t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752" y="2293605"/>
            <a:ext cx="4001248" cy="30009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284" y="2314527"/>
            <a:ext cx="4011192" cy="3008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3604"/>
            <a:ext cx="4066988" cy="305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55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Results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28" t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6" y="2476500"/>
            <a:ext cx="3807011" cy="28552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728" y="2460812"/>
            <a:ext cx="3827929" cy="28709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011" y="2476500"/>
            <a:ext cx="3827929" cy="287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43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Results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28" t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567" y="2486199"/>
            <a:ext cx="3953434" cy="29650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486198"/>
            <a:ext cx="3953435" cy="29650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6" y="2486198"/>
            <a:ext cx="3962401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3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3023"/>
          </a:xfrm>
        </p:spPr>
        <p:txBody>
          <a:bodyPr/>
          <a:lstStyle/>
          <a:p>
            <a:r>
              <a:rPr lang="en-US" dirty="0" smtClean="0"/>
              <a:t>IMEX Methods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6087" y="1927412"/>
                <a:ext cx="9314747" cy="4294094"/>
              </a:xfrm>
            </p:spPr>
            <p:txBody>
              <a:bodyPr/>
              <a:lstStyle/>
              <a:p>
                <a:r>
                  <a:rPr lang="en-US" dirty="0" smtClean="0"/>
                  <a:t>Used to solve problems of the form</a:t>
                </a:r>
              </a:p>
              <a:p>
                <a:pPr marL="457200" lvl="1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 smtClean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Implicit part is stiff</a:t>
                </a:r>
              </a:p>
              <a:p>
                <a:pPr lvl="2"/>
                <a:r>
                  <a:rPr lang="en-US" dirty="0" smtClean="0"/>
                  <a:t>Contains large, negative eigenvalues</a:t>
                </a:r>
              </a:p>
              <a:p>
                <a:pPr lvl="1"/>
                <a:r>
                  <a:rPr lang="en-US" dirty="0" smtClean="0"/>
                  <a:t>Explicit part is </a:t>
                </a:r>
                <a:r>
                  <a:rPr lang="en-US" dirty="0" err="1" smtClean="0"/>
                  <a:t>nonstiff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Contains small eigenvalues relative to implicit part</a:t>
                </a:r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087" y="1927412"/>
                <a:ext cx="9314747" cy="4294094"/>
              </a:xfrm>
              <a:blipFill rotWithShape="0">
                <a:blip r:embed="rId2"/>
                <a:stretch>
                  <a:fillRect l="-327" t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44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Results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28" t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0" y="2346511"/>
            <a:ext cx="3665909" cy="27494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17" y="2391298"/>
            <a:ext cx="3711388" cy="27835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413" y="2346511"/>
            <a:ext cx="3830822" cy="287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6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9564"/>
          </a:xfrm>
        </p:spPr>
        <p:txBody>
          <a:bodyPr/>
          <a:lstStyle/>
          <a:p>
            <a:r>
              <a:rPr lang="en-US" dirty="0" smtClean="0"/>
              <a:t>What does stiffness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24000"/>
            <a:ext cx="8946541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Linear stability: how error grows and shrinks</a:t>
            </a:r>
          </a:p>
          <a:p>
            <a:r>
              <a:rPr lang="en-US" dirty="0" smtClean="0"/>
              <a:t>Stiffness is synonymous with multiple timescales</a:t>
            </a:r>
          </a:p>
          <a:p>
            <a:r>
              <a:rPr lang="en-US" dirty="0" smtClean="0"/>
              <a:t>How do we handle stiffness?</a:t>
            </a:r>
          </a:p>
          <a:p>
            <a:pPr lvl="1"/>
            <a:r>
              <a:rPr lang="en-US" dirty="0" smtClean="0"/>
              <a:t>Explicitly: take smaller </a:t>
            </a:r>
            <a:r>
              <a:rPr lang="en-US" dirty="0" err="1" smtClean="0"/>
              <a:t>timesteps</a:t>
            </a:r>
            <a:endParaRPr lang="en-US" dirty="0" smtClean="0"/>
          </a:p>
          <a:p>
            <a:pPr lvl="1"/>
            <a:r>
              <a:rPr lang="en-US" dirty="0" smtClean="0"/>
              <a:t>Utilize information from both sides of the time interval (the future as well as the past) -&gt;Implicit solvers</a:t>
            </a:r>
            <a:endParaRPr lang="en-US" dirty="0"/>
          </a:p>
          <a:p>
            <a:r>
              <a:rPr lang="en-US" dirty="0" smtClean="0"/>
              <a:t>Problems with mixed stiffness?</a:t>
            </a:r>
          </a:p>
          <a:p>
            <a:pPr lvl="1"/>
            <a:r>
              <a:rPr lang="en-US" dirty="0" smtClean="0"/>
              <a:t>Fast-changing timescale dominated by large eigenvalues</a:t>
            </a:r>
          </a:p>
          <a:p>
            <a:pPr lvl="2"/>
            <a:r>
              <a:rPr lang="en-US" dirty="0" smtClean="0"/>
              <a:t>Requires an implicit solve or small </a:t>
            </a:r>
            <a:r>
              <a:rPr lang="en-US" dirty="0" err="1" smtClean="0"/>
              <a:t>timestep</a:t>
            </a:r>
            <a:endParaRPr lang="en-US" dirty="0" smtClean="0"/>
          </a:p>
          <a:p>
            <a:pPr lvl="1"/>
            <a:r>
              <a:rPr lang="en-US" dirty="0" smtClean="0"/>
              <a:t>Slow-varying timescale dominated by smaller eigenvalues, determines long-term behavior </a:t>
            </a:r>
          </a:p>
        </p:txBody>
      </p:sp>
    </p:spTree>
    <p:extLst>
      <p:ext uri="{BB962C8B-B14F-4D97-AF65-F5344CB8AC3E}">
        <p14:creationId xmlns:p14="http://schemas.microsoft.com/office/powerpoint/2010/main" val="43102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Additive </a:t>
            </a:r>
            <a:r>
              <a:rPr lang="en-US" dirty="0" err="1" smtClean="0"/>
              <a:t>Runge</a:t>
            </a:r>
            <a:r>
              <a:rPr lang="en-US" dirty="0" smtClean="0"/>
              <a:t> </a:t>
            </a:r>
            <a:r>
              <a:rPr lang="en-US" dirty="0" err="1" smtClean="0"/>
              <a:t>Kutta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39153"/>
            <a:ext cx="8946541" cy="4509247"/>
          </a:xfrm>
        </p:spPr>
        <p:txBody>
          <a:bodyPr>
            <a:normAutofit/>
          </a:bodyPr>
          <a:lstStyle/>
          <a:p>
            <a:r>
              <a:rPr lang="en-US" dirty="0" smtClean="0"/>
              <a:t>Explicit RK methods:</a:t>
            </a:r>
          </a:p>
          <a:p>
            <a:pPr lvl="1"/>
            <a:r>
              <a:rPr lang="en-US" dirty="0" smtClean="0"/>
              <a:t>Not stable for stiff problems</a:t>
            </a:r>
          </a:p>
          <a:p>
            <a:pPr lvl="1"/>
            <a:r>
              <a:rPr lang="en-US" dirty="0" smtClean="0"/>
              <a:t>Don’t require much work to obtain high order of accuracy</a:t>
            </a:r>
          </a:p>
          <a:p>
            <a:pPr lvl="1"/>
            <a:r>
              <a:rPr lang="en-US" dirty="0" smtClean="0"/>
              <a:t>Easy to handle nonlinearity in f</a:t>
            </a:r>
          </a:p>
          <a:p>
            <a:r>
              <a:rPr lang="en-US" dirty="0" smtClean="0"/>
              <a:t>Implicit RK methods:</a:t>
            </a:r>
          </a:p>
          <a:p>
            <a:pPr lvl="1"/>
            <a:r>
              <a:rPr lang="en-US" dirty="0" smtClean="0"/>
              <a:t>Stable for stiff problems</a:t>
            </a:r>
          </a:p>
          <a:p>
            <a:pPr lvl="1"/>
            <a:r>
              <a:rPr lang="en-US" dirty="0" smtClean="0"/>
              <a:t>Need to solve a system of equations at each step to obtain stages</a:t>
            </a:r>
          </a:p>
          <a:p>
            <a:pPr lvl="1"/>
            <a:r>
              <a:rPr lang="en-US" dirty="0" smtClean="0"/>
              <a:t>Nonlinearity in f increases cost per </a:t>
            </a:r>
            <a:r>
              <a:rPr lang="en-US" dirty="0" err="1" smtClean="0"/>
              <a:t>timestep</a:t>
            </a:r>
            <a:endParaRPr lang="en-US" dirty="0" smtClean="0"/>
          </a:p>
          <a:p>
            <a:r>
              <a:rPr lang="en-US" dirty="0" smtClean="0"/>
              <a:t>Gist: seek methods suited to handle each part of f</a:t>
            </a:r>
          </a:p>
          <a:p>
            <a:r>
              <a:rPr lang="en-US" dirty="0" smtClean="0"/>
              <a:t>Hard part: combine them in a way that’s high order accurate, and stable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3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</a:t>
            </a:r>
            <a:r>
              <a:rPr lang="en-US" dirty="0" err="1"/>
              <a:t>Runge</a:t>
            </a:r>
            <a:r>
              <a:rPr lang="en-US" dirty="0"/>
              <a:t> </a:t>
            </a:r>
            <a:r>
              <a:rPr lang="en-US" dirty="0" err="1"/>
              <a:t>Kutta</a:t>
            </a:r>
            <a:r>
              <a:rPr lang="en-US" dirty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Decrease the load on the implicit solver</a:t>
            </a:r>
          </a:p>
          <a:p>
            <a:r>
              <a:rPr lang="en-US" dirty="0" smtClean="0"/>
              <a:t>Guarantee stiff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</a:t>
            </a:r>
            <a:r>
              <a:rPr lang="en-US" dirty="0" err="1"/>
              <a:t>Runge</a:t>
            </a:r>
            <a:r>
              <a:rPr lang="en-US" dirty="0"/>
              <a:t> </a:t>
            </a:r>
            <a:r>
              <a:rPr lang="en-US" dirty="0" err="1"/>
              <a:t>Kutta</a:t>
            </a:r>
            <a:r>
              <a:rPr lang="en-US" dirty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Implicit and Explicit Butcher table for 2 methods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Stages: Combine implicit and explicit f’s</a:t>
            </a:r>
          </a:p>
          <a:p>
            <a:pPr lvl="1"/>
            <a:r>
              <a:rPr lang="en-US" dirty="0" smtClean="0"/>
              <a:t>Solve a root problem at each stage</a:t>
            </a:r>
          </a:p>
          <a:p>
            <a:r>
              <a:rPr lang="en-US" dirty="0" smtClean="0"/>
              <a:t>Update: Combine implicit and explicit f’s</a:t>
            </a:r>
            <a:endParaRPr lang="en-US" dirty="0"/>
          </a:p>
        </p:txBody>
      </p:sp>
      <p:pic>
        <p:nvPicPr>
          <p:cNvPr id="4" name="Picture 3" descr="Mail - Deyerl, Nicole - Outlook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7" t="33511" r="48088" b="43011"/>
          <a:stretch/>
        </p:blipFill>
        <p:spPr>
          <a:xfrm>
            <a:off x="1640540" y="2537011"/>
            <a:ext cx="5604760" cy="18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6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53353"/>
          </a:xfrm>
        </p:spPr>
        <p:txBody>
          <a:bodyPr/>
          <a:lstStyle/>
          <a:p>
            <a:r>
              <a:rPr lang="en-US" dirty="0" smtClean="0"/>
              <a:t>ARK Method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85366"/>
            <a:ext cx="8946541" cy="4563034"/>
          </a:xfrm>
        </p:spPr>
        <p:txBody>
          <a:bodyPr/>
          <a:lstStyle/>
          <a:p>
            <a:r>
              <a:rPr lang="en-US" dirty="0" smtClean="0"/>
              <a:t>Order and Consistency: N-trees (</a:t>
            </a:r>
            <a:r>
              <a:rPr lang="en-US" dirty="0" err="1" smtClean="0"/>
              <a:t>Calvo</a:t>
            </a:r>
            <a:r>
              <a:rPr lang="en-US" dirty="0" smtClean="0"/>
              <a:t>, </a:t>
            </a:r>
            <a:r>
              <a:rPr lang="en-US" dirty="0" err="1" smtClean="0"/>
              <a:t>Frutos</a:t>
            </a:r>
            <a:r>
              <a:rPr lang="en-US" dirty="0" smtClean="0"/>
              <a:t>, Novo 2001)</a:t>
            </a:r>
            <a:endParaRPr lang="en-US" dirty="0"/>
          </a:p>
        </p:txBody>
      </p:sp>
      <p:pic>
        <p:nvPicPr>
          <p:cNvPr id="5" name="Picture 4" descr="Calvo2001.pdf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35" t="25368" r="39412" b="40161"/>
          <a:stretch/>
        </p:blipFill>
        <p:spPr>
          <a:xfrm>
            <a:off x="1622611" y="2339789"/>
            <a:ext cx="2931460" cy="24493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" t="17255" r="867" b="7320"/>
          <a:stretch/>
        </p:blipFill>
        <p:spPr>
          <a:xfrm>
            <a:off x="6137561" y="2339789"/>
            <a:ext cx="3768438" cy="345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38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ARK Method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25388"/>
            <a:ext cx="8946541" cy="4823011"/>
          </a:xfrm>
        </p:spPr>
        <p:txBody>
          <a:bodyPr/>
          <a:lstStyle/>
          <a:p>
            <a:r>
              <a:rPr lang="en-US" dirty="0" smtClean="0"/>
              <a:t>Coupling order for an order N method (Kennedy, Carpenter 2003)</a:t>
            </a:r>
            <a:endParaRPr lang="en-US" dirty="0"/>
          </a:p>
        </p:txBody>
      </p:sp>
      <p:pic>
        <p:nvPicPr>
          <p:cNvPr id="4" name="Picture 3" descr="Mail - Deyerl, Nicole - Outlook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4" t="29407" r="47137" b="20723"/>
          <a:stretch/>
        </p:blipFill>
        <p:spPr>
          <a:xfrm>
            <a:off x="1407459" y="2061881"/>
            <a:ext cx="6382163" cy="418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1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5094"/>
          </a:xfrm>
        </p:spPr>
        <p:txBody>
          <a:bodyPr/>
          <a:lstStyle/>
          <a:p>
            <a:r>
              <a:rPr lang="en-US" dirty="0" smtClean="0"/>
              <a:t>Methods of Interest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7506" y="1461248"/>
                <a:ext cx="9162347" cy="478715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𝐴𝑅𝐾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𝐴𝑅𝐾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𝐴𝑅𝐾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𝐴𝑅𝐾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𝑠𝑆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𝑠𝑜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q = main order</a:t>
                </a:r>
              </a:p>
              <a:p>
                <a:pPr lvl="1"/>
                <a:r>
                  <a:rPr lang="en-US" dirty="0" smtClean="0"/>
                  <a:t>p = order of embedded method</a:t>
                </a:r>
              </a:p>
              <a:p>
                <a:pPr lvl="1"/>
                <a:r>
                  <a:rPr lang="en-US" dirty="0" smtClean="0"/>
                  <a:t>s = number of stages</a:t>
                </a:r>
              </a:p>
              <a:p>
                <a:pPr lvl="1"/>
                <a:r>
                  <a:rPr lang="en-US" dirty="0" smtClean="0"/>
                  <a:t>S = stability characteristic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𝑠𝑜</m:t>
                        </m:r>
                      </m:sub>
                    </m:sSub>
                  </m:oMath>
                </a14:m>
                <a:r>
                  <a:rPr lang="en-US" dirty="0" smtClean="0"/>
                  <a:t>=stage order of implicit method</a:t>
                </a:r>
              </a:p>
              <a:p>
                <a:pPr lvl="1"/>
                <a:r>
                  <a:rPr lang="en-US" dirty="0" smtClean="0"/>
                  <a:t>X = SA -&gt; stiffly accurate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7506" y="1461248"/>
                <a:ext cx="9162347" cy="4787152"/>
              </a:xfrm>
              <a:blipFill rotWithShape="0">
                <a:blip r:embed="rId2"/>
                <a:stretch>
                  <a:fillRect l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947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450</TotalTime>
  <Words>417</Words>
  <Application>Microsoft Office PowerPoint</Application>
  <PresentationFormat>Widescreen</PresentationFormat>
  <Paragraphs>142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Century Gothic</vt:lpstr>
      <vt:lpstr>Wingdings 3</vt:lpstr>
      <vt:lpstr>Ion</vt:lpstr>
      <vt:lpstr>Additive Runge Kutta IMEX Methods</vt:lpstr>
      <vt:lpstr>IMEX Methods</vt:lpstr>
      <vt:lpstr>What does stiffness mean?</vt:lpstr>
      <vt:lpstr>Additive Runge Kutta Methods</vt:lpstr>
      <vt:lpstr>Additive Runge Kutta Methods</vt:lpstr>
      <vt:lpstr>Additive Runge Kutta Methods</vt:lpstr>
      <vt:lpstr>ARK Method Derivation</vt:lpstr>
      <vt:lpstr>ARK Method Derivation</vt:lpstr>
      <vt:lpstr>Methods of Interest</vt:lpstr>
      <vt:lpstr>Test Problems</vt:lpstr>
      <vt:lpstr>Test Problems</vt:lpstr>
      <vt:lpstr>Test Problems</vt:lpstr>
      <vt:lpstr>Test Problems</vt:lpstr>
      <vt:lpstr>Test Problems</vt:lpstr>
      <vt:lpstr>Expected Error Results</vt:lpstr>
      <vt:lpstr>Results ε=1.0</vt:lpstr>
      <vt:lpstr>Results ε=0.1</vt:lpstr>
      <vt:lpstr>Results ε=0.01</vt:lpstr>
      <vt:lpstr>Results ε=0.001</vt:lpstr>
      <vt:lpstr>Results ε=0.0001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Additive Runge Kutta IMEX Methods</dc:title>
  <dc:creator>Honeybadger</dc:creator>
  <cp:lastModifiedBy>Honeybadger</cp:lastModifiedBy>
  <cp:revision>11</cp:revision>
  <dcterms:created xsi:type="dcterms:W3CDTF">2016-12-05T08:53:38Z</dcterms:created>
  <dcterms:modified xsi:type="dcterms:W3CDTF">2016-12-05T16:25:23Z</dcterms:modified>
</cp:coreProperties>
</file>