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7" d="100"/>
          <a:sy n="77" d="100"/>
        </p:scale>
        <p:origin x="126"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10.xml><?xml version="1.0" encoding="utf-8"?>
<ax:ocx xmlns:ax="http://schemas.microsoft.com/office/2006/activeX" xmlns:r="http://schemas.openxmlformats.org/officeDocument/2006/relationships" ax:classid="{5512D116-5CC6-11CF-8D67-00AA00BDCE1D}" ax:persistence="persistStream" r:id="rId1"/>
</file>

<file path=ppt/activeX/activeX11.xml><?xml version="1.0" encoding="utf-8"?>
<ax:ocx xmlns:ax="http://schemas.microsoft.com/office/2006/activeX" xmlns:r="http://schemas.openxmlformats.org/officeDocument/2006/relationships" ax:classid="{5512D116-5CC6-11CF-8D67-00AA00BDCE1D}" ax:persistence="persistStream" r:id="rId1"/>
</file>

<file path=ppt/activeX/activeX12.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activeX/activeX5.xml><?xml version="1.0" encoding="utf-8"?>
<ax:ocx xmlns:ax="http://schemas.microsoft.com/office/2006/activeX" xmlns:r="http://schemas.openxmlformats.org/officeDocument/2006/relationships" ax:classid="{5512D116-5CC6-11CF-8D67-00AA00BDCE1D}" ax:persistence="persistStream" r:id="rId1"/>
</file>

<file path=ppt/activeX/activeX6.xml><?xml version="1.0" encoding="utf-8"?>
<ax:ocx xmlns:ax="http://schemas.microsoft.com/office/2006/activeX" xmlns:r="http://schemas.openxmlformats.org/officeDocument/2006/relationships" ax:classid="{5512D116-5CC6-11CF-8D67-00AA00BDCE1D}" ax:persistence="persistStream" r:id="rId1"/>
</file>

<file path=ppt/activeX/activeX7.xml><?xml version="1.0" encoding="utf-8"?>
<ax:ocx xmlns:ax="http://schemas.microsoft.com/office/2006/activeX" xmlns:r="http://schemas.openxmlformats.org/officeDocument/2006/relationships" ax:classid="{5512D116-5CC6-11CF-8D67-00AA00BDCE1D}" ax:persistence="persistStream" r:id="rId1"/>
</file>

<file path=ppt/activeX/activeX8.xml><?xml version="1.0" encoding="utf-8"?>
<ax:ocx xmlns:ax="http://schemas.microsoft.com/office/2006/activeX" xmlns:r="http://schemas.openxmlformats.org/officeDocument/2006/relationships" ax:classid="{5512D116-5CC6-11CF-8D67-00AA00BDCE1D}" ax:persistence="persistStream" r:id="rId1"/>
</file>

<file path=ppt/activeX/activeX9.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DE89CDD1-2291-42CA-B641-4A6C31AA4085}" type="datetimeFigureOut">
              <a:rPr lang="fr-FR" smtClean="0"/>
              <a:t>15/10/2020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59892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89CDD1-2291-42CA-B641-4A6C31AA4085}" type="datetimeFigureOut">
              <a:rPr lang="fr-FR" smtClean="0"/>
              <a:t>15/10/2020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244626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89CDD1-2291-42CA-B641-4A6C31AA4085}" type="datetimeFigureOut">
              <a:rPr lang="fr-FR" smtClean="0"/>
              <a:t>15/10/2020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45632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89CDD1-2291-42CA-B641-4A6C31AA4085}" type="datetimeFigureOut">
              <a:rPr lang="fr-FR" smtClean="0"/>
              <a:t>15/10/2020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117061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DE89CDD1-2291-42CA-B641-4A6C31AA4085}" type="datetimeFigureOut">
              <a:rPr lang="fr-FR" smtClean="0"/>
              <a:t>15/10/2020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322679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E89CDD1-2291-42CA-B641-4A6C31AA4085}" type="datetimeFigureOut">
              <a:rPr lang="fr-FR" smtClean="0"/>
              <a:t>15/10/2020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355106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E89CDD1-2291-42CA-B641-4A6C31AA4085}" type="datetimeFigureOut">
              <a:rPr lang="fr-FR" smtClean="0"/>
              <a:t>15/10/2020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353688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E89CDD1-2291-42CA-B641-4A6C31AA4085}" type="datetimeFigureOut">
              <a:rPr lang="fr-FR" smtClean="0"/>
              <a:t>15/10/2020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305542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89CDD1-2291-42CA-B641-4A6C31AA4085}" type="datetimeFigureOut">
              <a:rPr lang="fr-FR" smtClean="0"/>
              <a:t>15/10/2020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249254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E89CDD1-2291-42CA-B641-4A6C31AA4085}" type="datetimeFigureOut">
              <a:rPr lang="fr-FR" smtClean="0"/>
              <a:t>15/10/2020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251937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E89CDD1-2291-42CA-B641-4A6C31AA4085}" type="datetimeFigureOut">
              <a:rPr lang="fr-FR" smtClean="0"/>
              <a:t>15/10/2020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215102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9CDD1-2291-42CA-B641-4A6C31AA4085}" type="datetimeFigureOut">
              <a:rPr lang="fr-FR" smtClean="0"/>
              <a:t>15/10/2020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7889F-BCD5-4DC8-B039-8238B2B63A83}" type="slidenum">
              <a:rPr lang="fr-FR" smtClean="0"/>
              <a:t>‹N°›</a:t>
            </a:fld>
            <a:endParaRPr lang="fr-FR"/>
          </a:p>
        </p:txBody>
      </p:sp>
    </p:spTree>
    <p:extLst>
      <p:ext uri="{BB962C8B-B14F-4D97-AF65-F5344CB8AC3E}">
        <p14:creationId xmlns:p14="http://schemas.microsoft.com/office/powerpoint/2010/main" val="4134967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ntrol" Target="../activeX/activeX7.xml"/><Relationship Id="rId3" Type="http://schemas.openxmlformats.org/officeDocument/2006/relationships/control" Target="../activeX/activeX2.xml"/><Relationship Id="rId7" Type="http://schemas.openxmlformats.org/officeDocument/2006/relationships/control" Target="../activeX/activeX6.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image" Target="../media/image3.wmf"/><Relationship Id="rId5" Type="http://schemas.openxmlformats.org/officeDocument/2006/relationships/control" Target="../activeX/activeX4.xml"/><Relationship Id="rId10" Type="http://schemas.openxmlformats.org/officeDocument/2006/relationships/slideLayout" Target="../slideLayouts/slideLayout2.xml"/><Relationship Id="rId4" Type="http://schemas.openxmlformats.org/officeDocument/2006/relationships/control" Target="../activeX/activeX3.xml"/><Relationship Id="rId9" Type="http://schemas.openxmlformats.org/officeDocument/2006/relationships/control" Target="../activeX/activeX8.xml"/></Relationships>
</file>

<file path=ppt/slides/_rels/slide5.xml.rels><?xml version="1.0" encoding="UTF-8" standalone="yes"?>
<Relationships xmlns="http://schemas.openxmlformats.org/package/2006/relationships"><Relationship Id="rId3" Type="http://schemas.openxmlformats.org/officeDocument/2006/relationships/control" Target="../activeX/activeX10.xml"/><Relationship Id="rId7" Type="http://schemas.openxmlformats.org/officeDocument/2006/relationships/image" Target="../media/image3.wmf"/><Relationship Id="rId2" Type="http://schemas.openxmlformats.org/officeDocument/2006/relationships/control" Target="../activeX/activeX9.xml"/><Relationship Id="rId1"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control" Target="../activeX/activeX12.xml"/><Relationship Id="rId4" Type="http://schemas.openxmlformats.org/officeDocument/2006/relationships/control" Target="../activeX/activeX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810023"/>
          </a:xfrm>
        </p:spPr>
        <p:txBody>
          <a:bodyPr/>
          <a:lstStyle/>
          <a:p>
            <a:r>
              <a:rPr lang="fr-FR" b="1" u="sng" dirty="0" smtClean="0"/>
              <a:t>Présentation sur WordPress</a:t>
            </a:r>
            <a:endParaRPr lang="fr-FR" b="1" u="sng" dirty="0"/>
          </a:p>
        </p:txBody>
      </p:sp>
      <p:sp>
        <p:nvSpPr>
          <p:cNvPr id="3" name="Sous-titre 2"/>
          <p:cNvSpPr>
            <a:spLocks noGrp="1"/>
          </p:cNvSpPr>
          <p:nvPr>
            <p:ph type="subTitle" idx="1"/>
          </p:nvPr>
        </p:nvSpPr>
        <p:spPr/>
        <p:txBody>
          <a:bodyPr>
            <a:normAutofit/>
          </a:bodyPr>
          <a:lstStyle/>
          <a:p>
            <a:r>
              <a:rPr lang="fr-FR" sz="3600" b="1" dirty="0" smtClean="0">
                <a:solidFill>
                  <a:schemeClr val="accent5"/>
                </a:solidFill>
              </a:rPr>
              <a:t>Bilan récapitulatif du cours</a:t>
            </a:r>
            <a:endParaRPr lang="fr-FR" sz="3600" b="1" dirty="0">
              <a:solidFill>
                <a:schemeClr val="accent5"/>
              </a:solidFill>
            </a:endParaRPr>
          </a:p>
        </p:txBody>
      </p:sp>
    </p:spTree>
    <p:extLst>
      <p:ext uri="{BB962C8B-B14F-4D97-AF65-F5344CB8AC3E}">
        <p14:creationId xmlns:p14="http://schemas.microsoft.com/office/powerpoint/2010/main" val="84157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0807" y="-312792"/>
            <a:ext cx="10515600" cy="1325563"/>
          </a:xfrm>
        </p:spPr>
        <p:txBody>
          <a:bodyPr/>
          <a:lstStyle/>
          <a:p>
            <a:r>
              <a:rPr lang="fr-FR" b="1" u="sng" dirty="0" smtClean="0"/>
              <a:t>Définition et présentation de WordPress</a:t>
            </a:r>
            <a:endParaRPr lang="fr-FR" b="1" u="sng" dirty="0"/>
          </a:p>
        </p:txBody>
      </p:sp>
      <p:sp>
        <p:nvSpPr>
          <p:cNvPr id="3" name="Espace réservé du contenu 2"/>
          <p:cNvSpPr>
            <a:spLocks noGrp="1"/>
          </p:cNvSpPr>
          <p:nvPr>
            <p:ph idx="1"/>
          </p:nvPr>
        </p:nvSpPr>
        <p:spPr>
          <a:xfrm>
            <a:off x="838200" y="804041"/>
            <a:ext cx="10515600" cy="6053959"/>
          </a:xfrm>
        </p:spPr>
        <p:txBody>
          <a:bodyPr>
            <a:normAutofit fontScale="92500" lnSpcReduction="10000"/>
          </a:bodyPr>
          <a:lstStyle/>
          <a:p>
            <a:r>
              <a:rPr lang="fr-FR" dirty="0" smtClean="0"/>
              <a:t>WordPress est un ensemble de fichiers PHP reliés à une base de données MySQL</a:t>
            </a:r>
          </a:p>
          <a:p>
            <a:r>
              <a:rPr lang="fr-FR" dirty="0" smtClean="0"/>
              <a:t>C’est le plus populaire des CMS(Content Management de System: système de gestion continue) c’est-à-dire des sites web clés en main avec une partie administration pour gérer le contenu</a:t>
            </a:r>
          </a:p>
          <a:p>
            <a:r>
              <a:rPr lang="fr-FR" dirty="0" smtClean="0"/>
              <a:t>Il est très populaire car il permet à quelqu’un qui ne sait pas coder de créer un site web</a:t>
            </a:r>
          </a:p>
          <a:p>
            <a:r>
              <a:rPr lang="fr-FR" dirty="0" smtClean="0"/>
              <a:t>Il est très avantageux par le gain de temps, le choix du design à l’aide des bibliothèques de thèmes, des pluding (extensions)</a:t>
            </a:r>
          </a:p>
          <a:p>
            <a:r>
              <a:rPr lang="fr-FR" dirty="0" smtClean="0"/>
              <a:t>WordPress.com : est une plateforme de création de sites web en ligne et cette dernières va héberger votre site c’est-à-dire de le mettre en ligne</a:t>
            </a:r>
          </a:p>
          <a:p>
            <a:r>
              <a:rPr lang="fr-FR" dirty="0" smtClean="0"/>
              <a:t>WordPress.org: là le site vous appartient au total car vous créer ,vous chercher le service d’hébergement</a:t>
            </a:r>
          </a:p>
          <a:p>
            <a:r>
              <a:rPr lang="fr-FR" dirty="0" smtClean="0"/>
              <a:t>Pour travailler en local: télécharger et installer un serveur local(ex XAMP) ensuite télécharger( dossier contenant l’ensemble des fichiers disponibles) ,installer WordPress dans XAMPP-&gt; htdocs</a:t>
            </a:r>
          </a:p>
          <a:p>
            <a:endParaRPr lang="fr-FR" dirty="0"/>
          </a:p>
        </p:txBody>
      </p:sp>
    </p:spTree>
    <p:extLst>
      <p:ext uri="{BB962C8B-B14F-4D97-AF65-F5344CB8AC3E}">
        <p14:creationId xmlns:p14="http://schemas.microsoft.com/office/powerpoint/2010/main" val="214025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t>Découverte </a:t>
            </a:r>
            <a:r>
              <a:rPr lang="fr-FR" b="1" u="sng" dirty="0" smtClean="0"/>
              <a:t>de </a:t>
            </a:r>
            <a:r>
              <a:rPr lang="fr-FR" b="1" u="sng" dirty="0"/>
              <a:t>la partie Admin</a:t>
            </a:r>
          </a:p>
        </p:txBody>
      </p:sp>
      <p:sp>
        <p:nvSpPr>
          <p:cNvPr id="3" name="Espace réservé du contenu 2"/>
          <p:cNvSpPr>
            <a:spLocks noGrp="1"/>
          </p:cNvSpPr>
          <p:nvPr>
            <p:ph idx="1"/>
          </p:nvPr>
        </p:nvSpPr>
        <p:spPr/>
        <p:txBody>
          <a:bodyPr/>
          <a:lstStyle/>
          <a:p>
            <a:pPr marL="0" indent="0">
              <a:buNone/>
            </a:pPr>
            <a:r>
              <a:rPr lang="fr-FR" dirty="0" smtClean="0"/>
              <a:t>Dans WordPress on a:</a:t>
            </a:r>
          </a:p>
          <a:p>
            <a:pPr marL="0" indent="0">
              <a:buNone/>
            </a:pPr>
            <a:r>
              <a:rPr lang="fr-FR" dirty="0" smtClean="0"/>
              <a:t>-une partie visible: le site web</a:t>
            </a:r>
          </a:p>
          <a:p>
            <a:pPr marL="0" indent="0">
              <a:buNone/>
            </a:pPr>
            <a:r>
              <a:rPr lang="fr-FR" dirty="0" smtClean="0"/>
              <a:t>-un système d’administration qui va nous permet de gérer le contenu de cette partie visible</a:t>
            </a:r>
          </a:p>
          <a:p>
            <a:pPr marL="0" indent="0">
              <a:buNone/>
            </a:pPr>
            <a:r>
              <a:rPr lang="fr-FR" dirty="0" smtClean="0"/>
              <a:t>En se connectant par un nom d’utilisateur et un mot de passe on est dirigé vers ce système</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3986" y="4556461"/>
            <a:ext cx="2943775" cy="2065055"/>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62" y="4319752"/>
            <a:ext cx="3518338" cy="2412124"/>
          </a:xfrm>
          <a:prstGeom prst="rect">
            <a:avLst/>
          </a:prstGeom>
        </p:spPr>
      </p:pic>
    </p:spTree>
    <p:extLst>
      <p:ext uri="{BB962C8B-B14F-4D97-AF65-F5344CB8AC3E}">
        <p14:creationId xmlns:p14="http://schemas.microsoft.com/office/powerpoint/2010/main" val="293465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599" y="299545"/>
            <a:ext cx="10313276" cy="659634"/>
          </a:xfrm>
        </p:spPr>
        <p:txBody>
          <a:bodyPr>
            <a:noAutofit/>
          </a:bodyPr>
          <a:lstStyle/>
          <a:p>
            <a:r>
              <a:rPr lang="fr-FR" b="1" u="sng" dirty="0" smtClean="0"/>
              <a:t>Les bases de WordPress</a:t>
            </a:r>
            <a:endParaRPr lang="fr-FR" b="1" u="sng" dirty="0"/>
          </a:p>
        </p:txBody>
      </p:sp>
      <p:sp>
        <p:nvSpPr>
          <p:cNvPr id="3" name="Espace réservé du contenu 2"/>
          <p:cNvSpPr>
            <a:spLocks noGrp="1"/>
          </p:cNvSpPr>
          <p:nvPr>
            <p:ph idx="1"/>
          </p:nvPr>
        </p:nvSpPr>
        <p:spPr>
          <a:xfrm>
            <a:off x="838200" y="1024761"/>
            <a:ext cx="10515600" cy="5470632"/>
          </a:xfrm>
        </p:spPr>
        <p:txBody>
          <a:bodyPr>
            <a:normAutofit fontScale="92500" lnSpcReduction="10000"/>
          </a:bodyPr>
          <a:lstStyle/>
          <a:p>
            <a:pPr lvl="0" eaLnBrk="0" fontAlgn="base" hangingPunct="0">
              <a:spcBef>
                <a:spcPct val="0"/>
              </a:spcBef>
              <a:spcAft>
                <a:spcPct val="0"/>
              </a:spcAft>
              <a:buFontTx/>
              <a:buChar char="•"/>
            </a:pPr>
            <a:r>
              <a:rPr lang="fr-FR" altLang="fr-FR" sz="2000" dirty="0" smtClean="0">
                <a:solidFill>
                  <a:srgbClr val="14171C"/>
                </a:solidFill>
                <a:latin typeface="sf pro text"/>
              </a:rPr>
              <a:t>Posts (Articles):ajouter des articles par titre et contenu</a:t>
            </a:r>
          </a:p>
          <a:p>
            <a:pPr marL="0" lvl="0" indent="0" eaLnBrk="0" fontAlgn="base" hangingPunct="0">
              <a:spcBef>
                <a:spcPct val="0"/>
              </a:spcBef>
              <a:spcAft>
                <a:spcPct val="0"/>
              </a:spcAft>
              <a:buNone/>
            </a:pPr>
            <a:endParaRPr lang="fr-FR" altLang="fr-FR" sz="2000" dirty="0" smtClean="0">
              <a:solidFill>
                <a:srgbClr val="14171C"/>
              </a:solidFill>
              <a:latin typeface="sf pro text"/>
            </a:endParaRPr>
          </a:p>
          <a:p>
            <a:pPr eaLnBrk="0" fontAlgn="base" hangingPunct="0">
              <a:spcBef>
                <a:spcPct val="0"/>
              </a:spcBef>
              <a:spcAft>
                <a:spcPct val="0"/>
              </a:spcAft>
              <a:buFontTx/>
              <a:buChar char="•"/>
            </a:pPr>
            <a:r>
              <a:rPr lang="fr-FR" altLang="fr-FR" sz="2000" dirty="0" smtClean="0">
                <a:solidFill>
                  <a:srgbClr val="14171C"/>
                </a:solidFill>
                <a:latin typeface="sf pro text"/>
              </a:rPr>
              <a:t>Catégories et Tags (Etiquettes): servent à catégoriser le contenu pour faciliter la navigation des visiteurs</a:t>
            </a:r>
          </a:p>
          <a:p>
            <a:pPr marL="0" indent="0" eaLnBrk="0" fontAlgn="base" hangingPunct="0">
              <a:spcBef>
                <a:spcPct val="0"/>
              </a:spcBef>
              <a:spcAft>
                <a:spcPct val="0"/>
              </a:spcAft>
              <a:buNone/>
            </a:pPr>
            <a:endParaRPr kumimoji="0" lang="fr-FR" altLang="fr-FR" sz="2000" b="0" i="0" u="none" strike="noStrike" cap="none" normalizeH="0" baseline="0" dirty="0" smtClean="0">
              <a:ln>
                <a:noFill/>
              </a:ln>
              <a:solidFill>
                <a:srgbClr val="14171C"/>
              </a:solidFill>
              <a:effectLst/>
              <a:latin typeface="sf pro text"/>
            </a:endParaRPr>
          </a:p>
          <a:p>
            <a:pPr eaLnBrk="0" fontAlgn="base" hangingPunct="0">
              <a:spcBef>
                <a:spcPct val="0"/>
              </a:spcBef>
              <a:spcAft>
                <a:spcPct val="0"/>
              </a:spcAft>
              <a:buFontTx/>
              <a:buChar char="•"/>
            </a:pPr>
            <a:r>
              <a:rPr lang="fr-FR" altLang="fr-FR" sz="2000" dirty="0" smtClean="0">
                <a:solidFill>
                  <a:srgbClr val="14171C"/>
                </a:solidFill>
                <a:latin typeface="sf pro text"/>
              </a:rPr>
              <a:t>Editeur de texte: pour donner du style , format au texte et on peut le pré visualiser avant de l’ enregistrer</a:t>
            </a:r>
          </a:p>
          <a:p>
            <a:pPr marL="0" indent="0" eaLnBrk="0" fontAlgn="base" hangingPunct="0">
              <a:spcBef>
                <a:spcPct val="0"/>
              </a:spcBef>
              <a:spcAft>
                <a:spcPct val="0"/>
              </a:spcAft>
              <a:buNone/>
            </a:pPr>
            <a:endParaRPr kumimoji="0" lang="fr-FR" altLang="fr-FR" sz="2000" b="0" i="0" u="none" strike="noStrike" cap="none" normalizeH="0" baseline="0" dirty="0" smtClean="0">
              <a:ln>
                <a:noFill/>
              </a:ln>
              <a:solidFill>
                <a:srgbClr val="14171C"/>
              </a:solidFill>
              <a:effectLst/>
              <a:latin typeface="sf pro text"/>
            </a:endParaRPr>
          </a:p>
          <a:p>
            <a:pPr eaLnBrk="0" fontAlgn="base" hangingPunct="0">
              <a:spcBef>
                <a:spcPct val="0"/>
              </a:spcBef>
              <a:spcAft>
                <a:spcPct val="0"/>
              </a:spcAft>
              <a:buFontTx/>
              <a:buChar char="•"/>
            </a:pPr>
            <a:r>
              <a:rPr lang="fr-FR" altLang="fr-FR" sz="2000" dirty="0" smtClean="0">
                <a:solidFill>
                  <a:srgbClr val="14171C"/>
                </a:solidFill>
                <a:latin typeface="sf pro text"/>
              </a:rPr>
              <a:t>Images: en sélectionnant un article -&gt; ajouter un media on peut ajouter une image ou une galerie d’image par télé verser( importer depuis l’ordinateur), par le bibliothèque de media( médiathèque)  ou par télécharger par une adresse web</a:t>
            </a:r>
          </a:p>
          <a:p>
            <a:pPr marL="0" indent="0" eaLnBrk="0" fontAlgn="base" hangingPunct="0">
              <a:spcBef>
                <a:spcPct val="0"/>
              </a:spcBef>
              <a:spcAft>
                <a:spcPct val="0"/>
              </a:spcAft>
              <a:buNone/>
            </a:pPr>
            <a:endParaRPr lang="fr-FR" altLang="fr-FR" sz="2000" dirty="0" smtClean="0">
              <a:solidFill>
                <a:srgbClr val="14171C"/>
              </a:solidFill>
              <a:latin typeface="sf pro text"/>
            </a:endParaRPr>
          </a:p>
          <a:p>
            <a:pPr marL="228600" lvl="1" eaLnBrk="0" fontAlgn="base" hangingPunct="0">
              <a:spcBef>
                <a:spcPct val="0"/>
              </a:spcBef>
              <a:spcAft>
                <a:spcPct val="0"/>
              </a:spcAft>
              <a:buFontTx/>
              <a:buChar char="•"/>
            </a:pPr>
            <a:r>
              <a:rPr lang="fr-FR" altLang="fr-FR" sz="2000" dirty="0" smtClean="0">
                <a:solidFill>
                  <a:srgbClr val="14171C"/>
                </a:solidFill>
                <a:latin typeface="sf pro text"/>
              </a:rPr>
              <a:t>Intégrer des éléments externes (YouTube, Facebook,...)</a:t>
            </a:r>
          </a:p>
          <a:p>
            <a:pPr marL="0" lvl="1" indent="0" eaLnBrk="0" fontAlgn="base" hangingPunct="0">
              <a:spcBef>
                <a:spcPct val="0"/>
              </a:spcBef>
              <a:spcAft>
                <a:spcPct val="0"/>
              </a:spcAft>
              <a:buNone/>
            </a:pPr>
            <a:endParaRPr kumimoji="0" lang="fr-FR" altLang="fr-FR" sz="2000" b="0" i="0" u="none" strike="noStrike" cap="none" normalizeH="0" baseline="0" dirty="0" smtClean="0">
              <a:ln>
                <a:noFill/>
              </a:ln>
              <a:solidFill>
                <a:srgbClr val="14171C"/>
              </a:solidFill>
              <a:effectLst/>
              <a:latin typeface="sf pro text"/>
            </a:endParaRPr>
          </a:p>
          <a:p>
            <a:pPr lvl="0" eaLnBrk="0" fontAlgn="base" hangingPunct="0">
              <a:spcBef>
                <a:spcPct val="0"/>
              </a:spcBef>
              <a:spcAft>
                <a:spcPct val="0"/>
              </a:spcAft>
              <a:buFontTx/>
              <a:buChar char="•"/>
            </a:pPr>
            <a:r>
              <a:rPr lang="fr-FR" altLang="fr-FR" sz="2000" dirty="0" smtClean="0">
                <a:solidFill>
                  <a:srgbClr val="14171C"/>
                </a:solidFill>
                <a:latin typeface="sf pro text"/>
              </a:rPr>
              <a:t>Menus: par l’onglet Apparence on peut créer des menus Principal(sur l ’</a:t>
            </a:r>
            <a:r>
              <a:rPr lang="fr-FR" altLang="fr-FR" sz="2000" dirty="0" err="1" smtClean="0">
                <a:solidFill>
                  <a:srgbClr val="14171C"/>
                </a:solidFill>
                <a:latin typeface="sf pro text"/>
              </a:rPr>
              <a:t>entete</a:t>
            </a:r>
            <a:r>
              <a:rPr lang="fr-FR" altLang="fr-FR" sz="2000" dirty="0" smtClean="0">
                <a:solidFill>
                  <a:srgbClr val="14171C"/>
                </a:solidFill>
                <a:latin typeface="sf pro text"/>
              </a:rPr>
              <a:t>  par l’ajout des catégories des contenus des articles ) et social( par l’ajout des liens externes)</a:t>
            </a:r>
          </a:p>
          <a:p>
            <a:pPr marL="0" lvl="0" indent="0" eaLnBrk="0" fontAlgn="base" hangingPunct="0">
              <a:spcBef>
                <a:spcPct val="0"/>
              </a:spcBef>
              <a:spcAft>
                <a:spcPct val="0"/>
              </a:spcAft>
              <a:buNone/>
            </a:pPr>
            <a:endParaRPr kumimoji="0" lang="fr-FR" altLang="fr-FR" sz="3200" b="0" i="0" u="none" strike="noStrike" cap="none" normalizeH="0" baseline="0" dirty="0" smtClean="0">
              <a:ln>
                <a:noFill/>
              </a:ln>
              <a:solidFill>
                <a:srgbClr val="14171C"/>
              </a:solidFill>
              <a:effectLst/>
              <a:latin typeface="sf pro text"/>
            </a:endParaRPr>
          </a:p>
          <a:p>
            <a:pPr lvl="0" eaLnBrk="0" fontAlgn="base" hangingPunct="0">
              <a:spcBef>
                <a:spcPct val="0"/>
              </a:spcBef>
              <a:spcAft>
                <a:spcPct val="0"/>
              </a:spcAft>
              <a:buFontTx/>
              <a:buChar char="•"/>
            </a:pPr>
            <a:r>
              <a:rPr lang="fr-FR" altLang="fr-FR" sz="2000" dirty="0" smtClean="0">
                <a:solidFill>
                  <a:srgbClr val="14171C"/>
                </a:solidFill>
                <a:latin typeface="sf pro text"/>
              </a:rPr>
              <a:t>Pages: ajouter des pages </a:t>
            </a:r>
          </a:p>
          <a:p>
            <a:pPr lvl="0" eaLnBrk="0" fontAlgn="base" hangingPunct="0">
              <a:spcBef>
                <a:spcPct val="0"/>
              </a:spcBef>
              <a:spcAft>
                <a:spcPct val="0"/>
              </a:spcAft>
              <a:buFontTx/>
              <a:buChar char="•"/>
            </a:pPr>
            <a:endParaRPr kumimoji="0" lang="fr-FR" altLang="fr-FR" sz="2000" b="0" i="0" u="none" strike="noStrike" cap="none" normalizeH="0" baseline="0" dirty="0" smtClean="0">
              <a:ln>
                <a:noFill/>
              </a:ln>
              <a:solidFill>
                <a:srgbClr val="3C3B37"/>
              </a:solidFill>
              <a:effectLst/>
              <a:latin typeface="sf pro text"/>
            </a:endParaRPr>
          </a:p>
          <a:p>
            <a:pPr lvl="0" eaLnBrk="0" fontAlgn="base" hangingPunct="0">
              <a:spcBef>
                <a:spcPct val="0"/>
              </a:spcBef>
              <a:spcAft>
                <a:spcPct val="0"/>
              </a:spcAft>
              <a:buFontTx/>
              <a:buChar char="•"/>
            </a:pPr>
            <a:r>
              <a:rPr lang="fr-FR" altLang="fr-FR" sz="2000" dirty="0" smtClean="0">
                <a:solidFill>
                  <a:srgbClr val="14171C"/>
                </a:solidFill>
                <a:latin typeface="sf pro text"/>
              </a:rPr>
              <a:t>Utilisateurs: ajouter de nouveaux utilisateurs</a:t>
            </a:r>
          </a:p>
          <a:p>
            <a:pPr marL="0" lvl="0" indent="0" eaLnBrk="0" fontAlgn="base" hangingPunct="0">
              <a:spcBef>
                <a:spcPct val="0"/>
              </a:spcBef>
              <a:spcAft>
                <a:spcPct val="0"/>
              </a:spcAft>
              <a:buNone/>
            </a:pPr>
            <a:endParaRPr lang="fr-FR" altLang="fr-FR" sz="2000" dirty="0" smtClean="0">
              <a:solidFill>
                <a:srgbClr val="14171C"/>
              </a:solidFill>
              <a:latin typeface="sf pro text"/>
            </a:endParaRPr>
          </a:p>
          <a:p>
            <a:pPr eaLnBrk="0" fontAlgn="base" hangingPunct="0">
              <a:spcBef>
                <a:spcPct val="0"/>
              </a:spcBef>
              <a:spcAft>
                <a:spcPct val="0"/>
              </a:spcAft>
              <a:buFontTx/>
              <a:buChar char="•"/>
            </a:pPr>
            <a:r>
              <a:rPr lang="fr-FR" altLang="fr-FR" sz="2000" dirty="0" smtClean="0">
                <a:solidFill>
                  <a:srgbClr val="14171C"/>
                </a:solidFill>
                <a:latin typeface="sf pro text"/>
              </a:rPr>
              <a:t>Commentaires: ajouter des commentaires </a:t>
            </a:r>
            <a:endParaRPr kumimoji="0" lang="fr-FR" altLang="fr-FR" sz="3200" b="0" i="0" u="none" strike="noStrike" cap="none" normalizeH="0" baseline="0" dirty="0" smtClean="0">
              <a:ln>
                <a:noFill/>
              </a:ln>
              <a:solidFill>
                <a:srgbClr val="3C3B37"/>
              </a:solidFill>
              <a:effectLst/>
              <a:latin typeface="sf pro text"/>
            </a:endParaRPr>
          </a:p>
          <a:p>
            <a:pPr lvl="0" eaLnBrk="0" fontAlgn="base" hangingPunct="0">
              <a:spcBef>
                <a:spcPct val="0"/>
              </a:spcBef>
              <a:spcAft>
                <a:spcPct val="0"/>
              </a:spcAft>
              <a:buFontTx/>
              <a:buChar char="•"/>
            </a:pPr>
            <a:endParaRPr kumimoji="0" lang="fr-FR" altLang="fr-FR" sz="2000" b="0" i="0" u="none" strike="noStrike" cap="none" normalizeH="0" baseline="0" dirty="0" smtClean="0">
              <a:ln>
                <a:noFill/>
              </a:ln>
              <a:solidFill>
                <a:srgbClr val="14171C"/>
              </a:solidFill>
              <a:effectLst/>
              <a:latin typeface="sf pro text"/>
            </a:endParaRPr>
          </a:p>
          <a:p>
            <a:pPr lvl="0" eaLnBrk="0" fontAlgn="base" hangingPunct="0">
              <a:spcBef>
                <a:spcPct val="0"/>
              </a:spcBef>
              <a:spcAft>
                <a:spcPct val="0"/>
              </a:spcAft>
              <a:buFontTx/>
              <a:buChar char="•"/>
            </a:pPr>
            <a:endParaRPr kumimoji="0" lang="fr-FR" altLang="fr-FR" sz="3200" b="0" i="0" u="none" strike="noStrike" cap="none" normalizeH="0" baseline="0" dirty="0" smtClean="0">
              <a:ln>
                <a:noFill/>
              </a:ln>
              <a:solidFill>
                <a:srgbClr val="14171C"/>
              </a:solidFill>
              <a:effectLst/>
              <a:latin typeface="sf pro text"/>
            </a:endParaRPr>
          </a:p>
          <a:p>
            <a:pPr eaLnBrk="0" fontAlgn="base" hangingPunct="0">
              <a:spcBef>
                <a:spcPct val="0"/>
              </a:spcBef>
              <a:spcAft>
                <a:spcPct val="0"/>
              </a:spcAft>
              <a:buFontTx/>
              <a:buChar char="•"/>
            </a:pPr>
            <a:endParaRPr kumimoji="0" lang="fr-FR" altLang="fr-FR" sz="2000" b="0" i="0" u="none" strike="noStrike" cap="none" normalizeH="0" baseline="0" dirty="0" smtClean="0">
              <a:ln>
                <a:noFill/>
              </a:ln>
              <a:solidFill>
                <a:srgbClr val="14171C"/>
              </a:solidFill>
              <a:effectLst/>
              <a:latin typeface="sf pro text"/>
            </a:endParaRPr>
          </a:p>
          <a:p>
            <a:pPr lvl="0" eaLnBrk="0" fontAlgn="base" hangingPunct="0">
              <a:spcBef>
                <a:spcPct val="0"/>
              </a:spcBef>
              <a:spcAft>
                <a:spcPct val="0"/>
              </a:spcAft>
              <a:buFontTx/>
              <a:buChar char="•"/>
            </a:pPr>
            <a:endParaRPr kumimoji="0" lang="fr-FR" altLang="fr-FR" sz="4000" b="0" i="0" u="none" strike="noStrike" cap="none" normalizeH="0" baseline="0" dirty="0" smtClean="0">
              <a:ln>
                <a:noFill/>
              </a:ln>
              <a:solidFill>
                <a:srgbClr val="14171C"/>
              </a:solidFill>
              <a:effectLst/>
              <a:latin typeface="sf pro text"/>
            </a:endParaRPr>
          </a:p>
        </p:txBody>
      </p:sp>
      <p:sp>
        <p:nvSpPr>
          <p:cNvPr id="13" name="Rectangle 10"/>
          <p:cNvSpPr>
            <a:spLocks noChangeArrowheads="1"/>
          </p:cNvSpPr>
          <p:nvPr/>
        </p:nvSpPr>
        <p:spPr bwMode="auto">
          <a:xfrm flipH="1">
            <a:off x="1198180" y="6427113"/>
            <a:ext cx="1015562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FontTx/>
              <a:buChar char="•"/>
            </a:pPr>
            <a:endParaRPr kumimoji="0" lang="fr-FR" altLang="fr-FR" sz="2800" b="0" i="0" u="none" strike="noStrike" cap="none" normalizeH="0" baseline="0" dirty="0" smtClean="0">
              <a:ln>
                <a:noFill/>
              </a:ln>
              <a:solidFill>
                <a:srgbClr val="3C3B37"/>
              </a:solidFill>
              <a:effectLst/>
              <a:latin typeface="sf pro text"/>
            </a:endParaRPr>
          </a:p>
        </p:txBody>
      </p:sp>
    </p:spTree>
    <p:controls>
      <mc:AlternateContent xmlns:mc="http://schemas.openxmlformats.org/markup-compatibility/2006">
        <mc:Choice xmlns:v="urn:schemas-microsoft-com:vml" Requires="v">
          <p:control spid="1091" name="HTMLCheckbox8" r:id="rId2" imgW="1371600" imgH="304920"/>
        </mc:Choice>
        <mc:Fallback>
          <p:control name="HTMLCheckbox8" r:id="rId2" imgW="1371600" imgH="304920">
            <p:pic>
              <p:nvPicPr>
                <p:cNvPr id="14" name="HTMLCheckbox8"/>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92" name="HTMLCheckbox9" r:id="rId3" imgW="1371600" imgH="304920"/>
        </mc:Choice>
        <mc:Fallback>
          <p:control name="HTMLCheckbox9" r:id="rId3" imgW="1371600" imgH="304920">
            <p:pic>
              <p:nvPicPr>
                <p:cNvPr id="15" name="HTMLCheckbox9"/>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93" name="HTMLCheckbox10" r:id="rId4" imgW="1371600" imgH="304920"/>
        </mc:Choice>
        <mc:Fallback>
          <p:control name="HTMLCheckbox10" r:id="rId4" imgW="1371600" imgH="304920">
            <p:pic>
              <p:nvPicPr>
                <p:cNvPr id="16" name="HTMLCheckbox10"/>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94" name="HTMLCheckbox11" r:id="rId5" imgW="1371600" imgH="304920"/>
        </mc:Choice>
        <mc:Fallback>
          <p:control name="HTMLCheckbox11" r:id="rId5" imgW="1371600" imgH="304920">
            <p:pic>
              <p:nvPicPr>
                <p:cNvPr id="17" name="HTMLCheckbox11"/>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95" name="HTMLCheckbox12" r:id="rId6" imgW="1371600" imgH="304920"/>
        </mc:Choice>
        <mc:Fallback>
          <p:control name="HTMLCheckbox12" r:id="rId6" imgW="1371600" imgH="304920">
            <p:pic>
              <p:nvPicPr>
                <p:cNvPr id="18" name="HTMLCheckbox12"/>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96" name="HTMLCheckbox13" r:id="rId7" imgW="1371600" imgH="304920"/>
        </mc:Choice>
        <mc:Fallback>
          <p:control name="HTMLCheckbox13" r:id="rId7" imgW="1371600" imgH="304920">
            <p:pic>
              <p:nvPicPr>
                <p:cNvPr id="19" name="HTMLCheckbox13"/>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97" name="HTMLCheckbox14" r:id="rId8" imgW="1371600" imgH="304920"/>
        </mc:Choice>
        <mc:Fallback>
          <p:control name="HTMLCheckbox14" r:id="rId8" imgW="1371600" imgH="304920">
            <p:pic>
              <p:nvPicPr>
                <p:cNvPr id="20" name="HTMLCheckbox14"/>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98" name="HTMLCheckbox15" r:id="rId9" imgW="1371600" imgH="304920"/>
        </mc:Choice>
        <mc:Fallback>
          <p:control name="HTMLCheckbox15" r:id="rId9" imgW="1371600" imgH="304920">
            <p:pic>
              <p:nvPicPr>
                <p:cNvPr id="21" name="HTMLCheckbox15"/>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61438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65041"/>
          </a:xfrm>
        </p:spPr>
        <p:txBody>
          <a:bodyPr>
            <a:normAutofit fontScale="90000"/>
          </a:bodyPr>
          <a:lstStyle/>
          <a:p>
            <a:r>
              <a:rPr lang="fr-FR" altLang="fr-FR" b="1" u="sng" dirty="0" smtClean="0">
                <a:solidFill>
                  <a:srgbClr val="14171C"/>
                </a:solidFill>
                <a:latin typeface="sf pro text"/>
              </a:rPr>
              <a:t>Widgets, Thèmes et Plugins de WordPress</a:t>
            </a:r>
            <a:endParaRPr lang="fr-FR" b="1" u="sng" dirty="0"/>
          </a:p>
        </p:txBody>
      </p:sp>
      <p:sp>
        <p:nvSpPr>
          <p:cNvPr id="3" name="Espace réservé du contenu 2"/>
          <p:cNvSpPr>
            <a:spLocks noGrp="1"/>
          </p:cNvSpPr>
          <p:nvPr>
            <p:ph idx="1"/>
          </p:nvPr>
        </p:nvSpPr>
        <p:spPr>
          <a:xfrm>
            <a:off x="1043151" y="1308538"/>
            <a:ext cx="10515600" cy="5659821"/>
          </a:xfrm>
        </p:spPr>
        <p:txBody>
          <a:bodyPr>
            <a:normAutofit fontScale="62500" lnSpcReduction="20000"/>
          </a:bodyPr>
          <a:lstStyle/>
          <a:p>
            <a:pPr marL="0" lvl="0" indent="0" eaLnBrk="0" fontAlgn="base" hangingPunct="0">
              <a:lnSpc>
                <a:spcPct val="100000"/>
              </a:lnSpc>
              <a:spcBef>
                <a:spcPct val="0"/>
              </a:spcBef>
              <a:spcAft>
                <a:spcPct val="0"/>
              </a:spcAft>
              <a:buNone/>
            </a:pPr>
            <a:endParaRPr kumimoji="0" lang="fr-FR" altLang="fr-FR" sz="54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Widgets: sont des zones des catégories ,des étiquettes, des barres de recherche, des commentaires récents et articles récents</a:t>
            </a:r>
          </a:p>
          <a:p>
            <a:pPr marL="0" lvl="0" indent="0" eaLnBrk="0" fontAlgn="base" hangingPunct="0">
              <a:lnSpc>
                <a:spcPct val="100000"/>
              </a:lnSpc>
              <a:spcBef>
                <a:spcPct val="0"/>
              </a:spcBef>
              <a:spcAft>
                <a:spcPct val="0"/>
              </a:spcAft>
              <a:buNone/>
            </a:pPr>
            <a:endParaRPr kumimoji="0" lang="fr-FR" altLang="fr-FR" sz="4000" b="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Thèmes gratuits :on peut activer des thèmes par le bibliothèque ou chercher les thèmes installés</a:t>
            </a:r>
          </a:p>
          <a:p>
            <a:pPr marL="0" lvl="0" indent="0" eaLnBrk="0" fontAlgn="base" hangingPunct="0">
              <a:lnSpc>
                <a:spcPct val="100000"/>
              </a:lnSpc>
              <a:spcBef>
                <a:spcPct val="0"/>
              </a:spcBef>
              <a:spcAft>
                <a:spcPct val="0"/>
              </a:spcAft>
              <a:buNone/>
            </a:pPr>
            <a:endParaRPr kumimoji="0" lang="fr-FR" altLang="fr-FR" sz="4000" b="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Personnaliser </a:t>
            </a:r>
            <a:r>
              <a:rPr lang="fr-FR" altLang="fr-FR" dirty="0">
                <a:solidFill>
                  <a:srgbClr val="14171C"/>
                </a:solidFill>
                <a:latin typeface="sf pro text"/>
              </a:rPr>
              <a:t>un </a:t>
            </a:r>
            <a:r>
              <a:rPr lang="fr-FR" altLang="fr-FR" dirty="0" smtClean="0">
                <a:solidFill>
                  <a:srgbClr val="14171C"/>
                </a:solidFill>
                <a:latin typeface="sf pro text"/>
              </a:rPr>
              <a:t>thème: on peut modifier les thèmes déjà activés dans notre site</a:t>
            </a:r>
          </a:p>
          <a:p>
            <a:pPr marL="0" lvl="0" indent="0" eaLnBrk="0" fontAlgn="base" hangingPunct="0">
              <a:lnSpc>
                <a:spcPct val="100000"/>
              </a:lnSpc>
              <a:spcBef>
                <a:spcPct val="0"/>
              </a:spcBef>
              <a:spcAft>
                <a:spcPct val="0"/>
              </a:spcAft>
              <a:buNone/>
            </a:pPr>
            <a:endParaRPr kumimoji="0" lang="fr-FR" altLang="fr-FR" sz="4000" b="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Thèmes payants : https://themeforest.net (un site pour acheter des thèmes)</a:t>
            </a:r>
          </a:p>
          <a:p>
            <a:pPr marL="0" lvl="0" indent="0" eaLnBrk="0" fontAlgn="base" hangingPunct="0">
              <a:lnSpc>
                <a:spcPct val="100000"/>
              </a:lnSpc>
              <a:spcBef>
                <a:spcPct val="0"/>
              </a:spcBef>
              <a:spcAft>
                <a:spcPct val="0"/>
              </a:spcAft>
              <a:buNone/>
            </a:pPr>
            <a:r>
              <a:rPr lang="fr-FR" altLang="fr-FR" sz="2600" dirty="0" smtClean="0">
                <a:solidFill>
                  <a:srgbClr val="14171C"/>
                </a:solidFill>
                <a:latin typeface="sf pro text"/>
              </a:rPr>
              <a:t>en cliquant sur WordPress on a un système de filtre qui gère l’ achat. Pour faire confiance à un thème il faut voir le nombre de revues et les commentaires ( cinq étoiles) et on peut aussi voir l’équipe qui a fait ce thème par les supports</a:t>
            </a:r>
          </a:p>
          <a:p>
            <a:pPr marL="0" lvl="0" indent="0" eaLnBrk="0" fontAlgn="base" hangingPunct="0">
              <a:lnSpc>
                <a:spcPct val="100000"/>
              </a:lnSpc>
              <a:spcBef>
                <a:spcPct val="0"/>
              </a:spcBef>
              <a:spcAft>
                <a:spcPct val="0"/>
              </a:spcAft>
              <a:buNone/>
            </a:pPr>
            <a:endParaRPr kumimoji="0" lang="fr-FR" altLang="fr-FR" sz="260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Plugins: sont des extensions qui permettent d’ajouter des fonctionnalités du site pour l’ élargir( ex des plugins pour Facebook, SEO pour les moteurs de recherche, </a:t>
            </a:r>
            <a:r>
              <a:rPr lang="fr-FR" altLang="fr-FR" dirty="0">
                <a:solidFill>
                  <a:srgbClr val="14171C"/>
                </a:solidFill>
                <a:latin typeface="sf pro text"/>
              </a:rPr>
              <a:t>n</a:t>
            </a:r>
            <a:r>
              <a:rPr lang="fr-FR" altLang="fr-FR" dirty="0" smtClean="0">
                <a:solidFill>
                  <a:srgbClr val="14171C"/>
                </a:solidFill>
                <a:latin typeface="sf pro text"/>
              </a:rPr>
              <a:t>ewslets…).On va sur Extensions-&gt;tous les extensions -&gt;ajouter et là on a une bibliothèque d’extensions comme les thèmes et on peut mettre des vidéos à la une (featured video)et aussi les recherches seront en anglais. Après avoir ajouter sur </a:t>
            </a:r>
            <a:r>
              <a:rPr lang="fr-FR" altLang="fr-FR" dirty="0" smtClean="0">
                <a:solidFill>
                  <a:srgbClr val="14171C"/>
                </a:solidFill>
                <a:latin typeface="sf pro text"/>
              </a:rPr>
              <a:t>sur</a:t>
            </a:r>
            <a:r>
              <a:rPr lang="fr-FR" altLang="fr-FR" dirty="0" smtClean="0">
                <a:solidFill>
                  <a:srgbClr val="14171C"/>
                </a:solidFill>
                <a:latin typeface="sf pro text"/>
              </a:rPr>
              <a:t> un article , sur les paramètres on a featured video d’où on y colle notre lien de la video</a:t>
            </a:r>
            <a:endParaRPr kumimoji="0" lang="fr-FR" altLang="fr-FR" sz="4000" b="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None/>
            </a:pPr>
            <a:r>
              <a:rPr kumimoji="0" lang="fr-FR" altLang="fr-FR" sz="4000" b="0" i="0" u="none" strike="noStrike" cap="none" normalizeH="0" baseline="0" dirty="0" smtClean="0">
                <a:ln>
                  <a:noFill/>
                </a:ln>
                <a:solidFill>
                  <a:srgbClr val="14171C"/>
                </a:solidFill>
                <a:effectLst/>
                <a:latin typeface="sf pro text"/>
              </a:rPr>
              <a:t/>
            </a:r>
            <a:br>
              <a:rPr kumimoji="0" lang="fr-FR" altLang="fr-FR" sz="4000" b="0" i="0" u="none" strike="noStrike" cap="none" normalizeH="0" baseline="0" dirty="0" smtClean="0">
                <a:ln>
                  <a:noFill/>
                </a:ln>
                <a:solidFill>
                  <a:srgbClr val="14171C"/>
                </a:solidFill>
                <a:effectLst/>
                <a:latin typeface="sf pro text"/>
              </a:rPr>
            </a:br>
            <a:endParaRPr kumimoji="0" lang="fr-FR" altLang="fr-FR" sz="4000" b="0" i="0" u="none" strike="noStrike" cap="none" normalizeH="0" baseline="0" dirty="0" smtClean="0">
              <a:ln>
                <a:noFill/>
              </a:ln>
              <a:solidFill>
                <a:srgbClr val="3C3B37"/>
              </a:solidFill>
              <a:effectLst/>
              <a:latin typeface="sf pro text"/>
            </a:endParaRPr>
          </a:p>
        </p:txBody>
      </p:sp>
      <p:sp>
        <p:nvSpPr>
          <p:cNvPr id="4" name="Rectangle 1"/>
          <p:cNvSpPr>
            <a:spLocks noChangeArrowheads="1"/>
          </p:cNvSpPr>
          <p:nvPr/>
        </p:nvSpPr>
        <p:spPr bwMode="auto">
          <a:xfrm>
            <a:off x="152400" y="139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2086" name="HTMLCheckbox1" r:id="rId2" imgW="1371600" imgH="304920"/>
        </mc:Choice>
        <mc:Fallback>
          <p:control name="HTMLCheckbox1" r:id="rId2" imgW="137160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087" name="HTMLCheckbox2" r:id="rId3" imgW="1371600" imgH="304920"/>
        </mc:Choice>
        <mc:Fallback>
          <p:control name="HTMLCheckbox2" r:id="rId3" imgW="137160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088" name="HTMLCheckbox3" r:id="rId4" imgW="1371600" imgH="304920"/>
        </mc:Choice>
        <mc:Fallback>
          <p:control name="HTMLCheckbox3" r:id="rId4" imgW="1371600" imgH="304920">
            <p:pic>
              <p:nvPicPr>
                <p:cNvPr id="7" name="HTMLCheckbox3"/>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089" name="HTMLCheckbox4" r:id="rId5" imgW="1371600" imgH="304920"/>
        </mc:Choice>
        <mc:Fallback>
          <p:control name="HTMLCheckbox4" r:id="rId5" imgW="1371600" imgH="304920">
            <p:pic>
              <p:nvPicPr>
                <p:cNvPr id="8" name="HTMLCheckbox4"/>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4212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46841"/>
            <a:ext cx="10499834" cy="6101255"/>
          </a:xfrm>
          <a:prstGeom prst="rect">
            <a:avLst/>
          </a:prstGeom>
        </p:spPr>
      </p:pic>
    </p:spTree>
    <p:extLst>
      <p:ext uri="{BB962C8B-B14F-4D97-AF65-F5344CB8AC3E}">
        <p14:creationId xmlns:p14="http://schemas.microsoft.com/office/powerpoint/2010/main" val="399630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77273" y="188464"/>
            <a:ext cx="10515600" cy="1325563"/>
          </a:xfrm>
        </p:spPr>
        <p:txBody>
          <a:bodyPr/>
          <a:lstStyle/>
          <a:p>
            <a:r>
              <a:rPr lang="fr-FR" b="1" u="sng" dirty="0" smtClean="0"/>
              <a:t>Plugin SEO</a:t>
            </a:r>
            <a:endParaRPr lang="fr-FR" b="1" u="sng" dirty="0"/>
          </a:p>
        </p:txBody>
      </p:sp>
      <p:sp>
        <p:nvSpPr>
          <p:cNvPr id="3" name="Espace réservé du contenu 2"/>
          <p:cNvSpPr>
            <a:spLocks noGrp="1"/>
          </p:cNvSpPr>
          <p:nvPr>
            <p:ph idx="1"/>
          </p:nvPr>
        </p:nvSpPr>
        <p:spPr/>
        <p:txBody>
          <a:bodyPr>
            <a:normAutofit lnSpcReduction="10000"/>
          </a:bodyPr>
          <a:lstStyle/>
          <a:p>
            <a:r>
              <a:rPr lang="fr-FR" dirty="0" smtClean="0"/>
              <a:t>Plugin qui va améliorer notre placement dans les moteurs de recherche c’est pour optimiser le référencement de notre site.</a:t>
            </a:r>
          </a:p>
          <a:p>
            <a:pPr marL="0" indent="0">
              <a:buNone/>
            </a:pPr>
            <a:endParaRPr lang="fr-FR" dirty="0" smtClean="0"/>
          </a:p>
          <a:p>
            <a:r>
              <a:rPr lang="fr-FR" dirty="0" smtClean="0"/>
              <a:t>Extension-&gt;ajouter -&gt;populaire-&gt;Yoast SEO-&gt;installer.</a:t>
            </a:r>
          </a:p>
          <a:p>
            <a:pPr marL="0" indent="0">
              <a:buNone/>
            </a:pPr>
            <a:endParaRPr lang="fr-FR" dirty="0" smtClean="0"/>
          </a:p>
          <a:p>
            <a:r>
              <a:rPr lang="fr-FR" dirty="0" smtClean="0"/>
              <a:t>On y trouve un tableau de bord pour les modifications  des réglages SEO-&gt;les titres (afficher avec des séparateurs comme -,|…)les métas, des réglages sociaux ( pour être plus visible sur les réseaux sociaux) et pour Facebook on a le lien des burgers pour voir les publications de votre site</a:t>
            </a:r>
          </a:p>
        </p:txBody>
      </p:sp>
    </p:spTree>
    <p:extLst>
      <p:ext uri="{BB962C8B-B14F-4D97-AF65-F5344CB8AC3E}">
        <p14:creationId xmlns:p14="http://schemas.microsoft.com/office/powerpoint/2010/main" val="48058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Plugin SEO:</a:t>
            </a:r>
            <a:r>
              <a:rPr lang="fr-FR" b="1" u="sng" dirty="0" smtClean="0"/>
              <a:t>Sitemaps</a:t>
            </a:r>
            <a:endParaRPr lang="fr-FR" b="1" u="sng" dirty="0"/>
          </a:p>
        </p:txBody>
      </p:sp>
      <p:sp>
        <p:nvSpPr>
          <p:cNvPr id="3" name="Espace réservé du contenu 2"/>
          <p:cNvSpPr>
            <a:spLocks noGrp="1"/>
          </p:cNvSpPr>
          <p:nvPr>
            <p:ph idx="1"/>
          </p:nvPr>
        </p:nvSpPr>
        <p:spPr/>
        <p:txBody>
          <a:bodyPr/>
          <a:lstStyle/>
          <a:p>
            <a:r>
              <a:rPr lang="fr-FR" dirty="0" smtClean="0"/>
              <a:t>C’est pour faire un plan du site et dire aux moteurs de Google voici notre plan du site</a:t>
            </a:r>
          </a:p>
          <a:p>
            <a:r>
              <a:rPr lang="fr-FR" dirty="0" smtClean="0"/>
              <a:t>NB: autres réglages comme les fils d’ Ariane(cheminement vers la page d’accueil),des modifications sur les permaliens et les RSS;un fichier qui va être générer par un autre site qui va témoigner de l’avancée de notre site , l’onglet Outil(pour importer , exporter et éditer des extension des autres sites) en fin Premium pour acheter encore de nouvelles extensions de SEO</a:t>
            </a:r>
            <a:endParaRPr lang="fr-FR" dirty="0"/>
          </a:p>
        </p:txBody>
      </p:sp>
    </p:spTree>
    <p:extLst>
      <p:ext uri="{BB962C8B-B14F-4D97-AF65-F5344CB8AC3E}">
        <p14:creationId xmlns:p14="http://schemas.microsoft.com/office/powerpoint/2010/main" val="89261638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TotalTime>
  <Words>770</Words>
  <Application>Microsoft Office PowerPoint</Application>
  <PresentationFormat>Grand écran</PresentationFormat>
  <Paragraphs>57</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sf pro text</vt:lpstr>
      <vt:lpstr>Thème Office</vt:lpstr>
      <vt:lpstr>Présentation sur WordPress</vt:lpstr>
      <vt:lpstr>Définition et présentation de WordPress</vt:lpstr>
      <vt:lpstr>Découverte de la partie Admin</vt:lpstr>
      <vt:lpstr>Les bases de WordPress</vt:lpstr>
      <vt:lpstr>Widgets, Thèmes et Plugins de WordPress</vt:lpstr>
      <vt:lpstr>Présentation PowerPoint</vt:lpstr>
      <vt:lpstr>Plugin SEO</vt:lpstr>
      <vt:lpstr>Plugin SEO:Sitemaps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sur WordPress</dc:title>
  <dc:creator>Elhadji Niang</dc:creator>
  <cp:lastModifiedBy>Elhadji Niang</cp:lastModifiedBy>
  <cp:revision>25</cp:revision>
  <dcterms:created xsi:type="dcterms:W3CDTF">2020-10-15T09:09:24Z</dcterms:created>
  <dcterms:modified xsi:type="dcterms:W3CDTF">2020-10-15T17:19:06Z</dcterms:modified>
</cp:coreProperties>
</file>