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g6o2tbw8gqGPjPcVkQKHG08Fmx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44438A-D74F-419A-B28D-1687CBB2AD57}">
  <a:tblStyle styleId="{0144438A-D74F-419A-B28D-1687CBB2AD5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Các bạn được khuyến khích là lên ngồi bàn đầu nếu cảm thấy khó khăn trong việc làm bài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0"/>
          <p:cNvSpPr/>
          <p:nvPr/>
        </p:nvSpPr>
        <p:spPr>
          <a:xfrm>
            <a:off x="2743200" y="1981200"/>
            <a:ext cx="1714500" cy="1714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564603" y="1355153"/>
            <a:ext cx="11062792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564603" y="1355153"/>
            <a:ext cx="11062792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615315" y="2433320"/>
            <a:ext cx="10961369" cy="27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sng">
                <a:solidFill>
                  <a:srgbClr val="85C4D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564603" y="1355153"/>
            <a:ext cx="11062792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564603" y="1355153"/>
            <a:ext cx="11062792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564603" y="1355153"/>
            <a:ext cx="11062792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15315" y="2433320"/>
            <a:ext cx="10961369" cy="27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sng">
                <a:solidFill>
                  <a:srgbClr val="85C4D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7"/>
          <p:cNvSpPr/>
          <p:nvPr/>
        </p:nvSpPr>
        <p:spPr>
          <a:xfrm>
            <a:off x="2743200" y="1981200"/>
            <a:ext cx="1714500" cy="1714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564603" y="1355153"/>
            <a:ext cx="11062792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C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9"/>
          <p:cNvSpPr/>
          <p:nvPr/>
        </p:nvSpPr>
        <p:spPr>
          <a:xfrm>
            <a:off x="412641" y="369254"/>
            <a:ext cx="3477250" cy="61849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9"/>
          <p:cNvSpPr/>
          <p:nvPr/>
        </p:nvSpPr>
        <p:spPr>
          <a:xfrm>
            <a:off x="2940050" y="2178050"/>
            <a:ext cx="8770620" cy="0"/>
          </a:xfrm>
          <a:custGeom>
            <a:rect b="b" l="l" r="r" t="t"/>
            <a:pathLst>
              <a:path extrusionOk="0" h="120000" w="8770620">
                <a:moveTo>
                  <a:pt x="0" y="0"/>
                </a:moveTo>
                <a:lnTo>
                  <a:pt x="8770574" y="0"/>
                </a:lnTo>
              </a:path>
            </a:pathLst>
          </a:custGeom>
          <a:noFill/>
          <a:ln cap="flat" cmpd="sng" w="38100">
            <a:solidFill>
              <a:srgbClr val="79A8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9"/>
          <p:cNvSpPr txBox="1"/>
          <p:nvPr>
            <p:ph type="title"/>
          </p:nvPr>
        </p:nvSpPr>
        <p:spPr>
          <a:xfrm>
            <a:off x="564603" y="1355153"/>
            <a:ext cx="11062792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" type="body"/>
          </p:nvPr>
        </p:nvSpPr>
        <p:spPr>
          <a:xfrm>
            <a:off x="615315" y="2433320"/>
            <a:ext cx="10961369" cy="27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500" u="sng" cap="none" strike="noStrike">
                <a:solidFill>
                  <a:srgbClr val="85C4D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C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2"/>
          <p:cNvSpPr/>
          <p:nvPr/>
        </p:nvSpPr>
        <p:spPr>
          <a:xfrm>
            <a:off x="412641" y="369254"/>
            <a:ext cx="3477250" cy="61849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2"/>
          <p:cNvSpPr/>
          <p:nvPr/>
        </p:nvSpPr>
        <p:spPr>
          <a:xfrm>
            <a:off x="2940050" y="2178050"/>
            <a:ext cx="8770620" cy="0"/>
          </a:xfrm>
          <a:custGeom>
            <a:rect b="b" l="l" r="r" t="t"/>
            <a:pathLst>
              <a:path extrusionOk="0" h="120000" w="8770620">
                <a:moveTo>
                  <a:pt x="0" y="0"/>
                </a:moveTo>
                <a:lnTo>
                  <a:pt x="8770574" y="0"/>
                </a:lnTo>
              </a:path>
            </a:pathLst>
          </a:custGeom>
          <a:noFill/>
          <a:ln cap="flat" cmpd="sng" w="38100">
            <a:solidFill>
              <a:srgbClr val="79A8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2"/>
          <p:cNvSpPr txBox="1"/>
          <p:nvPr>
            <p:ph type="title"/>
          </p:nvPr>
        </p:nvSpPr>
        <p:spPr>
          <a:xfrm>
            <a:off x="564603" y="1355153"/>
            <a:ext cx="11062792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615315" y="2433320"/>
            <a:ext cx="10961369" cy="27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500" u="sng" cap="none" strike="noStrike">
                <a:solidFill>
                  <a:srgbClr val="85C4D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minhhienluongbk@hcmut.edu.vn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441750" y="3918225"/>
            <a:ext cx="68802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127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TRƯỜNG ĐẠI HỌC BÁCH KHOA – ĐHQG-HCM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KHOA KHOA HỌC VÀ KỸ THUẬT MÁY TÍNH</a:t>
            </a:r>
            <a:endParaRPr b="0" i="0" sz="2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7983474" y="1911927"/>
            <a:ext cx="3488089" cy="2545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CẤU TRÚC DỮ LIỆU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VÀ GIẢI THUẬT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(THỰC HÀNH)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6339840" y="1319060"/>
            <a:ext cx="528828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GIỚI THIỆU CHUNG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3012439" y="2280920"/>
            <a:ext cx="685673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Thực hành diễn ra trong 6 tuần (5 tiết/ tuần):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647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74B57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6 tuần thực học (hướng dẫn thực hành và làm bài tập)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647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74B57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Tuần 2 đến tuần 6 làm kiểm tra tại lớp vào đầu buổi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6339840" y="1319060"/>
            <a:ext cx="528828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NỘI DUNG</a:t>
            </a:r>
            <a:endParaRPr/>
          </a:p>
        </p:txBody>
      </p:sp>
      <p:graphicFrame>
        <p:nvGraphicFramePr>
          <p:cNvPr id="100" name="Google Shape;100;p3"/>
          <p:cNvGraphicFramePr/>
          <p:nvPr/>
        </p:nvGraphicFramePr>
        <p:xfrm>
          <a:off x="818866" y="23629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{0144438A-D74F-419A-B28D-1687CBB2AD57}</a:tableStyleId>
              </a:tblPr>
              <a:tblGrid>
                <a:gridCol w="733400"/>
                <a:gridCol w="5037925"/>
                <a:gridCol w="5037925"/>
              </a:tblGrid>
              <a:tr h="397125"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Buổi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8A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Nội dung thực hành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8A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Kiểm tra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8A4"/>
                    </a:solidFill>
                  </a:tcPr>
                </a:tc>
              </a:tr>
              <a:tr h="48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 </a:t>
                      </a:r>
                      <a:r>
                        <a:rPr lang="en-US" sz="1400" u="none" cap="none" strike="noStrike"/>
                        <a:t>(W4)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1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OOP Review + Recursion + Array List + Singly Linked List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1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i="1" lang="en-US" sz="2000" u="none" cap="none" strike="noStrike"/>
                        <a:t>(Không)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1E0"/>
                    </a:solidFill>
                  </a:tcPr>
                </a:tc>
              </a:tr>
              <a:tr h="48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 </a:t>
                      </a:r>
                      <a:r>
                        <a:rPr lang="en-US" sz="1400" u="none" cap="none" strike="noStrike"/>
                        <a:t>(W6)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1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Doubly Linked List + Stack + Queue + Sorting (part 1)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1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Array List + Singly Linked List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1E0"/>
                    </a:solidFill>
                  </a:tcPr>
                </a:tc>
              </a:tr>
              <a:tr h="451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3 </a:t>
                      </a:r>
                      <a:r>
                        <a:rPr lang="en-US" sz="1400" u="none" cap="none" strike="noStrike"/>
                        <a:t>(W10)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1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Sorting (part 2) + Hash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1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Stack + Queue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1E0"/>
                    </a:solidFill>
                  </a:tcPr>
                </a:tc>
              </a:tr>
              <a:tr h="43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r>
                        <a:rPr lang="en-US" sz="1400" u="none" cap="none" strike="noStrike"/>
                        <a:t> (W12)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1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Binary Tree + Binary Search Tree + Heap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1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Sorting + Hash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1E0"/>
                    </a:solidFill>
                  </a:tcPr>
                </a:tc>
              </a:tr>
              <a:tr h="49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5 </a:t>
                      </a:r>
                      <a:r>
                        <a:rPr lang="en-US" sz="1400" u="none" cap="none" strike="noStrike"/>
                        <a:t>(W14)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1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Graph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1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Binary Search Tree + Heap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1E0"/>
                    </a:solidFill>
                  </a:tcPr>
                </a:tc>
              </a:tr>
              <a:tr h="41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6 </a:t>
                      </a:r>
                      <a:r>
                        <a:rPr lang="en-US" sz="1400" u="none" cap="none" strike="noStrike"/>
                        <a:t>(W16)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1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AVL Tree + Splay Tree (optional)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1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Graph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1E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3012449" y="2329133"/>
            <a:ext cx="8115096" cy="4080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355600" marR="416559" rtl="0" algn="l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Kiểm tra trên Safe Exam Browser (SEB). SV cần cài đặt SEB để đảm bảo sử dụng trong buổi kiểm tra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416559" rtl="0" algn="l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Số lượng: 2 câu hỏi lập trình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416559" rtl="0" algn="l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Thời gian làm bài: 45 phút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 txBox="1"/>
          <p:nvPr>
            <p:ph type="title"/>
          </p:nvPr>
        </p:nvSpPr>
        <p:spPr>
          <a:xfrm>
            <a:off x="3236550" y="1355150"/>
            <a:ext cx="83859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CẤU TRÚC BÀI KIỂM TRA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/>
        </p:nvSpPr>
        <p:spPr>
          <a:xfrm>
            <a:off x="3012449" y="2329133"/>
            <a:ext cx="8165067" cy="4080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355600" marR="416559" rtl="0" algn="l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Điểm tổng kết thực hành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416559" rtl="0" algn="l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	= 50% Lab Test + 50% Lab Exercise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416559" rtl="0" algn="l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Lab Test = (Test tuần 2 + 3 + 4 + 5 + 6) /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416559" rtl="0" algn="l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Lab Exercise = Trung bình điểm các chủ đề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416559" rtl="0" algn="l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Điểm 1 chủ đề = Điểm Quiz BKeL tương ứng với chủ đề đó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416559" rtl="0" algn="l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474B5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416559" rtl="0" algn="l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Lưu ý khác:</a:t>
            </a:r>
            <a:endParaRPr b="0" i="0" sz="2200" u="none" cap="none" strike="noStrike">
              <a:solidFill>
                <a:srgbClr val="474B5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416559" rtl="0" algn="l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Điểm tổng kết TH &lt; 4: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Điểm tổng kết môn học là 13</a:t>
            </a:r>
            <a:endParaRPr b="0" i="0" sz="2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416559" rtl="0" algn="l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Vắng &gt; 2 buổi: Điểm tổng kết thực hành = 0</a:t>
            </a:r>
            <a:endParaRPr b="0" i="0" sz="2200" u="none" cap="none" strike="noStrike">
              <a:solidFill>
                <a:srgbClr val="474B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 txBox="1"/>
          <p:nvPr>
            <p:ph type="title"/>
          </p:nvPr>
        </p:nvSpPr>
        <p:spPr>
          <a:xfrm>
            <a:off x="3236550" y="1355150"/>
            <a:ext cx="83859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CẤU TRÚC ĐIỂM THỰC HÀNH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/>
        </p:nvSpPr>
        <p:spPr>
          <a:xfrm>
            <a:off x="3133170" y="2307590"/>
            <a:ext cx="8488680" cy="3446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57200" lvl="0" marL="469900" marR="9525" rtl="0" algn="just">
              <a:lnSpc>
                <a:spcPct val="121739"/>
              </a:lnSpc>
              <a:spcBef>
                <a:spcPts val="60"/>
              </a:spcBef>
              <a:spcAft>
                <a:spcPts val="0"/>
              </a:spcAft>
              <a:buClr>
                <a:srgbClr val="474B57"/>
              </a:buClr>
              <a:buSzPts val="2300"/>
              <a:buFont typeface="Arial"/>
              <a:buChar char="●"/>
            </a:pPr>
            <a:r>
              <a:rPr b="0" i="0" lang="en-US" sz="2300" u="none" cap="none" strike="noStrike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Có chuẩn bị bài thực hành ở nhà (làm các bài tập theo yêu cầu, nộp trước thời điểm kết thúc bài kiểm tra) và đi học đúng giờ</a:t>
            </a:r>
            <a:endParaRPr b="0" i="0" sz="2300" u="none" cap="none" strike="noStrike">
              <a:solidFill>
                <a:srgbClr val="474B5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69900" marR="9525" rtl="0" algn="just">
              <a:lnSpc>
                <a:spcPct val="121739"/>
              </a:lnSpc>
              <a:spcBef>
                <a:spcPts val="60"/>
              </a:spcBef>
              <a:spcAft>
                <a:spcPts val="0"/>
              </a:spcAft>
              <a:buClr>
                <a:srgbClr val="474B57"/>
              </a:buClr>
              <a:buSzPts val="2300"/>
              <a:buFont typeface="Arial"/>
              <a:buChar char="●"/>
            </a:pPr>
            <a:r>
              <a:rPr b="0" i="0" lang="en-US" sz="2300" u="none" cap="none" strike="noStrike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Các bài tập thực hành sẽ được thực hiện trên hệ thống BKeL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69900" marR="9525" rtl="0" algn="just">
              <a:lnSpc>
                <a:spcPct val="121739"/>
              </a:lnSpc>
              <a:spcBef>
                <a:spcPts val="60"/>
              </a:spcBef>
              <a:spcAft>
                <a:spcPts val="0"/>
              </a:spcAft>
              <a:buClr>
                <a:srgbClr val="474B57"/>
              </a:buClr>
              <a:buSzPts val="2300"/>
              <a:buFont typeface="Arial"/>
              <a:buChar char="●"/>
            </a:pPr>
            <a:r>
              <a:rPr b="0" i="0" lang="en-US" sz="2300" u="none" cap="none" strike="noStrike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Mỗi buổi có thể có điểm danh. Sinh viên vắng quá </a:t>
            </a:r>
            <a:r>
              <a:rPr b="1" i="0" lang="en-US" sz="2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300" u="none" cap="none" strike="noStrike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 buổi thực hành thì điểm </a:t>
            </a:r>
            <a:r>
              <a:rPr b="1" i="0" lang="en-US" sz="2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Tổng kết TH = 0. </a:t>
            </a:r>
            <a:r>
              <a:rPr b="0" i="0" lang="en-US" sz="2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Trong trường hợp có lý do chính đáng thì SV cần gửi email xin phép trước khi bắt đầu buổi học để được xem xét.</a:t>
            </a:r>
            <a:endParaRPr b="0" i="0" sz="23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12700" rtl="0" algn="l">
              <a:lnSpc>
                <a:spcPct val="121739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2700" rtl="0" algn="l">
              <a:lnSpc>
                <a:spcPct val="121739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474B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 txBox="1"/>
          <p:nvPr>
            <p:ph type="title"/>
          </p:nvPr>
        </p:nvSpPr>
        <p:spPr>
          <a:xfrm>
            <a:off x="2904150" y="1355150"/>
            <a:ext cx="87177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QUY ĐỊNH VỀ BUỔI THỰC HÀNH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615315" y="2433320"/>
            <a:ext cx="11424285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09825" marR="5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2409825" marR="5080" rtl="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2409825" marR="5080" rtl="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u="none">
              <a:solidFill>
                <a:srgbClr val="262626"/>
              </a:solidFill>
            </a:endParaRPr>
          </a:p>
        </p:txBody>
      </p:sp>
      <p:sp>
        <p:nvSpPr>
          <p:cNvPr id="124" name="Google Shape;124;p7"/>
          <p:cNvSpPr txBox="1"/>
          <p:nvPr>
            <p:ph type="title"/>
          </p:nvPr>
        </p:nvSpPr>
        <p:spPr>
          <a:xfrm>
            <a:off x="564603" y="1355153"/>
            <a:ext cx="11062792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7887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THÔNG TIN LIÊN HỆ</a:t>
            </a:r>
            <a:endParaRPr/>
          </a:p>
        </p:txBody>
      </p:sp>
      <p:sp>
        <p:nvSpPr>
          <p:cNvPr id="125" name="Google Shape;125;p7"/>
          <p:cNvSpPr txBox="1"/>
          <p:nvPr/>
        </p:nvSpPr>
        <p:spPr>
          <a:xfrm>
            <a:off x="1645920" y="2433320"/>
            <a:ext cx="9101797" cy="15322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09825" marR="5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2500" u="none" cap="none" strike="noStrike">
                <a:solidFill>
                  <a:srgbClr val="85C4D2"/>
                </a:solidFill>
                <a:latin typeface="Arial"/>
                <a:ea typeface="Arial"/>
                <a:cs typeface="Arial"/>
                <a:sym typeface="Arial"/>
              </a:rPr>
              <a:t>Name: 	Lương Minh Hiền</a:t>
            </a:r>
            <a:endParaRPr b="1" i="0" sz="2500" u="none" cap="none" strike="noStrike">
              <a:solidFill>
                <a:srgbClr val="85C4D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09825" marR="5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2500" u="none" cap="none" strike="noStrike">
                <a:solidFill>
                  <a:srgbClr val="85C4D2"/>
                </a:solidFill>
                <a:latin typeface="Arial"/>
                <a:ea typeface="Arial"/>
                <a:cs typeface="Arial"/>
                <a:sym typeface="Arial"/>
              </a:rPr>
              <a:t>Email: 	</a:t>
            </a:r>
            <a:r>
              <a:rPr b="1" i="0" lang="en-US" sz="2500" u="sng" cap="none" strike="noStrike">
                <a:solidFill>
                  <a:srgbClr val="85C4D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minhhienluongbk@hcmut.edu.vn</a:t>
            </a:r>
            <a:endParaRPr b="1" i="0" sz="2500" u="sng" cap="none" strike="noStrike">
              <a:solidFill>
                <a:srgbClr val="85C4D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09825" marR="5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09825" marR="5080" rtl="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675" y="3455209"/>
            <a:ext cx="566737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/>
        </p:nvSpPr>
        <p:spPr>
          <a:xfrm>
            <a:off x="7802225" y="3395875"/>
            <a:ext cx="21039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Tien Vu Van</dc:creator>
</cp:coreProperties>
</file>