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2" r:id="rId4"/>
    <p:sldId id="261" r:id="rId5"/>
    <p:sldId id="257" r:id="rId6"/>
    <p:sldId id="263" r:id="rId7"/>
    <p:sldId id="268" r:id="rId8"/>
    <p:sldId id="269" r:id="rId9"/>
    <p:sldId id="264" r:id="rId10"/>
    <p:sldId id="265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45896C-ACD8-4F4A-92EF-B0162FBEDC50}">
          <p14:sldIdLst>
            <p14:sldId id="256"/>
            <p14:sldId id="272"/>
            <p14:sldId id="262"/>
            <p14:sldId id="261"/>
            <p14:sldId id="257"/>
            <p14:sldId id="263"/>
            <p14:sldId id="268"/>
            <p14:sldId id="269"/>
            <p14:sldId id="264"/>
            <p14:sldId id="265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A3D"/>
    <a:srgbClr val="EAEAF2"/>
    <a:srgbClr val="E3C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ndgigliotti@gmail.com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DEEB-4CAC-43EF-9D3F-45281FE9B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Genre profitability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95A0B-5E6C-4454-8AA7-C8CAEC16C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Nicholas Gigliotti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9"/>
    </mc:Choice>
    <mc:Fallback xmlns="">
      <p:transition spd="slow" advTm="108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5CBD-33FA-45AA-8966-95248889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5350-2FC7-462D-86A8-481A71EB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-apple-system"/>
              </a:rPr>
              <a:t>For </a:t>
            </a:r>
            <a:r>
              <a:rPr lang="en-US" sz="2400" b="1" dirty="0">
                <a:solidFill>
                  <a:schemeClr val="tx1"/>
                </a:solidFill>
                <a:latin typeface="-apple-system"/>
              </a:rPr>
              <a:t>high revenue and high ROI</a:t>
            </a:r>
            <a:r>
              <a:rPr lang="en-US" sz="2400" dirty="0">
                <a:solidFill>
                  <a:schemeClr val="tx1"/>
                </a:solidFill>
                <a:latin typeface="-apple-system"/>
              </a:rPr>
              <a:t>,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go with Animation.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For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-apple-system"/>
              </a:rPr>
              <a:t>maximum ROI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, go with Horror</a:t>
            </a:r>
            <a:r>
              <a:rPr lang="en-US" sz="2400" dirty="0">
                <a:solidFill>
                  <a:schemeClr val="tx1"/>
                </a:solidFill>
                <a:latin typeface="-apple-system"/>
              </a:rPr>
              <a:t> and Mystery.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-apple-system"/>
              </a:rPr>
              <a:t>For </a:t>
            </a:r>
            <a:r>
              <a:rPr lang="en-US" sz="2400" b="1" dirty="0">
                <a:solidFill>
                  <a:schemeClr val="tx1"/>
                </a:solidFill>
                <a:latin typeface="-apple-system"/>
              </a:rPr>
              <a:t>maximum revenue</a:t>
            </a:r>
            <a:r>
              <a:rPr lang="en-US" sz="2400" dirty="0">
                <a:solidFill>
                  <a:schemeClr val="tx1"/>
                </a:solidFill>
                <a:latin typeface="-apple-system"/>
              </a:rPr>
              <a:t>, go with Adventure.</a:t>
            </a:r>
            <a:endParaRPr lang="en-US" sz="24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Stay away from Drama, </a:t>
            </a:r>
            <a:r>
              <a:rPr lang="en-US" sz="2400" dirty="0">
                <a:solidFill>
                  <a:schemeClr val="tx1"/>
                </a:solidFill>
                <a:latin typeface="-apple-system"/>
              </a:rPr>
              <a:t>A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ction, and Crime.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Keep your movie budgets under $250M.</a:t>
            </a:r>
          </a:p>
        </p:txBody>
      </p:sp>
    </p:spTree>
    <p:extLst>
      <p:ext uri="{BB962C8B-B14F-4D97-AF65-F5344CB8AC3E}">
        <p14:creationId xmlns:p14="http://schemas.microsoft.com/office/powerpoint/2010/main" val="4060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78"/>
    </mc:Choice>
    <mc:Fallback xmlns="">
      <p:transition spd="slow" advTm="3237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35CBD-33FA-45AA-8966-95248889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3"/>
            <a:ext cx="3053039" cy="535038"/>
          </a:xfrm>
        </p:spPr>
        <p:txBody>
          <a:bodyPr anchor="b">
            <a:normAutofit/>
          </a:bodyPr>
          <a:lstStyle/>
          <a:p>
            <a:r>
              <a:rPr lang="en-US" sz="2800" dirty="0"/>
              <a:t>Next Steps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5A5A514-1278-41AD-B92F-843036758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772354"/>
            <a:ext cx="6900380" cy="53132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5350-2FC7-462D-86A8-481A71EB5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1815197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-apple-system"/>
              </a:rPr>
              <a:t>Reproduce analysis with The Movie Database genre data</a:t>
            </a:r>
          </a:p>
          <a:p>
            <a:r>
              <a:rPr lang="en-US" sz="1600" b="0" i="0" dirty="0">
                <a:effectLst/>
                <a:latin typeface="-apple-system"/>
              </a:rPr>
              <a:t>Join tables using fuzzy</a:t>
            </a:r>
            <a:r>
              <a:rPr lang="en-US" sz="1600" dirty="0">
                <a:latin typeface="-apple-system"/>
              </a:rPr>
              <a:t> string matching</a:t>
            </a:r>
          </a:p>
          <a:p>
            <a:r>
              <a:rPr lang="en-US" sz="1600" b="0" i="0" dirty="0">
                <a:effectLst/>
                <a:latin typeface="-apple-system"/>
              </a:rPr>
              <a:t>Consider other factors</a:t>
            </a:r>
          </a:p>
          <a:p>
            <a:pPr lvl="1"/>
            <a:r>
              <a:rPr lang="en-US" sz="1600" i="0" dirty="0">
                <a:latin typeface="-apple-system"/>
              </a:rPr>
              <a:t>Cast and crew</a:t>
            </a:r>
          </a:p>
          <a:p>
            <a:pPr lvl="1"/>
            <a:r>
              <a:rPr lang="en-US" sz="1600" b="0" i="0" dirty="0">
                <a:effectLst/>
                <a:latin typeface="-apple-system"/>
              </a:rPr>
              <a:t>Time of year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6887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378"/>
    </mc:Choice>
    <mc:Fallback>
      <p:transition spd="slow" advTm="3237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person, standing, black, white&#10;&#10;Description automatically generated">
            <a:extLst>
              <a:ext uri="{FF2B5EF4-FFF2-40B4-BE49-F238E27FC236}">
                <a16:creationId xmlns:a16="http://schemas.microsoft.com/office/drawing/2014/main" id="{45C4D73E-AFED-48FB-B696-E73F3F73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798230"/>
            <a:ext cx="6900380" cy="5261539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4DF6F32-8F54-4C27-A85D-55B22A218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9666" y="1314922"/>
            <a:ext cx="3176246" cy="1442133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Thank you!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9990A82A-A66F-4570-AA95-759C17DD2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9666" y="2976208"/>
            <a:ext cx="3176246" cy="1656413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800" dirty="0">
                <a:solidFill>
                  <a:srgbClr val="EFEDE3"/>
                </a:solidFill>
              </a:rPr>
              <a:t>Email: </a:t>
            </a:r>
            <a:r>
              <a:rPr lang="en-US" sz="1800" dirty="0">
                <a:solidFill>
                  <a:srgbClr val="EFEDE3"/>
                </a:solidFill>
                <a:hlinkClick r:id="rId3"/>
              </a:rPr>
              <a:t>ndgigliotti@gmail.com</a:t>
            </a:r>
            <a:endParaRPr lang="en-US" sz="1800" dirty="0">
              <a:solidFill>
                <a:srgbClr val="EFEDE3"/>
              </a:solidFill>
            </a:endParaRPr>
          </a:p>
          <a:p>
            <a:pPr algn="l">
              <a:spcAft>
                <a:spcPts val="600"/>
              </a:spcAft>
            </a:pPr>
            <a:r>
              <a:rPr lang="en-US" sz="1800" dirty="0">
                <a:solidFill>
                  <a:srgbClr val="EFEDE3"/>
                </a:solidFill>
              </a:rPr>
              <a:t>GitHub: @ndgigliotti</a:t>
            </a:r>
          </a:p>
        </p:txBody>
      </p:sp>
    </p:spTree>
    <p:extLst>
      <p:ext uri="{BB962C8B-B14F-4D97-AF65-F5344CB8AC3E}">
        <p14:creationId xmlns:p14="http://schemas.microsoft.com/office/powerpoint/2010/main" val="1994315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42EE-F560-469A-9936-1C4218B0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3AF58-7383-4B66-95CD-6A962E69A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Descriptive analysis of movie genre profitability for Microsoft reveals the most profitable genres by two different measures.</a:t>
            </a:r>
          </a:p>
          <a:p>
            <a:r>
              <a:rPr lang="en-US" sz="2800" dirty="0"/>
              <a:t>Animation has the </a:t>
            </a:r>
            <a:r>
              <a:rPr lang="en-US" sz="2800" b="1" dirty="0"/>
              <a:t>best balance </a:t>
            </a:r>
            <a:r>
              <a:rPr lang="en-US" sz="2800" dirty="0"/>
              <a:t>of ROI and Revenue</a:t>
            </a:r>
          </a:p>
          <a:p>
            <a:r>
              <a:rPr lang="en-US" sz="2800" dirty="0"/>
              <a:t>Horror and mystery have the </a:t>
            </a:r>
            <a:r>
              <a:rPr lang="en-US" sz="2800" b="1" dirty="0"/>
              <a:t>best ROI</a:t>
            </a:r>
          </a:p>
          <a:p>
            <a:r>
              <a:rPr lang="en-US" sz="2800" dirty="0"/>
              <a:t>Adventure has the </a:t>
            </a:r>
            <a:r>
              <a:rPr lang="en-US" sz="2800" b="1" dirty="0"/>
              <a:t>best Revenue</a:t>
            </a:r>
          </a:p>
          <a:p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Additionally:</a:t>
            </a:r>
          </a:p>
          <a:p>
            <a:r>
              <a:rPr lang="en-US" sz="2800" dirty="0"/>
              <a:t>ROI was found to drop off for budgets of over $250M.</a:t>
            </a:r>
          </a:p>
        </p:txBody>
      </p:sp>
    </p:spTree>
    <p:extLst>
      <p:ext uri="{BB962C8B-B14F-4D97-AF65-F5344CB8AC3E}">
        <p14:creationId xmlns:p14="http://schemas.microsoft.com/office/powerpoint/2010/main" val="223734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9AAD0D9-3346-4F42-895B-A765A24AFCBE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8" r="34230"/>
          <a:stretch/>
        </p:blipFill>
        <p:spPr bwMode="auto">
          <a:xfrm>
            <a:off x="8472196" y="3717703"/>
            <a:ext cx="2871772" cy="138049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C7C2D4C-DF84-49E9-B214-293DB50E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041" y="2048505"/>
            <a:ext cx="2867784" cy="138049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60AFE-1E23-437C-AEAF-3D04E774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1774-626E-46F3-B6EA-73CE0A59B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6276975" cy="4000500"/>
          </a:xfrm>
        </p:spPr>
        <p:txBody>
          <a:bodyPr>
            <a:normAutofit/>
          </a:bodyPr>
          <a:lstStyle/>
          <a:p>
            <a:r>
              <a:rPr lang="en-US" sz="1600" dirty="0"/>
              <a:t>Data sources</a:t>
            </a:r>
          </a:p>
          <a:p>
            <a:pPr lvl="1"/>
            <a:r>
              <a:rPr lang="en-US" sz="1600" i="0" dirty="0"/>
              <a:t>Internet Movie Database: </a:t>
            </a:r>
            <a:r>
              <a:rPr lang="en-US" sz="1600" b="1" i="0" dirty="0"/>
              <a:t>Genre</a:t>
            </a:r>
          </a:p>
          <a:p>
            <a:pPr lvl="1"/>
            <a:r>
              <a:rPr lang="en-US" sz="1600" i="0" dirty="0"/>
              <a:t>The Numbers: </a:t>
            </a:r>
            <a:r>
              <a:rPr lang="en-US" sz="1600" b="1" i="0" dirty="0"/>
              <a:t>Finance</a:t>
            </a:r>
          </a:p>
          <a:p>
            <a:r>
              <a:rPr lang="en-US" sz="1600" dirty="0"/>
              <a:t>Time period: </a:t>
            </a:r>
            <a:r>
              <a:rPr lang="en-US" sz="1600" i="0" dirty="0"/>
              <a:t>2010 – 2019</a:t>
            </a:r>
          </a:p>
          <a:p>
            <a:r>
              <a:rPr lang="en-US" sz="1600" dirty="0"/>
              <a:t>Pearson Correlation</a:t>
            </a:r>
          </a:p>
          <a:p>
            <a:pPr lvl="1"/>
            <a:r>
              <a:rPr lang="en-US" sz="1600" i="0" dirty="0"/>
              <a:t>Used to measure the relationship between genre variables and financial variables</a:t>
            </a:r>
          </a:p>
          <a:p>
            <a:pPr lvl="1"/>
            <a:r>
              <a:rPr lang="en-US" sz="1600" i="0" dirty="0"/>
              <a:t>Measures the degree of linearity</a:t>
            </a:r>
          </a:p>
          <a:p>
            <a:pPr lvl="1"/>
            <a:r>
              <a:rPr lang="en-US" sz="1600" b="1" i="0" dirty="0"/>
              <a:t>Factors in both presence and absence of genre variable</a:t>
            </a:r>
          </a:p>
          <a:p>
            <a:pPr lvl="2"/>
            <a:r>
              <a:rPr lang="en-US" sz="1400" i="0" dirty="0"/>
              <a:t>E.g. if non-Crime movies make more profit than Crime movies, Crime will have a negative correlation with profit</a:t>
            </a:r>
          </a:p>
          <a:p>
            <a:pPr lvl="1"/>
            <a:endParaRPr lang="en-US" sz="1600" i="0" dirty="0"/>
          </a:p>
          <a:p>
            <a:pPr lvl="1"/>
            <a:endParaRPr lang="en-US" sz="1600" b="1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43EB2F9-76EE-4061-B02A-14933BE33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508" y="2048505"/>
            <a:ext cx="1124460" cy="12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57"/>
    </mc:Choice>
    <mc:Fallback xmlns="">
      <p:transition spd="slow" advTm="3065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FE1E05-1ED1-4504-A44E-D9449E0C6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6"/>
          <a:stretch/>
        </p:blipFill>
        <p:spPr bwMode="auto">
          <a:xfrm>
            <a:off x="20" y="-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91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Freeform: Shape 192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6C463-C964-41D6-9684-883C0BDC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The Choice of 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6A16-EAE9-4DAE-BC81-842F498E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Different genres have different production requirements.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Specialized actors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Specialized writers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Specialized designers</a:t>
            </a:r>
          </a:p>
          <a:p>
            <a:r>
              <a:rPr lang="en-US" sz="1600" dirty="0">
                <a:solidFill>
                  <a:schemeClr val="tx1"/>
                </a:solidFill>
              </a:rPr>
              <a:t>Genres vary in popularity and profitability.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Don’t let this decision sneak up on you.</a:t>
            </a:r>
          </a:p>
        </p:txBody>
      </p:sp>
    </p:spTree>
    <p:extLst>
      <p:ext uri="{BB962C8B-B14F-4D97-AF65-F5344CB8AC3E}">
        <p14:creationId xmlns:p14="http://schemas.microsoft.com/office/powerpoint/2010/main" val="3124630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5918"/>
    </mc:Choice>
    <mc:Fallback xmlns="">
      <p:transition spd="slow" advTm="2591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DBD2-7662-43A4-A0F8-B4A9A932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 vs. Profit</a:t>
            </a:r>
          </a:p>
        </p:txBody>
      </p:sp>
      <p:pic>
        <p:nvPicPr>
          <p:cNvPr id="74" name="Content Placeholder 73">
            <a:extLst>
              <a:ext uri="{FF2B5EF4-FFF2-40B4-BE49-F238E27FC236}">
                <a16:creationId xmlns:a16="http://schemas.microsoft.com/office/drawing/2014/main" id="{C4136F2B-CDAB-402C-AEDD-62AA8CB6E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1645920"/>
            <a:ext cx="4005268" cy="4526280"/>
          </a:xfrm>
        </p:spPr>
      </p:pic>
      <p:pic>
        <p:nvPicPr>
          <p:cNvPr id="80" name="Content Placeholder 79">
            <a:extLst>
              <a:ext uri="{FF2B5EF4-FFF2-40B4-BE49-F238E27FC236}">
                <a16:creationId xmlns:a16="http://schemas.microsoft.com/office/drawing/2014/main" id="{23C9FA84-4996-46B0-ADA0-E762F5BE8FB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5475" y="1645920"/>
            <a:ext cx="3997325" cy="4527550"/>
          </a:xfr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942B32-E71C-4E94-9EC4-0BB6962AC02B}"/>
              </a:ext>
            </a:extLst>
          </p:cNvPr>
          <p:cNvCxnSpPr/>
          <p:nvPr/>
        </p:nvCxnSpPr>
        <p:spPr>
          <a:xfrm>
            <a:off x="1726164" y="1993849"/>
            <a:ext cx="289249" cy="0"/>
          </a:xfrm>
          <a:prstGeom prst="line">
            <a:avLst/>
          </a:prstGeom>
          <a:ln w="19050">
            <a:solidFill>
              <a:srgbClr val="803A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89ECAB-52A3-48C2-AD35-109768186EF5}"/>
              </a:ext>
            </a:extLst>
          </p:cNvPr>
          <p:cNvCxnSpPr>
            <a:cxnSpLocks/>
          </p:cNvCxnSpPr>
          <p:nvPr/>
        </p:nvCxnSpPr>
        <p:spPr>
          <a:xfrm>
            <a:off x="1695373" y="2199122"/>
            <a:ext cx="320040" cy="0"/>
          </a:xfrm>
          <a:prstGeom prst="line">
            <a:avLst/>
          </a:prstGeom>
          <a:ln w="19050">
            <a:solidFill>
              <a:srgbClr val="803A3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8255AE-A63F-471F-AF98-5AF32EE64AD8}"/>
              </a:ext>
            </a:extLst>
          </p:cNvPr>
          <p:cNvCxnSpPr>
            <a:cxnSpLocks/>
          </p:cNvCxnSpPr>
          <p:nvPr/>
        </p:nvCxnSpPr>
        <p:spPr>
          <a:xfrm>
            <a:off x="7168308" y="1995119"/>
            <a:ext cx="450980" cy="0"/>
          </a:xfrm>
          <a:prstGeom prst="line">
            <a:avLst/>
          </a:prstGeom>
          <a:ln w="19050">
            <a:solidFill>
              <a:srgbClr val="803A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C62502-0D17-4D15-8778-EA78D63B2BF1}"/>
              </a:ext>
            </a:extLst>
          </p:cNvPr>
          <p:cNvCxnSpPr>
            <a:cxnSpLocks/>
          </p:cNvCxnSpPr>
          <p:nvPr/>
        </p:nvCxnSpPr>
        <p:spPr>
          <a:xfrm>
            <a:off x="7177639" y="2200393"/>
            <a:ext cx="450980" cy="0"/>
          </a:xfrm>
          <a:prstGeom prst="line">
            <a:avLst/>
          </a:prstGeom>
          <a:ln w="19050">
            <a:solidFill>
              <a:srgbClr val="803A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B389A9-2CEE-41F5-BBF2-E6B89D7E6317}"/>
              </a:ext>
            </a:extLst>
          </p:cNvPr>
          <p:cNvCxnSpPr>
            <a:cxnSpLocks/>
          </p:cNvCxnSpPr>
          <p:nvPr/>
        </p:nvCxnSpPr>
        <p:spPr>
          <a:xfrm>
            <a:off x="7393798" y="2387005"/>
            <a:ext cx="225490" cy="0"/>
          </a:xfrm>
          <a:prstGeom prst="line">
            <a:avLst/>
          </a:prstGeom>
          <a:ln w="19050">
            <a:solidFill>
              <a:srgbClr val="803A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DA1287F-E1CA-46D3-9731-55CA00F1641A}"/>
              </a:ext>
            </a:extLst>
          </p:cNvPr>
          <p:cNvSpPr txBox="1"/>
          <p:nvPr/>
        </p:nvSpPr>
        <p:spPr>
          <a:xfrm>
            <a:off x="4233114" y="2659200"/>
            <a:ext cx="2287508" cy="923330"/>
          </a:xfrm>
          <a:prstGeom prst="rect">
            <a:avLst/>
          </a:prstGeom>
          <a:solidFill>
            <a:srgbClr val="803A3D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difference must be (at least partly) due to budget.</a:t>
            </a:r>
          </a:p>
        </p:txBody>
      </p:sp>
    </p:spTree>
    <p:extLst>
      <p:ext uri="{BB962C8B-B14F-4D97-AF65-F5344CB8AC3E}">
        <p14:creationId xmlns:p14="http://schemas.microsoft.com/office/powerpoint/2010/main" val="2008622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81178"/>
    </mc:Choice>
    <mc:Fallback xmlns="">
      <p:transition spd="slow" advTm="8117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16">
            <a:extLst>
              <a:ext uri="{FF2B5EF4-FFF2-40B4-BE49-F238E27FC236}">
                <a16:creationId xmlns:a16="http://schemas.microsoft.com/office/drawing/2014/main" id="{D9EFCE2F-DBC6-4C79-AF48-0BA3F6FF2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3950" y="1686764"/>
            <a:ext cx="3756451" cy="469279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CED1B8-BCAC-47F5-85F1-0731A8B2D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1600" y="1686764"/>
            <a:ext cx="4338840" cy="35363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976A94-3052-4C95-9E87-717D4753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ROI by Budget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E9DF1-D6DE-425D-B13F-7BB1D09039F1}"/>
              </a:ext>
            </a:extLst>
          </p:cNvPr>
          <p:cNvSpPr txBox="1"/>
          <p:nvPr/>
        </p:nvSpPr>
        <p:spPr>
          <a:xfrm>
            <a:off x="2043403" y="5421806"/>
            <a:ext cx="334979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films are evenly divided by budget quartile.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BFCDEE-EE4D-4BB9-AB1C-E737FE0A5901}"/>
              </a:ext>
            </a:extLst>
          </p:cNvPr>
          <p:cNvCxnSpPr>
            <a:cxnSpLocks/>
          </p:cNvCxnSpPr>
          <p:nvPr/>
        </p:nvCxnSpPr>
        <p:spPr>
          <a:xfrm>
            <a:off x="7561192" y="4320073"/>
            <a:ext cx="289249" cy="0"/>
          </a:xfrm>
          <a:prstGeom prst="line">
            <a:avLst/>
          </a:prstGeom>
          <a:ln w="19050">
            <a:solidFill>
              <a:srgbClr val="803A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E5EE05-6E75-43CF-B353-A276C570C0F7}"/>
              </a:ext>
            </a:extLst>
          </p:cNvPr>
          <p:cNvCxnSpPr>
            <a:cxnSpLocks/>
          </p:cNvCxnSpPr>
          <p:nvPr/>
        </p:nvCxnSpPr>
        <p:spPr>
          <a:xfrm>
            <a:off x="7495877" y="4739951"/>
            <a:ext cx="354564" cy="0"/>
          </a:xfrm>
          <a:prstGeom prst="line">
            <a:avLst/>
          </a:prstGeom>
          <a:ln w="19050">
            <a:solidFill>
              <a:srgbClr val="803A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F9C2A1-944F-4E28-9590-E525999DC248}"/>
              </a:ext>
            </a:extLst>
          </p:cNvPr>
          <p:cNvCxnSpPr>
            <a:cxnSpLocks/>
          </p:cNvCxnSpPr>
          <p:nvPr/>
        </p:nvCxnSpPr>
        <p:spPr>
          <a:xfrm>
            <a:off x="7402571" y="2509935"/>
            <a:ext cx="447870" cy="0"/>
          </a:xfrm>
          <a:prstGeom prst="line">
            <a:avLst/>
          </a:prstGeom>
          <a:ln w="19050">
            <a:solidFill>
              <a:srgbClr val="803A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37359D-6CB2-4A20-B62C-1AFA8EEE95F6}"/>
              </a:ext>
            </a:extLst>
          </p:cNvPr>
          <p:cNvSpPr txBox="1"/>
          <p:nvPr/>
        </p:nvSpPr>
        <p:spPr>
          <a:xfrm>
            <a:off x="7063949" y="782419"/>
            <a:ext cx="3756451" cy="646331"/>
          </a:xfrm>
          <a:prstGeom prst="rect">
            <a:avLst/>
          </a:prstGeom>
          <a:solidFill>
            <a:srgbClr val="803A3D"/>
          </a:solidFill>
          <a:ln w="34925" cap="sq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Animation leads High-Budget,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Horror and Mystery lead Low-Budget</a:t>
            </a:r>
          </a:p>
        </p:txBody>
      </p:sp>
    </p:spTree>
    <p:extLst>
      <p:ext uri="{BB962C8B-B14F-4D97-AF65-F5344CB8AC3E}">
        <p14:creationId xmlns:p14="http://schemas.microsoft.com/office/powerpoint/2010/main" val="353272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6"/>
    </mc:Choice>
    <mc:Fallback xmlns="">
      <p:transition spd="slow" advTm="505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75E5A-FA17-427C-BC84-C54E9C59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Domestic ROI by Budget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E7DECA7-0026-412E-8456-259757F3A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8852" y="645106"/>
            <a:ext cx="4200675" cy="5247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983E46-4F67-41A9-ABE1-C3CDDA436F70}"/>
              </a:ext>
            </a:extLst>
          </p:cNvPr>
          <p:cNvSpPr txBox="1"/>
          <p:nvPr/>
        </p:nvSpPr>
        <p:spPr>
          <a:xfrm>
            <a:off x="6389914" y="2286000"/>
            <a:ext cx="5127172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150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Results are largely the same</a:t>
            </a:r>
          </a:p>
          <a:p>
            <a:pPr marL="384048" indent="-384048" defTabSz="914400">
              <a:lnSpc>
                <a:spcPct val="150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Comedy does slightly better</a:t>
            </a:r>
          </a:p>
          <a:p>
            <a:pPr marL="384048" indent="-384048" defTabSz="914400">
              <a:lnSpc>
                <a:spcPct val="150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Biography does slightly better</a:t>
            </a:r>
          </a:p>
          <a:p>
            <a:pPr marL="384048" indent="-384048" defTabSz="914400">
              <a:lnSpc>
                <a:spcPct val="150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Action, Crime, and Drama are still low</a:t>
            </a:r>
          </a:p>
        </p:txBody>
      </p:sp>
    </p:spTree>
    <p:extLst>
      <p:ext uri="{BB962C8B-B14F-4D97-AF65-F5344CB8AC3E}">
        <p14:creationId xmlns:p14="http://schemas.microsoft.com/office/powerpoint/2010/main" val="24990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"/>
    </mc:Choice>
    <mc:Fallback xmlns="">
      <p:transition spd="slow" advTm="28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E37AB10-582D-46B6-B394-040AA01A6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4552" y="1647659"/>
            <a:ext cx="4011136" cy="475626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5076640-502D-463C-B82D-0E71D2664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8956" y="1647659"/>
            <a:ext cx="3718656" cy="4756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F206A-ED60-4037-82FA-4EB2E9DB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313576" cy="1485900"/>
          </a:xfrm>
        </p:spPr>
        <p:txBody>
          <a:bodyPr/>
          <a:lstStyle/>
          <a:p>
            <a:r>
              <a:rPr lang="en-US" dirty="0"/>
              <a:t>Other Perspectives on World ROI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9D587F9-9F90-4C1E-B1A4-6AC5E8361FEF}"/>
              </a:ext>
            </a:extLst>
          </p:cNvPr>
          <p:cNvSpPr/>
          <p:nvPr/>
        </p:nvSpPr>
        <p:spPr>
          <a:xfrm>
            <a:off x="6540378" y="1940768"/>
            <a:ext cx="376335" cy="165604"/>
          </a:xfrm>
          <a:prstGeom prst="rightArrow">
            <a:avLst/>
          </a:prstGeom>
          <a:solidFill>
            <a:srgbClr val="803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2A27D95-E44A-40AF-B592-EF93BEA6A851}"/>
              </a:ext>
            </a:extLst>
          </p:cNvPr>
          <p:cNvSpPr/>
          <p:nvPr/>
        </p:nvSpPr>
        <p:spPr>
          <a:xfrm>
            <a:off x="6916713" y="2204727"/>
            <a:ext cx="376335" cy="165604"/>
          </a:xfrm>
          <a:prstGeom prst="rightArrow">
            <a:avLst/>
          </a:prstGeom>
          <a:solidFill>
            <a:srgbClr val="803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C5DA219-B6FB-4D83-830E-90573F36541F}"/>
              </a:ext>
            </a:extLst>
          </p:cNvPr>
          <p:cNvSpPr/>
          <p:nvPr/>
        </p:nvSpPr>
        <p:spPr>
          <a:xfrm>
            <a:off x="6744096" y="2466338"/>
            <a:ext cx="376335" cy="165604"/>
          </a:xfrm>
          <a:prstGeom prst="rightArrow">
            <a:avLst/>
          </a:prstGeom>
          <a:solidFill>
            <a:srgbClr val="803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1422A94-4897-4CE2-9D12-732CA7868A57}"/>
              </a:ext>
            </a:extLst>
          </p:cNvPr>
          <p:cNvSpPr/>
          <p:nvPr/>
        </p:nvSpPr>
        <p:spPr>
          <a:xfrm>
            <a:off x="7123541" y="3004104"/>
            <a:ext cx="376335" cy="165604"/>
          </a:xfrm>
          <a:prstGeom prst="rightArrow">
            <a:avLst/>
          </a:prstGeom>
          <a:solidFill>
            <a:srgbClr val="803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2559049-B9D5-45BA-92DA-91BA485179A7}"/>
              </a:ext>
            </a:extLst>
          </p:cNvPr>
          <p:cNvSpPr/>
          <p:nvPr/>
        </p:nvSpPr>
        <p:spPr>
          <a:xfrm>
            <a:off x="6437547" y="3557651"/>
            <a:ext cx="376335" cy="165604"/>
          </a:xfrm>
          <a:prstGeom prst="rightArrow">
            <a:avLst/>
          </a:prstGeom>
          <a:solidFill>
            <a:srgbClr val="803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1A78FB7-959A-4260-81EC-6940217D43FB}"/>
              </a:ext>
            </a:extLst>
          </p:cNvPr>
          <p:cNvSpPr/>
          <p:nvPr/>
        </p:nvSpPr>
        <p:spPr>
          <a:xfrm>
            <a:off x="7193327" y="4360549"/>
            <a:ext cx="376335" cy="165604"/>
          </a:xfrm>
          <a:prstGeom prst="rightArrow">
            <a:avLst/>
          </a:prstGeom>
          <a:solidFill>
            <a:srgbClr val="803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C827003-BE31-4971-AFCC-572C5ACF64E4}"/>
              </a:ext>
            </a:extLst>
          </p:cNvPr>
          <p:cNvSpPr/>
          <p:nvPr/>
        </p:nvSpPr>
        <p:spPr>
          <a:xfrm>
            <a:off x="7412595" y="3808228"/>
            <a:ext cx="376335" cy="165604"/>
          </a:xfrm>
          <a:prstGeom prst="rightArrow">
            <a:avLst/>
          </a:prstGeom>
          <a:solidFill>
            <a:srgbClr val="803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569B781-0C40-4C46-A85D-433BE3BD4290}"/>
              </a:ext>
            </a:extLst>
          </p:cNvPr>
          <p:cNvSpPr/>
          <p:nvPr/>
        </p:nvSpPr>
        <p:spPr>
          <a:xfrm>
            <a:off x="6625714" y="5150950"/>
            <a:ext cx="376335" cy="165604"/>
          </a:xfrm>
          <a:prstGeom prst="rightArrow">
            <a:avLst/>
          </a:prstGeom>
          <a:solidFill>
            <a:srgbClr val="803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8C701EC-45DA-4CA0-AB1A-33307A480BEE}"/>
              </a:ext>
            </a:extLst>
          </p:cNvPr>
          <p:cNvSpPr/>
          <p:nvPr/>
        </p:nvSpPr>
        <p:spPr>
          <a:xfrm>
            <a:off x="6440754" y="5421538"/>
            <a:ext cx="376335" cy="165604"/>
          </a:xfrm>
          <a:prstGeom prst="rightArrow">
            <a:avLst/>
          </a:prstGeom>
          <a:solidFill>
            <a:srgbClr val="803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FBB1F50-E349-41ED-B9E4-AA51629AAA47}"/>
              </a:ext>
            </a:extLst>
          </p:cNvPr>
          <p:cNvSpPr/>
          <p:nvPr/>
        </p:nvSpPr>
        <p:spPr>
          <a:xfrm>
            <a:off x="7066781" y="5691768"/>
            <a:ext cx="376335" cy="165604"/>
          </a:xfrm>
          <a:prstGeom prst="rightArrow">
            <a:avLst/>
          </a:prstGeom>
          <a:solidFill>
            <a:srgbClr val="803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48CC89-B085-4210-AC41-796E17E9F946}"/>
              </a:ext>
            </a:extLst>
          </p:cNvPr>
          <p:cNvSpPr txBox="1"/>
          <p:nvPr/>
        </p:nvSpPr>
        <p:spPr>
          <a:xfrm>
            <a:off x="4380548" y="2875367"/>
            <a:ext cx="1595851" cy="1015663"/>
          </a:xfrm>
          <a:prstGeom prst="rect">
            <a:avLst/>
          </a:prstGeom>
          <a:solidFill>
            <a:srgbClr val="803A3D"/>
          </a:solidFill>
          <a:ln w="34925" cap="rnd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20469"/>
                      <a:gd name="connsiteY0" fmla="*/ 0 h 1200329"/>
                      <a:gd name="connsiteX1" fmla="*/ 1820469 w 1820469"/>
                      <a:gd name="connsiteY1" fmla="*/ 0 h 1200329"/>
                      <a:gd name="connsiteX2" fmla="*/ 1820469 w 1820469"/>
                      <a:gd name="connsiteY2" fmla="*/ 1200329 h 1200329"/>
                      <a:gd name="connsiteX3" fmla="*/ 0 w 1820469"/>
                      <a:gd name="connsiteY3" fmla="*/ 1200329 h 1200329"/>
                      <a:gd name="connsiteX4" fmla="*/ 0 w 1820469"/>
                      <a:gd name="connsiteY4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20469" h="1200329" fill="none" extrusionOk="0">
                        <a:moveTo>
                          <a:pt x="0" y="0"/>
                        </a:moveTo>
                        <a:cubicBezTo>
                          <a:pt x="520725" y="24555"/>
                          <a:pt x="1404947" y="-141259"/>
                          <a:pt x="1820469" y="0"/>
                        </a:cubicBezTo>
                        <a:cubicBezTo>
                          <a:pt x="1801701" y="121298"/>
                          <a:pt x="1851416" y="834541"/>
                          <a:pt x="1820469" y="1200329"/>
                        </a:cubicBezTo>
                        <a:cubicBezTo>
                          <a:pt x="1372884" y="1114280"/>
                          <a:pt x="204516" y="1143888"/>
                          <a:pt x="0" y="1200329"/>
                        </a:cubicBezTo>
                        <a:cubicBezTo>
                          <a:pt x="79774" y="709359"/>
                          <a:pt x="-97449" y="224036"/>
                          <a:pt x="0" y="0"/>
                        </a:cubicBezTo>
                        <a:close/>
                      </a:path>
                      <a:path w="1820469" h="1200329" stroke="0" extrusionOk="0">
                        <a:moveTo>
                          <a:pt x="0" y="0"/>
                        </a:moveTo>
                        <a:cubicBezTo>
                          <a:pt x="422559" y="90216"/>
                          <a:pt x="1556564" y="76504"/>
                          <a:pt x="1820469" y="0"/>
                        </a:cubicBezTo>
                        <a:cubicBezTo>
                          <a:pt x="1789355" y="337080"/>
                          <a:pt x="1859959" y="899796"/>
                          <a:pt x="1820469" y="1200329"/>
                        </a:cubicBezTo>
                        <a:cubicBezTo>
                          <a:pt x="1121745" y="1262697"/>
                          <a:pt x="765067" y="1194661"/>
                          <a:pt x="0" y="1200329"/>
                        </a:cubicBezTo>
                        <a:cubicBezTo>
                          <a:pt x="-5118" y="993769"/>
                          <a:pt x="-42443" y="1298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Horror and Mystery are on top.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EE71C8F-0957-4C21-A273-D317B6C44350}"/>
              </a:ext>
            </a:extLst>
          </p:cNvPr>
          <p:cNvSpPr/>
          <p:nvPr/>
        </p:nvSpPr>
        <p:spPr>
          <a:xfrm>
            <a:off x="7005159" y="3265601"/>
            <a:ext cx="376335" cy="165604"/>
          </a:xfrm>
          <a:prstGeom prst="rightArrow">
            <a:avLst/>
          </a:prstGeom>
          <a:solidFill>
            <a:srgbClr val="803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5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"/>
    </mc:Choice>
    <mc:Fallback xmlns="">
      <p:transition spd="slow" advTm="22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062E-F318-48BA-8C64-211A111A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vs World ROI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F1CF0D-A4A6-4882-9D14-27B37C22A0E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1785679"/>
            <a:ext cx="5675313" cy="42465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A3D0BD-97BD-4FD6-9E25-1AA3BC382235}"/>
              </a:ext>
            </a:extLst>
          </p:cNvPr>
          <p:cNvSpPr txBox="1"/>
          <p:nvPr/>
        </p:nvSpPr>
        <p:spPr>
          <a:xfrm>
            <a:off x="7315201" y="2171700"/>
            <a:ext cx="4124130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Regression plot on a log scale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Not much of a correlation, but…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Sharp drop off around $250M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Recommend avoiding extremely high budgets</a:t>
            </a:r>
          </a:p>
        </p:txBody>
      </p:sp>
    </p:spTree>
    <p:extLst>
      <p:ext uri="{BB962C8B-B14F-4D97-AF65-F5344CB8AC3E}">
        <p14:creationId xmlns:p14="http://schemas.microsoft.com/office/powerpoint/2010/main" val="18975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471"/>
    </mc:Choice>
    <mc:Fallback xmlns="">
      <p:transition spd="slow" advTm="68471"/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{14C6C8B5-C685-47E0-8E51-52FF5C44F33A}tf10001105</Template>
  <TotalTime>1027</TotalTime>
  <Words>355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Franklin Gothic Book</vt:lpstr>
      <vt:lpstr>Crop</vt:lpstr>
      <vt:lpstr>Movie Genre profitability</vt:lpstr>
      <vt:lpstr>Overview</vt:lpstr>
      <vt:lpstr>Data and Methods</vt:lpstr>
      <vt:lpstr>The Choice of Genre</vt:lpstr>
      <vt:lpstr>ROI vs. Profit</vt:lpstr>
      <vt:lpstr>World ROI by Budget</vt:lpstr>
      <vt:lpstr>Domestic ROI by Budget</vt:lpstr>
      <vt:lpstr>Other Perspectives on World ROI</vt:lpstr>
      <vt:lpstr>Budget vs World ROI</vt:lpstr>
      <vt:lpstr>Conclusions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Genre profitability</dc:title>
  <dc:creator>Nicholas Gigliotti</dc:creator>
  <cp:lastModifiedBy>Nicholas Gigliotti</cp:lastModifiedBy>
  <cp:revision>103</cp:revision>
  <dcterms:created xsi:type="dcterms:W3CDTF">2021-03-22T03:25:21Z</dcterms:created>
  <dcterms:modified xsi:type="dcterms:W3CDTF">2021-04-02T14:45:26Z</dcterms:modified>
</cp:coreProperties>
</file>