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BE75-06E6-46C1-9237-0B17B1DA8F24}" type="doc">
      <dgm:prSet loTypeId="urn:microsoft.com/office/officeart/2005/8/layout/process4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2D20A96-1431-4D92-87F9-71EC97A359A4}">
      <dgm:prSet/>
      <dgm:spPr/>
      <dgm:t>
        <a:bodyPr/>
        <a:lstStyle/>
        <a:p>
          <a:r>
            <a:rPr lang="en-US" dirty="0"/>
            <a:t>What </a:t>
          </a:r>
          <a:r>
            <a:rPr lang="en-US" dirty="0">
              <a:solidFill>
                <a:schemeClr val="tx1"/>
              </a:solidFill>
            </a:rPr>
            <a:t>genres</a:t>
          </a:r>
          <a:r>
            <a:rPr lang="en-US" dirty="0"/>
            <a:t> have the strongest correlation with ROI?</a:t>
          </a:r>
        </a:p>
      </dgm:t>
    </dgm:pt>
    <dgm:pt modelId="{AC96FB75-120B-4437-97B4-AE89CF3023D3}" type="parTrans" cxnId="{C15E0C95-028F-4C5B-9EF7-F7217F5604E8}">
      <dgm:prSet/>
      <dgm:spPr/>
      <dgm:t>
        <a:bodyPr/>
        <a:lstStyle/>
        <a:p>
          <a:endParaRPr lang="en-US"/>
        </a:p>
      </dgm:t>
    </dgm:pt>
    <dgm:pt modelId="{B964965F-099A-4E44-ACFC-30388FC6E177}" type="sibTrans" cxnId="{C15E0C95-028F-4C5B-9EF7-F7217F5604E8}">
      <dgm:prSet/>
      <dgm:spPr/>
      <dgm:t>
        <a:bodyPr/>
        <a:lstStyle/>
        <a:p>
          <a:endParaRPr lang="en-US"/>
        </a:p>
      </dgm:t>
    </dgm:pt>
    <dgm:pt modelId="{620956CF-58BF-4748-AD24-5B5F07ABDF62}">
      <dgm:prSet/>
      <dgm:spPr/>
      <dgm:t>
        <a:bodyPr/>
        <a:lstStyle/>
        <a:p>
          <a:r>
            <a:rPr lang="en-US" dirty="0"/>
            <a:t>How does budget affect these correlations?</a:t>
          </a:r>
        </a:p>
      </dgm:t>
    </dgm:pt>
    <dgm:pt modelId="{F34D9458-486F-4A74-879A-8D9C171478FE}" type="parTrans" cxnId="{B8BA6EF5-BBBF-4F14-8405-C6D78BDC37D4}">
      <dgm:prSet/>
      <dgm:spPr/>
      <dgm:t>
        <a:bodyPr/>
        <a:lstStyle/>
        <a:p>
          <a:endParaRPr lang="en-US"/>
        </a:p>
      </dgm:t>
    </dgm:pt>
    <dgm:pt modelId="{00F14550-F4CF-446F-B491-C92D2D65B94C}" type="sibTrans" cxnId="{B8BA6EF5-BBBF-4F14-8405-C6D78BDC37D4}">
      <dgm:prSet/>
      <dgm:spPr/>
      <dgm:t>
        <a:bodyPr/>
        <a:lstStyle/>
        <a:p>
          <a:endParaRPr lang="en-US"/>
        </a:p>
      </dgm:t>
    </dgm:pt>
    <dgm:pt modelId="{A905BB1F-32BA-4317-B1D7-55F01CB3DC42}">
      <dgm:prSet/>
      <dgm:spPr/>
      <dgm:t>
        <a:bodyPr/>
        <a:lstStyle/>
        <a:p>
          <a:r>
            <a:rPr lang="en-US" dirty="0"/>
            <a:t>Are high or low-budget films more profitable?</a:t>
          </a:r>
        </a:p>
      </dgm:t>
    </dgm:pt>
    <dgm:pt modelId="{98DA5284-6B72-4F8C-A4A7-AC9C8311CFF8}" type="parTrans" cxnId="{B4BFB33A-DE5C-4829-AD63-90492B3C5459}">
      <dgm:prSet/>
      <dgm:spPr/>
      <dgm:t>
        <a:bodyPr/>
        <a:lstStyle/>
        <a:p>
          <a:endParaRPr lang="en-US"/>
        </a:p>
      </dgm:t>
    </dgm:pt>
    <dgm:pt modelId="{C90D76EB-7CA6-47C2-B7D5-1494F9C7E3F7}" type="sibTrans" cxnId="{B4BFB33A-DE5C-4829-AD63-90492B3C5459}">
      <dgm:prSet/>
      <dgm:spPr/>
      <dgm:t>
        <a:bodyPr/>
        <a:lstStyle/>
        <a:p>
          <a:endParaRPr lang="en-US"/>
        </a:p>
      </dgm:t>
    </dgm:pt>
    <dgm:pt modelId="{6222796C-289A-43BE-90FA-15C2A0DE6642}" type="pres">
      <dgm:prSet presAssocID="{04B8BE75-06E6-46C1-9237-0B17B1DA8F24}" presName="Name0" presStyleCnt="0">
        <dgm:presLayoutVars>
          <dgm:dir/>
          <dgm:animLvl val="lvl"/>
          <dgm:resizeHandles val="exact"/>
        </dgm:presLayoutVars>
      </dgm:prSet>
      <dgm:spPr/>
    </dgm:pt>
    <dgm:pt modelId="{B4F34417-8930-4675-B1CA-26C25EB7C749}" type="pres">
      <dgm:prSet presAssocID="{A905BB1F-32BA-4317-B1D7-55F01CB3DC42}" presName="boxAndChildren" presStyleCnt="0"/>
      <dgm:spPr/>
    </dgm:pt>
    <dgm:pt modelId="{B4589FA7-CEFE-4C11-9645-295636E960AE}" type="pres">
      <dgm:prSet presAssocID="{A905BB1F-32BA-4317-B1D7-55F01CB3DC42}" presName="parentTextBox" presStyleLbl="node1" presStyleIdx="0" presStyleCnt="3"/>
      <dgm:spPr/>
    </dgm:pt>
    <dgm:pt modelId="{E67597A1-847D-4FCC-8557-74D076C0F53D}" type="pres">
      <dgm:prSet presAssocID="{00F14550-F4CF-446F-B491-C92D2D65B94C}" presName="sp" presStyleCnt="0"/>
      <dgm:spPr/>
    </dgm:pt>
    <dgm:pt modelId="{B8A78F02-CDD0-46A7-B5BC-30F85B69D6A0}" type="pres">
      <dgm:prSet presAssocID="{620956CF-58BF-4748-AD24-5B5F07ABDF62}" presName="arrowAndChildren" presStyleCnt="0"/>
      <dgm:spPr/>
    </dgm:pt>
    <dgm:pt modelId="{BD3BF11E-91AB-4E55-8C8D-2404F082D640}" type="pres">
      <dgm:prSet presAssocID="{620956CF-58BF-4748-AD24-5B5F07ABDF62}" presName="parentTextArrow" presStyleLbl="node1" presStyleIdx="1" presStyleCnt="3"/>
      <dgm:spPr/>
    </dgm:pt>
    <dgm:pt modelId="{37A31726-9335-4EE3-9B05-4311F94ACB68}" type="pres">
      <dgm:prSet presAssocID="{B964965F-099A-4E44-ACFC-30388FC6E177}" presName="sp" presStyleCnt="0"/>
      <dgm:spPr/>
    </dgm:pt>
    <dgm:pt modelId="{E702D958-A736-404B-90BF-F9C693E806B9}" type="pres">
      <dgm:prSet presAssocID="{A2D20A96-1431-4D92-87F9-71EC97A359A4}" presName="arrowAndChildren" presStyleCnt="0"/>
      <dgm:spPr/>
    </dgm:pt>
    <dgm:pt modelId="{A96FACCE-DB4E-43D9-AFD7-41A280BFD08C}" type="pres">
      <dgm:prSet presAssocID="{A2D20A96-1431-4D92-87F9-71EC97A359A4}" presName="parentTextArrow" presStyleLbl="node1" presStyleIdx="2" presStyleCnt="3"/>
      <dgm:spPr/>
    </dgm:pt>
  </dgm:ptLst>
  <dgm:cxnLst>
    <dgm:cxn modelId="{B4BFB33A-DE5C-4829-AD63-90492B3C5459}" srcId="{04B8BE75-06E6-46C1-9237-0B17B1DA8F24}" destId="{A905BB1F-32BA-4317-B1D7-55F01CB3DC42}" srcOrd="2" destOrd="0" parTransId="{98DA5284-6B72-4F8C-A4A7-AC9C8311CFF8}" sibTransId="{C90D76EB-7CA6-47C2-B7D5-1494F9C7E3F7}"/>
    <dgm:cxn modelId="{A2B95F49-A154-467F-9240-0011CF88B113}" type="presOf" srcId="{A905BB1F-32BA-4317-B1D7-55F01CB3DC42}" destId="{B4589FA7-CEFE-4C11-9645-295636E960AE}" srcOrd="0" destOrd="0" presId="urn:microsoft.com/office/officeart/2005/8/layout/process4"/>
    <dgm:cxn modelId="{E21EAA89-FA9D-4BF5-8BBA-85DBF97E69F9}" type="presOf" srcId="{04B8BE75-06E6-46C1-9237-0B17B1DA8F24}" destId="{6222796C-289A-43BE-90FA-15C2A0DE6642}" srcOrd="0" destOrd="0" presId="urn:microsoft.com/office/officeart/2005/8/layout/process4"/>
    <dgm:cxn modelId="{C15E0C95-028F-4C5B-9EF7-F7217F5604E8}" srcId="{04B8BE75-06E6-46C1-9237-0B17B1DA8F24}" destId="{A2D20A96-1431-4D92-87F9-71EC97A359A4}" srcOrd="0" destOrd="0" parTransId="{AC96FB75-120B-4437-97B4-AE89CF3023D3}" sibTransId="{B964965F-099A-4E44-ACFC-30388FC6E177}"/>
    <dgm:cxn modelId="{362EB6A9-B486-48BE-93E2-B8E6E721920A}" type="presOf" srcId="{A2D20A96-1431-4D92-87F9-71EC97A359A4}" destId="{A96FACCE-DB4E-43D9-AFD7-41A280BFD08C}" srcOrd="0" destOrd="0" presId="urn:microsoft.com/office/officeart/2005/8/layout/process4"/>
    <dgm:cxn modelId="{CDA070E6-6706-496B-952F-6632A05FCFFE}" type="presOf" srcId="{620956CF-58BF-4748-AD24-5B5F07ABDF62}" destId="{BD3BF11E-91AB-4E55-8C8D-2404F082D640}" srcOrd="0" destOrd="0" presId="urn:microsoft.com/office/officeart/2005/8/layout/process4"/>
    <dgm:cxn modelId="{B8BA6EF5-BBBF-4F14-8405-C6D78BDC37D4}" srcId="{04B8BE75-06E6-46C1-9237-0B17B1DA8F24}" destId="{620956CF-58BF-4748-AD24-5B5F07ABDF62}" srcOrd="1" destOrd="0" parTransId="{F34D9458-486F-4A74-879A-8D9C171478FE}" sibTransId="{00F14550-F4CF-446F-B491-C92D2D65B94C}"/>
    <dgm:cxn modelId="{3CD5D7D9-474E-4739-A381-D154BE8F4DA6}" type="presParOf" srcId="{6222796C-289A-43BE-90FA-15C2A0DE6642}" destId="{B4F34417-8930-4675-B1CA-26C25EB7C749}" srcOrd="0" destOrd="0" presId="urn:microsoft.com/office/officeart/2005/8/layout/process4"/>
    <dgm:cxn modelId="{DF50DF3B-D74E-46C4-A93F-86087A347524}" type="presParOf" srcId="{B4F34417-8930-4675-B1CA-26C25EB7C749}" destId="{B4589FA7-CEFE-4C11-9645-295636E960AE}" srcOrd="0" destOrd="0" presId="urn:microsoft.com/office/officeart/2005/8/layout/process4"/>
    <dgm:cxn modelId="{B459E0A7-7B65-444D-ABD2-CFD1460356F1}" type="presParOf" srcId="{6222796C-289A-43BE-90FA-15C2A0DE6642}" destId="{E67597A1-847D-4FCC-8557-74D076C0F53D}" srcOrd="1" destOrd="0" presId="urn:microsoft.com/office/officeart/2005/8/layout/process4"/>
    <dgm:cxn modelId="{51E9C1CA-9BF8-4FBF-9C23-25E2A71796D6}" type="presParOf" srcId="{6222796C-289A-43BE-90FA-15C2A0DE6642}" destId="{B8A78F02-CDD0-46A7-B5BC-30F85B69D6A0}" srcOrd="2" destOrd="0" presId="urn:microsoft.com/office/officeart/2005/8/layout/process4"/>
    <dgm:cxn modelId="{588E2A13-6087-4BA4-86E2-A3AE00B0D4B7}" type="presParOf" srcId="{B8A78F02-CDD0-46A7-B5BC-30F85B69D6A0}" destId="{BD3BF11E-91AB-4E55-8C8D-2404F082D640}" srcOrd="0" destOrd="0" presId="urn:microsoft.com/office/officeart/2005/8/layout/process4"/>
    <dgm:cxn modelId="{9FFBEC9A-BD7D-47BF-AA0A-265E0522F7B4}" type="presParOf" srcId="{6222796C-289A-43BE-90FA-15C2A0DE6642}" destId="{37A31726-9335-4EE3-9B05-4311F94ACB68}" srcOrd="3" destOrd="0" presId="urn:microsoft.com/office/officeart/2005/8/layout/process4"/>
    <dgm:cxn modelId="{2EC77BFE-3F01-4BAE-8F10-BCDF5C4DE67F}" type="presParOf" srcId="{6222796C-289A-43BE-90FA-15C2A0DE6642}" destId="{E702D958-A736-404B-90BF-F9C693E806B9}" srcOrd="4" destOrd="0" presId="urn:microsoft.com/office/officeart/2005/8/layout/process4"/>
    <dgm:cxn modelId="{1DDA21DE-422F-4864-9937-3D82D9AE732A}" type="presParOf" srcId="{E702D958-A736-404B-90BF-F9C693E806B9}" destId="{A96FACCE-DB4E-43D9-AFD7-41A280BFD0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89FA7-CEFE-4C11-9645-295636E960AE}">
      <dsp:nvSpPr>
        <dsp:cNvPr id="0" name=""/>
        <dsp:cNvSpPr/>
      </dsp:nvSpPr>
      <dsp:spPr>
        <a:xfrm>
          <a:off x="0" y="2203528"/>
          <a:ext cx="8129508" cy="723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Are high or low-budget films more profitable?</a:t>
          </a:r>
        </a:p>
      </dsp:txBody>
      <dsp:txXfrm>
        <a:off x="0" y="2203528"/>
        <a:ext cx="8129508" cy="723247"/>
      </dsp:txXfrm>
    </dsp:sp>
    <dsp:sp modelId="{BD3BF11E-91AB-4E55-8C8D-2404F082D640}">
      <dsp:nvSpPr>
        <dsp:cNvPr id="0" name=""/>
        <dsp:cNvSpPr/>
      </dsp:nvSpPr>
      <dsp:spPr>
        <a:xfrm rot="10800000">
          <a:off x="0" y="1102022"/>
          <a:ext cx="8129508" cy="111235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does budget affect these correlations?</a:t>
          </a:r>
        </a:p>
      </dsp:txBody>
      <dsp:txXfrm rot="10800000">
        <a:off x="0" y="1102022"/>
        <a:ext cx="8129508" cy="722774"/>
      </dsp:txXfrm>
    </dsp:sp>
    <dsp:sp modelId="{A96FACCE-DB4E-43D9-AFD7-41A280BFD08C}">
      <dsp:nvSpPr>
        <dsp:cNvPr id="0" name=""/>
        <dsp:cNvSpPr/>
      </dsp:nvSpPr>
      <dsp:spPr>
        <a:xfrm rot="10800000">
          <a:off x="0" y="517"/>
          <a:ext cx="8129508" cy="111235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</a:t>
          </a:r>
          <a:r>
            <a:rPr lang="en-US" sz="2600" kern="1200" dirty="0">
              <a:solidFill>
                <a:schemeClr val="tx1"/>
              </a:solidFill>
            </a:rPr>
            <a:t>genres</a:t>
          </a:r>
          <a:r>
            <a:rPr lang="en-US" sz="2600" kern="1200" dirty="0"/>
            <a:t> have the strongest correlation with ROI?</a:t>
          </a:r>
        </a:p>
      </dsp:txBody>
      <dsp:txXfrm rot="10800000">
        <a:off x="0" y="517"/>
        <a:ext cx="8129508" cy="722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DEEB-4CAC-43EF-9D3F-45281FE9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Genre profitability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A0B-5E6C-4454-8AA7-C8CAEC16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Nicholas Gigliotti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5CBD-33FA-45AA-8966-9524888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350-2FC7-462D-86A8-481A71EB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high-budget productions, go with animation.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low-budget productions, go with horror.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Stay away from drama, action, and crime.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Keep your movie budgets under $250M.</a:t>
            </a:r>
          </a:p>
        </p:txBody>
      </p:sp>
    </p:spTree>
    <p:extLst>
      <p:ext uri="{BB962C8B-B14F-4D97-AF65-F5344CB8AC3E}">
        <p14:creationId xmlns:p14="http://schemas.microsoft.com/office/powerpoint/2010/main" val="4060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1E05-1ED1-4504-A44E-D9449E0C6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9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19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6C463-C964-41D6-9684-883C0BD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Choice of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6A16-EAE9-4DAE-BC81-842F498E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Different genres have different production requirements.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actors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writers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designers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Genres vary in popularity and profitability.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 let this decision sneak up on you.</a:t>
            </a:r>
          </a:p>
        </p:txBody>
      </p:sp>
    </p:spTree>
    <p:extLst>
      <p:ext uri="{BB962C8B-B14F-4D97-AF65-F5344CB8AC3E}">
        <p14:creationId xmlns:p14="http://schemas.microsoft.com/office/powerpoint/2010/main" val="312463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E5EC04-8A6D-4B2E-800A-81C179AC5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63276"/>
              </p:ext>
            </p:extLst>
          </p:nvPr>
        </p:nvGraphicFramePr>
        <p:xfrm>
          <a:off x="2031246" y="2310015"/>
          <a:ext cx="8129508" cy="292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FFCB24-4974-4962-971E-A68651A5B5A7}"/>
              </a:ext>
            </a:extLst>
          </p:cNvPr>
          <p:cNvSpPr txBox="1"/>
          <p:nvPr/>
        </p:nvSpPr>
        <p:spPr>
          <a:xfrm>
            <a:off x="1246910" y="778781"/>
            <a:ext cx="544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87633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AAD0D9-3346-4F42-895B-A765A24AFCBE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r="34230"/>
          <a:stretch/>
        </p:blipFill>
        <p:spPr bwMode="auto">
          <a:xfrm>
            <a:off x="7590636" y="3783017"/>
            <a:ext cx="3081528" cy="14813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7C2D4C-DF84-49E9-B214-293DB50E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36" y="1809402"/>
            <a:ext cx="3084589" cy="14848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60AFE-1E23-437C-AEAF-3D04E774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1774-626E-46F3-B6EA-73CE0A59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Internet Movie Database</a:t>
            </a:r>
          </a:p>
          <a:p>
            <a:pPr lvl="1"/>
            <a:r>
              <a:rPr lang="en-US" dirty="0"/>
              <a:t>Large database</a:t>
            </a:r>
          </a:p>
          <a:p>
            <a:pPr lvl="1"/>
            <a:r>
              <a:rPr lang="en-US" b="1" dirty="0"/>
              <a:t>Has genre information</a:t>
            </a:r>
          </a:p>
          <a:p>
            <a:pPr lvl="1"/>
            <a:r>
              <a:rPr lang="en-US" dirty="0"/>
              <a:t>Subsidiary of Amazon</a:t>
            </a:r>
          </a:p>
          <a:p>
            <a:r>
              <a:rPr lang="en-US" dirty="0"/>
              <a:t>The Numbers</a:t>
            </a:r>
          </a:p>
          <a:p>
            <a:pPr lvl="1"/>
            <a:r>
              <a:rPr lang="en-US" dirty="0"/>
              <a:t>Smaller data collection</a:t>
            </a:r>
          </a:p>
          <a:p>
            <a:pPr lvl="1"/>
            <a:r>
              <a:rPr lang="en-US" b="1" dirty="0"/>
              <a:t>Has financial data</a:t>
            </a:r>
          </a:p>
          <a:p>
            <a:pPr lvl="1"/>
            <a:r>
              <a:rPr lang="en-US" dirty="0"/>
              <a:t>Owned by Nash Information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656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ntent Placeholder 79">
            <a:extLst>
              <a:ext uri="{FF2B5EF4-FFF2-40B4-BE49-F238E27FC236}">
                <a16:creationId xmlns:a16="http://schemas.microsoft.com/office/drawing/2014/main" id="{23C9FA84-4996-46B0-ADA0-E762F5BE8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687" y="715135"/>
            <a:ext cx="4785225" cy="5422392"/>
          </a:xfrm>
        </p:spPr>
      </p:pic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C4136F2B-CDAB-402C-AEDD-62AA8CB6E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88" y="715135"/>
            <a:ext cx="4800600" cy="5425061"/>
          </a:xfrm>
        </p:spPr>
      </p:pic>
    </p:spTree>
    <p:extLst>
      <p:ext uri="{BB962C8B-B14F-4D97-AF65-F5344CB8AC3E}">
        <p14:creationId xmlns:p14="http://schemas.microsoft.com/office/powerpoint/2010/main" val="20086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D9EFCE2F-DBC6-4C79-AF48-0BA3F6FF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58" y="643466"/>
            <a:ext cx="4459484" cy="5571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6" y="1272551"/>
            <a:ext cx="5291666" cy="43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2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6866" y="1272551"/>
            <a:ext cx="5291666" cy="431289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E7DECA7-0026-412E-8456-259757F3A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55" y="645837"/>
            <a:ext cx="4457587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E37AB10-582D-46B6-B394-040AA01A6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1" y="618757"/>
            <a:ext cx="4937760" cy="58550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5076640-502D-463C-B82D-0E71D266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634" y="618757"/>
            <a:ext cx="4577715" cy="58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1CF0D-A4A6-4882-9D14-27B37C22A0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2209" y="590541"/>
            <a:ext cx="7587581" cy="5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{14C6C8B5-C685-47E0-8E51-52FF5C44F33A}tf10001105</Template>
  <TotalTime>351</TotalTime>
  <Words>125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-apple-system</vt:lpstr>
      <vt:lpstr>Franklin Gothic Book</vt:lpstr>
      <vt:lpstr>Crop</vt:lpstr>
      <vt:lpstr>Movie Genre profitability</vt:lpstr>
      <vt:lpstr>The Choice of Genre</vt:lpstr>
      <vt:lpstr>PowerPoint Presentation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profitability</dc:title>
  <dc:creator>Nicholas Gigliotti</dc:creator>
  <cp:lastModifiedBy>Nicholas Gigliotti</cp:lastModifiedBy>
  <cp:revision>47</cp:revision>
  <dcterms:created xsi:type="dcterms:W3CDTF">2021-03-22T03:25:21Z</dcterms:created>
  <dcterms:modified xsi:type="dcterms:W3CDTF">2021-03-25T04:00:44Z</dcterms:modified>
</cp:coreProperties>
</file>