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8BE75-06E6-46C1-9237-0B17B1DA8F24}" type="doc">
      <dgm:prSet loTypeId="urn:microsoft.com/office/officeart/2005/8/layout/vProcess5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2D20A96-1431-4D92-87F9-71EC97A359A4}">
      <dgm:prSet/>
      <dgm:spPr/>
      <dgm:t>
        <a:bodyPr/>
        <a:lstStyle/>
        <a:p>
          <a:r>
            <a:rPr lang="en-US" dirty="0"/>
            <a:t>What genres have the strongest correlation with ROI?</a:t>
          </a:r>
        </a:p>
      </dgm:t>
    </dgm:pt>
    <dgm:pt modelId="{AC96FB75-120B-4437-97B4-AE89CF3023D3}" type="parTrans" cxnId="{C15E0C95-028F-4C5B-9EF7-F7217F5604E8}">
      <dgm:prSet/>
      <dgm:spPr/>
      <dgm:t>
        <a:bodyPr/>
        <a:lstStyle/>
        <a:p>
          <a:endParaRPr lang="en-US"/>
        </a:p>
      </dgm:t>
    </dgm:pt>
    <dgm:pt modelId="{B964965F-099A-4E44-ACFC-30388FC6E177}" type="sibTrans" cxnId="{C15E0C95-028F-4C5B-9EF7-F7217F5604E8}">
      <dgm:prSet/>
      <dgm:spPr/>
      <dgm:t>
        <a:bodyPr/>
        <a:lstStyle/>
        <a:p>
          <a:endParaRPr lang="en-US"/>
        </a:p>
      </dgm:t>
    </dgm:pt>
    <dgm:pt modelId="{620956CF-58BF-4748-AD24-5B5F07ABDF62}">
      <dgm:prSet/>
      <dgm:spPr/>
      <dgm:t>
        <a:bodyPr/>
        <a:lstStyle/>
        <a:p>
          <a:r>
            <a:rPr lang="en-US"/>
            <a:t>How does budget affect these correlations?</a:t>
          </a:r>
        </a:p>
      </dgm:t>
    </dgm:pt>
    <dgm:pt modelId="{F34D9458-486F-4A74-879A-8D9C171478FE}" type="parTrans" cxnId="{B8BA6EF5-BBBF-4F14-8405-C6D78BDC37D4}">
      <dgm:prSet/>
      <dgm:spPr/>
      <dgm:t>
        <a:bodyPr/>
        <a:lstStyle/>
        <a:p>
          <a:endParaRPr lang="en-US"/>
        </a:p>
      </dgm:t>
    </dgm:pt>
    <dgm:pt modelId="{00F14550-F4CF-446F-B491-C92D2D65B94C}" type="sibTrans" cxnId="{B8BA6EF5-BBBF-4F14-8405-C6D78BDC37D4}">
      <dgm:prSet/>
      <dgm:spPr/>
      <dgm:t>
        <a:bodyPr/>
        <a:lstStyle/>
        <a:p>
          <a:endParaRPr lang="en-US"/>
        </a:p>
      </dgm:t>
    </dgm:pt>
    <dgm:pt modelId="{A905BB1F-32BA-4317-B1D7-55F01CB3DC42}">
      <dgm:prSet/>
      <dgm:spPr/>
      <dgm:t>
        <a:bodyPr/>
        <a:lstStyle/>
        <a:p>
          <a:r>
            <a:rPr lang="en-US"/>
            <a:t>Are high or low-budget films more profitable?</a:t>
          </a:r>
        </a:p>
      </dgm:t>
    </dgm:pt>
    <dgm:pt modelId="{98DA5284-6B72-4F8C-A4A7-AC9C8311CFF8}" type="parTrans" cxnId="{B4BFB33A-DE5C-4829-AD63-90492B3C5459}">
      <dgm:prSet/>
      <dgm:spPr/>
      <dgm:t>
        <a:bodyPr/>
        <a:lstStyle/>
        <a:p>
          <a:endParaRPr lang="en-US"/>
        </a:p>
      </dgm:t>
    </dgm:pt>
    <dgm:pt modelId="{C90D76EB-7CA6-47C2-B7D5-1494F9C7E3F7}" type="sibTrans" cxnId="{B4BFB33A-DE5C-4829-AD63-90492B3C5459}">
      <dgm:prSet/>
      <dgm:spPr/>
      <dgm:t>
        <a:bodyPr/>
        <a:lstStyle/>
        <a:p>
          <a:endParaRPr lang="en-US"/>
        </a:p>
      </dgm:t>
    </dgm:pt>
    <dgm:pt modelId="{10C74380-038D-4076-87B8-FAA5F8EB9261}" type="pres">
      <dgm:prSet presAssocID="{04B8BE75-06E6-46C1-9237-0B17B1DA8F24}" presName="outerComposite" presStyleCnt="0">
        <dgm:presLayoutVars>
          <dgm:chMax val="5"/>
          <dgm:dir/>
          <dgm:resizeHandles val="exact"/>
        </dgm:presLayoutVars>
      </dgm:prSet>
      <dgm:spPr/>
    </dgm:pt>
    <dgm:pt modelId="{F574FEFA-9519-46C8-BCB9-1773EC3A357C}" type="pres">
      <dgm:prSet presAssocID="{04B8BE75-06E6-46C1-9237-0B17B1DA8F24}" presName="dummyMaxCanvas" presStyleCnt="0">
        <dgm:presLayoutVars/>
      </dgm:prSet>
      <dgm:spPr/>
    </dgm:pt>
    <dgm:pt modelId="{31D0451B-0462-4FDC-9049-527E5A391790}" type="pres">
      <dgm:prSet presAssocID="{04B8BE75-06E6-46C1-9237-0B17B1DA8F24}" presName="ThreeNodes_1" presStyleLbl="node1" presStyleIdx="0" presStyleCnt="3" custLinFactNeighborX="-10528" custLinFactNeighborY="-4478">
        <dgm:presLayoutVars>
          <dgm:bulletEnabled val="1"/>
        </dgm:presLayoutVars>
      </dgm:prSet>
      <dgm:spPr/>
    </dgm:pt>
    <dgm:pt modelId="{844CC9D4-E5EA-407C-A3B0-87CCB2D8137A}" type="pres">
      <dgm:prSet presAssocID="{04B8BE75-06E6-46C1-9237-0B17B1DA8F24}" presName="ThreeNodes_2" presStyleLbl="node1" presStyleIdx="1" presStyleCnt="3">
        <dgm:presLayoutVars>
          <dgm:bulletEnabled val="1"/>
        </dgm:presLayoutVars>
      </dgm:prSet>
      <dgm:spPr/>
    </dgm:pt>
    <dgm:pt modelId="{79C13493-9212-4B69-9EF3-EE5450533B6C}" type="pres">
      <dgm:prSet presAssocID="{04B8BE75-06E6-46C1-9237-0B17B1DA8F24}" presName="ThreeNodes_3" presStyleLbl="node1" presStyleIdx="2" presStyleCnt="3" custLinFactNeighborX="19562" custLinFactNeighborY="40744">
        <dgm:presLayoutVars>
          <dgm:bulletEnabled val="1"/>
        </dgm:presLayoutVars>
      </dgm:prSet>
      <dgm:spPr/>
    </dgm:pt>
    <dgm:pt modelId="{C28DDAFF-A518-4E4C-969F-0A3B4E84CC42}" type="pres">
      <dgm:prSet presAssocID="{04B8BE75-06E6-46C1-9237-0B17B1DA8F24}" presName="ThreeConn_1-2" presStyleLbl="fgAccFollowNode1" presStyleIdx="0" presStyleCnt="2">
        <dgm:presLayoutVars>
          <dgm:bulletEnabled val="1"/>
        </dgm:presLayoutVars>
      </dgm:prSet>
      <dgm:spPr/>
    </dgm:pt>
    <dgm:pt modelId="{39140338-C46D-4D44-A157-07D193C45C14}" type="pres">
      <dgm:prSet presAssocID="{04B8BE75-06E6-46C1-9237-0B17B1DA8F24}" presName="ThreeConn_2-3" presStyleLbl="fgAccFollowNode1" presStyleIdx="1" presStyleCnt="2">
        <dgm:presLayoutVars>
          <dgm:bulletEnabled val="1"/>
        </dgm:presLayoutVars>
      </dgm:prSet>
      <dgm:spPr/>
    </dgm:pt>
    <dgm:pt modelId="{197BF082-E6E8-4C4C-AF10-ECBF2D4094CF}" type="pres">
      <dgm:prSet presAssocID="{04B8BE75-06E6-46C1-9237-0B17B1DA8F24}" presName="ThreeNodes_1_text" presStyleLbl="node1" presStyleIdx="2" presStyleCnt="3">
        <dgm:presLayoutVars>
          <dgm:bulletEnabled val="1"/>
        </dgm:presLayoutVars>
      </dgm:prSet>
      <dgm:spPr/>
    </dgm:pt>
    <dgm:pt modelId="{7F8B509C-08E8-45CD-BDBF-10FC00B86AEA}" type="pres">
      <dgm:prSet presAssocID="{04B8BE75-06E6-46C1-9237-0B17B1DA8F24}" presName="ThreeNodes_2_text" presStyleLbl="node1" presStyleIdx="2" presStyleCnt="3">
        <dgm:presLayoutVars>
          <dgm:bulletEnabled val="1"/>
        </dgm:presLayoutVars>
      </dgm:prSet>
      <dgm:spPr/>
    </dgm:pt>
    <dgm:pt modelId="{549E53AB-7FC9-4A67-A0A9-C8E0AE9893BE}" type="pres">
      <dgm:prSet presAssocID="{04B8BE75-06E6-46C1-9237-0B17B1DA8F2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0842117-4136-4B71-8D39-98019A1CB606}" type="presOf" srcId="{A2D20A96-1431-4D92-87F9-71EC97A359A4}" destId="{197BF082-E6E8-4C4C-AF10-ECBF2D4094CF}" srcOrd="1" destOrd="0" presId="urn:microsoft.com/office/officeart/2005/8/layout/vProcess5"/>
    <dgm:cxn modelId="{AF743C20-CA62-46C1-8A78-7E778CCC41B7}" type="presOf" srcId="{A905BB1F-32BA-4317-B1D7-55F01CB3DC42}" destId="{79C13493-9212-4B69-9EF3-EE5450533B6C}" srcOrd="0" destOrd="0" presId="urn:microsoft.com/office/officeart/2005/8/layout/vProcess5"/>
    <dgm:cxn modelId="{B4BFB33A-DE5C-4829-AD63-90492B3C5459}" srcId="{04B8BE75-06E6-46C1-9237-0B17B1DA8F24}" destId="{A905BB1F-32BA-4317-B1D7-55F01CB3DC42}" srcOrd="2" destOrd="0" parTransId="{98DA5284-6B72-4F8C-A4A7-AC9C8311CFF8}" sibTransId="{C90D76EB-7CA6-47C2-B7D5-1494F9C7E3F7}"/>
    <dgm:cxn modelId="{9E5E1E6B-1315-4962-A7A5-751360311FCA}" type="presOf" srcId="{A905BB1F-32BA-4317-B1D7-55F01CB3DC42}" destId="{549E53AB-7FC9-4A67-A0A9-C8E0AE9893BE}" srcOrd="1" destOrd="0" presId="urn:microsoft.com/office/officeart/2005/8/layout/vProcess5"/>
    <dgm:cxn modelId="{A330DA7B-79F0-4C35-9DF2-A9BC67C2741F}" type="presOf" srcId="{04B8BE75-06E6-46C1-9237-0B17B1DA8F24}" destId="{10C74380-038D-4076-87B8-FAA5F8EB9261}" srcOrd="0" destOrd="0" presId="urn:microsoft.com/office/officeart/2005/8/layout/vProcess5"/>
    <dgm:cxn modelId="{8F41747D-27B5-4AEE-BA77-7FF8A7B0BF22}" type="presOf" srcId="{A2D20A96-1431-4D92-87F9-71EC97A359A4}" destId="{31D0451B-0462-4FDC-9049-527E5A391790}" srcOrd="0" destOrd="0" presId="urn:microsoft.com/office/officeart/2005/8/layout/vProcess5"/>
    <dgm:cxn modelId="{66431086-676D-4C5B-A369-F88B5A29C5D5}" type="presOf" srcId="{B964965F-099A-4E44-ACFC-30388FC6E177}" destId="{C28DDAFF-A518-4E4C-969F-0A3B4E84CC42}" srcOrd="0" destOrd="0" presId="urn:microsoft.com/office/officeart/2005/8/layout/vProcess5"/>
    <dgm:cxn modelId="{C15E0C95-028F-4C5B-9EF7-F7217F5604E8}" srcId="{04B8BE75-06E6-46C1-9237-0B17B1DA8F24}" destId="{A2D20A96-1431-4D92-87F9-71EC97A359A4}" srcOrd="0" destOrd="0" parTransId="{AC96FB75-120B-4437-97B4-AE89CF3023D3}" sibTransId="{B964965F-099A-4E44-ACFC-30388FC6E177}"/>
    <dgm:cxn modelId="{EBFA46AE-BCEC-43F5-979A-995A15DD386A}" type="presOf" srcId="{620956CF-58BF-4748-AD24-5B5F07ABDF62}" destId="{844CC9D4-E5EA-407C-A3B0-87CCB2D8137A}" srcOrd="0" destOrd="0" presId="urn:microsoft.com/office/officeart/2005/8/layout/vProcess5"/>
    <dgm:cxn modelId="{585762C2-FB6B-48E6-8CD4-5F802396DAAF}" type="presOf" srcId="{620956CF-58BF-4748-AD24-5B5F07ABDF62}" destId="{7F8B509C-08E8-45CD-BDBF-10FC00B86AEA}" srcOrd="1" destOrd="0" presId="urn:microsoft.com/office/officeart/2005/8/layout/vProcess5"/>
    <dgm:cxn modelId="{04F5D1CA-EFDA-48E2-958B-D9D5803B1BEF}" type="presOf" srcId="{00F14550-F4CF-446F-B491-C92D2D65B94C}" destId="{39140338-C46D-4D44-A157-07D193C45C14}" srcOrd="0" destOrd="0" presId="urn:microsoft.com/office/officeart/2005/8/layout/vProcess5"/>
    <dgm:cxn modelId="{B8BA6EF5-BBBF-4F14-8405-C6D78BDC37D4}" srcId="{04B8BE75-06E6-46C1-9237-0B17B1DA8F24}" destId="{620956CF-58BF-4748-AD24-5B5F07ABDF62}" srcOrd="1" destOrd="0" parTransId="{F34D9458-486F-4A74-879A-8D9C171478FE}" sibTransId="{00F14550-F4CF-446F-B491-C92D2D65B94C}"/>
    <dgm:cxn modelId="{2A5DF79F-2DFE-4D95-A7A0-55D883E38B0B}" type="presParOf" srcId="{10C74380-038D-4076-87B8-FAA5F8EB9261}" destId="{F574FEFA-9519-46C8-BCB9-1773EC3A357C}" srcOrd="0" destOrd="0" presId="urn:microsoft.com/office/officeart/2005/8/layout/vProcess5"/>
    <dgm:cxn modelId="{B56ED65C-90C7-4304-96BC-F4EC01581190}" type="presParOf" srcId="{10C74380-038D-4076-87B8-FAA5F8EB9261}" destId="{31D0451B-0462-4FDC-9049-527E5A391790}" srcOrd="1" destOrd="0" presId="urn:microsoft.com/office/officeart/2005/8/layout/vProcess5"/>
    <dgm:cxn modelId="{6FB37D47-B38D-4544-A213-7DCB5FBFFDCB}" type="presParOf" srcId="{10C74380-038D-4076-87B8-FAA5F8EB9261}" destId="{844CC9D4-E5EA-407C-A3B0-87CCB2D8137A}" srcOrd="2" destOrd="0" presId="urn:microsoft.com/office/officeart/2005/8/layout/vProcess5"/>
    <dgm:cxn modelId="{46CA5DC4-DA45-43EC-90E2-42DB85B3AC1B}" type="presParOf" srcId="{10C74380-038D-4076-87B8-FAA5F8EB9261}" destId="{79C13493-9212-4B69-9EF3-EE5450533B6C}" srcOrd="3" destOrd="0" presId="urn:microsoft.com/office/officeart/2005/8/layout/vProcess5"/>
    <dgm:cxn modelId="{80D6641A-0B22-447A-A687-28BBABD977D5}" type="presParOf" srcId="{10C74380-038D-4076-87B8-FAA5F8EB9261}" destId="{C28DDAFF-A518-4E4C-969F-0A3B4E84CC42}" srcOrd="4" destOrd="0" presId="urn:microsoft.com/office/officeart/2005/8/layout/vProcess5"/>
    <dgm:cxn modelId="{F317BBC9-C309-44D9-AAFD-D87F5427E078}" type="presParOf" srcId="{10C74380-038D-4076-87B8-FAA5F8EB9261}" destId="{39140338-C46D-4D44-A157-07D193C45C14}" srcOrd="5" destOrd="0" presId="urn:microsoft.com/office/officeart/2005/8/layout/vProcess5"/>
    <dgm:cxn modelId="{69E69D7F-BB79-4722-92CF-D75B51BB7CF0}" type="presParOf" srcId="{10C74380-038D-4076-87B8-FAA5F8EB9261}" destId="{197BF082-E6E8-4C4C-AF10-ECBF2D4094CF}" srcOrd="6" destOrd="0" presId="urn:microsoft.com/office/officeart/2005/8/layout/vProcess5"/>
    <dgm:cxn modelId="{BBFEEDBB-B3AD-45BC-B200-E02005A63146}" type="presParOf" srcId="{10C74380-038D-4076-87B8-FAA5F8EB9261}" destId="{7F8B509C-08E8-45CD-BDBF-10FC00B86AEA}" srcOrd="7" destOrd="0" presId="urn:microsoft.com/office/officeart/2005/8/layout/vProcess5"/>
    <dgm:cxn modelId="{1E901345-14D0-47D1-86ED-E654257619FE}" type="presParOf" srcId="{10C74380-038D-4076-87B8-FAA5F8EB9261}" destId="{549E53AB-7FC9-4A67-A0A9-C8E0AE9893B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0451B-0462-4FDC-9049-527E5A391790}">
      <dsp:nvSpPr>
        <dsp:cNvPr id="0" name=""/>
        <dsp:cNvSpPr/>
      </dsp:nvSpPr>
      <dsp:spPr>
        <a:xfrm>
          <a:off x="0" y="0"/>
          <a:ext cx="6910081" cy="878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genres have the strongest correlation with ROI?</a:t>
          </a:r>
        </a:p>
      </dsp:txBody>
      <dsp:txXfrm>
        <a:off x="25721" y="25721"/>
        <a:ext cx="5962449" cy="826745"/>
      </dsp:txXfrm>
    </dsp:sp>
    <dsp:sp modelId="{844CC9D4-E5EA-407C-A3B0-87CCB2D8137A}">
      <dsp:nvSpPr>
        <dsp:cNvPr id="0" name=""/>
        <dsp:cNvSpPr/>
      </dsp:nvSpPr>
      <dsp:spPr>
        <a:xfrm>
          <a:off x="609713" y="1024552"/>
          <a:ext cx="6910081" cy="878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does budget affect these correlations?</a:t>
          </a:r>
        </a:p>
      </dsp:txBody>
      <dsp:txXfrm>
        <a:off x="635434" y="1050273"/>
        <a:ext cx="5678104" cy="826745"/>
      </dsp:txXfrm>
    </dsp:sp>
    <dsp:sp modelId="{79C13493-9212-4B69-9EF3-EE5450533B6C}">
      <dsp:nvSpPr>
        <dsp:cNvPr id="0" name=""/>
        <dsp:cNvSpPr/>
      </dsp:nvSpPr>
      <dsp:spPr>
        <a:xfrm>
          <a:off x="1219426" y="2049105"/>
          <a:ext cx="6910081" cy="878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Are high or low-budget films more profitable?</a:t>
          </a:r>
        </a:p>
      </dsp:txBody>
      <dsp:txXfrm>
        <a:off x="1245147" y="2074826"/>
        <a:ext cx="5678104" cy="826745"/>
      </dsp:txXfrm>
    </dsp:sp>
    <dsp:sp modelId="{C28DDAFF-A518-4E4C-969F-0A3B4E84CC42}">
      <dsp:nvSpPr>
        <dsp:cNvPr id="0" name=""/>
        <dsp:cNvSpPr/>
      </dsp:nvSpPr>
      <dsp:spPr>
        <a:xfrm>
          <a:off x="6339259" y="665959"/>
          <a:ext cx="570822" cy="57082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467694" y="665959"/>
        <a:ext cx="313952" cy="429544"/>
      </dsp:txXfrm>
    </dsp:sp>
    <dsp:sp modelId="{39140338-C46D-4D44-A157-07D193C45C14}">
      <dsp:nvSpPr>
        <dsp:cNvPr id="0" name=""/>
        <dsp:cNvSpPr/>
      </dsp:nvSpPr>
      <dsp:spPr>
        <a:xfrm>
          <a:off x="6948972" y="1684657"/>
          <a:ext cx="570822" cy="57082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077407" y="1684657"/>
        <a:ext cx="313952" cy="42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DEEB-4CAC-43EF-9D3F-45281FE9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Genre profitability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5A0B-5E6C-4454-8AA7-C8CAEC16C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Nicholas Gigliotti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FE1E05-1ED1-4504-A44E-D9449E0C6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9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: Shape 192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6C463-C964-41D6-9684-883C0BDC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The Choice of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6A16-EAE9-4DAE-BC81-842F498E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Different genres have different production requirements.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actors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writers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designers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Genres vary in popularity and profitability.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Don’t let this decision sneak up on you.</a:t>
            </a:r>
          </a:p>
        </p:txBody>
      </p:sp>
    </p:spTree>
    <p:extLst>
      <p:ext uri="{BB962C8B-B14F-4D97-AF65-F5344CB8AC3E}">
        <p14:creationId xmlns:p14="http://schemas.microsoft.com/office/powerpoint/2010/main" val="312463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E5EC04-8A6D-4B2E-800A-81C179AC5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746595"/>
              </p:ext>
            </p:extLst>
          </p:nvPr>
        </p:nvGraphicFramePr>
        <p:xfrm>
          <a:off x="2031246" y="1965353"/>
          <a:ext cx="8129508" cy="292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33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9AAD0D9-3346-4F42-895B-A765A24A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9" y="3818181"/>
            <a:ext cx="5869633" cy="75050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7C2D4C-DF84-49E9-B214-293DB50E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9" y="2242519"/>
            <a:ext cx="2464747" cy="11864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71BCF-F31F-48C2-98BF-56108CA80A82}"/>
              </a:ext>
            </a:extLst>
          </p:cNvPr>
          <p:cNvSpPr txBox="1"/>
          <p:nvPr/>
        </p:nvSpPr>
        <p:spPr>
          <a:xfrm>
            <a:off x="6095995" y="2112484"/>
            <a:ext cx="31866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86563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EAD5B334-3B87-4C9D-AE13-687B0F6E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3522"/>
            <a:ext cx="9601200" cy="66592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ROI takes budget into account.</a:t>
            </a:r>
          </a:p>
        </p:txBody>
      </p:sp>
      <p:pic>
        <p:nvPicPr>
          <p:cNvPr id="80" name="Content Placeholder 79">
            <a:extLst>
              <a:ext uri="{FF2B5EF4-FFF2-40B4-BE49-F238E27FC236}">
                <a16:creationId xmlns:a16="http://schemas.microsoft.com/office/drawing/2014/main" id="{23C9FA84-4996-46B0-ADA0-E762F5BE8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2719" y="1589598"/>
            <a:ext cx="4196150" cy="4754880"/>
          </a:xfrm>
        </p:spPr>
      </p:pic>
      <p:pic>
        <p:nvPicPr>
          <p:cNvPr id="74" name="Content Placeholder 73">
            <a:extLst>
              <a:ext uri="{FF2B5EF4-FFF2-40B4-BE49-F238E27FC236}">
                <a16:creationId xmlns:a16="http://schemas.microsoft.com/office/drawing/2014/main" id="{C4136F2B-CDAB-402C-AEDD-62AA8CB6E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400" y="1589598"/>
            <a:ext cx="4207561" cy="4754880"/>
          </a:xfrm>
        </p:spPr>
      </p:pic>
    </p:spTree>
    <p:extLst>
      <p:ext uri="{BB962C8B-B14F-4D97-AF65-F5344CB8AC3E}">
        <p14:creationId xmlns:p14="http://schemas.microsoft.com/office/powerpoint/2010/main" val="2008622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16">
            <a:extLst>
              <a:ext uri="{FF2B5EF4-FFF2-40B4-BE49-F238E27FC236}">
                <a16:creationId xmlns:a16="http://schemas.microsoft.com/office/drawing/2014/main" id="{D9EFCE2F-DBC6-4C79-AF48-0BA3F6FF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558" y="643466"/>
            <a:ext cx="4459484" cy="5571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CED1B8-BCAC-47F5-85F1-0731A8B2D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866" y="1272551"/>
            <a:ext cx="5291666" cy="43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2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1CF0D-A4A6-4882-9D14-27B37C22A0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2209" y="590541"/>
            <a:ext cx="7587581" cy="5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5CBD-33FA-45AA-8966-95248889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5350-2FC7-462D-86A8-481A71EB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For high-budget productions, go with animation.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For low-budget productions, go with horror.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Stay away from drama, action, and crime.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Keep your movie budgets under $250M.</a:t>
            </a:r>
          </a:p>
        </p:txBody>
      </p:sp>
    </p:spTree>
    <p:extLst>
      <p:ext uri="{BB962C8B-B14F-4D97-AF65-F5344CB8AC3E}">
        <p14:creationId xmlns:p14="http://schemas.microsoft.com/office/powerpoint/2010/main" val="4060455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{14C6C8B5-C685-47E0-8E51-52FF5C44F33A}tf10001105</Template>
  <TotalTime>179</TotalTime>
  <Words>105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Franklin Gothic Book</vt:lpstr>
      <vt:lpstr>Crop</vt:lpstr>
      <vt:lpstr>Movie Genre profitability</vt:lpstr>
      <vt:lpstr>The Choice of Genre</vt:lpstr>
      <vt:lpstr>PowerPoint Presentation</vt:lpstr>
      <vt:lpstr>PowerPoint Presentation</vt:lpstr>
      <vt:lpstr>ROI takes budget into account.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 profitability</dc:title>
  <dc:creator>Nicholas Gigliotti</dc:creator>
  <cp:lastModifiedBy>Nicholas Gigliotti</cp:lastModifiedBy>
  <cp:revision>33</cp:revision>
  <dcterms:created xsi:type="dcterms:W3CDTF">2021-03-22T03:25:21Z</dcterms:created>
  <dcterms:modified xsi:type="dcterms:W3CDTF">2021-03-24T05:56:33Z</dcterms:modified>
</cp:coreProperties>
</file>