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p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Telemarketing is hard on both salespeople and customers.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</dgm:pt>
    <dgm:pt modelId="{B2B879BD-3840-400C-92BD-B2C2383358D7}">
      <dgm:prSet/>
      <dgm:spPr/>
      <dgm:t>
        <a:bodyPr/>
        <a:lstStyle/>
        <a:p>
          <a:r>
            <a:rPr lang="en-US" dirty="0"/>
            <a:t>Connecting with the wrong customers results in </a:t>
          </a:r>
          <a:r>
            <a:rPr lang="en-US" b="1" dirty="0"/>
            <a:t>unpleasant conversations </a:t>
          </a:r>
          <a:r>
            <a:rPr lang="en-US" dirty="0"/>
            <a:t>and </a:t>
          </a:r>
          <a:r>
            <a:rPr lang="en-US" b="0" dirty="0"/>
            <a:t>desperate marketing tactics</a:t>
          </a:r>
          <a:r>
            <a:rPr lang="en-US" dirty="0"/>
            <a:t>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</dgm:pt>
    <dgm:pt modelId="{CA9D674E-4FF1-45DC-82E4-0B2DB6A5363F}">
      <dgm:prSet/>
      <dgm:spPr/>
      <dgm:t>
        <a:bodyPr/>
        <a:lstStyle/>
        <a:p>
          <a:r>
            <a:rPr lang="en-US" dirty="0"/>
            <a:t>Effectively connecting salespeople with high-potential customers reduces stress and increases profit.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</dgm:pt>
    <dgm:pt modelId="{6B4793F0-D6DA-4702-9086-C6543362A7DD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</dgm:pt>
    <dgm:pt modelId="{CC13A3D6-0560-480B-8BD6-D0CD05091261}" type="pres">
      <dgm:prSet presAssocID="{AAF9DEE3-8444-4CA1-8BC2-D834D3ED6C74}" presName="compNode" presStyleCnt="0"/>
      <dgm:spPr/>
    </dgm:pt>
    <dgm:pt modelId="{4869E261-37EA-4CA0-82F5-AFA4E1A4AA7D}" type="pres">
      <dgm:prSet presAssocID="{AAF9DEE3-8444-4CA1-8BC2-D834D3ED6C74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832626C6-736B-4EB5-93B2-902E0EC3D04F}" type="pres">
      <dgm:prSet presAssocID="{AAF9DEE3-8444-4CA1-8BC2-D834D3ED6C74}" presName="textRect" presStyleLbl="revTx" presStyleIdx="0" presStyleCnt="3">
        <dgm:presLayoutVars>
          <dgm:bulletEnabled val="1"/>
        </dgm:presLayoutVars>
      </dgm:prSet>
      <dgm:spPr/>
    </dgm:pt>
    <dgm:pt modelId="{6B0E2A75-699B-4F68-92DB-F6971692BB0E}" type="pres">
      <dgm:prSet presAssocID="{23210C7F-6847-491E-BE1F-A79529AF2B8B}" presName="sibTrans" presStyleLbl="sibTrans2D1" presStyleIdx="0" presStyleCnt="0"/>
      <dgm:spPr/>
    </dgm:pt>
    <dgm:pt modelId="{CE5371A1-3648-4370-9699-E7A2BB970D27}" type="pres">
      <dgm:prSet presAssocID="{B2B879BD-3840-400C-92BD-B2C2383358D7}" presName="compNode" presStyleCnt="0"/>
      <dgm:spPr/>
    </dgm:pt>
    <dgm:pt modelId="{8721EB95-9A2A-40B2-B2CA-379DC40B9E61}" type="pres">
      <dgm:prSet presAssocID="{B2B879BD-3840-400C-92BD-B2C2383358D7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Volcano with solid fill"/>
        </a:ext>
      </dgm:extLst>
    </dgm:pt>
    <dgm:pt modelId="{8DD668D9-24EB-4A6A-B69E-A9F4D43B39E9}" type="pres">
      <dgm:prSet presAssocID="{B2B879BD-3840-400C-92BD-B2C2383358D7}" presName="textRect" presStyleLbl="revTx" presStyleIdx="1" presStyleCnt="3" custScaleY="100745">
        <dgm:presLayoutVars>
          <dgm:bulletEnabled val="1"/>
        </dgm:presLayoutVars>
      </dgm:prSet>
      <dgm:spPr/>
    </dgm:pt>
    <dgm:pt modelId="{708D2EE1-65E2-4E02-9734-8AA44583C217}" type="pres">
      <dgm:prSet presAssocID="{FBAA44FF-54DE-45C8-9FAC-512C40277233}" presName="sibTrans" presStyleLbl="sibTrans2D1" presStyleIdx="0" presStyleCnt="0"/>
      <dgm:spPr/>
    </dgm:pt>
    <dgm:pt modelId="{370BB318-59EB-4B74-8048-6D64E5C4DCAB}" type="pres">
      <dgm:prSet presAssocID="{CA9D674E-4FF1-45DC-82E4-0B2DB6A5363F}" presName="compNode" presStyleCnt="0"/>
      <dgm:spPr/>
    </dgm:pt>
    <dgm:pt modelId="{75B0ACBF-9F95-413D-915F-B7276B666F9F}" type="pres">
      <dgm:prSet presAssocID="{CA9D674E-4FF1-45DC-82E4-0B2DB6A5363F}" presName="pict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</dgm:pt>
    <dgm:pt modelId="{EB83D935-443D-4219-AC3D-CC317A6376AE}" type="pres">
      <dgm:prSet presAssocID="{CA9D674E-4FF1-45DC-82E4-0B2DB6A5363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8731A836-0FCD-4E46-8D49-148C5B570CC6}" type="presOf" srcId="{CA9D674E-4FF1-45DC-82E4-0B2DB6A5363F}" destId="{EB83D935-443D-4219-AC3D-CC317A6376AE}" srcOrd="0" destOrd="0" presId="urn:microsoft.com/office/officeart/2005/8/layout/pList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1A6CF36F-4B3F-4B51-82F7-BF1E99B2C4E1}" type="presOf" srcId="{FBAA44FF-54DE-45C8-9FAC-512C40277233}" destId="{708D2EE1-65E2-4E02-9734-8AA44583C217}" srcOrd="0" destOrd="0" presId="urn:microsoft.com/office/officeart/2005/8/layout/pList1"/>
    <dgm:cxn modelId="{714B437B-CDA3-44C6-81EF-EC112ED6CCE1}" type="presOf" srcId="{AAF9DEE3-8444-4CA1-8BC2-D834D3ED6C74}" destId="{832626C6-736B-4EB5-93B2-902E0EC3D04F}" srcOrd="0" destOrd="0" presId="urn:microsoft.com/office/officeart/2005/8/layout/pList1"/>
    <dgm:cxn modelId="{329341B9-643C-428A-A991-DBBB8EE9DD2D}" type="presOf" srcId="{23210C7F-6847-491E-BE1F-A79529AF2B8B}" destId="{6B0E2A75-699B-4F68-92DB-F6971692BB0E}" srcOrd="0" destOrd="0" presId="urn:microsoft.com/office/officeart/2005/8/layout/pList1"/>
    <dgm:cxn modelId="{980BA2BE-4AA3-4ECE-B96B-7BEC62BFAEB8}" type="presOf" srcId="{B2B879BD-3840-400C-92BD-B2C2383358D7}" destId="{8DD668D9-24EB-4A6A-B69E-A9F4D43B39E9}" srcOrd="0" destOrd="0" presId="urn:microsoft.com/office/officeart/2005/8/layout/pList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DED70FE4-4A80-4662-815E-4DDAC483EAD9}" type="presOf" srcId="{15509919-36B5-4162-8899-417A9F93473B}" destId="{6B4793F0-D6DA-4702-9086-C6543362A7DD}" srcOrd="0" destOrd="0" presId="urn:microsoft.com/office/officeart/2005/8/layout/pList1"/>
    <dgm:cxn modelId="{31D56A3B-9DB9-477F-945A-6E0FDDEDF2BB}" type="presParOf" srcId="{6B4793F0-D6DA-4702-9086-C6543362A7DD}" destId="{CC13A3D6-0560-480B-8BD6-D0CD05091261}" srcOrd="0" destOrd="0" presId="urn:microsoft.com/office/officeart/2005/8/layout/pList1"/>
    <dgm:cxn modelId="{6FEADFA6-31F8-4639-B156-6D001858D540}" type="presParOf" srcId="{CC13A3D6-0560-480B-8BD6-D0CD05091261}" destId="{4869E261-37EA-4CA0-82F5-AFA4E1A4AA7D}" srcOrd="0" destOrd="0" presId="urn:microsoft.com/office/officeart/2005/8/layout/pList1"/>
    <dgm:cxn modelId="{5E08DBBE-7A9E-47DA-A699-70E53FC5B7A9}" type="presParOf" srcId="{CC13A3D6-0560-480B-8BD6-D0CD05091261}" destId="{832626C6-736B-4EB5-93B2-902E0EC3D04F}" srcOrd="1" destOrd="0" presId="urn:microsoft.com/office/officeart/2005/8/layout/pList1"/>
    <dgm:cxn modelId="{A112E620-8AF1-4A89-9366-78C2C66BA9DA}" type="presParOf" srcId="{6B4793F0-D6DA-4702-9086-C6543362A7DD}" destId="{6B0E2A75-699B-4F68-92DB-F6971692BB0E}" srcOrd="1" destOrd="0" presId="urn:microsoft.com/office/officeart/2005/8/layout/pList1"/>
    <dgm:cxn modelId="{AD088A5E-D6D8-40EF-AFAB-57427525A0B1}" type="presParOf" srcId="{6B4793F0-D6DA-4702-9086-C6543362A7DD}" destId="{CE5371A1-3648-4370-9699-E7A2BB970D27}" srcOrd="2" destOrd="0" presId="urn:microsoft.com/office/officeart/2005/8/layout/pList1"/>
    <dgm:cxn modelId="{E605235E-EA55-4FC8-AA1A-35A942403678}" type="presParOf" srcId="{CE5371A1-3648-4370-9699-E7A2BB970D27}" destId="{8721EB95-9A2A-40B2-B2CA-379DC40B9E61}" srcOrd="0" destOrd="0" presId="urn:microsoft.com/office/officeart/2005/8/layout/pList1"/>
    <dgm:cxn modelId="{28E421BB-8D9B-4B4F-B1CD-D6BA1007C533}" type="presParOf" srcId="{CE5371A1-3648-4370-9699-E7A2BB970D27}" destId="{8DD668D9-24EB-4A6A-B69E-A9F4D43B39E9}" srcOrd="1" destOrd="0" presId="urn:microsoft.com/office/officeart/2005/8/layout/pList1"/>
    <dgm:cxn modelId="{CB1D8AD7-491B-4C16-A5BD-9E17E870C52B}" type="presParOf" srcId="{6B4793F0-D6DA-4702-9086-C6543362A7DD}" destId="{708D2EE1-65E2-4E02-9734-8AA44583C217}" srcOrd="3" destOrd="0" presId="urn:microsoft.com/office/officeart/2005/8/layout/pList1"/>
    <dgm:cxn modelId="{9568997B-3F2F-4045-BB25-0D62AF56166A}" type="presParOf" srcId="{6B4793F0-D6DA-4702-9086-C6543362A7DD}" destId="{370BB318-59EB-4B74-8048-6D64E5C4DCAB}" srcOrd="4" destOrd="0" presId="urn:microsoft.com/office/officeart/2005/8/layout/pList1"/>
    <dgm:cxn modelId="{959399BD-BADD-445D-9278-3E7AEF7010E4}" type="presParOf" srcId="{370BB318-59EB-4B74-8048-6D64E5C4DCAB}" destId="{75B0ACBF-9F95-413D-915F-B7276B666F9F}" srcOrd="0" destOrd="0" presId="urn:microsoft.com/office/officeart/2005/8/layout/pList1"/>
    <dgm:cxn modelId="{AFB760FC-94C3-4972-A40A-7DEFADC3D92A}" type="presParOf" srcId="{370BB318-59EB-4B74-8048-6D64E5C4DCAB}" destId="{EB83D935-443D-4219-AC3D-CC317A6376A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9E261-37EA-4CA0-82F5-AFA4E1A4AA7D}">
      <dsp:nvSpPr>
        <dsp:cNvPr id="0" name=""/>
        <dsp:cNvSpPr/>
      </dsp:nvSpPr>
      <dsp:spPr>
        <a:xfrm>
          <a:off x="278827" y="1917"/>
          <a:ext cx="2530378" cy="17434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2626C6-736B-4EB5-93B2-902E0EC3D04F}">
      <dsp:nvSpPr>
        <dsp:cNvPr id="0" name=""/>
        <dsp:cNvSpPr/>
      </dsp:nvSpPr>
      <dsp:spPr>
        <a:xfrm>
          <a:off x="278827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Telemarketing is hard on both salespeople and customers.</a:t>
          </a:r>
        </a:p>
      </dsp:txBody>
      <dsp:txXfrm>
        <a:off x="278827" y="1745348"/>
        <a:ext cx="2530378" cy="938770"/>
      </dsp:txXfrm>
    </dsp:sp>
    <dsp:sp modelId="{8721EB95-9A2A-40B2-B2CA-379DC40B9E61}">
      <dsp:nvSpPr>
        <dsp:cNvPr id="0" name=""/>
        <dsp:cNvSpPr/>
      </dsp:nvSpPr>
      <dsp:spPr>
        <a:xfrm>
          <a:off x="3062349" y="169"/>
          <a:ext cx="2530378" cy="174343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D668D9-24EB-4A6A-B69E-A9F4D43B39E9}">
      <dsp:nvSpPr>
        <dsp:cNvPr id="0" name=""/>
        <dsp:cNvSpPr/>
      </dsp:nvSpPr>
      <dsp:spPr>
        <a:xfrm>
          <a:off x="3062349" y="1740102"/>
          <a:ext cx="2530378" cy="94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Connecting with the wrong customers results in </a:t>
          </a:r>
          <a:r>
            <a:rPr lang="en-US" sz="1200" b="1" kern="1200" dirty="0"/>
            <a:t>unpleasant conversations </a:t>
          </a:r>
          <a:r>
            <a:rPr lang="en-US" sz="1200" kern="1200" dirty="0"/>
            <a:t>and </a:t>
          </a:r>
          <a:r>
            <a:rPr lang="en-US" sz="1200" b="0" kern="1200" dirty="0"/>
            <a:t>desperate marketing tactics</a:t>
          </a:r>
          <a:r>
            <a:rPr lang="en-US" sz="1200" kern="1200" dirty="0"/>
            <a:t>.</a:t>
          </a:r>
        </a:p>
      </dsp:txBody>
      <dsp:txXfrm>
        <a:off x="3062349" y="1740102"/>
        <a:ext cx="2530378" cy="945764"/>
      </dsp:txXfrm>
    </dsp:sp>
    <dsp:sp modelId="{75B0ACBF-9F95-413D-915F-B7276B666F9F}">
      <dsp:nvSpPr>
        <dsp:cNvPr id="0" name=""/>
        <dsp:cNvSpPr/>
      </dsp:nvSpPr>
      <dsp:spPr>
        <a:xfrm>
          <a:off x="5845872" y="1917"/>
          <a:ext cx="2530378" cy="1743430"/>
        </a:xfrm>
        <a:prstGeom prst="round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83D935-443D-4219-AC3D-CC317A6376AE}">
      <dsp:nvSpPr>
        <dsp:cNvPr id="0" name=""/>
        <dsp:cNvSpPr/>
      </dsp:nvSpPr>
      <dsp:spPr>
        <a:xfrm>
          <a:off x="5845872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Effectively connecting salespeople with high-potential customers reduces stress and increases profit.</a:t>
          </a:r>
        </a:p>
      </dsp:txBody>
      <dsp:txXfrm>
        <a:off x="5845872" y="1745348"/>
        <a:ext cx="2530378" cy="93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Bank telemarketing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Nick Gigliotti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3EF61B-6B6B-42FF-9D38-421764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91" y="-714822"/>
            <a:ext cx="4328248" cy="4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311747-798A-4106-A555-042873E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609" y="3430880"/>
            <a:ext cx="4288783" cy="158650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pic>
        <p:nvPicPr>
          <p:cNvPr id="10" name="Graphic 9" descr="Wave Gesture with solid fill">
            <a:extLst>
              <a:ext uri="{FF2B5EF4-FFF2-40B4-BE49-F238E27FC236}">
                <a16:creationId xmlns:a16="http://schemas.microsoft.com/office/drawing/2014/main" id="{B8A9E409-2557-4B45-A077-39A1E76B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565" y="1528073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533867"/>
              </p:ext>
            </p:extLst>
          </p:nvPr>
        </p:nvGraphicFramePr>
        <p:xfrm>
          <a:off x="1768459" y="3273171"/>
          <a:ext cx="8655078" cy="2686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4FD047-746A-4AD9-A575-68CA19CA49CD}"/>
              </a:ext>
            </a:extLst>
          </p:cNvPr>
          <p:cNvSpPr txBox="1"/>
          <p:nvPr/>
        </p:nvSpPr>
        <p:spPr>
          <a:xfrm>
            <a:off x="1979563" y="1864120"/>
            <a:ext cx="823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Banco de Portugal hired me to develop an accurate </a:t>
            </a:r>
            <a:r>
              <a:rPr lang="en-US" b="1" dirty="0"/>
              <a:t>predictive model</a:t>
            </a:r>
            <a:r>
              <a:rPr lang="en-US" dirty="0"/>
              <a:t> to predict which customers are likely to invest in a term deposit as a result of telemarking.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902-98E0-41B2-82EB-55EE70E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055A-6B64-4D88-BF3C-5D1662E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4894"/>
            <a:ext cx="10058400" cy="3849624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Banco de Portugal Telemarketing Dataset</a:t>
            </a:r>
          </a:p>
          <a:p>
            <a:pPr lvl="1"/>
            <a:r>
              <a:rPr lang="en-US" dirty="0"/>
              <a:t>Publicly available on the </a:t>
            </a:r>
            <a:r>
              <a:rPr lang="en-US" b="0" i="0" u="none" strike="noStrike" dirty="0">
                <a:effectLst/>
                <a:hlinkClick r:id="rId2"/>
              </a:rPr>
              <a:t>UCI Machine Learning Repository</a:t>
            </a:r>
            <a:endParaRPr lang="en-US" dirty="0"/>
          </a:p>
          <a:p>
            <a:pPr lvl="1"/>
            <a:r>
              <a:rPr lang="en-US" dirty="0"/>
              <a:t>Collected from May 2008 to November 2010</a:t>
            </a:r>
          </a:p>
          <a:p>
            <a:pPr lvl="1"/>
            <a:r>
              <a:rPr lang="en-US" dirty="0"/>
              <a:t>Originally contains 21 features and 41k samples</a:t>
            </a:r>
          </a:p>
          <a:p>
            <a:pPr lvl="1"/>
            <a:r>
              <a:rPr lang="en-US" dirty="0"/>
              <a:t>Roughly two thirds categorical and one third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Relatively simple</a:t>
            </a:r>
          </a:p>
          <a:p>
            <a:pPr lvl="2"/>
            <a:r>
              <a:rPr lang="en-US" dirty="0"/>
              <a:t>Powerful</a:t>
            </a:r>
          </a:p>
          <a:p>
            <a:pPr lvl="2"/>
            <a:r>
              <a:rPr lang="en-US" dirty="0"/>
              <a:t>Widely used</a:t>
            </a:r>
          </a:p>
          <a:p>
            <a:pPr lvl="1"/>
            <a:r>
              <a:rPr lang="en-US" dirty="0"/>
              <a:t>Iterative Progress</a:t>
            </a:r>
          </a:p>
          <a:p>
            <a:pPr lvl="2"/>
            <a:r>
              <a:rPr lang="en-US" dirty="0"/>
              <a:t>Split the data into a 75% training set and 25% test set</a:t>
            </a:r>
          </a:p>
          <a:p>
            <a:pPr lvl="2"/>
            <a:r>
              <a:rPr lang="en-US" dirty="0"/>
              <a:t>Start with a dummy model and a baseline logistic regression</a:t>
            </a:r>
          </a:p>
          <a:p>
            <a:pPr lvl="2"/>
            <a:r>
              <a:rPr lang="en-US" dirty="0"/>
              <a:t>Make improvements with each successive version of the model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Set missing categorical values to False</a:t>
            </a:r>
          </a:p>
          <a:p>
            <a:pPr lvl="2"/>
            <a:r>
              <a:rPr lang="en-US" dirty="0"/>
              <a:t>Algorithmically filter out highly correlated sets of features</a:t>
            </a:r>
          </a:p>
          <a:p>
            <a:pPr lvl="3"/>
            <a:r>
              <a:rPr lang="en-US" dirty="0"/>
              <a:t>Keep the feature with the highest variance from each set</a:t>
            </a:r>
          </a:p>
          <a:p>
            <a:pPr lvl="3"/>
            <a:r>
              <a:rPr lang="en-US" dirty="0"/>
              <a:t>Avoids multi-collinearity</a:t>
            </a:r>
          </a:p>
          <a:p>
            <a:pPr lvl="2"/>
            <a:r>
              <a:rPr lang="en-US" dirty="0"/>
              <a:t>Perform slight 95% </a:t>
            </a:r>
            <a:r>
              <a:rPr lang="en-US" dirty="0" err="1"/>
              <a:t>Winsorization</a:t>
            </a:r>
            <a:r>
              <a:rPr lang="en-US" dirty="0"/>
              <a:t> to reduce the influence of outliers</a:t>
            </a:r>
          </a:p>
          <a:p>
            <a:pPr lvl="2"/>
            <a:r>
              <a:rPr lang="en-US" dirty="0"/>
              <a:t>Apply standard scaling, centering on the mean and scaling to standard deviation</a:t>
            </a:r>
          </a:p>
          <a:p>
            <a:pPr lvl="1"/>
            <a:r>
              <a:rPr lang="en-US" dirty="0"/>
              <a:t>Key Parameters</a:t>
            </a:r>
          </a:p>
          <a:p>
            <a:pPr lvl="2"/>
            <a:r>
              <a:rPr lang="en-US" dirty="0"/>
              <a:t>Balanced class weights</a:t>
            </a:r>
          </a:p>
          <a:p>
            <a:pPr lvl="2"/>
            <a:r>
              <a:rPr lang="en-US" dirty="0"/>
              <a:t>L2 regularization to reduce overfitting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EFCB41D-14C4-4D5D-B88A-5C5532F9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24" y="626504"/>
            <a:ext cx="2487963" cy="248796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459C10E-D6E8-45A1-B3EF-A7616B0F6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grayscl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6485"/>
          <a:stretch/>
        </p:blipFill>
        <p:spPr>
          <a:xfrm>
            <a:off x="1775792" y="3306717"/>
            <a:ext cx="3211444" cy="31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185A-FE58-46EF-B95D-19CAFB5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4 Features for Prediction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8E91B-1404-4198-9193-073ECB02FCC4}"/>
              </a:ext>
            </a:extLst>
          </p:cNvPr>
          <p:cNvSpPr txBox="1"/>
          <p:nvPr/>
        </p:nvSpPr>
        <p:spPr>
          <a:xfrm>
            <a:off x="1189111" y="2014194"/>
            <a:ext cx="4489587" cy="329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Ordered by magnitude: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n_employed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Portuguese employment count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prev_success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Customer previously opened an investment account as a result of marketing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contact_month_may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in May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contact_cellular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on a cell phone as opposed to a landline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1F0428-1632-4F57-A02E-43DB0107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856064"/>
            <a:ext cx="4545004" cy="3849687"/>
          </a:xfrm>
        </p:spPr>
      </p:pic>
    </p:spTree>
    <p:extLst>
      <p:ext uri="{BB962C8B-B14F-4D97-AF65-F5344CB8AC3E}">
        <p14:creationId xmlns:p14="http://schemas.microsoft.com/office/powerpoint/2010/main" val="92877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A82A-1948-48FF-AF61-3CA713BC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543340"/>
            <a:ext cx="2312480" cy="1452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Push Hard When Employment is 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07AA2-FF0A-4554-A7E9-144D63C1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334" y="2133016"/>
            <a:ext cx="2312479" cy="371997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Undoubtedly, a very strong relationship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underlying mechanism behind this relationship is unknown to me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surprising discovery resulting from my model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conversion rate for unemployed people?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Pump resources into marketing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Relax your efforts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25C6F-15DC-4263-9F1F-1DC3FD1E0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658" y="882398"/>
            <a:ext cx="6647405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53BDE-526E-48E3-89EE-27E1C6395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13" y="1188292"/>
            <a:ext cx="4572418" cy="45258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B156-0657-4F0C-897D-DE67A240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Unemployed People Don’t Invest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5EA-3197-4185-A5DF-2955646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conversion rate for the unemployed is surprisingly high, but not that high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total sales to unemployed people is predictably low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Students and retirees have the highest average conversion rate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Administrators and technicians have the highest total sales</a:t>
            </a:r>
          </a:p>
        </p:txBody>
      </p:sp>
    </p:spTree>
    <p:extLst>
      <p:ext uri="{BB962C8B-B14F-4D97-AF65-F5344CB8AC3E}">
        <p14:creationId xmlns:p14="http://schemas.microsoft.com/office/powerpoint/2010/main" val="38144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77214-098C-43FD-85FB-541E1A26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Previous Success is a Major Predictor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AF7B45-6BF6-40D7-9D2B-2C2550B3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33" y="715226"/>
            <a:ext cx="5299770" cy="259233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05A26F0-4C3C-4458-BBEA-4F8B1CD6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11" y="3545308"/>
            <a:ext cx="5060992" cy="2642182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86245DD-83CB-40AC-84DF-2B5A618F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137" y="2303563"/>
            <a:ext cx="4602152" cy="37154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Previous success is one of the biggest predictors of future success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Unfortunately, only about ~14% of the customers were previously contacted, and of those only ~3% made a deal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Cell phones are more popular than landlines, but other than that it’s unclear why they have a relationship with conversion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Recommendation: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Spend your energy and resources returning to previous customers who were receptive to marketing.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30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C1E37-AB2E-41C8-8C3F-0C9A80079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838" y="882398"/>
            <a:ext cx="6869602" cy="51216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F5712-9A8D-4198-8606-C182CC4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4"/>
            <a:ext cx="2312480" cy="9254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Relax in the Summer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437B-ED4F-4DE1-A9C2-5A599F55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1675430"/>
            <a:ext cx="2312479" cy="4328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has the highest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the lowest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conversion rate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also has by far the most data points of any month, at nearly 14,000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summer months in general have the highest representation in the dataset</a:t>
            </a:r>
          </a:p>
          <a:p>
            <a:pPr marL="0">
              <a:lnSpc>
                <a:spcPct val="100000"/>
              </a:lnSpc>
            </a:pP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don’t put as much energy into Summer marketing as you’re used to.</a:t>
            </a:r>
          </a:p>
        </p:txBody>
      </p:sp>
    </p:spTree>
    <p:extLst>
      <p:ext uri="{BB962C8B-B14F-4D97-AF65-F5344CB8AC3E}">
        <p14:creationId xmlns:p14="http://schemas.microsoft.com/office/powerpoint/2010/main" val="314545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AA1-2481-4624-8FB9-4C36EA1C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More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E87-3000-4BFD-882A-64820F65D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Build and optimize models of different types: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multi-collinearity issue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Many hyperparameters to tune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Support Vector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Can accommodate datasets of this size, unlike other SVMs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 Neighbors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multi-collinearity issue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Few hyperparameters to tune, but less sophistication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B7578-E87B-4F84-A5B9-C2B9DB17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247296"/>
            <a:ext cx="4663440" cy="26048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Experiment with feature engineering and joining with other datasets.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Perhaps other strong positive features like ‘</a:t>
            </a:r>
            <a:r>
              <a:rPr lang="en-US" dirty="0" err="1"/>
              <a:t>prev_success</a:t>
            </a:r>
            <a:r>
              <a:rPr lang="en-US" dirty="0"/>
              <a:t>’ can be engineered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 whether new features will be highly correlated with other features, unless using non-linear model</a:t>
            </a:r>
          </a:p>
        </p:txBody>
      </p:sp>
      <p:pic>
        <p:nvPicPr>
          <p:cNvPr id="7" name="Graphic 6" descr="Abacus with solid fill">
            <a:extLst>
              <a:ext uri="{FF2B5EF4-FFF2-40B4-BE49-F238E27FC236}">
                <a16:creationId xmlns:a16="http://schemas.microsoft.com/office/drawing/2014/main" id="{07E55579-313E-4C10-BDD3-581C23BE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655" y="593576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{5F5CE647-2D21-49C1-AB74-69438E8304D5}tf78829772_win32</Template>
  <TotalTime>227</TotalTime>
  <Words>597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Predicting Bank telemarketing Sales</vt:lpstr>
      <vt:lpstr>Business Problem</vt:lpstr>
      <vt:lpstr>Data and Methods</vt:lpstr>
      <vt:lpstr>Top 4 Features for Prediction</vt:lpstr>
      <vt:lpstr>Push Hard When Employment is Low</vt:lpstr>
      <vt:lpstr>Unemployed People Don’t Invest</vt:lpstr>
      <vt:lpstr>Previous Success is a Major Predictor</vt:lpstr>
      <vt:lpstr>Relax in the Summer</vt:lpstr>
      <vt:lpstr>Future Work: More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telemarketing Sales</dc:title>
  <dc:creator>Nicholas Gigliotti</dc:creator>
  <cp:lastModifiedBy>Nicholas Gigliotti</cp:lastModifiedBy>
  <cp:revision>40</cp:revision>
  <dcterms:created xsi:type="dcterms:W3CDTF">2021-06-01T08:32:44Z</dcterms:created>
  <dcterms:modified xsi:type="dcterms:W3CDTF">2021-06-03T20:39:44Z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