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09" r:id="rId6"/>
    <p:sldId id="310" r:id="rId7"/>
    <p:sldId id="311" r:id="rId8"/>
    <p:sldId id="312" r:id="rId9"/>
    <p:sldId id="313" r:id="rId10"/>
    <p:sldId id="31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19" autoAdjust="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05/8/layout/pList1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r>
            <a:rPr lang="en-US" dirty="0"/>
            <a:t>Telemarketing is hard on both salespeople and customers.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</dgm:pt>
    <dgm:pt modelId="{B2B879BD-3840-400C-92BD-B2C2383358D7}">
      <dgm:prSet/>
      <dgm:spPr/>
      <dgm:t>
        <a:bodyPr/>
        <a:lstStyle/>
        <a:p>
          <a:r>
            <a:rPr lang="en-US" dirty="0"/>
            <a:t>Connecting with the wrong customers results in </a:t>
          </a:r>
          <a:r>
            <a:rPr lang="en-US" b="1" dirty="0"/>
            <a:t>unpleasant conversations </a:t>
          </a:r>
          <a:r>
            <a:rPr lang="en-US" dirty="0"/>
            <a:t>and </a:t>
          </a:r>
          <a:r>
            <a:rPr lang="en-US" b="0" dirty="0"/>
            <a:t>desperate marketing tactics</a:t>
          </a:r>
          <a:r>
            <a:rPr lang="en-US" dirty="0"/>
            <a:t>.</a:t>
          </a:r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</dgm:pt>
    <dgm:pt modelId="{CA9D674E-4FF1-45DC-82E4-0B2DB6A5363F}">
      <dgm:prSet/>
      <dgm:spPr/>
      <dgm:t>
        <a:bodyPr/>
        <a:lstStyle/>
        <a:p>
          <a:r>
            <a:rPr lang="en-US" dirty="0"/>
            <a:t>Effectively connecting salespeople with high-potential customers reduces stress and increases profit.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</dgm:pt>
    <dgm:pt modelId="{6B4793F0-D6DA-4702-9086-C6543362A7DD}" type="pres">
      <dgm:prSet presAssocID="{15509919-36B5-4162-8899-417A9F93473B}" presName="Name0" presStyleCnt="0">
        <dgm:presLayoutVars>
          <dgm:dir/>
          <dgm:resizeHandles val="exact"/>
        </dgm:presLayoutVars>
      </dgm:prSet>
      <dgm:spPr/>
    </dgm:pt>
    <dgm:pt modelId="{CC13A3D6-0560-480B-8BD6-D0CD05091261}" type="pres">
      <dgm:prSet presAssocID="{AAF9DEE3-8444-4CA1-8BC2-D834D3ED6C74}" presName="compNode" presStyleCnt="0"/>
      <dgm:spPr/>
    </dgm:pt>
    <dgm:pt modelId="{4869E261-37EA-4CA0-82F5-AFA4E1A4AA7D}" type="pres">
      <dgm:prSet presAssocID="{AAF9DEE3-8444-4CA1-8BC2-D834D3ED6C74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Call center with solid fill"/>
        </a:ext>
      </dgm:extLst>
    </dgm:pt>
    <dgm:pt modelId="{832626C6-736B-4EB5-93B2-902E0EC3D04F}" type="pres">
      <dgm:prSet presAssocID="{AAF9DEE3-8444-4CA1-8BC2-D834D3ED6C74}" presName="textRect" presStyleLbl="revTx" presStyleIdx="0" presStyleCnt="3">
        <dgm:presLayoutVars>
          <dgm:bulletEnabled val="1"/>
        </dgm:presLayoutVars>
      </dgm:prSet>
      <dgm:spPr/>
    </dgm:pt>
    <dgm:pt modelId="{6B0E2A75-699B-4F68-92DB-F6971692BB0E}" type="pres">
      <dgm:prSet presAssocID="{23210C7F-6847-491E-BE1F-A79529AF2B8B}" presName="sibTrans" presStyleLbl="sibTrans2D1" presStyleIdx="0" presStyleCnt="0"/>
      <dgm:spPr/>
    </dgm:pt>
    <dgm:pt modelId="{CE5371A1-3648-4370-9699-E7A2BB970D27}" type="pres">
      <dgm:prSet presAssocID="{B2B879BD-3840-400C-92BD-B2C2383358D7}" presName="compNode" presStyleCnt="0"/>
      <dgm:spPr/>
    </dgm:pt>
    <dgm:pt modelId="{8721EB95-9A2A-40B2-B2CA-379DC40B9E61}" type="pres">
      <dgm:prSet presAssocID="{B2B879BD-3840-400C-92BD-B2C2383358D7}" presName="pict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Volcano with solid fill"/>
        </a:ext>
      </dgm:extLst>
    </dgm:pt>
    <dgm:pt modelId="{8DD668D9-24EB-4A6A-B69E-A9F4D43B39E9}" type="pres">
      <dgm:prSet presAssocID="{B2B879BD-3840-400C-92BD-B2C2383358D7}" presName="textRect" presStyleLbl="revTx" presStyleIdx="1" presStyleCnt="3" custScaleY="100745">
        <dgm:presLayoutVars>
          <dgm:bulletEnabled val="1"/>
        </dgm:presLayoutVars>
      </dgm:prSet>
      <dgm:spPr/>
    </dgm:pt>
    <dgm:pt modelId="{708D2EE1-65E2-4E02-9734-8AA44583C217}" type="pres">
      <dgm:prSet presAssocID="{FBAA44FF-54DE-45C8-9FAC-512C40277233}" presName="sibTrans" presStyleLbl="sibTrans2D1" presStyleIdx="0" presStyleCnt="0"/>
      <dgm:spPr/>
    </dgm:pt>
    <dgm:pt modelId="{370BB318-59EB-4B74-8048-6D64E5C4DCAB}" type="pres">
      <dgm:prSet presAssocID="{CA9D674E-4FF1-45DC-82E4-0B2DB6A5363F}" presName="compNode" presStyleCnt="0"/>
      <dgm:spPr/>
    </dgm:pt>
    <dgm:pt modelId="{75B0ACBF-9F95-413D-915F-B7276B666F9F}" type="pres">
      <dgm:prSet presAssocID="{CA9D674E-4FF1-45DC-82E4-0B2DB6A5363F}" presName="pict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3000" b="-23000"/>
          </a:stretch>
        </a:blipFill>
      </dgm:spPr>
    </dgm:pt>
    <dgm:pt modelId="{EB83D935-443D-4219-AC3D-CC317A6376AE}" type="pres">
      <dgm:prSet presAssocID="{CA9D674E-4FF1-45DC-82E4-0B2DB6A5363F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8731A836-0FCD-4E46-8D49-148C5B570CC6}" type="presOf" srcId="{CA9D674E-4FF1-45DC-82E4-0B2DB6A5363F}" destId="{EB83D935-443D-4219-AC3D-CC317A6376AE}" srcOrd="0" destOrd="0" presId="urn:microsoft.com/office/officeart/2005/8/layout/pList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1A6CF36F-4B3F-4B51-82F7-BF1E99B2C4E1}" type="presOf" srcId="{FBAA44FF-54DE-45C8-9FAC-512C40277233}" destId="{708D2EE1-65E2-4E02-9734-8AA44583C217}" srcOrd="0" destOrd="0" presId="urn:microsoft.com/office/officeart/2005/8/layout/pList1"/>
    <dgm:cxn modelId="{714B437B-CDA3-44C6-81EF-EC112ED6CCE1}" type="presOf" srcId="{AAF9DEE3-8444-4CA1-8BC2-D834D3ED6C74}" destId="{832626C6-736B-4EB5-93B2-902E0EC3D04F}" srcOrd="0" destOrd="0" presId="urn:microsoft.com/office/officeart/2005/8/layout/pList1"/>
    <dgm:cxn modelId="{329341B9-643C-428A-A991-DBBB8EE9DD2D}" type="presOf" srcId="{23210C7F-6847-491E-BE1F-A79529AF2B8B}" destId="{6B0E2A75-699B-4F68-92DB-F6971692BB0E}" srcOrd="0" destOrd="0" presId="urn:microsoft.com/office/officeart/2005/8/layout/pList1"/>
    <dgm:cxn modelId="{980BA2BE-4AA3-4ECE-B96B-7BEC62BFAEB8}" type="presOf" srcId="{B2B879BD-3840-400C-92BD-B2C2383358D7}" destId="{8DD668D9-24EB-4A6A-B69E-A9F4D43B39E9}" srcOrd="0" destOrd="0" presId="urn:microsoft.com/office/officeart/2005/8/layout/pList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DED70FE4-4A80-4662-815E-4DDAC483EAD9}" type="presOf" srcId="{15509919-36B5-4162-8899-417A9F93473B}" destId="{6B4793F0-D6DA-4702-9086-C6543362A7DD}" srcOrd="0" destOrd="0" presId="urn:microsoft.com/office/officeart/2005/8/layout/pList1"/>
    <dgm:cxn modelId="{31D56A3B-9DB9-477F-945A-6E0FDDEDF2BB}" type="presParOf" srcId="{6B4793F0-D6DA-4702-9086-C6543362A7DD}" destId="{CC13A3D6-0560-480B-8BD6-D0CD05091261}" srcOrd="0" destOrd="0" presId="urn:microsoft.com/office/officeart/2005/8/layout/pList1"/>
    <dgm:cxn modelId="{6FEADFA6-31F8-4639-B156-6D001858D540}" type="presParOf" srcId="{CC13A3D6-0560-480B-8BD6-D0CD05091261}" destId="{4869E261-37EA-4CA0-82F5-AFA4E1A4AA7D}" srcOrd="0" destOrd="0" presId="urn:microsoft.com/office/officeart/2005/8/layout/pList1"/>
    <dgm:cxn modelId="{5E08DBBE-7A9E-47DA-A699-70E53FC5B7A9}" type="presParOf" srcId="{CC13A3D6-0560-480B-8BD6-D0CD05091261}" destId="{832626C6-736B-4EB5-93B2-902E0EC3D04F}" srcOrd="1" destOrd="0" presId="urn:microsoft.com/office/officeart/2005/8/layout/pList1"/>
    <dgm:cxn modelId="{A112E620-8AF1-4A89-9366-78C2C66BA9DA}" type="presParOf" srcId="{6B4793F0-D6DA-4702-9086-C6543362A7DD}" destId="{6B0E2A75-699B-4F68-92DB-F6971692BB0E}" srcOrd="1" destOrd="0" presId="urn:microsoft.com/office/officeart/2005/8/layout/pList1"/>
    <dgm:cxn modelId="{AD088A5E-D6D8-40EF-AFAB-57427525A0B1}" type="presParOf" srcId="{6B4793F0-D6DA-4702-9086-C6543362A7DD}" destId="{CE5371A1-3648-4370-9699-E7A2BB970D27}" srcOrd="2" destOrd="0" presId="urn:microsoft.com/office/officeart/2005/8/layout/pList1"/>
    <dgm:cxn modelId="{E605235E-EA55-4FC8-AA1A-35A942403678}" type="presParOf" srcId="{CE5371A1-3648-4370-9699-E7A2BB970D27}" destId="{8721EB95-9A2A-40B2-B2CA-379DC40B9E61}" srcOrd="0" destOrd="0" presId="urn:microsoft.com/office/officeart/2005/8/layout/pList1"/>
    <dgm:cxn modelId="{28E421BB-8D9B-4B4F-B1CD-D6BA1007C533}" type="presParOf" srcId="{CE5371A1-3648-4370-9699-E7A2BB970D27}" destId="{8DD668D9-24EB-4A6A-B69E-A9F4D43B39E9}" srcOrd="1" destOrd="0" presId="urn:microsoft.com/office/officeart/2005/8/layout/pList1"/>
    <dgm:cxn modelId="{CB1D8AD7-491B-4C16-A5BD-9E17E870C52B}" type="presParOf" srcId="{6B4793F0-D6DA-4702-9086-C6543362A7DD}" destId="{708D2EE1-65E2-4E02-9734-8AA44583C217}" srcOrd="3" destOrd="0" presId="urn:microsoft.com/office/officeart/2005/8/layout/pList1"/>
    <dgm:cxn modelId="{9568997B-3F2F-4045-BB25-0D62AF56166A}" type="presParOf" srcId="{6B4793F0-D6DA-4702-9086-C6543362A7DD}" destId="{370BB318-59EB-4B74-8048-6D64E5C4DCAB}" srcOrd="4" destOrd="0" presId="urn:microsoft.com/office/officeart/2005/8/layout/pList1"/>
    <dgm:cxn modelId="{959399BD-BADD-445D-9278-3E7AEF7010E4}" type="presParOf" srcId="{370BB318-59EB-4B74-8048-6D64E5C4DCAB}" destId="{75B0ACBF-9F95-413D-915F-B7276B666F9F}" srcOrd="0" destOrd="0" presId="urn:microsoft.com/office/officeart/2005/8/layout/pList1"/>
    <dgm:cxn modelId="{AFB760FC-94C3-4972-A40A-7DEFADC3D92A}" type="presParOf" srcId="{370BB318-59EB-4B74-8048-6D64E5C4DCAB}" destId="{EB83D935-443D-4219-AC3D-CC317A6376A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9E261-37EA-4CA0-82F5-AFA4E1A4AA7D}">
      <dsp:nvSpPr>
        <dsp:cNvPr id="0" name=""/>
        <dsp:cNvSpPr/>
      </dsp:nvSpPr>
      <dsp:spPr>
        <a:xfrm>
          <a:off x="278827" y="1917"/>
          <a:ext cx="2530378" cy="174343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3000" b="-23000"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32626C6-736B-4EB5-93B2-902E0EC3D04F}">
      <dsp:nvSpPr>
        <dsp:cNvPr id="0" name=""/>
        <dsp:cNvSpPr/>
      </dsp:nvSpPr>
      <dsp:spPr>
        <a:xfrm>
          <a:off x="278827" y="1745348"/>
          <a:ext cx="2530378" cy="938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Telemarketing is hard on both salespeople and customers.</a:t>
          </a:r>
        </a:p>
      </dsp:txBody>
      <dsp:txXfrm>
        <a:off x="278827" y="1745348"/>
        <a:ext cx="2530378" cy="938770"/>
      </dsp:txXfrm>
    </dsp:sp>
    <dsp:sp modelId="{8721EB95-9A2A-40B2-B2CA-379DC40B9E61}">
      <dsp:nvSpPr>
        <dsp:cNvPr id="0" name=""/>
        <dsp:cNvSpPr/>
      </dsp:nvSpPr>
      <dsp:spPr>
        <a:xfrm>
          <a:off x="3062349" y="169"/>
          <a:ext cx="2530378" cy="1743430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3000" b="-23000"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DD668D9-24EB-4A6A-B69E-A9F4D43B39E9}">
      <dsp:nvSpPr>
        <dsp:cNvPr id="0" name=""/>
        <dsp:cNvSpPr/>
      </dsp:nvSpPr>
      <dsp:spPr>
        <a:xfrm>
          <a:off x="3062349" y="1740102"/>
          <a:ext cx="2530378" cy="945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Connecting with the wrong customers results in </a:t>
          </a:r>
          <a:r>
            <a:rPr lang="en-US" sz="1200" b="1" kern="1200" dirty="0"/>
            <a:t>unpleasant conversations </a:t>
          </a:r>
          <a:r>
            <a:rPr lang="en-US" sz="1200" kern="1200" dirty="0"/>
            <a:t>and </a:t>
          </a:r>
          <a:r>
            <a:rPr lang="en-US" sz="1200" b="0" kern="1200" dirty="0"/>
            <a:t>desperate marketing tactics</a:t>
          </a:r>
          <a:r>
            <a:rPr lang="en-US" sz="1200" kern="1200" dirty="0"/>
            <a:t>.</a:t>
          </a:r>
        </a:p>
      </dsp:txBody>
      <dsp:txXfrm>
        <a:off x="3062349" y="1740102"/>
        <a:ext cx="2530378" cy="945764"/>
      </dsp:txXfrm>
    </dsp:sp>
    <dsp:sp modelId="{75B0ACBF-9F95-413D-915F-B7276B666F9F}">
      <dsp:nvSpPr>
        <dsp:cNvPr id="0" name=""/>
        <dsp:cNvSpPr/>
      </dsp:nvSpPr>
      <dsp:spPr>
        <a:xfrm>
          <a:off x="5845872" y="1917"/>
          <a:ext cx="2530378" cy="1743430"/>
        </a:xfrm>
        <a:prstGeom prst="round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3000" b="-23000"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B83D935-443D-4219-AC3D-CC317A6376AE}">
      <dsp:nvSpPr>
        <dsp:cNvPr id="0" name=""/>
        <dsp:cNvSpPr/>
      </dsp:nvSpPr>
      <dsp:spPr>
        <a:xfrm>
          <a:off x="5845872" y="1745348"/>
          <a:ext cx="2530378" cy="938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Effectively connecting salespeople with high-potential customers reduces stress and increases profit.</a:t>
          </a:r>
        </a:p>
      </dsp:txBody>
      <dsp:txXfrm>
        <a:off x="5845872" y="1745348"/>
        <a:ext cx="2530378" cy="938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rchive.ics.uci.edu/ml/datasets/Bank+Market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Predicting Bank telemarketing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Nick Gigliotti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C3EF61B-6B6B-42FF-9D38-42176433C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91" y="-714822"/>
            <a:ext cx="4328248" cy="432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Business Problem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533867"/>
              </p:ext>
            </p:extLst>
          </p:nvPr>
        </p:nvGraphicFramePr>
        <p:xfrm>
          <a:off x="1768459" y="3273171"/>
          <a:ext cx="8655078" cy="2686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24FD047-746A-4AD9-A575-68CA19CA49CD}"/>
              </a:ext>
            </a:extLst>
          </p:cNvPr>
          <p:cNvSpPr txBox="1"/>
          <p:nvPr/>
        </p:nvSpPr>
        <p:spPr>
          <a:xfrm>
            <a:off x="1979563" y="1864120"/>
            <a:ext cx="8232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Banco de Portugal hired me to develop an accurate </a:t>
            </a:r>
            <a:r>
              <a:rPr lang="en-US" b="1" dirty="0"/>
              <a:t>predictive model</a:t>
            </a:r>
            <a:r>
              <a:rPr lang="en-US" dirty="0"/>
              <a:t> to predict which customers are likely to invest in a term deposit as a result of telemarking.</a:t>
            </a:r>
          </a:p>
        </p:txBody>
      </p:sp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D902-98E0-41B2-82EB-55EE70EA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9055A-6B64-4D88-BF3C-5D1662E81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14894"/>
            <a:ext cx="10058400" cy="3849624"/>
          </a:xfrm>
        </p:spPr>
        <p:txBody>
          <a:bodyPr numCol="2">
            <a:normAutofit fontScale="92500" lnSpcReduction="20000"/>
          </a:bodyPr>
          <a:lstStyle/>
          <a:p>
            <a:r>
              <a:rPr lang="en-US" dirty="0"/>
              <a:t>Banco de Portugal Telemarketing Dataset</a:t>
            </a:r>
          </a:p>
          <a:p>
            <a:pPr lvl="1"/>
            <a:r>
              <a:rPr lang="en-US" dirty="0"/>
              <a:t>Publicly available on the </a:t>
            </a:r>
            <a:r>
              <a:rPr lang="en-US" b="0" i="0" u="none" strike="noStrike" dirty="0">
                <a:effectLst/>
                <a:hlinkClick r:id="rId2"/>
              </a:rPr>
              <a:t>UCI Machine Learning Repository</a:t>
            </a:r>
            <a:endParaRPr lang="en-US" dirty="0"/>
          </a:p>
          <a:p>
            <a:pPr lvl="1"/>
            <a:r>
              <a:rPr lang="en-US" dirty="0"/>
              <a:t>Collected from May 2008 to November 2010</a:t>
            </a:r>
          </a:p>
          <a:p>
            <a:pPr lvl="1"/>
            <a:r>
              <a:rPr lang="en-US" dirty="0"/>
              <a:t>Originally contains 21 features and 41k samples</a:t>
            </a:r>
          </a:p>
          <a:p>
            <a:pPr lvl="1"/>
            <a:r>
              <a:rPr lang="en-US" dirty="0"/>
              <a:t>Roughly two thirds categorical and one third numeric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Logistic Regression</a:t>
            </a:r>
          </a:p>
          <a:p>
            <a:pPr lvl="2"/>
            <a:r>
              <a:rPr lang="en-US" dirty="0"/>
              <a:t>Relatively simple</a:t>
            </a:r>
          </a:p>
          <a:p>
            <a:pPr lvl="2"/>
            <a:r>
              <a:rPr lang="en-US" dirty="0"/>
              <a:t>Powerful</a:t>
            </a:r>
          </a:p>
          <a:p>
            <a:pPr lvl="2"/>
            <a:r>
              <a:rPr lang="en-US" dirty="0"/>
              <a:t>Widely used</a:t>
            </a:r>
          </a:p>
          <a:p>
            <a:pPr lvl="1"/>
            <a:r>
              <a:rPr lang="en-US" dirty="0"/>
              <a:t>Iterative Progress</a:t>
            </a:r>
          </a:p>
          <a:p>
            <a:pPr lvl="2"/>
            <a:r>
              <a:rPr lang="en-US" dirty="0"/>
              <a:t>Split the data into a 75% training set and 25% test set</a:t>
            </a:r>
          </a:p>
          <a:p>
            <a:pPr lvl="2"/>
            <a:r>
              <a:rPr lang="en-US" dirty="0"/>
              <a:t>Start with a dummy model and a baseline logistic regression</a:t>
            </a:r>
          </a:p>
          <a:p>
            <a:pPr lvl="2"/>
            <a:r>
              <a:rPr lang="en-US" dirty="0"/>
              <a:t>Make improvements with each successive version of the model</a:t>
            </a:r>
          </a:p>
          <a:p>
            <a:pPr lvl="1"/>
            <a:r>
              <a:rPr lang="en-US" dirty="0"/>
              <a:t>Preprocessing</a:t>
            </a:r>
          </a:p>
          <a:p>
            <a:pPr lvl="2"/>
            <a:r>
              <a:rPr lang="en-US" dirty="0"/>
              <a:t>Set missing categorical values to False</a:t>
            </a:r>
          </a:p>
          <a:p>
            <a:pPr lvl="2"/>
            <a:r>
              <a:rPr lang="en-US" dirty="0"/>
              <a:t>Algorithmically filter out highly correlated sets of features</a:t>
            </a:r>
          </a:p>
          <a:p>
            <a:pPr lvl="3"/>
            <a:r>
              <a:rPr lang="en-US" dirty="0"/>
              <a:t>Keep the feature with the highest variance from each set</a:t>
            </a:r>
          </a:p>
          <a:p>
            <a:pPr lvl="3"/>
            <a:r>
              <a:rPr lang="en-US" dirty="0"/>
              <a:t>Avoids multi-collinearity</a:t>
            </a:r>
          </a:p>
          <a:p>
            <a:pPr lvl="2"/>
            <a:r>
              <a:rPr lang="en-US" dirty="0"/>
              <a:t>Perform slight 95% </a:t>
            </a:r>
            <a:r>
              <a:rPr lang="en-US" dirty="0" err="1"/>
              <a:t>Winsorization</a:t>
            </a:r>
            <a:r>
              <a:rPr lang="en-US" dirty="0"/>
              <a:t> to reduce the influence of outliers</a:t>
            </a:r>
          </a:p>
          <a:p>
            <a:pPr lvl="2"/>
            <a:r>
              <a:rPr lang="en-US" dirty="0"/>
              <a:t>Apply standard scaling, centering on the mean and scaling to standard deviation</a:t>
            </a:r>
          </a:p>
          <a:p>
            <a:pPr lvl="1"/>
            <a:r>
              <a:rPr lang="en-US" dirty="0"/>
              <a:t>Key Parameters</a:t>
            </a:r>
          </a:p>
          <a:p>
            <a:pPr lvl="2"/>
            <a:r>
              <a:rPr lang="en-US" dirty="0"/>
              <a:t>Balanced class weights</a:t>
            </a:r>
          </a:p>
          <a:p>
            <a:pPr lvl="2"/>
            <a:r>
              <a:rPr lang="en-US" dirty="0"/>
              <a:t>L2 regularization to reduce overfitting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BEFCB41D-14C4-4D5D-B88A-5C5532F94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424" y="626504"/>
            <a:ext cx="2487963" cy="248796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459C10E-D6E8-45A1-B3EF-A7616B0F6E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grayscl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66485"/>
          <a:stretch/>
        </p:blipFill>
        <p:spPr>
          <a:xfrm>
            <a:off x="1775792" y="3306717"/>
            <a:ext cx="3211444" cy="316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6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185A-FE58-46EF-B95D-19CAFB59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4 Features for Prediction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18E91B-1404-4198-9193-073ECB02FCC4}"/>
              </a:ext>
            </a:extLst>
          </p:cNvPr>
          <p:cNvSpPr txBox="1"/>
          <p:nvPr/>
        </p:nvSpPr>
        <p:spPr>
          <a:xfrm>
            <a:off x="1189111" y="2014194"/>
            <a:ext cx="4489587" cy="3291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/>
              <a:t>Ordered by magnitude: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/>
              <a:t>n_employed</a:t>
            </a:r>
          </a:p>
          <a:p>
            <a:pPr lvl="1">
              <a:lnSpc>
                <a:spcPct val="150000"/>
              </a:lnSpc>
            </a:pPr>
            <a:r>
              <a:rPr lang="en-US" sz="1200"/>
              <a:t>Portuguese employment count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/>
              <a:t>prev_success</a:t>
            </a:r>
          </a:p>
          <a:p>
            <a:pPr lvl="1">
              <a:lnSpc>
                <a:spcPct val="150000"/>
              </a:lnSpc>
            </a:pPr>
            <a:r>
              <a:rPr lang="en-US" sz="1200"/>
              <a:t>Customer previously opened an investment account as a result of marketing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/>
              <a:t>contact_month_may</a:t>
            </a:r>
          </a:p>
          <a:p>
            <a:pPr lvl="1">
              <a:lnSpc>
                <a:spcPct val="150000"/>
              </a:lnSpc>
            </a:pPr>
            <a:r>
              <a:rPr lang="en-US" sz="1200"/>
              <a:t>Contacted in May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/>
              <a:t>contact_cellular</a:t>
            </a:r>
          </a:p>
          <a:p>
            <a:pPr lvl="1">
              <a:lnSpc>
                <a:spcPct val="150000"/>
              </a:lnSpc>
            </a:pPr>
            <a:r>
              <a:rPr lang="en-US" sz="1200"/>
              <a:t>Contacted on a cell phone as opposed to a landline</a:t>
            </a:r>
            <a:endParaRPr lang="en-US" sz="12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B1F0428-1632-4F57-A02E-43DB0107A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856064"/>
            <a:ext cx="4545004" cy="3849687"/>
          </a:xfrm>
        </p:spPr>
      </p:pic>
    </p:spTree>
    <p:extLst>
      <p:ext uri="{BB962C8B-B14F-4D97-AF65-F5344CB8AC3E}">
        <p14:creationId xmlns:p14="http://schemas.microsoft.com/office/powerpoint/2010/main" val="92877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DA82A-1948-48FF-AF61-3CA713BC4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945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Employment Count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307AA2-FF0A-4554-A7E9-144D63C19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0960" y="1699783"/>
            <a:ext cx="2312479" cy="37199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Undoubtedly, a very strong relationship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underlying mechanism behind this relationship is unknown to me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surprising discovery resulting from my model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the conversion rate for unemployed people?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625C6F-15DC-4263-9F1F-1DC3FD1E07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4658" y="882398"/>
            <a:ext cx="6647405" cy="512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49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E537B6-098D-494F-9A54-F22CD0977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328FD4-8F4F-45D0-B179-C09F34FF8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082" y="407588"/>
            <a:ext cx="5532146" cy="6066184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B53BDE-526E-48E3-89EE-27E1C6395E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713" y="1188292"/>
            <a:ext cx="4572418" cy="452587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D22A8B8-E29F-4EB2-95D4-3C24EF234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1EF9F5-BAA7-45A5-BD84-F3184FCED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BB156-0657-4F0C-897D-DE67A2407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Conversion Rate and Sales by Job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1D5EA-3197-4185-A5DF-295564612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6137" y="2538919"/>
            <a:ext cx="4602152" cy="355780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conversion rate for unemployed people is surprisingly high, but not that high</a:t>
            </a:r>
          </a:p>
          <a:p>
            <a:pPr>
              <a:lnSpc>
                <a:spcPct val="100000"/>
              </a:lnSpc>
            </a:pPr>
            <a:r>
              <a:rPr lang="en-US" dirty="0"/>
              <a:t>The total sales to unemployed people is predictably low</a:t>
            </a:r>
          </a:p>
          <a:p>
            <a:pPr>
              <a:lnSpc>
                <a:spcPct val="100000"/>
              </a:lnSpc>
            </a:pPr>
            <a:r>
              <a:rPr lang="en-US" dirty="0"/>
              <a:t>Students and retirees have the highest average conversion rate</a:t>
            </a:r>
          </a:p>
          <a:p>
            <a:pPr>
              <a:lnSpc>
                <a:spcPct val="100000"/>
              </a:lnSpc>
            </a:pPr>
            <a:r>
              <a:rPr lang="en-US" dirty="0"/>
              <a:t>Administrators and technicians have the highest total sales</a:t>
            </a:r>
          </a:p>
        </p:txBody>
      </p:sp>
    </p:spTree>
    <p:extLst>
      <p:ext uri="{BB962C8B-B14F-4D97-AF65-F5344CB8AC3E}">
        <p14:creationId xmlns:p14="http://schemas.microsoft.com/office/powerpoint/2010/main" val="381449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7214-098C-43FD-85FB-541E1A26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A3C69-8122-41E1-8F7C-138ED92B1D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26121-F976-4621-993C-81EC8FA838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02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{5F5CE647-2D21-49C1-AB74-69438E8304D5}tf78829772_win32</Template>
  <TotalTime>147</TotalTime>
  <Words>344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Garamond</vt:lpstr>
      <vt:lpstr>Sagona Book</vt:lpstr>
      <vt:lpstr>Sagona ExtraLight</vt:lpstr>
      <vt:lpstr>SavonVTI</vt:lpstr>
      <vt:lpstr>Predicting Bank telemarketing Sales</vt:lpstr>
      <vt:lpstr>Business Problem</vt:lpstr>
      <vt:lpstr>Data and Methods</vt:lpstr>
      <vt:lpstr>Top 4 Features for Prediction</vt:lpstr>
      <vt:lpstr>Employment Count</vt:lpstr>
      <vt:lpstr>Conversion Rate and Sales by Job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telemarketing Sales</dc:title>
  <dc:creator>Nicholas Gigliotti</dc:creator>
  <cp:lastModifiedBy>Nicholas Gigliotti</cp:lastModifiedBy>
  <cp:revision>23</cp:revision>
  <dcterms:created xsi:type="dcterms:W3CDTF">2021-06-01T08:32:44Z</dcterms:created>
  <dcterms:modified xsi:type="dcterms:W3CDTF">2021-06-03T19:13:24Z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