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Phan Hiếu Nghĩa" initials="DPHN" lastIdx="1" clrIdx="0">
    <p:extLst>
      <p:ext uri="{19B8F6BF-5375-455C-9EA6-DF929625EA0E}">
        <p15:presenceInfo xmlns:p15="http://schemas.microsoft.com/office/powerpoint/2012/main" userId="S::21521179@ms.uit.edu.vn::941f334a-39ef-4781-8d1a-bf9c7e8eed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0C04-75D5-C79A-E819-6E0CBA3DD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7184A-8068-7852-4B4B-611F53BE2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EDDC-2D39-7AC4-2C49-06D720E0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F812-B3E2-0AC9-C36F-A2FE0509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ACDC1-86F1-B057-5E4A-9AE74A93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878E-1539-E701-46CC-E2603A96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FADD1-7DD7-79F3-C07E-7D4328A9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6619-8B72-C0D3-DEFF-F0B9417C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D57E-B8A4-B0EC-4BD8-3EAC646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99DB-50F5-73A1-825C-E08F8D10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9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B5B02-9144-FC05-0C2A-93E50CB55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978BF-198C-4B61-5BC0-612E8D266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277C-B8AF-4F0A-F0D1-473A6A66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70EF-107A-713B-3D27-FA4DFFD9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EFDC-C920-791A-D824-E3FBE579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3177-EB41-9863-3206-5DD07F28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304B-4ACA-E84D-17BA-28D022C3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A2AB-DC7C-2A88-CE45-BEB97625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F7AC-C6CA-3644-6DA7-27963DA8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4B49-8D10-0DAD-7FD9-654620D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D907-EA7D-5123-F898-92E00EFA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EE696-402F-0067-0559-7BC0864A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7FB5-28E6-D6CB-1897-33FF0272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66A4-9503-03A8-8F3B-6CFD0DE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ABB8-9991-ABB2-BB40-18E2CF9D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007A-CF79-4F27-C60C-104EB94C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7B7E-AA88-637E-1FF3-15EB0808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BCFC-68D0-CBE3-9920-A9B66F73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511A7-B214-1FFE-4C6F-8A583D14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66412-CCE8-0D7F-6A0D-2200CA2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328B-F344-2276-963D-F7E27AC1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219A-A5CD-1ED2-A851-C71B5DD1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C86A-F426-99A9-5E82-26917E10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2B0A4-92DB-813F-93C0-785BCAACF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8B9E8-7DEF-B634-6076-4D47BC7FE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97F1C-7E57-1CC0-4ACA-5B9DE16D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B459D-F3F1-BD2F-141A-13EED540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BC309-47D2-0859-626E-48D72016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8CA81-53B4-3864-98CF-F9491527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5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1F56-BB50-2346-165D-A72B3F56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B54DD-C62F-3840-CCD7-F5AC525A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57ADC-C4D1-EBA6-B1C1-A12D4AFE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E0AA1-03A5-6069-3CFD-6F0721A0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D3658-9808-3B94-092C-A3B2B68E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544EA-3DBF-3D51-FE56-3E92D25A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61E7-BCD9-A410-F588-62831B4A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4086-8CE4-5173-BFBB-DE2B41C4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D10F-C817-9E47-7D03-87F535EE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90125-741C-F76D-72F3-1589D73C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3B97D-2E5A-4883-7FB1-B273D28F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E948-E9DA-9A61-23CE-D5861399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B578-2AFE-9816-D3B2-FAD3486E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BE53-F0A0-938C-87D2-B41E6D54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8F144-C2E7-6546-F561-DB302EAB1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CB86-C8C5-CCC1-8CCA-BF41498C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757D-1BE6-CB16-B7D0-CB7BB13F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3B58E-12A4-9627-A2C9-1AF936CA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0ADDB-B28B-316F-E86F-2B40AD5D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F2BF3-F9EA-DA2B-ED63-0AE5653D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173C8-51C1-8C3C-349C-E39A16CF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842F-B65B-1EC4-AE8B-553095A70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63A8-01CF-48AB-A581-743EF099F2A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A81DF-BB76-026C-49B1-5041E08B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A945-9443-BF59-A674-9F91F9546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05F3-3F6F-4076-A200-56260B65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AB03-67B1-9D6A-5C14-EC25C6337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JWT-based Authentication and Authorization Implementation for Online Shopping Platform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215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Customer Icon #254520 - Free Icons Library">
            <a:extLst>
              <a:ext uri="{FF2B5EF4-FFF2-40B4-BE49-F238E27FC236}">
                <a16:creationId xmlns:a16="http://schemas.microsoft.com/office/drawing/2014/main" id="{FB8869AC-F834-711F-8FB0-924FBD19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36" y="2137950"/>
            <a:ext cx="1446371" cy="135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Seller Icon #301900 - Free Icons Library">
            <a:extLst>
              <a:ext uri="{FF2B5EF4-FFF2-40B4-BE49-F238E27FC236}">
                <a16:creationId xmlns:a16="http://schemas.microsoft.com/office/drawing/2014/main" id="{21364A14-832F-B5E4-7C3E-BE8E303E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18" y="2111548"/>
            <a:ext cx="1348323" cy="12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 descr="Admin 3D Illustration Icon 9636683 PNG">
            <a:extLst>
              <a:ext uri="{FF2B5EF4-FFF2-40B4-BE49-F238E27FC236}">
                <a16:creationId xmlns:a16="http://schemas.microsoft.com/office/drawing/2014/main" id="{88F11B04-866E-8105-54A4-465BC0F9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298" y="1974268"/>
            <a:ext cx="1317452" cy="13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6" descr="guest icon, avatar icon">
            <a:extLst>
              <a:ext uri="{FF2B5EF4-FFF2-40B4-BE49-F238E27FC236}">
                <a16:creationId xmlns:a16="http://schemas.microsoft.com/office/drawing/2014/main" id="{085AF24E-BFC8-D480-FE1C-C21346F3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24" y="2077135"/>
            <a:ext cx="1228763" cy="12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EB16F-2B9B-9C94-C087-8AD1DEAA8C73}"/>
              </a:ext>
            </a:extLst>
          </p:cNvPr>
          <p:cNvSpPr txBox="1"/>
          <p:nvPr/>
        </p:nvSpPr>
        <p:spPr>
          <a:xfrm>
            <a:off x="838200" y="3305898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3CB2F-52A8-E24E-1177-E0CA629370D6}"/>
              </a:ext>
            </a:extLst>
          </p:cNvPr>
          <p:cNvSpPr txBox="1"/>
          <p:nvPr/>
        </p:nvSpPr>
        <p:spPr>
          <a:xfrm>
            <a:off x="2940836" y="365864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3E936-1D9D-80C8-94A5-8E29271830DC}"/>
              </a:ext>
            </a:extLst>
          </p:cNvPr>
          <p:cNvSpPr txBox="1"/>
          <p:nvPr/>
        </p:nvSpPr>
        <p:spPr>
          <a:xfrm>
            <a:off x="6285092" y="34928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D7066-1CEA-5683-577F-0B65F6F006B7}"/>
              </a:ext>
            </a:extLst>
          </p:cNvPr>
          <p:cNvSpPr txBox="1"/>
          <p:nvPr/>
        </p:nvSpPr>
        <p:spPr>
          <a:xfrm>
            <a:off x="8843716" y="325403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4E88772-4CC4-AE03-6EC7-F30BFC91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98" y="148305"/>
            <a:ext cx="10515600" cy="1325563"/>
          </a:xfrm>
        </p:spPr>
        <p:txBody>
          <a:bodyPr/>
          <a:lstStyle/>
          <a:p>
            <a:r>
              <a:rPr lang="en-US" dirty="0"/>
              <a:t>Authorization by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B0EFD-75FF-0DCE-ED6E-DDF8A574C8BC}"/>
              </a:ext>
            </a:extLst>
          </p:cNvPr>
          <p:cNvSpPr txBox="1"/>
          <p:nvPr/>
        </p:nvSpPr>
        <p:spPr>
          <a:xfrm>
            <a:off x="576224" y="4123765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10D88-EFC4-2090-47E1-2215A54245A9}"/>
              </a:ext>
            </a:extLst>
          </p:cNvPr>
          <p:cNvSpPr txBox="1"/>
          <p:nvPr/>
        </p:nvSpPr>
        <p:spPr>
          <a:xfrm>
            <a:off x="2940836" y="4268995"/>
            <a:ext cx="2039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Profile</a:t>
            </a:r>
          </a:p>
          <a:p>
            <a:r>
              <a:rPr lang="en-US" dirty="0"/>
              <a:t>Update Information</a:t>
            </a:r>
          </a:p>
          <a:p>
            <a:r>
              <a:rPr lang="en-US" dirty="0"/>
              <a:t>Change Password</a:t>
            </a:r>
          </a:p>
          <a:p>
            <a:r>
              <a:rPr lang="en-US" dirty="0"/>
              <a:t>Invoice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33F61-A2CE-94CA-A87C-1480837934CD}"/>
              </a:ext>
            </a:extLst>
          </p:cNvPr>
          <p:cNvSpPr txBox="1"/>
          <p:nvPr/>
        </p:nvSpPr>
        <p:spPr>
          <a:xfrm>
            <a:off x="5948818" y="4232825"/>
            <a:ext cx="2039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Profile</a:t>
            </a:r>
          </a:p>
          <a:p>
            <a:r>
              <a:rPr lang="en-US" dirty="0"/>
              <a:t>Update Information</a:t>
            </a:r>
          </a:p>
          <a:p>
            <a:r>
              <a:rPr lang="en-US" dirty="0"/>
              <a:t>Change Password</a:t>
            </a:r>
          </a:p>
          <a:p>
            <a:r>
              <a:rPr lang="en-US" dirty="0"/>
              <a:t>View Product</a:t>
            </a:r>
          </a:p>
          <a:p>
            <a:r>
              <a:rPr lang="en-US" dirty="0"/>
              <a:t>Add Product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9FD4A-21EF-343C-C193-C07A6B959BE8}"/>
              </a:ext>
            </a:extLst>
          </p:cNvPr>
          <p:cNvSpPr txBox="1"/>
          <p:nvPr/>
        </p:nvSpPr>
        <p:spPr>
          <a:xfrm>
            <a:off x="8255000" y="4048159"/>
            <a:ext cx="2349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View all account</a:t>
            </a:r>
            <a:br>
              <a:rPr lang="en-US" dirty="0"/>
            </a:br>
            <a:r>
              <a:rPr lang="en-US" dirty="0"/>
              <a:t>Set role user</a:t>
            </a:r>
          </a:p>
          <a:p>
            <a:r>
              <a:rPr lang="en-US" dirty="0"/>
              <a:t>Delete account</a:t>
            </a:r>
          </a:p>
          <a:p>
            <a:endParaRPr lang="en-US" dirty="0"/>
          </a:p>
          <a:p>
            <a:r>
              <a:rPr lang="en-US" dirty="0"/>
              <a:t>View all product</a:t>
            </a:r>
          </a:p>
          <a:p>
            <a:r>
              <a:rPr lang="en-US" dirty="0"/>
              <a:t>Delete product</a:t>
            </a:r>
          </a:p>
          <a:p>
            <a:endParaRPr lang="en-US" dirty="0"/>
          </a:p>
          <a:p>
            <a:r>
              <a:rPr lang="en-US" dirty="0"/>
              <a:t>View all invoice</a:t>
            </a:r>
          </a:p>
          <a:p>
            <a:r>
              <a:rPr lang="en-US" dirty="0"/>
              <a:t>Delete invoice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44A7C-C0DA-2387-A830-73CD36666681}"/>
              </a:ext>
            </a:extLst>
          </p:cNvPr>
          <p:cNvSpPr txBox="1"/>
          <p:nvPr/>
        </p:nvSpPr>
        <p:spPr>
          <a:xfrm>
            <a:off x="10033000" y="3985265"/>
            <a:ext cx="215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View Profile</a:t>
            </a:r>
          </a:p>
          <a:p>
            <a:r>
              <a:rPr lang="en-US" dirty="0"/>
              <a:t>Update Information</a:t>
            </a:r>
          </a:p>
          <a:p>
            <a:r>
              <a:rPr lang="en-US" dirty="0"/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10204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F24E-1A39-8A78-E2A0-0609F9EE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92FA-E518-EDF0-B166-F89FD30A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HMAC with aes256 4096bit length</a:t>
            </a:r>
          </a:p>
        </p:txBody>
      </p:sp>
    </p:spTree>
    <p:extLst>
      <p:ext uri="{BB962C8B-B14F-4D97-AF65-F5344CB8AC3E}">
        <p14:creationId xmlns:p14="http://schemas.microsoft.com/office/powerpoint/2010/main" val="308265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4983-C7D5-4DDE-1229-443D0720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1261-9E7A-26F4-4800-F83618D5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7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AF18129-59AD-CBA6-3E12-8C900707B0B5}"/>
              </a:ext>
            </a:extLst>
          </p:cNvPr>
          <p:cNvSpPr/>
          <p:nvPr/>
        </p:nvSpPr>
        <p:spPr>
          <a:xfrm>
            <a:off x="5075187" y="-447340"/>
            <a:ext cx="9613430" cy="79629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079016-57E9-5F1A-180D-D35B7DCB4B8F}"/>
              </a:ext>
            </a:extLst>
          </p:cNvPr>
          <p:cNvSpPr/>
          <p:nvPr/>
        </p:nvSpPr>
        <p:spPr>
          <a:xfrm>
            <a:off x="-2603088" y="-1270000"/>
            <a:ext cx="5342774" cy="9855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24A779-A676-1C9B-76FB-D40213D579C9}"/>
              </a:ext>
            </a:extLst>
          </p:cNvPr>
          <p:cNvSpPr/>
          <p:nvPr/>
        </p:nvSpPr>
        <p:spPr>
          <a:xfrm>
            <a:off x="5130755" y="2742583"/>
            <a:ext cx="2459607" cy="1583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pic>
        <p:nvPicPr>
          <p:cNvPr id="1028" name="Picture 4" descr="Database Png Icon #244761 - Free Icons Library">
            <a:extLst>
              <a:ext uri="{FF2B5EF4-FFF2-40B4-BE49-F238E27FC236}">
                <a16:creationId xmlns:a16="http://schemas.microsoft.com/office/drawing/2014/main" id="{A290A6B2-A907-5318-CB83-E60A97B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46" y="5310986"/>
            <a:ext cx="892259" cy="11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0CFBDC8-8DA3-C04B-A73E-AD1CEC7F923B}"/>
              </a:ext>
            </a:extLst>
          </p:cNvPr>
          <p:cNvSpPr/>
          <p:nvPr/>
        </p:nvSpPr>
        <p:spPr>
          <a:xfrm>
            <a:off x="8927065" y="5147154"/>
            <a:ext cx="1831084" cy="1371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BBA6F-36BA-0FA8-7692-6688F041A2FB}"/>
              </a:ext>
            </a:extLst>
          </p:cNvPr>
          <p:cNvSpPr/>
          <p:nvPr/>
        </p:nvSpPr>
        <p:spPr>
          <a:xfrm>
            <a:off x="8960947" y="673697"/>
            <a:ext cx="1831084" cy="1371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FFDD51-A042-F947-5F5D-ACAF8EC68118}"/>
              </a:ext>
            </a:extLst>
          </p:cNvPr>
          <p:cNvSpPr/>
          <p:nvPr/>
        </p:nvSpPr>
        <p:spPr>
          <a:xfrm>
            <a:off x="9084445" y="2899550"/>
            <a:ext cx="1831084" cy="1371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Service</a:t>
            </a:r>
          </a:p>
        </p:txBody>
      </p:sp>
      <p:pic>
        <p:nvPicPr>
          <p:cNvPr id="8" name="Picture 4" descr="Database Png Icon #244761 - Free Icons Library">
            <a:extLst>
              <a:ext uri="{FF2B5EF4-FFF2-40B4-BE49-F238E27FC236}">
                <a16:creationId xmlns:a16="http://schemas.microsoft.com/office/drawing/2014/main" id="{FA2C1B26-9B71-693C-E2B6-12EF5F0CB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973" y="150721"/>
            <a:ext cx="573742" cy="70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atabase Png Icon #244761 - Free Icons Library">
            <a:extLst>
              <a:ext uri="{FF2B5EF4-FFF2-40B4-BE49-F238E27FC236}">
                <a16:creationId xmlns:a16="http://schemas.microsoft.com/office/drawing/2014/main" id="{E2E8A5DE-7DF3-EC0D-EA20-697E7C2AD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33" y="4603229"/>
            <a:ext cx="573742" cy="70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Icon | Hacker">
            <a:extLst>
              <a:ext uri="{FF2B5EF4-FFF2-40B4-BE49-F238E27FC236}">
                <a16:creationId xmlns:a16="http://schemas.microsoft.com/office/drawing/2014/main" id="{3F6200D9-8894-0B46-FE5A-DAF165D3B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82" y="504599"/>
            <a:ext cx="1100673" cy="11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atabase Png Icon #244761 - Free Icons Library">
            <a:extLst>
              <a:ext uri="{FF2B5EF4-FFF2-40B4-BE49-F238E27FC236}">
                <a16:creationId xmlns:a16="http://schemas.microsoft.com/office/drawing/2014/main" id="{465819FD-7603-9733-40A8-086050BF8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432" y="2330971"/>
            <a:ext cx="573742" cy="70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8B7ED5-94CE-AD40-F94E-AE5E83B4BAC0}"/>
              </a:ext>
            </a:extLst>
          </p:cNvPr>
          <p:cNvSpPr/>
          <p:nvPr/>
        </p:nvSpPr>
        <p:spPr>
          <a:xfrm rot="19858254">
            <a:off x="10488707" y="552748"/>
            <a:ext cx="538883" cy="157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9FB8AEC-C857-06F6-DC4B-392DD23A71CA}"/>
              </a:ext>
            </a:extLst>
          </p:cNvPr>
          <p:cNvSpPr/>
          <p:nvPr/>
        </p:nvSpPr>
        <p:spPr>
          <a:xfrm rot="8953420">
            <a:off x="10641107" y="705148"/>
            <a:ext cx="538883" cy="157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4DE4359-17FA-5F16-DA8D-6D5BC8D3EFE5}"/>
              </a:ext>
            </a:extLst>
          </p:cNvPr>
          <p:cNvSpPr/>
          <p:nvPr/>
        </p:nvSpPr>
        <p:spPr>
          <a:xfrm rot="19858254">
            <a:off x="10592109" y="2764229"/>
            <a:ext cx="538883" cy="157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CDD2A2-4D7F-C30E-D2D0-13F4524BA1B1}"/>
              </a:ext>
            </a:extLst>
          </p:cNvPr>
          <p:cNvSpPr/>
          <p:nvPr/>
        </p:nvSpPr>
        <p:spPr>
          <a:xfrm rot="8953420">
            <a:off x="10744509" y="2916629"/>
            <a:ext cx="538883" cy="157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039EABC-A6CB-B252-300E-7759D79464F9}"/>
              </a:ext>
            </a:extLst>
          </p:cNvPr>
          <p:cNvSpPr/>
          <p:nvPr/>
        </p:nvSpPr>
        <p:spPr>
          <a:xfrm rot="19858254">
            <a:off x="10519628" y="5099405"/>
            <a:ext cx="538883" cy="157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A5D54A-5134-E755-E59C-1DFF6634B354}"/>
              </a:ext>
            </a:extLst>
          </p:cNvPr>
          <p:cNvSpPr/>
          <p:nvPr/>
        </p:nvSpPr>
        <p:spPr>
          <a:xfrm rot="8953420">
            <a:off x="10672028" y="5251805"/>
            <a:ext cx="538883" cy="157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747970-4379-B509-8D2B-11EED59861B1}"/>
              </a:ext>
            </a:extLst>
          </p:cNvPr>
          <p:cNvSpPr/>
          <p:nvPr/>
        </p:nvSpPr>
        <p:spPr>
          <a:xfrm rot="15205432">
            <a:off x="6739029" y="4805233"/>
            <a:ext cx="538883" cy="157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314DE51-3437-6418-3036-20807F7DDA0F}"/>
              </a:ext>
            </a:extLst>
          </p:cNvPr>
          <p:cNvSpPr/>
          <p:nvPr/>
        </p:nvSpPr>
        <p:spPr>
          <a:xfrm rot="4300598">
            <a:off x="6891429" y="4957633"/>
            <a:ext cx="538883" cy="157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47B44EF-3CDE-015F-A4B5-A7EFD6C0423E}"/>
              </a:ext>
            </a:extLst>
          </p:cNvPr>
          <p:cNvSpPr/>
          <p:nvPr/>
        </p:nvSpPr>
        <p:spPr>
          <a:xfrm rot="19858254">
            <a:off x="7190575" y="1933354"/>
            <a:ext cx="1794914" cy="22388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B410B51-716E-0B77-4A47-803301B38D5D}"/>
              </a:ext>
            </a:extLst>
          </p:cNvPr>
          <p:cNvSpPr/>
          <p:nvPr/>
        </p:nvSpPr>
        <p:spPr>
          <a:xfrm rot="9000163">
            <a:off x="7296407" y="2165396"/>
            <a:ext cx="1794914" cy="1898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50D2B28-B338-34FE-9875-634FFB85FD76}"/>
              </a:ext>
            </a:extLst>
          </p:cNvPr>
          <p:cNvSpPr/>
          <p:nvPr/>
        </p:nvSpPr>
        <p:spPr>
          <a:xfrm rot="2394011">
            <a:off x="7711985" y="4488734"/>
            <a:ext cx="1794914" cy="22388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841C5B0-C6F2-33F7-0E6D-8BEBE8AD12BA}"/>
              </a:ext>
            </a:extLst>
          </p:cNvPr>
          <p:cNvSpPr/>
          <p:nvPr/>
        </p:nvSpPr>
        <p:spPr>
          <a:xfrm rot="13200745">
            <a:off x="7498606" y="4740404"/>
            <a:ext cx="1794914" cy="1898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3EDD73B-622D-6AA0-CF3A-CD0905F70228}"/>
              </a:ext>
            </a:extLst>
          </p:cNvPr>
          <p:cNvSpPr/>
          <p:nvPr/>
        </p:nvSpPr>
        <p:spPr>
          <a:xfrm rot="10800000">
            <a:off x="7590469" y="3559767"/>
            <a:ext cx="1421010" cy="2013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2254B69-EAE5-C070-4D3A-8E73D5B54F92}"/>
              </a:ext>
            </a:extLst>
          </p:cNvPr>
          <p:cNvSpPr/>
          <p:nvPr/>
        </p:nvSpPr>
        <p:spPr>
          <a:xfrm>
            <a:off x="7626952" y="3357679"/>
            <a:ext cx="1421010" cy="2013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3D631-2250-349F-4FD0-6A7C84786F96}"/>
              </a:ext>
            </a:extLst>
          </p:cNvPr>
          <p:cNvSpPr txBox="1"/>
          <p:nvPr/>
        </p:nvSpPr>
        <p:spPr>
          <a:xfrm>
            <a:off x="6889690" y="107493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CC966C-1033-F4AB-83EE-FECDF10A0C36}"/>
              </a:ext>
            </a:extLst>
          </p:cNvPr>
          <p:cNvSpPr txBox="1"/>
          <p:nvPr/>
        </p:nvSpPr>
        <p:spPr>
          <a:xfrm>
            <a:off x="738666" y="19849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BC09BC-9107-7A49-3499-7F8BC805D6A2}"/>
              </a:ext>
            </a:extLst>
          </p:cNvPr>
          <p:cNvSpPr txBox="1"/>
          <p:nvPr/>
        </p:nvSpPr>
        <p:spPr>
          <a:xfrm>
            <a:off x="3545767" y="150721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Intruder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68CFF8-9BEC-E813-CA8B-D576040826D3}"/>
              </a:ext>
            </a:extLst>
          </p:cNvPr>
          <p:cNvSpPr/>
          <p:nvPr/>
        </p:nvSpPr>
        <p:spPr>
          <a:xfrm>
            <a:off x="2831195" y="3133796"/>
            <a:ext cx="2186701" cy="62731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CB8A2D9-CD9F-F78F-6276-1115D090AAB8}"/>
              </a:ext>
            </a:extLst>
          </p:cNvPr>
          <p:cNvSpPr/>
          <p:nvPr/>
        </p:nvSpPr>
        <p:spPr>
          <a:xfrm rot="10800000">
            <a:off x="2810076" y="3761106"/>
            <a:ext cx="2186701" cy="62731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FE187E-4DF5-A2FC-D29A-E5BCFFCB46EE}"/>
              </a:ext>
            </a:extLst>
          </p:cNvPr>
          <p:cNvSpPr txBox="1"/>
          <p:nvPr/>
        </p:nvSpPr>
        <p:spPr>
          <a:xfrm>
            <a:off x="3352073" y="2930137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CD3E2-12D3-BDE1-56C3-531DFDC499CC}"/>
              </a:ext>
            </a:extLst>
          </p:cNvPr>
          <p:cNvSpPr txBox="1"/>
          <p:nvPr/>
        </p:nvSpPr>
        <p:spPr>
          <a:xfrm>
            <a:off x="3424538" y="4255002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754D249-12AA-85DE-1B8B-08271528A616}"/>
              </a:ext>
            </a:extLst>
          </p:cNvPr>
          <p:cNvSpPr/>
          <p:nvPr/>
        </p:nvSpPr>
        <p:spPr>
          <a:xfrm rot="4300598">
            <a:off x="4002280" y="2252510"/>
            <a:ext cx="1452398" cy="2824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71D4AE7-9D0C-229F-757D-9E207F8E079B}"/>
              </a:ext>
            </a:extLst>
          </p:cNvPr>
          <p:cNvSpPr/>
          <p:nvPr/>
        </p:nvSpPr>
        <p:spPr>
          <a:xfrm rot="6574142">
            <a:off x="2575532" y="2250288"/>
            <a:ext cx="1452398" cy="2824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 descr="Customer Icon #254520 - Free Icons Library">
            <a:extLst>
              <a:ext uri="{FF2B5EF4-FFF2-40B4-BE49-F238E27FC236}">
                <a16:creationId xmlns:a16="http://schemas.microsoft.com/office/drawing/2014/main" id="{3409E466-DAB9-12F3-CB62-4556E6ED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5" y="2086648"/>
            <a:ext cx="1446371" cy="135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eller Icon #301900 - Free Icons Library">
            <a:extLst>
              <a:ext uri="{FF2B5EF4-FFF2-40B4-BE49-F238E27FC236}">
                <a16:creationId xmlns:a16="http://schemas.microsoft.com/office/drawing/2014/main" id="{26529F1B-7C42-0FE3-D33F-74CB33032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1" y="3752194"/>
            <a:ext cx="1348323" cy="12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dmin 3D Illustration Icon 9636683 PNG">
            <a:extLst>
              <a:ext uri="{FF2B5EF4-FFF2-40B4-BE49-F238E27FC236}">
                <a16:creationId xmlns:a16="http://schemas.microsoft.com/office/drawing/2014/main" id="{7DCF9E0E-6684-60E5-8038-8FBAB508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3" y="5338318"/>
            <a:ext cx="1317452" cy="13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uest icon, avatar icon">
            <a:extLst>
              <a:ext uri="{FF2B5EF4-FFF2-40B4-BE49-F238E27FC236}">
                <a16:creationId xmlns:a16="http://schemas.microsoft.com/office/drawing/2014/main" id="{FD01B8E3-8F73-B8DC-D53E-647F16DF9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6" y="745114"/>
            <a:ext cx="1228763" cy="12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BE6C117-855E-767A-D05F-2DA7F65D2603}"/>
              </a:ext>
            </a:extLst>
          </p:cNvPr>
          <p:cNvSpPr txBox="1"/>
          <p:nvPr/>
        </p:nvSpPr>
        <p:spPr>
          <a:xfrm>
            <a:off x="1632229" y="1174829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EAFB4B-EC65-F766-32E6-A5F45F43E07A}"/>
              </a:ext>
            </a:extLst>
          </p:cNvPr>
          <p:cNvSpPr txBox="1"/>
          <p:nvPr/>
        </p:nvSpPr>
        <p:spPr>
          <a:xfrm>
            <a:off x="1593825" y="29491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82FD44-E4FE-A5C8-64F7-DCF45364BFB9}"/>
              </a:ext>
            </a:extLst>
          </p:cNvPr>
          <p:cNvSpPr txBox="1"/>
          <p:nvPr/>
        </p:nvSpPr>
        <p:spPr>
          <a:xfrm>
            <a:off x="1761067" y="413704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DEEC64-9E14-0675-26DC-1BDADC46FF33}"/>
              </a:ext>
            </a:extLst>
          </p:cNvPr>
          <p:cNvSpPr txBox="1"/>
          <p:nvPr/>
        </p:nvSpPr>
        <p:spPr>
          <a:xfrm>
            <a:off x="1745685" y="56200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67772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8C3D-5060-90C3-E081-3A28EB31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E77A-808B-E26C-901B-49D9896F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Customer</a:t>
            </a:r>
            <a:r>
              <a:rPr lang="en-US" b="0" i="0" dirty="0">
                <a:effectLst/>
                <a:latin typeface="Söhne"/>
              </a:rPr>
              <a:t> information: usernames, email addresses, passwords, payment information,.. </a:t>
            </a:r>
          </a:p>
          <a:p>
            <a:r>
              <a:rPr lang="en-US" b="0" i="0" dirty="0">
                <a:effectLst/>
                <a:latin typeface="Söhne"/>
              </a:rPr>
              <a:t>Transaction data: orders, products, prices, shipping information, and payment details. </a:t>
            </a:r>
          </a:p>
          <a:p>
            <a:r>
              <a:rPr lang="en-US" b="0" i="0" dirty="0">
                <a:effectLst/>
                <a:latin typeface="Söhne"/>
              </a:rPr>
              <a:t>System and database: servers, applications, databases, and system infrastructure.</a:t>
            </a:r>
          </a:p>
          <a:p>
            <a:r>
              <a:rPr lang="en-US" b="0" i="0" dirty="0">
                <a:effectLst/>
                <a:latin typeface="Söhne"/>
              </a:rPr>
              <a:t>Access rights and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5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541E-EF91-28AE-7C6D-68EC6A25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Secutiy</a:t>
            </a:r>
            <a:r>
              <a:rPr lang="en-US" dirty="0"/>
              <a:t>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7011-740C-14AF-82E1-CD62820EE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Confidentiality</a:t>
            </a:r>
          </a:p>
          <a:p>
            <a:r>
              <a:rPr lang="en-US" b="0" i="0" dirty="0">
                <a:effectLst/>
                <a:latin typeface="Söhne"/>
              </a:rPr>
              <a:t>Authentication user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Authentication server</a:t>
            </a:r>
          </a:p>
          <a:p>
            <a:r>
              <a:rPr lang="en-US" b="0" i="0" dirty="0">
                <a:effectLst/>
                <a:latin typeface="Söhne"/>
              </a:rPr>
              <a:t>Authorization:</a:t>
            </a:r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Data </a:t>
            </a:r>
            <a:r>
              <a:rPr lang="en-US" b="0" i="0" dirty="0">
                <a:effectLst/>
                <a:latin typeface="Söhne"/>
              </a:rPr>
              <a:t>Integrity</a:t>
            </a:r>
          </a:p>
          <a:p>
            <a:r>
              <a:rPr lang="en-US" b="0" i="0" dirty="0">
                <a:effectLst/>
                <a:latin typeface="Söhne"/>
              </a:rPr>
              <a:t>Secure session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hat is JWT (JSON Web Token)? How does JWT Authentication work? - Blog -  miniOrange">
            <a:extLst>
              <a:ext uri="{FF2B5EF4-FFF2-40B4-BE49-F238E27FC236}">
                <a16:creationId xmlns:a16="http://schemas.microsoft.com/office/drawing/2014/main" id="{8B3CF967-E4D7-22F1-B4C9-2D6C8F9EA4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Size Icon Computer User Image - User With Computer Icon - Free Transparent  PNG Clipart Images Download">
            <a:extLst>
              <a:ext uri="{FF2B5EF4-FFF2-40B4-BE49-F238E27FC236}">
                <a16:creationId xmlns:a16="http://schemas.microsoft.com/office/drawing/2014/main" id="{4E84E20A-2CF9-839A-4832-851400B1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6" y="2913063"/>
            <a:ext cx="22987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mputer - Free computer icons">
            <a:extLst>
              <a:ext uri="{FF2B5EF4-FFF2-40B4-BE49-F238E27FC236}">
                <a16:creationId xmlns:a16="http://schemas.microsoft.com/office/drawing/2014/main" id="{2812604F-18C4-DCA0-0399-4748EC42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66" y="2913063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554D3D8-AB48-6ECD-49F2-2657C899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987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FD6485-D1D0-E0E6-7B26-3E7996D4DD31}"/>
              </a:ext>
            </a:extLst>
          </p:cNvPr>
          <p:cNvSpPr/>
          <p:nvPr/>
        </p:nvSpPr>
        <p:spPr>
          <a:xfrm>
            <a:off x="9052134" y="167255"/>
            <a:ext cx="2931885" cy="3046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service</a:t>
            </a:r>
          </a:p>
          <a:p>
            <a:pPr algn="ctr"/>
            <a:r>
              <a:rPr lang="en-US" dirty="0"/>
              <a:t>As JWT issuer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2D567-7F17-6259-2F7A-E73AD8F5D473}"/>
              </a:ext>
            </a:extLst>
          </p:cNvPr>
          <p:cNvSpPr/>
          <p:nvPr/>
        </p:nvSpPr>
        <p:spPr>
          <a:xfrm>
            <a:off x="9006370" y="3446009"/>
            <a:ext cx="2931885" cy="3046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the JWT signature,</a:t>
            </a:r>
          </a:p>
          <a:p>
            <a:pPr algn="ctr"/>
            <a:r>
              <a:rPr lang="en-US" dirty="0"/>
              <a:t>Access right, </a:t>
            </a:r>
            <a:r>
              <a:rPr lang="en-US" dirty="0" err="1"/>
              <a:t>Authorziaton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B1B0A98-2600-86A8-0C30-47F6BC40D892}"/>
              </a:ext>
            </a:extLst>
          </p:cNvPr>
          <p:cNvSpPr/>
          <p:nvPr/>
        </p:nvSpPr>
        <p:spPr>
          <a:xfrm>
            <a:off x="2562968" y="3581400"/>
            <a:ext cx="889299" cy="323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EC0463FC-64A4-C4B4-4F01-351DA3789195}"/>
              </a:ext>
            </a:extLst>
          </p:cNvPr>
          <p:cNvSpPr/>
          <p:nvPr/>
        </p:nvSpPr>
        <p:spPr>
          <a:xfrm>
            <a:off x="3695700" y="685801"/>
            <a:ext cx="5133117" cy="2227262"/>
          </a:xfrm>
          <a:prstGeom prst="bentArrow">
            <a:avLst>
              <a:gd name="adj1" fmla="val 10853"/>
              <a:gd name="adj2" fmla="val 9177"/>
              <a:gd name="adj3" fmla="val 25000"/>
              <a:gd name="adj4" fmla="val 659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0DB1624-7D76-3A69-749D-B45ABBD1D80E}"/>
              </a:ext>
            </a:extLst>
          </p:cNvPr>
          <p:cNvSpPr/>
          <p:nvPr/>
        </p:nvSpPr>
        <p:spPr>
          <a:xfrm rot="16200000">
            <a:off x="5250321" y="2996551"/>
            <a:ext cx="2023878" cy="5133117"/>
          </a:xfrm>
          <a:prstGeom prst="bentArrow">
            <a:avLst>
              <a:gd name="adj1" fmla="val 10881"/>
              <a:gd name="adj2" fmla="val 8057"/>
              <a:gd name="adj3" fmla="val 17997"/>
              <a:gd name="adj4" fmla="val 4092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8AE6196-5792-B39D-D078-27655D0549B6}"/>
              </a:ext>
            </a:extLst>
          </p:cNvPr>
          <p:cNvSpPr/>
          <p:nvPr/>
        </p:nvSpPr>
        <p:spPr>
          <a:xfrm rot="10800000" flipH="1">
            <a:off x="4372931" y="4468995"/>
            <a:ext cx="4200765" cy="1094114"/>
          </a:xfrm>
          <a:prstGeom prst="bentArrow">
            <a:avLst>
              <a:gd name="adj1" fmla="val 16114"/>
              <a:gd name="adj2" fmla="val 16763"/>
              <a:gd name="adj3" fmla="val 17997"/>
              <a:gd name="adj4" fmla="val 655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E02C903-4DD3-7078-ABBF-F12A4FF4A7FC}"/>
              </a:ext>
            </a:extLst>
          </p:cNvPr>
          <p:cNvSpPr/>
          <p:nvPr/>
        </p:nvSpPr>
        <p:spPr>
          <a:xfrm rot="16200000" flipH="1">
            <a:off x="5948235" y="126264"/>
            <a:ext cx="1370887" cy="4441144"/>
          </a:xfrm>
          <a:prstGeom prst="bentArrow">
            <a:avLst>
              <a:gd name="adj1" fmla="val 16114"/>
              <a:gd name="adj2" fmla="val 16763"/>
              <a:gd name="adj3" fmla="val 17997"/>
              <a:gd name="adj4" fmla="val 65573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C7EB3-6A9C-3578-220E-09F395462A38}"/>
              </a:ext>
            </a:extLst>
          </p:cNvPr>
          <p:cNvSpPr txBox="1"/>
          <p:nvPr/>
        </p:nvSpPr>
        <p:spPr>
          <a:xfrm>
            <a:off x="4968329" y="365125"/>
            <a:ext cx="308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User authentication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9097D5-2EA4-594D-EB66-D2C9F8E2059C}"/>
              </a:ext>
            </a:extLst>
          </p:cNvPr>
          <p:cNvSpPr txBox="1"/>
          <p:nvPr/>
        </p:nvSpPr>
        <p:spPr>
          <a:xfrm>
            <a:off x="5634184" y="1340716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JSON Web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3B13D-FED2-1A68-D8DA-E45E6C6FF316}"/>
              </a:ext>
            </a:extLst>
          </p:cNvPr>
          <p:cNvSpPr txBox="1"/>
          <p:nvPr/>
        </p:nvSpPr>
        <p:spPr>
          <a:xfrm>
            <a:off x="4633325" y="4802178"/>
            <a:ext cx="41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Send a request (Authentication header)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F103E-6F66-66AC-E0C3-5DD0AA186E8D}"/>
              </a:ext>
            </a:extLst>
          </p:cNvPr>
          <p:cNvSpPr txBox="1"/>
          <p:nvPr/>
        </p:nvSpPr>
        <p:spPr>
          <a:xfrm>
            <a:off x="4943166" y="5987533"/>
            <a:ext cx="26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Send response to 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742B16-E913-E852-9BBE-F07D6C36778E}"/>
              </a:ext>
            </a:extLst>
          </p:cNvPr>
          <p:cNvSpPr/>
          <p:nvPr/>
        </p:nvSpPr>
        <p:spPr>
          <a:xfrm>
            <a:off x="9347200" y="5987533"/>
            <a:ext cx="240030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E80286-AA87-127A-AB05-BFBF00B8521B}"/>
              </a:ext>
            </a:extLst>
          </p:cNvPr>
          <p:cNvSpPr txBox="1"/>
          <p:nvPr/>
        </p:nvSpPr>
        <p:spPr>
          <a:xfrm>
            <a:off x="4879650" y="3500703"/>
            <a:ext cx="18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76EB5E-4B0C-ABEB-2E90-5265106B2DB5}"/>
              </a:ext>
            </a:extLst>
          </p:cNvPr>
          <p:cNvSpPr txBox="1"/>
          <p:nvPr/>
        </p:nvSpPr>
        <p:spPr>
          <a:xfrm>
            <a:off x="590293" y="4600110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47036-EAA5-AE68-FAB0-EF461802FAAF}"/>
              </a:ext>
            </a:extLst>
          </p:cNvPr>
          <p:cNvSpPr txBox="1"/>
          <p:nvPr/>
        </p:nvSpPr>
        <p:spPr>
          <a:xfrm>
            <a:off x="2613758" y="324064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A8BBC0E-20E6-B0D1-34BE-17DFB36DF709}"/>
              </a:ext>
            </a:extLst>
          </p:cNvPr>
          <p:cNvSpPr/>
          <p:nvPr/>
        </p:nvSpPr>
        <p:spPr>
          <a:xfrm>
            <a:off x="10391775" y="5372100"/>
            <a:ext cx="238125" cy="47942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E212-25CF-B770-765B-C558FE50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Implement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D75E-2016-2EF9-1FD6-3197FF7E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Private Key: RSA 2048-bit =&gt; Sign Token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Public Key: Public =&gt; Verify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Login: Validate -&gt; Generate Token -&gt; Write Cookie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Token expires = 24 hours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Database: MongoDB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Backend: NodeJS, Express, Cookie-Parser, Body-Parser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Frontend: HTML, </a:t>
            </a:r>
            <a:r>
              <a:rPr lang="en-US" b="0" i="0" dirty="0" err="1">
                <a:effectLst/>
                <a:latin typeface="Söhne"/>
              </a:rPr>
              <a:t>Jquery</a:t>
            </a:r>
            <a:endParaRPr lang="en-US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3440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581C3-B984-61D7-14E9-B5F6AECE5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testing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5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Customer Icon #254520 - Free Icons Library">
            <a:extLst>
              <a:ext uri="{FF2B5EF4-FFF2-40B4-BE49-F238E27FC236}">
                <a16:creationId xmlns:a16="http://schemas.microsoft.com/office/drawing/2014/main" id="{03F5B45C-7FAC-4CB2-F785-27CC55AA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17" y="1992720"/>
            <a:ext cx="1446371" cy="135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Seller Icon #301900 - Free Icons Library">
            <a:extLst>
              <a:ext uri="{FF2B5EF4-FFF2-40B4-BE49-F238E27FC236}">
                <a16:creationId xmlns:a16="http://schemas.microsoft.com/office/drawing/2014/main" id="{5CDC5F6B-79DD-1303-9889-464C44A8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18" y="2055293"/>
            <a:ext cx="1348323" cy="12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 descr="Admin 3D Illustration Icon 9636683 PNG">
            <a:extLst>
              <a:ext uri="{FF2B5EF4-FFF2-40B4-BE49-F238E27FC236}">
                <a16:creationId xmlns:a16="http://schemas.microsoft.com/office/drawing/2014/main" id="{DB5B4C54-CD34-DC62-4328-B982D149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267" y="2111548"/>
            <a:ext cx="1317452" cy="13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6" descr="guest icon, avatar icon">
            <a:extLst>
              <a:ext uri="{FF2B5EF4-FFF2-40B4-BE49-F238E27FC236}">
                <a16:creationId xmlns:a16="http://schemas.microsoft.com/office/drawing/2014/main" id="{F22205D8-37B2-03C4-864A-3E78ED71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24" y="2077135"/>
            <a:ext cx="1228763" cy="12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3A68A-03F7-8643-BDCF-5121B0A0254A}"/>
              </a:ext>
            </a:extLst>
          </p:cNvPr>
          <p:cNvSpPr txBox="1"/>
          <p:nvPr/>
        </p:nvSpPr>
        <p:spPr>
          <a:xfrm>
            <a:off x="838200" y="3305898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66FD5-D1CF-67C5-4BE8-F8BECFC1F1E0}"/>
              </a:ext>
            </a:extLst>
          </p:cNvPr>
          <p:cNvSpPr txBox="1"/>
          <p:nvPr/>
        </p:nvSpPr>
        <p:spPr>
          <a:xfrm>
            <a:off x="4282617" y="351341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57737-08E0-C481-D1C1-940B7975AA64}"/>
              </a:ext>
            </a:extLst>
          </p:cNvPr>
          <p:cNvSpPr txBox="1"/>
          <p:nvPr/>
        </p:nvSpPr>
        <p:spPr>
          <a:xfrm>
            <a:off x="7981194" y="34898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33C9C-6121-E7B3-AF08-CF7F7D0ADBC7}"/>
              </a:ext>
            </a:extLst>
          </p:cNvPr>
          <p:cNvSpPr txBox="1"/>
          <p:nvPr/>
        </p:nvSpPr>
        <p:spPr>
          <a:xfrm>
            <a:off x="10815267" y="33913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3EF5A43-42E2-E757-2D6C-91A13863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76E667-9337-A3FB-862B-FBBD373B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8917"/>
            <a:ext cx="10515600" cy="1838045"/>
          </a:xfrm>
        </p:spPr>
        <p:txBody>
          <a:bodyPr/>
          <a:lstStyle/>
          <a:p>
            <a:r>
              <a:rPr lang="en-US" dirty="0"/>
              <a:t>Authentication user: username, password</a:t>
            </a:r>
          </a:p>
          <a:p>
            <a:r>
              <a:rPr lang="en-US" dirty="0"/>
              <a:t>Authentication server: token, public key</a:t>
            </a:r>
          </a:p>
        </p:txBody>
      </p:sp>
    </p:spTree>
    <p:extLst>
      <p:ext uri="{BB962C8B-B14F-4D97-AF65-F5344CB8AC3E}">
        <p14:creationId xmlns:p14="http://schemas.microsoft.com/office/powerpoint/2010/main" val="3165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7DE2-C3D8-3959-1CE3-898E1679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4" name="Picture 4" descr="Database Png Icon #244761 - Free Icons Library">
            <a:extLst>
              <a:ext uri="{FF2B5EF4-FFF2-40B4-BE49-F238E27FC236}">
                <a16:creationId xmlns:a16="http://schemas.microsoft.com/office/drawing/2014/main" id="{E83D7BE0-4130-FC78-85C4-85445931E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65" y="1690687"/>
            <a:ext cx="2604247" cy="321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atabase Png Icon #244761 - Free Icons Library">
            <a:extLst>
              <a:ext uri="{FF2B5EF4-FFF2-40B4-BE49-F238E27FC236}">
                <a16:creationId xmlns:a16="http://schemas.microsoft.com/office/drawing/2014/main" id="{C1C10970-9EA5-0CA9-7530-A8984F79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76" y="1690687"/>
            <a:ext cx="2604247" cy="321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atabase Png Icon #244761 - Free Icons Library">
            <a:extLst>
              <a:ext uri="{FF2B5EF4-FFF2-40B4-BE49-F238E27FC236}">
                <a16:creationId xmlns:a16="http://schemas.microsoft.com/office/drawing/2014/main" id="{F1BDE153-549D-904E-0378-CB9B5B39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735" y="1677240"/>
            <a:ext cx="2604247" cy="321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D786D1-9150-A482-14C2-D577D10615D7}"/>
              </a:ext>
            </a:extLst>
          </p:cNvPr>
          <p:cNvSpPr txBox="1"/>
          <p:nvPr/>
        </p:nvSpPr>
        <p:spPr>
          <a:xfrm>
            <a:off x="1279281" y="5167313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7895D-7566-ACA2-6483-2652CF395AE2}"/>
              </a:ext>
            </a:extLst>
          </p:cNvPr>
          <p:cNvSpPr txBox="1"/>
          <p:nvPr/>
        </p:nvSpPr>
        <p:spPr>
          <a:xfrm>
            <a:off x="9820573" y="5253318"/>
            <a:ext cx="90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Invoice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695F-3C18-A58E-C0B5-12A070D72311}"/>
              </a:ext>
            </a:extLst>
          </p:cNvPr>
          <p:cNvSpPr txBox="1"/>
          <p:nvPr/>
        </p:nvSpPr>
        <p:spPr>
          <a:xfrm>
            <a:off x="5593714" y="5253318"/>
            <a:ext cx="9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</a:t>
            </a:r>
          </a:p>
        </p:txBody>
      </p:sp>
    </p:spTree>
    <p:extLst>
      <p:ext uri="{BB962C8B-B14F-4D97-AF65-F5344CB8AC3E}">
        <p14:creationId xmlns:p14="http://schemas.microsoft.com/office/powerpoint/2010/main" val="89136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266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JWT-based Authentication and Authorization Implementation for Online Shopping Platform</vt:lpstr>
      <vt:lpstr>PowerPoint Presentation</vt:lpstr>
      <vt:lpstr>assets</vt:lpstr>
      <vt:lpstr>Secutiy goal</vt:lpstr>
      <vt:lpstr>Solution</vt:lpstr>
      <vt:lpstr>Implement</vt:lpstr>
      <vt:lpstr>testing scenario</vt:lpstr>
      <vt:lpstr>Authentication</vt:lpstr>
      <vt:lpstr>Database</vt:lpstr>
      <vt:lpstr>Authorization by role</vt:lpstr>
      <vt:lpstr>User password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JWT-based Authentication and Authorization Implementation for Online Shopping Platform</dc:title>
  <dc:creator>Nghia Duong</dc:creator>
  <cp:lastModifiedBy>Dương Phan Hiếu Nghĩa</cp:lastModifiedBy>
  <cp:revision>6</cp:revision>
  <dcterms:created xsi:type="dcterms:W3CDTF">2023-06-14T07:40:27Z</dcterms:created>
  <dcterms:modified xsi:type="dcterms:W3CDTF">2023-06-14T09:32:51Z</dcterms:modified>
</cp:coreProperties>
</file>