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12"/>
  </p:notesMasterIdLst>
  <p:handoutMasterIdLst>
    <p:handoutMasterId r:id="rId13"/>
  </p:handoutMasterIdLst>
  <p:sldIdLst>
    <p:sldId id="256" r:id="rId5"/>
    <p:sldId id="310" r:id="rId6"/>
    <p:sldId id="378" r:id="rId7"/>
    <p:sldId id="379" r:id="rId8"/>
    <p:sldId id="380" r:id="rId9"/>
    <p:sldId id="374"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5226" autoAdjust="0"/>
  </p:normalViewPr>
  <p:slideViewPr>
    <p:cSldViewPr snapToGrid="0">
      <p:cViewPr varScale="1">
        <p:scale>
          <a:sx n="82" d="100"/>
          <a:sy n="82" d="100"/>
        </p:scale>
        <p:origin x="629" y="72"/>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12/12/2022</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12/12/2022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7</a:t>
            </a:fld>
            <a:endParaRPr lang="en-US" dirty="0"/>
          </a:p>
        </p:txBody>
      </p:sp>
    </p:spTree>
    <p:extLst>
      <p:ext uri="{BB962C8B-B14F-4D97-AF65-F5344CB8AC3E}">
        <p14:creationId xmlns:p14="http://schemas.microsoft.com/office/powerpoint/2010/main" val="2810189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5" r:id="rId12"/>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9" name="Group 2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0" name="Straight Connector 2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2" name="Freeform: Shape 6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4" name="Freeform: Shape 63">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66" name="Group 65">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7" name="Straight Connector 66">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97" name="Rectangle 9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9" name="Rectangle 98">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1" name="Right Triangle 10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04" name="Straight Connector 10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457200" y="728907"/>
            <a:ext cx="4952999" cy="2244176"/>
          </a:xfrm>
        </p:spPr>
        <p:txBody>
          <a:bodyPr vert="horz" lIns="91440" tIns="45720" rIns="91440" bIns="45720" rtlCol="0" anchor="ctr">
            <a:normAutofit/>
          </a:bodyPr>
          <a:lstStyle/>
          <a:p>
            <a:pPr>
              <a:lnSpc>
                <a:spcPct val="90000"/>
              </a:lnSpc>
              <a:spcBef>
                <a:spcPct val="0"/>
              </a:spcBef>
            </a:pPr>
            <a:r>
              <a:rPr lang="en-US" sz="4400">
                <a:solidFill>
                  <a:schemeClr val="tx2"/>
                </a:solidFill>
              </a:rPr>
              <a:t>QMM FINAL PROJECT</a:t>
            </a:r>
          </a:p>
        </p:txBody>
      </p:sp>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457200" y="3264832"/>
            <a:ext cx="4952999" cy="3009494"/>
          </a:xfrm>
        </p:spPr>
        <p:txBody>
          <a:bodyPr vert="horz" lIns="91440" tIns="45720" rIns="91440" bIns="45720" rtlCol="0">
            <a:normAutofit/>
          </a:bodyPr>
          <a:lstStyle/>
          <a:p>
            <a:pPr marL="228600" indent="-228600">
              <a:buFont typeface="+mj-lt"/>
              <a:buAutoNum type="arabicPeriod"/>
            </a:pPr>
            <a:r>
              <a:rPr lang="en-US" sz="1800" b="1" u="sng" dirty="0">
                <a:solidFill>
                  <a:schemeClr val="tx2"/>
                </a:solidFill>
              </a:rPr>
              <a:t>Presented By:</a:t>
            </a:r>
          </a:p>
          <a:p>
            <a:pPr marL="228600" indent="-228600">
              <a:buFont typeface="+mj-lt"/>
              <a:buAutoNum type="arabicPeriod"/>
            </a:pPr>
            <a:r>
              <a:rPr lang="en-US" sz="1800" b="1" u="sng" dirty="0">
                <a:solidFill>
                  <a:schemeClr val="tx2"/>
                </a:solidFill>
              </a:rPr>
              <a:t>Group 1</a:t>
            </a:r>
          </a:p>
          <a:p>
            <a:pPr marL="228600" indent="-228600">
              <a:buFont typeface="+mj-lt"/>
              <a:buAutoNum type="arabicPeriod"/>
            </a:pPr>
            <a:r>
              <a:rPr lang="en-US" sz="1800" dirty="0">
                <a:solidFill>
                  <a:schemeClr val="tx2"/>
                </a:solidFill>
              </a:rPr>
              <a:t>Rohith Desamseety</a:t>
            </a:r>
          </a:p>
          <a:p>
            <a:pPr marL="228600" indent="-228600">
              <a:buFont typeface="+mj-lt"/>
              <a:buAutoNum type="arabicPeriod"/>
            </a:pPr>
            <a:r>
              <a:rPr lang="en-US" sz="1800" dirty="0">
                <a:solidFill>
                  <a:schemeClr val="tx2"/>
                </a:solidFill>
              </a:rPr>
              <a:t>Nemin Prashant Dholakia</a:t>
            </a:r>
          </a:p>
          <a:p>
            <a:pPr marL="228600" indent="-228600">
              <a:buFont typeface="+mj-lt"/>
              <a:buAutoNum type="arabicPeriod"/>
            </a:pPr>
            <a:r>
              <a:rPr lang="en-US" sz="1800" dirty="0">
                <a:solidFill>
                  <a:schemeClr val="tx2"/>
                </a:solidFill>
              </a:rPr>
              <a:t>Venkata Naga Siddartha Gutha</a:t>
            </a:r>
          </a:p>
          <a:p>
            <a:pPr marL="228600" indent="-228600">
              <a:buFont typeface="+mj-lt"/>
              <a:buAutoNum type="arabicPeriod"/>
            </a:pPr>
            <a:endParaRPr lang="en-US" sz="1800" dirty="0">
              <a:solidFill>
                <a:schemeClr val="tx2"/>
              </a:solidFill>
            </a:endParaRP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l="16037" r="26579"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377786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457200" y="3520914"/>
            <a:ext cx="5552414" cy="2727486"/>
          </a:xfrm>
        </p:spPr>
        <p:txBody>
          <a:bodyPr/>
          <a:lstStyle/>
          <a:p>
            <a:r>
              <a:rPr lang="en-US" dirty="0"/>
              <a:t>Agenda</a:t>
            </a:r>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90500" y="195263"/>
            <a:ext cx="5837238" cy="2960687"/>
          </a:xfrm>
        </p:spPr>
      </p:pic>
      <p:pic>
        <p:nvPicPr>
          <p:cNvPr id="3" name="Picture Placeholder 2" descr="People working and talking, library">
            <a:extLst>
              <a:ext uri="{FF2B5EF4-FFF2-40B4-BE49-F238E27FC236}">
                <a16:creationId xmlns:a16="http://schemas.microsoft.com/office/drawing/2014/main" id="{C45C634B-D025-40A6-AD06-5E5FE8BB6EA9}"/>
              </a:ext>
            </a:extLst>
          </p:cNvPr>
          <p:cNvPicPr>
            <a:picLocks noGrp="1" noChangeAspect="1"/>
          </p:cNvPicPr>
          <p:nvPr>
            <p:ph type="pic" sz="quarter" idx="14"/>
          </p:nvPr>
        </p:nvPicPr>
        <p:blipFill rotWithShape="1">
          <a:blip r:embed="rId4"/>
          <a:srcRect t="11644" b="11644"/>
          <a:stretch/>
        </p:blipFill>
        <p:spPr>
          <a:xfrm>
            <a:off x="6164265" y="184840"/>
            <a:ext cx="5841996" cy="2987199"/>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6189663" y="3525612"/>
            <a:ext cx="5816600" cy="2212716"/>
          </a:xfrm>
        </p:spPr>
        <p:txBody>
          <a:bodyPr>
            <a:normAutofit/>
          </a:bodyPr>
          <a:lstStyle/>
          <a:p>
            <a:r>
              <a:rPr lang="en-US" dirty="0"/>
              <a:t>Factors To Consider	</a:t>
            </a:r>
          </a:p>
          <a:p>
            <a:r>
              <a:rPr lang="en-US" dirty="0"/>
              <a:t>Data Collection</a:t>
            </a:r>
          </a:p>
          <a:p>
            <a:r>
              <a:rPr lang="en-US" dirty="0"/>
              <a:t>Objective And Constraints</a:t>
            </a:r>
          </a:p>
          <a:p>
            <a:r>
              <a:rPr lang="en-US" dirty="0"/>
              <a:t>Group Results</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Tree>
    <p:extLst>
      <p:ext uri="{BB962C8B-B14F-4D97-AF65-F5344CB8AC3E}">
        <p14:creationId xmlns:p14="http://schemas.microsoft.com/office/powerpoint/2010/main" val="19124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47B25-8E5E-B693-7C22-1843CA7FD477}"/>
              </a:ext>
            </a:extLst>
          </p:cNvPr>
          <p:cNvSpPr>
            <a:spLocks noGrp="1"/>
          </p:cNvSpPr>
          <p:nvPr>
            <p:ph type="title"/>
          </p:nvPr>
        </p:nvSpPr>
        <p:spPr/>
        <p:txBody>
          <a:bodyPr/>
          <a:lstStyle/>
          <a:p>
            <a:r>
              <a:rPr lang="en-US" dirty="0"/>
              <a:t>Factors To Consider</a:t>
            </a:r>
          </a:p>
        </p:txBody>
      </p:sp>
      <p:sp>
        <p:nvSpPr>
          <p:cNvPr id="3" name="Text Placeholder 2">
            <a:extLst>
              <a:ext uri="{FF2B5EF4-FFF2-40B4-BE49-F238E27FC236}">
                <a16:creationId xmlns:a16="http://schemas.microsoft.com/office/drawing/2014/main" id="{840B79B6-D665-898A-4ABF-DE48D5471879}"/>
              </a:ext>
            </a:extLst>
          </p:cNvPr>
          <p:cNvSpPr>
            <a:spLocks noGrp="1"/>
          </p:cNvSpPr>
          <p:nvPr>
            <p:ph type="body" sz="quarter" idx="13"/>
          </p:nvPr>
        </p:nvSpPr>
        <p:spPr/>
        <p:txBody>
          <a:bodyPr/>
          <a:lstStyle/>
          <a:p>
            <a:r>
              <a:rPr lang="en-US" dirty="0"/>
              <a:t>GPA</a:t>
            </a:r>
          </a:p>
        </p:txBody>
      </p:sp>
      <p:sp>
        <p:nvSpPr>
          <p:cNvPr id="4" name="Text Placeholder 3">
            <a:extLst>
              <a:ext uri="{FF2B5EF4-FFF2-40B4-BE49-F238E27FC236}">
                <a16:creationId xmlns:a16="http://schemas.microsoft.com/office/drawing/2014/main" id="{46DB08FA-55E2-A0A6-13A8-0F7363DB45D1}"/>
              </a:ext>
            </a:extLst>
          </p:cNvPr>
          <p:cNvSpPr>
            <a:spLocks noGrp="1"/>
          </p:cNvSpPr>
          <p:nvPr>
            <p:ph type="body" sz="quarter" idx="15"/>
          </p:nvPr>
        </p:nvSpPr>
        <p:spPr/>
        <p:txBody>
          <a:bodyPr/>
          <a:lstStyle/>
          <a:p>
            <a:r>
              <a:rPr lang="en-US" dirty="0"/>
              <a:t>The GPA would indicate the level of understanding and comprehension of each student. Even the potential value to the group and its strengths would be emphasized.</a:t>
            </a:r>
          </a:p>
        </p:txBody>
      </p:sp>
      <p:sp>
        <p:nvSpPr>
          <p:cNvPr id="5" name="Text Placeholder 4">
            <a:extLst>
              <a:ext uri="{FF2B5EF4-FFF2-40B4-BE49-F238E27FC236}">
                <a16:creationId xmlns:a16="http://schemas.microsoft.com/office/drawing/2014/main" id="{E4BA7DAB-7492-5C85-C10F-F6419963C744}"/>
              </a:ext>
            </a:extLst>
          </p:cNvPr>
          <p:cNvSpPr>
            <a:spLocks noGrp="1"/>
          </p:cNvSpPr>
          <p:nvPr>
            <p:ph type="body" sz="quarter" idx="16"/>
          </p:nvPr>
        </p:nvSpPr>
        <p:spPr/>
        <p:txBody>
          <a:bodyPr/>
          <a:lstStyle/>
          <a:p>
            <a:r>
              <a:rPr lang="en-US" dirty="0"/>
              <a:t>Team Participation	</a:t>
            </a:r>
          </a:p>
        </p:txBody>
      </p:sp>
      <p:sp>
        <p:nvSpPr>
          <p:cNvPr id="6" name="Text Placeholder 5">
            <a:extLst>
              <a:ext uri="{FF2B5EF4-FFF2-40B4-BE49-F238E27FC236}">
                <a16:creationId xmlns:a16="http://schemas.microsoft.com/office/drawing/2014/main" id="{C463E40B-9AB4-B240-56A6-A1E57FC71068}"/>
              </a:ext>
            </a:extLst>
          </p:cNvPr>
          <p:cNvSpPr>
            <a:spLocks noGrp="1"/>
          </p:cNvSpPr>
          <p:nvPr>
            <p:ph type="body" sz="quarter" idx="17"/>
          </p:nvPr>
        </p:nvSpPr>
        <p:spPr/>
        <p:txBody>
          <a:bodyPr/>
          <a:lstStyle/>
          <a:p>
            <a:r>
              <a:rPr lang="en-US" dirty="0"/>
              <a:t>Team participation shows how committed each student is to finishing the assignment by the due date, and it appears to be an advantage for the group because the members are committed to working together.</a:t>
            </a:r>
          </a:p>
        </p:txBody>
      </p:sp>
      <p:sp>
        <p:nvSpPr>
          <p:cNvPr id="7" name="Text Placeholder 6">
            <a:extLst>
              <a:ext uri="{FF2B5EF4-FFF2-40B4-BE49-F238E27FC236}">
                <a16:creationId xmlns:a16="http://schemas.microsoft.com/office/drawing/2014/main" id="{8401B807-880F-7C3C-E206-3BABD27BC2B7}"/>
              </a:ext>
            </a:extLst>
          </p:cNvPr>
          <p:cNvSpPr>
            <a:spLocks noGrp="1"/>
          </p:cNvSpPr>
          <p:nvPr>
            <p:ph type="body" sz="quarter" idx="18"/>
          </p:nvPr>
        </p:nvSpPr>
        <p:spPr/>
        <p:txBody>
          <a:bodyPr/>
          <a:lstStyle/>
          <a:p>
            <a:r>
              <a:rPr lang="en-US" dirty="0"/>
              <a:t>Presentation Skills</a:t>
            </a:r>
          </a:p>
        </p:txBody>
      </p:sp>
      <p:sp>
        <p:nvSpPr>
          <p:cNvPr id="8" name="Text Placeholder 7">
            <a:extLst>
              <a:ext uri="{FF2B5EF4-FFF2-40B4-BE49-F238E27FC236}">
                <a16:creationId xmlns:a16="http://schemas.microsoft.com/office/drawing/2014/main" id="{E1996156-1600-0126-76A9-F581C0D3DB46}"/>
              </a:ext>
            </a:extLst>
          </p:cNvPr>
          <p:cNvSpPr>
            <a:spLocks noGrp="1"/>
          </p:cNvSpPr>
          <p:nvPr>
            <p:ph type="body" sz="quarter" idx="19"/>
          </p:nvPr>
        </p:nvSpPr>
        <p:spPr>
          <a:xfrm>
            <a:off x="8183165" y="2602176"/>
            <a:ext cx="3661357" cy="3518706"/>
          </a:xfrm>
        </p:spPr>
        <p:txBody>
          <a:bodyPr/>
          <a:lstStyle/>
          <a:p>
            <a:r>
              <a:rPr lang="en-US" dirty="0"/>
              <a:t>Every group project needs strong presentation skills because even though many students may be familiar with the topic, they lack these abilities for a variety of reasons, including stage fright. As a result, it's possible to assess how well the project was completed and how easily it may be understood by the peers.</a:t>
            </a:r>
          </a:p>
        </p:txBody>
      </p:sp>
      <p:sp>
        <p:nvSpPr>
          <p:cNvPr id="11" name="Slide Number Placeholder 10">
            <a:extLst>
              <a:ext uri="{FF2B5EF4-FFF2-40B4-BE49-F238E27FC236}">
                <a16:creationId xmlns:a16="http://schemas.microsoft.com/office/drawing/2014/main" id="{5121AAE2-6DEA-EA9B-E0E8-286135EFF16A}"/>
              </a:ext>
            </a:extLst>
          </p:cNvPr>
          <p:cNvSpPr>
            <a:spLocks noGrp="1"/>
          </p:cNvSpPr>
          <p:nvPr>
            <p:ph type="sldNum" sz="quarter" idx="12"/>
          </p:nvPr>
        </p:nvSpPr>
        <p:spPr/>
        <p:txBody>
          <a:bodyPr/>
          <a:lstStyle/>
          <a:p>
            <a:fld id="{11A71338-8BA2-4C79-A6C5-5A8E30081D0C}" type="slidenum">
              <a:rPr lang="en-US" smtClean="0"/>
              <a:pPr/>
              <a:t>3</a:t>
            </a:fld>
            <a:endParaRPr lang="en-US" dirty="0"/>
          </a:p>
        </p:txBody>
      </p:sp>
    </p:spTree>
    <p:extLst>
      <p:ext uri="{BB962C8B-B14F-4D97-AF65-F5344CB8AC3E}">
        <p14:creationId xmlns:p14="http://schemas.microsoft.com/office/powerpoint/2010/main" val="2092798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CEF5-D304-CE29-BD6F-C465BF4D04CC}"/>
              </a:ext>
            </a:extLst>
          </p:cNvPr>
          <p:cNvSpPr>
            <a:spLocks noGrp="1"/>
          </p:cNvSpPr>
          <p:nvPr>
            <p:ph type="title"/>
          </p:nvPr>
        </p:nvSpPr>
        <p:spPr/>
        <p:txBody>
          <a:bodyPr/>
          <a:lstStyle/>
          <a:p>
            <a:r>
              <a:rPr lang="en-US" dirty="0"/>
              <a:t>Data Collection</a:t>
            </a:r>
          </a:p>
        </p:txBody>
      </p:sp>
      <p:sp>
        <p:nvSpPr>
          <p:cNvPr id="3" name="Text Placeholder 2">
            <a:extLst>
              <a:ext uri="{FF2B5EF4-FFF2-40B4-BE49-F238E27FC236}">
                <a16:creationId xmlns:a16="http://schemas.microsoft.com/office/drawing/2014/main" id="{9E9AEC54-B422-C69C-75F7-FBDDB4B72E58}"/>
              </a:ext>
            </a:extLst>
          </p:cNvPr>
          <p:cNvSpPr>
            <a:spLocks noGrp="1"/>
          </p:cNvSpPr>
          <p:nvPr>
            <p:ph type="body" sz="quarter" idx="13"/>
          </p:nvPr>
        </p:nvSpPr>
        <p:spPr/>
        <p:txBody>
          <a:bodyPr/>
          <a:lstStyle/>
          <a:p>
            <a:r>
              <a:rPr lang="en-US" dirty="0"/>
              <a:t>GPA							</a:t>
            </a:r>
          </a:p>
        </p:txBody>
      </p:sp>
      <p:sp>
        <p:nvSpPr>
          <p:cNvPr id="4" name="Text Placeholder 3">
            <a:extLst>
              <a:ext uri="{FF2B5EF4-FFF2-40B4-BE49-F238E27FC236}">
                <a16:creationId xmlns:a16="http://schemas.microsoft.com/office/drawing/2014/main" id="{AB5A474E-41DD-29F5-93AC-D43BC5586FBB}"/>
              </a:ext>
            </a:extLst>
          </p:cNvPr>
          <p:cNvSpPr>
            <a:spLocks noGrp="1"/>
          </p:cNvSpPr>
          <p:nvPr>
            <p:ph type="body" sz="quarter" idx="15"/>
          </p:nvPr>
        </p:nvSpPr>
        <p:spPr/>
        <p:txBody>
          <a:bodyPr/>
          <a:lstStyle/>
          <a:p>
            <a:r>
              <a:rPr lang="en-US" dirty="0"/>
              <a:t>All faculty members have access to a student's GPA from the beginning of the semester and throughout the semester, which makes it simpler for them to assess the student and the depth of their knowledge base.</a:t>
            </a:r>
          </a:p>
        </p:txBody>
      </p:sp>
      <p:sp>
        <p:nvSpPr>
          <p:cNvPr id="5" name="Text Placeholder 4">
            <a:extLst>
              <a:ext uri="{FF2B5EF4-FFF2-40B4-BE49-F238E27FC236}">
                <a16:creationId xmlns:a16="http://schemas.microsoft.com/office/drawing/2014/main" id="{5D45C475-0CC5-B051-6B5E-A7BF94AFDA0D}"/>
              </a:ext>
            </a:extLst>
          </p:cNvPr>
          <p:cNvSpPr>
            <a:spLocks noGrp="1"/>
          </p:cNvSpPr>
          <p:nvPr>
            <p:ph type="body" sz="quarter" idx="16"/>
          </p:nvPr>
        </p:nvSpPr>
        <p:spPr/>
        <p:txBody>
          <a:bodyPr/>
          <a:lstStyle/>
          <a:p>
            <a:r>
              <a:rPr lang="en-US" dirty="0"/>
              <a:t>Team Participation</a:t>
            </a:r>
          </a:p>
        </p:txBody>
      </p:sp>
      <p:sp>
        <p:nvSpPr>
          <p:cNvPr id="6" name="Text Placeholder 5">
            <a:extLst>
              <a:ext uri="{FF2B5EF4-FFF2-40B4-BE49-F238E27FC236}">
                <a16:creationId xmlns:a16="http://schemas.microsoft.com/office/drawing/2014/main" id="{9A92FE8E-2FED-B470-7004-882B84BC0248}"/>
              </a:ext>
            </a:extLst>
          </p:cNvPr>
          <p:cNvSpPr>
            <a:spLocks noGrp="1"/>
          </p:cNvSpPr>
          <p:nvPr>
            <p:ph type="body" sz="quarter" idx="17"/>
          </p:nvPr>
        </p:nvSpPr>
        <p:spPr/>
        <p:txBody>
          <a:bodyPr/>
          <a:lstStyle/>
          <a:p>
            <a:r>
              <a:rPr lang="en-US" dirty="0"/>
              <a:t>Peer evaluations among group members might be used to determine this in order to assess how committed each member was to the project..	 </a:t>
            </a:r>
          </a:p>
        </p:txBody>
      </p:sp>
      <p:sp>
        <p:nvSpPr>
          <p:cNvPr id="7" name="Text Placeholder 6">
            <a:extLst>
              <a:ext uri="{FF2B5EF4-FFF2-40B4-BE49-F238E27FC236}">
                <a16:creationId xmlns:a16="http://schemas.microsoft.com/office/drawing/2014/main" id="{97E18455-EC0D-D02D-C5A6-B08CC355BB79}"/>
              </a:ext>
            </a:extLst>
          </p:cNvPr>
          <p:cNvSpPr>
            <a:spLocks noGrp="1"/>
          </p:cNvSpPr>
          <p:nvPr>
            <p:ph type="body" sz="quarter" idx="18"/>
          </p:nvPr>
        </p:nvSpPr>
        <p:spPr/>
        <p:txBody>
          <a:bodyPr/>
          <a:lstStyle/>
          <a:p>
            <a:r>
              <a:rPr lang="en-US" dirty="0"/>
              <a:t>Presentation skills</a:t>
            </a:r>
          </a:p>
        </p:txBody>
      </p:sp>
      <p:sp>
        <p:nvSpPr>
          <p:cNvPr id="8" name="Text Placeholder 7">
            <a:extLst>
              <a:ext uri="{FF2B5EF4-FFF2-40B4-BE49-F238E27FC236}">
                <a16:creationId xmlns:a16="http://schemas.microsoft.com/office/drawing/2014/main" id="{12E7010F-2EDA-C5F6-4A4B-B052CEB5DD1B}"/>
              </a:ext>
            </a:extLst>
          </p:cNvPr>
          <p:cNvSpPr>
            <a:spLocks noGrp="1"/>
          </p:cNvSpPr>
          <p:nvPr>
            <p:ph type="body" sz="quarter" idx="19"/>
          </p:nvPr>
        </p:nvSpPr>
        <p:spPr/>
        <p:txBody>
          <a:bodyPr/>
          <a:lstStyle/>
          <a:p>
            <a:r>
              <a:rPr lang="en-US" dirty="0"/>
              <a:t>In a similar manner, the rest of the class could evaluate each other's presentations to assign a score for presentation skills.</a:t>
            </a:r>
          </a:p>
        </p:txBody>
      </p:sp>
      <p:sp>
        <p:nvSpPr>
          <p:cNvPr id="11" name="Slide Number Placeholder 10">
            <a:extLst>
              <a:ext uri="{FF2B5EF4-FFF2-40B4-BE49-F238E27FC236}">
                <a16:creationId xmlns:a16="http://schemas.microsoft.com/office/drawing/2014/main" id="{808C6E0F-CDC0-8113-2A42-173444804612}"/>
              </a:ext>
            </a:extLst>
          </p:cNvPr>
          <p:cNvSpPr>
            <a:spLocks noGrp="1"/>
          </p:cNvSpPr>
          <p:nvPr>
            <p:ph type="sldNum" sz="quarter" idx="12"/>
          </p:nvPr>
        </p:nvSpPr>
        <p:spPr/>
        <p:txBody>
          <a:bodyPr/>
          <a:lstStyle/>
          <a:p>
            <a:fld id="{11A71338-8BA2-4C79-A6C5-5A8E30081D0C}" type="slidenum">
              <a:rPr lang="en-US" smtClean="0"/>
              <a:pPr/>
              <a:t>4</a:t>
            </a:fld>
            <a:endParaRPr lang="en-US" dirty="0"/>
          </a:p>
        </p:txBody>
      </p:sp>
    </p:spTree>
    <p:extLst>
      <p:ext uri="{BB962C8B-B14F-4D97-AF65-F5344CB8AC3E}">
        <p14:creationId xmlns:p14="http://schemas.microsoft.com/office/powerpoint/2010/main" val="283717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8A44-49D7-0336-A3A6-3B67F0A46B09}"/>
              </a:ext>
            </a:extLst>
          </p:cNvPr>
          <p:cNvSpPr>
            <a:spLocks noGrp="1"/>
          </p:cNvSpPr>
          <p:nvPr>
            <p:ph type="title"/>
          </p:nvPr>
        </p:nvSpPr>
        <p:spPr>
          <a:xfrm>
            <a:off x="304804" y="168275"/>
            <a:ext cx="11502142" cy="1671567"/>
          </a:xfrm>
        </p:spPr>
        <p:txBody>
          <a:bodyPr/>
          <a:lstStyle/>
          <a:p>
            <a:r>
              <a:rPr lang="en-US" dirty="0"/>
              <a:t>Objective And Constraints</a:t>
            </a:r>
          </a:p>
        </p:txBody>
      </p:sp>
      <p:sp>
        <p:nvSpPr>
          <p:cNvPr id="3" name="Content Placeholder 2">
            <a:extLst>
              <a:ext uri="{FF2B5EF4-FFF2-40B4-BE49-F238E27FC236}">
                <a16:creationId xmlns:a16="http://schemas.microsoft.com/office/drawing/2014/main" id="{2E6BA382-E1C6-B14A-1147-A1B37F44A0C7}"/>
              </a:ext>
            </a:extLst>
          </p:cNvPr>
          <p:cNvSpPr>
            <a:spLocks noGrp="1"/>
          </p:cNvSpPr>
          <p:nvPr>
            <p:ph sz="quarter" idx="13"/>
          </p:nvPr>
        </p:nvSpPr>
        <p:spPr>
          <a:xfrm>
            <a:off x="839788" y="1408922"/>
            <a:ext cx="10512425" cy="5057192"/>
          </a:xfrm>
        </p:spPr>
        <p:txBody>
          <a:bodyPr/>
          <a:lstStyle/>
          <a:p>
            <a:pPr>
              <a:buClr>
                <a:schemeClr val="tx1"/>
              </a:buClr>
            </a:pPr>
            <a:r>
              <a:rPr lang="en-US" b="1" u="sng" dirty="0"/>
              <a:t>Objective :</a:t>
            </a:r>
            <a:r>
              <a:rPr lang="en-US" dirty="0"/>
              <a:t> Simply expressed, this model's objective function is to maximize the chance of success for each group. It accomplishes this by adding up all the students' perceptions of achievement for each group. According to the model, the greatest success is equal to the sum of each student's perceived success in each group, starting with student 1 in </a:t>
            </a:r>
            <a:r>
              <a:rPr lang="en-US"/>
              <a:t>group 1 and so on.</a:t>
            </a:r>
            <a:endParaRPr lang="en-US" dirty="0"/>
          </a:p>
          <a:p>
            <a:pPr>
              <a:buClr>
                <a:schemeClr val="tx1"/>
              </a:buClr>
            </a:pPr>
            <a:r>
              <a:rPr lang="en-US" b="1" u="sng" dirty="0"/>
              <a:t>Constraints :</a:t>
            </a:r>
          </a:p>
          <a:p>
            <a:pPr marL="457200" indent="-457200">
              <a:buClr>
                <a:schemeClr val="tx1"/>
              </a:buClr>
              <a:buFont typeface="+mj-lt"/>
              <a:buAutoNum type="arabicPeriod"/>
            </a:pPr>
            <a:r>
              <a:rPr lang="en-US" dirty="0"/>
              <a:t>GPA:  Assuming that 3 is a good GPA, we must ensure that every group has a GPA that is &gt;=3 , hence the GPA for each group should be 3 * 3 = 9.</a:t>
            </a:r>
          </a:p>
          <a:p>
            <a:pPr marL="457200" indent="-457200">
              <a:buClr>
                <a:schemeClr val="tx1"/>
              </a:buClr>
              <a:buFont typeface="+mj-lt"/>
              <a:buAutoNum type="arabicPeriod"/>
            </a:pPr>
            <a:r>
              <a:rPr lang="en-US" dirty="0"/>
              <a:t>Team Participation: The same is done with team participation; it should be at least 21 based on peer assessments given to group members on a scale of 10.</a:t>
            </a:r>
          </a:p>
          <a:p>
            <a:pPr marL="457200" indent="-457200">
              <a:buClr>
                <a:schemeClr val="tx1"/>
              </a:buClr>
              <a:buFont typeface="+mj-lt"/>
              <a:buAutoNum type="arabicPeriod"/>
            </a:pPr>
            <a:r>
              <a:rPr lang="en-US" dirty="0"/>
              <a:t>Presentation skills: Since there can be no more than three participants and it is evaluated on a scale of 5, it is anticipated that the presentation skills for each group are at least 11.</a:t>
            </a:r>
          </a:p>
        </p:txBody>
      </p:sp>
      <p:sp>
        <p:nvSpPr>
          <p:cNvPr id="6" name="Slide Number Placeholder 5">
            <a:extLst>
              <a:ext uri="{FF2B5EF4-FFF2-40B4-BE49-F238E27FC236}">
                <a16:creationId xmlns:a16="http://schemas.microsoft.com/office/drawing/2014/main" id="{48CF8868-AFD5-D1F1-9A9D-E8BEC96D4168}"/>
              </a:ext>
            </a:extLst>
          </p:cNvPr>
          <p:cNvSpPr>
            <a:spLocks noGrp="1"/>
          </p:cNvSpPr>
          <p:nvPr>
            <p:ph type="sldNum" sz="quarter" idx="12"/>
          </p:nvPr>
        </p:nvSpPr>
        <p:spPr/>
        <p:txBody>
          <a:bodyPr/>
          <a:lstStyle/>
          <a:p>
            <a:fld id="{11A71338-8BA2-4C79-A6C5-5A8E30081D0C}" type="slidenum">
              <a:rPr lang="en-US" smtClean="0"/>
              <a:pPr/>
              <a:t>5</a:t>
            </a:fld>
            <a:endParaRPr lang="en-US" dirty="0"/>
          </a:p>
        </p:txBody>
      </p:sp>
    </p:spTree>
    <p:extLst>
      <p:ext uri="{BB962C8B-B14F-4D97-AF65-F5344CB8AC3E}">
        <p14:creationId xmlns:p14="http://schemas.microsoft.com/office/powerpoint/2010/main" val="1278470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8" name="Group 17">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 name="Straight Connector 18">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45">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Freeform: Shape 48">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1" name="Freeform: Shape 50">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3" name="Rectangle 52">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82">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6" name="Freeform: Shape 85">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8" name="Group 87">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9" name="Straight Connector 88">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15">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9" name="Rectangle 11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1" name="Rectangle 120">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3" name="Right Triangle 12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7" name="Group 12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8" name="Straight Connector 12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457201" y="732348"/>
            <a:ext cx="4419600" cy="2240735"/>
          </a:xfrm>
        </p:spPr>
        <p:txBody>
          <a:bodyPr vert="horz" lIns="91440" tIns="45720" rIns="91440" bIns="45720" rtlCol="0" anchor="ctr">
            <a:normAutofit/>
          </a:bodyPr>
          <a:lstStyle/>
          <a:p>
            <a:pPr algn="l"/>
            <a:r>
              <a:rPr lang="en-US">
                <a:solidFill>
                  <a:schemeClr val="tx2"/>
                </a:solidFill>
              </a:rPr>
              <a:t>Results</a:t>
            </a:r>
          </a:p>
        </p:txBody>
      </p:sp>
      <p:sp>
        <p:nvSpPr>
          <p:cNvPr id="161" name="Content Placeholder 12">
            <a:extLst>
              <a:ext uri="{FF2B5EF4-FFF2-40B4-BE49-F238E27FC236}">
                <a16:creationId xmlns:a16="http://schemas.microsoft.com/office/drawing/2014/main" id="{EA442EAB-D1E9-62ED-1382-D2066261E895}"/>
              </a:ext>
            </a:extLst>
          </p:cNvPr>
          <p:cNvSpPr>
            <a:spLocks noGrp="1"/>
          </p:cNvSpPr>
          <p:nvPr>
            <p:ph sz="quarter" idx="13"/>
          </p:nvPr>
        </p:nvSpPr>
        <p:spPr>
          <a:xfrm>
            <a:off x="457201" y="3264832"/>
            <a:ext cx="4419600" cy="2983568"/>
          </a:xfrm>
        </p:spPr>
        <p:txBody>
          <a:bodyPr vert="horz" lIns="91440" tIns="45720" rIns="91440" bIns="45720" rtlCol="0">
            <a:normAutofit/>
          </a:bodyPr>
          <a:lstStyle/>
          <a:p>
            <a:pPr marL="228600" indent="-228600">
              <a:buFont typeface="+mj-lt"/>
              <a:buAutoNum type="arabicPeriod"/>
            </a:pPr>
            <a:r>
              <a:rPr lang="en-US" sz="1800" dirty="0">
                <a:solidFill>
                  <a:schemeClr val="tx2"/>
                </a:solidFill>
              </a:rPr>
              <a:t>The Lp Model was used to obtain the results, which were used to identify the most effective group that would perform well with a good GPA, presentation skills, and team participation, as well as how it would improve the group's performance and teamwork based on peer assessments.</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6</a:t>
            </a:fld>
            <a:endParaRPr lang="en-US" cap="all">
              <a:solidFill>
                <a:schemeClr val="tx2"/>
              </a:solidFill>
            </a:endParaRPr>
          </a:p>
        </p:txBody>
      </p:sp>
      <p:graphicFrame>
        <p:nvGraphicFramePr>
          <p:cNvPr id="11" name="Table 8">
            <a:extLst>
              <a:ext uri="{FF2B5EF4-FFF2-40B4-BE49-F238E27FC236}">
                <a16:creationId xmlns:a16="http://schemas.microsoft.com/office/drawing/2014/main" id="{37B45972-F8CF-9426-FF51-0777B73FF29C}"/>
              </a:ext>
            </a:extLst>
          </p:cNvPr>
          <p:cNvGraphicFramePr>
            <a:graphicFrameLocks/>
          </p:cNvGraphicFramePr>
          <p:nvPr>
            <p:extLst>
              <p:ext uri="{D42A27DB-BD31-4B8C-83A1-F6EECF244321}">
                <p14:modId xmlns:p14="http://schemas.microsoft.com/office/powerpoint/2010/main" val="3926518701"/>
              </p:ext>
            </p:extLst>
          </p:nvPr>
        </p:nvGraphicFramePr>
        <p:xfrm>
          <a:off x="5203767" y="1856684"/>
          <a:ext cx="6795704" cy="3293303"/>
        </p:xfrm>
        <a:graphic>
          <a:graphicData uri="http://schemas.openxmlformats.org/drawingml/2006/table">
            <a:tbl>
              <a:tblPr firstRow="1" bandRow="1">
                <a:tableStyleId>{5C22544A-7EE6-4342-B048-85BDC9FD1C3A}</a:tableStyleId>
              </a:tblPr>
              <a:tblGrid>
                <a:gridCol w="1626241">
                  <a:extLst>
                    <a:ext uri="{9D8B030D-6E8A-4147-A177-3AD203B41FA5}">
                      <a16:colId xmlns:a16="http://schemas.microsoft.com/office/drawing/2014/main" val="3138761921"/>
                    </a:ext>
                  </a:extLst>
                </a:gridCol>
                <a:gridCol w="1668437">
                  <a:extLst>
                    <a:ext uri="{9D8B030D-6E8A-4147-A177-3AD203B41FA5}">
                      <a16:colId xmlns:a16="http://schemas.microsoft.com/office/drawing/2014/main" val="3837441938"/>
                    </a:ext>
                  </a:extLst>
                </a:gridCol>
                <a:gridCol w="1750513">
                  <a:extLst>
                    <a:ext uri="{9D8B030D-6E8A-4147-A177-3AD203B41FA5}">
                      <a16:colId xmlns:a16="http://schemas.microsoft.com/office/drawing/2014/main" val="2373083657"/>
                    </a:ext>
                  </a:extLst>
                </a:gridCol>
                <a:gridCol w="1750513">
                  <a:extLst>
                    <a:ext uri="{9D8B030D-6E8A-4147-A177-3AD203B41FA5}">
                      <a16:colId xmlns:a16="http://schemas.microsoft.com/office/drawing/2014/main" val="2309947830"/>
                    </a:ext>
                  </a:extLst>
                </a:gridCol>
              </a:tblGrid>
              <a:tr h="544757">
                <a:tc>
                  <a:txBody>
                    <a:bodyPr/>
                    <a:lstStyle/>
                    <a:p>
                      <a:r>
                        <a:rPr lang="en-US" sz="2400">
                          <a:solidFill>
                            <a:schemeClr val="tx1"/>
                          </a:solidFill>
                        </a:rPr>
                        <a:t>Group 1</a:t>
                      </a:r>
                    </a:p>
                  </a:txBody>
                  <a:tcPr marL="123808" marR="123808" marT="61904" marB="61904"/>
                </a:tc>
                <a:tc>
                  <a:txBody>
                    <a:bodyPr/>
                    <a:lstStyle/>
                    <a:p>
                      <a:r>
                        <a:rPr lang="en-US" sz="2400" dirty="0">
                          <a:solidFill>
                            <a:schemeClr val="tx1"/>
                          </a:solidFill>
                        </a:rPr>
                        <a:t>Group 2 </a:t>
                      </a:r>
                    </a:p>
                  </a:txBody>
                  <a:tcPr marL="123808" marR="123808" marT="61904" marB="61904"/>
                </a:tc>
                <a:tc>
                  <a:txBody>
                    <a:bodyPr/>
                    <a:lstStyle/>
                    <a:p>
                      <a:r>
                        <a:rPr lang="en-US" sz="2400" dirty="0">
                          <a:solidFill>
                            <a:schemeClr val="tx1"/>
                          </a:solidFill>
                        </a:rPr>
                        <a:t>Group 3 </a:t>
                      </a:r>
                    </a:p>
                  </a:txBody>
                  <a:tcPr marL="123808" marR="123808" marT="61904" marB="61904"/>
                </a:tc>
                <a:tc>
                  <a:txBody>
                    <a:bodyPr/>
                    <a:lstStyle/>
                    <a:p>
                      <a:r>
                        <a:rPr lang="en-US" sz="2400" dirty="0">
                          <a:solidFill>
                            <a:schemeClr val="tx1"/>
                          </a:solidFill>
                        </a:rPr>
                        <a:t>Group 4</a:t>
                      </a:r>
                    </a:p>
                  </a:txBody>
                  <a:tcPr marL="123808" marR="123808" marT="61904" marB="61904"/>
                </a:tc>
                <a:extLst>
                  <a:ext uri="{0D108BD9-81ED-4DB2-BD59-A6C34878D82A}">
                    <a16:rowId xmlns:a16="http://schemas.microsoft.com/office/drawing/2014/main" val="1001930918"/>
                  </a:ext>
                </a:extLst>
              </a:tr>
              <a:tr h="916182">
                <a:tc>
                  <a:txBody>
                    <a:bodyPr/>
                    <a:lstStyle/>
                    <a:p>
                      <a:r>
                        <a:rPr lang="en-US" sz="2400" dirty="0"/>
                        <a:t>Student 6 </a:t>
                      </a:r>
                    </a:p>
                  </a:txBody>
                  <a:tcPr marL="123808" marR="123808" marT="61904" marB="61904"/>
                </a:tc>
                <a:tc>
                  <a:txBody>
                    <a:bodyPr/>
                    <a:lstStyle/>
                    <a:p>
                      <a:r>
                        <a:rPr lang="en-US" sz="2400" dirty="0"/>
                        <a:t>Student 4</a:t>
                      </a:r>
                    </a:p>
                  </a:txBody>
                  <a:tcPr marL="123808" marR="123808" marT="61904" marB="61904"/>
                </a:tc>
                <a:tc>
                  <a:txBody>
                    <a:bodyPr/>
                    <a:lstStyle/>
                    <a:p>
                      <a:r>
                        <a:rPr lang="en-US" sz="2400" dirty="0"/>
                        <a:t>Student 3</a:t>
                      </a:r>
                    </a:p>
                  </a:txBody>
                  <a:tcPr marL="123808" marR="123808" marT="61904" marB="61904"/>
                </a:tc>
                <a:tc>
                  <a:txBody>
                    <a:bodyPr/>
                    <a:lstStyle/>
                    <a:p>
                      <a:r>
                        <a:rPr lang="en-US" sz="2400" dirty="0"/>
                        <a:t>Student 1</a:t>
                      </a:r>
                    </a:p>
                  </a:txBody>
                  <a:tcPr marL="123808" marR="123808" marT="61904" marB="61904"/>
                </a:tc>
                <a:extLst>
                  <a:ext uri="{0D108BD9-81ED-4DB2-BD59-A6C34878D82A}">
                    <a16:rowId xmlns:a16="http://schemas.microsoft.com/office/drawing/2014/main" val="4139452514"/>
                  </a:ext>
                </a:extLst>
              </a:tr>
              <a:tr h="916182">
                <a:tc>
                  <a:txBody>
                    <a:bodyPr/>
                    <a:lstStyle/>
                    <a:p>
                      <a:r>
                        <a:rPr lang="en-US" sz="2400" dirty="0"/>
                        <a:t>Student 10</a:t>
                      </a:r>
                    </a:p>
                  </a:txBody>
                  <a:tcPr marL="123808" marR="123808" marT="61904" marB="61904"/>
                </a:tc>
                <a:tc>
                  <a:txBody>
                    <a:bodyPr/>
                    <a:lstStyle/>
                    <a:p>
                      <a:r>
                        <a:rPr lang="en-US" sz="2400" dirty="0"/>
                        <a:t>Student 7</a:t>
                      </a:r>
                    </a:p>
                  </a:txBody>
                  <a:tcPr marL="123808" marR="123808" marT="61904" marB="61904"/>
                </a:tc>
                <a:tc>
                  <a:txBody>
                    <a:bodyPr/>
                    <a:lstStyle/>
                    <a:p>
                      <a:r>
                        <a:rPr lang="en-US" sz="2400" dirty="0"/>
                        <a:t>Student 5</a:t>
                      </a:r>
                    </a:p>
                  </a:txBody>
                  <a:tcPr marL="123808" marR="123808" marT="61904" marB="61904"/>
                </a:tc>
                <a:tc>
                  <a:txBody>
                    <a:bodyPr/>
                    <a:lstStyle/>
                    <a:p>
                      <a:r>
                        <a:rPr lang="en-US" sz="2400" dirty="0"/>
                        <a:t>Student 2</a:t>
                      </a:r>
                    </a:p>
                  </a:txBody>
                  <a:tcPr marL="123808" marR="123808" marT="61904" marB="61904"/>
                </a:tc>
                <a:extLst>
                  <a:ext uri="{0D108BD9-81ED-4DB2-BD59-A6C34878D82A}">
                    <a16:rowId xmlns:a16="http://schemas.microsoft.com/office/drawing/2014/main" val="3490070252"/>
                  </a:ext>
                </a:extLst>
              </a:tr>
              <a:tr h="916182">
                <a:tc>
                  <a:txBody>
                    <a:bodyPr/>
                    <a:lstStyle/>
                    <a:p>
                      <a:r>
                        <a:rPr lang="en-US" sz="2400" dirty="0"/>
                        <a:t>Student 11</a:t>
                      </a:r>
                    </a:p>
                  </a:txBody>
                  <a:tcPr marL="123808" marR="123808" marT="61904" marB="61904"/>
                </a:tc>
                <a:tc>
                  <a:txBody>
                    <a:bodyPr/>
                    <a:lstStyle/>
                    <a:p>
                      <a:r>
                        <a:rPr lang="en-US" sz="2400" dirty="0"/>
                        <a:t>Student 12</a:t>
                      </a:r>
                    </a:p>
                  </a:txBody>
                  <a:tcPr marL="123808" marR="123808" marT="61904" marB="61904"/>
                </a:tc>
                <a:tc>
                  <a:txBody>
                    <a:bodyPr/>
                    <a:lstStyle/>
                    <a:p>
                      <a:r>
                        <a:rPr lang="en-US" sz="2400" dirty="0"/>
                        <a:t>Student 9</a:t>
                      </a:r>
                    </a:p>
                  </a:txBody>
                  <a:tcPr marL="123808" marR="123808" marT="61904" marB="61904"/>
                </a:tc>
                <a:tc>
                  <a:txBody>
                    <a:bodyPr/>
                    <a:lstStyle/>
                    <a:p>
                      <a:r>
                        <a:rPr lang="en-US" sz="2400" dirty="0"/>
                        <a:t>Student 8</a:t>
                      </a:r>
                    </a:p>
                  </a:txBody>
                  <a:tcPr marL="123808" marR="123808" marT="61904" marB="61904"/>
                </a:tc>
                <a:extLst>
                  <a:ext uri="{0D108BD9-81ED-4DB2-BD59-A6C34878D82A}">
                    <a16:rowId xmlns:a16="http://schemas.microsoft.com/office/drawing/2014/main" val="2432508252"/>
                  </a:ext>
                </a:extLst>
              </a:tr>
            </a:tbl>
          </a:graphicData>
        </a:graphic>
      </p:graphicFrame>
    </p:spTree>
    <p:extLst>
      <p:ext uri="{BB962C8B-B14F-4D97-AF65-F5344CB8AC3E}">
        <p14:creationId xmlns:p14="http://schemas.microsoft.com/office/powerpoint/2010/main" val="2028073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5465225" cy="2637455"/>
          </a:xfrm>
        </p:spPr>
        <p:txBody>
          <a:bodyPr/>
          <a:lstStyle/>
          <a:p>
            <a:r>
              <a:rPr lang="en-US" dirty="0"/>
              <a:t>Thank you</a:t>
            </a:r>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7</a:t>
            </a:fld>
            <a:endParaRPr lang="en-US" dirty="0"/>
          </a:p>
        </p:txBody>
      </p:sp>
    </p:spTree>
    <p:extLst>
      <p:ext uri="{BB962C8B-B14F-4D97-AF65-F5344CB8AC3E}">
        <p14:creationId xmlns:p14="http://schemas.microsoft.com/office/powerpoint/2010/main" val="1833651384"/>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49FD94B-CF2B-4485-954E-6805E96E51FA}">
  <ds:schemaRefs>
    <ds:schemaRef ds:uri="http://schemas.microsoft.com/sharepoint/v3/contenttype/forms"/>
  </ds:schemaRefs>
</ds:datastoreItem>
</file>

<file path=customXml/itemProps3.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90</TotalTime>
  <Words>537</Words>
  <Application>Microsoft Office PowerPoint</Application>
  <PresentationFormat>Widescreen</PresentationFormat>
  <Paragraphs>58</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Calibri</vt:lpstr>
      <vt:lpstr>Posterama</vt:lpstr>
      <vt:lpstr>SineVTI</vt:lpstr>
      <vt:lpstr>QMM FINAL PROJECT</vt:lpstr>
      <vt:lpstr>Agenda</vt:lpstr>
      <vt:lpstr>Factors To Consider</vt:lpstr>
      <vt:lpstr>Data Collection</vt:lpstr>
      <vt:lpstr>Objective And Constraints</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QMM FINAL PROJECT</dc:title>
  <dc:creator>Nemin Dholakia</dc:creator>
  <cp:lastModifiedBy>Nemin Dholakia</cp:lastModifiedBy>
  <cp:revision>10</cp:revision>
  <dcterms:created xsi:type="dcterms:W3CDTF">2022-12-12T20:16:14Z</dcterms:created>
  <dcterms:modified xsi:type="dcterms:W3CDTF">2022-12-13T01:39:14Z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