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6B815-3999-499D-80CF-2EC02897F6E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3E14-C304-42FB-937A-51A7CC2C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pPr/>
              <a:t>1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1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3E3B-2D41-45B5-8308-A22CC26B131A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4E8E-E1C9-425A-8622-E178101C66C3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FD58-BFC4-4D8C-8B65-98128402B886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577A-C555-4047-8599-27F8672B5A9B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6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2BB8-5967-4A73-A6F4-4383ECD464AA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B2ED-5E4D-4394-AE56-A0A91AFA2E75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32D0-6C61-4355-803A-D77B2B2155DD}" type="datetime1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CDC5-5117-42E9-82C7-95D82324F93E}" type="datetime1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32C-0CAA-40C4-A1E0-D91EB938B5D9}" type="datetime1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B4D-C069-48F1-B2DD-8A8F89BDA716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29D8-8095-4B56-B282-8FDA4C5DCFFC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5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18C2-D0C8-4837-89F4-FB5823145B08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hlinkClick r:id="" action="ppaction://noaction"/>
          </p:cNvPr>
          <p:cNvSpPr txBox="1"/>
          <p:nvPr/>
        </p:nvSpPr>
        <p:spPr>
          <a:xfrm>
            <a:off x="19189" y="802155"/>
            <a:ext cx="5002526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Ngữ cảnh </a:t>
            </a:r>
            <a:r>
              <a:rPr lang="en-US" sz="1400">
                <a:latin typeface="Arial" pitchFamily="34" charset="0"/>
                <a:cs typeface="Arial" pitchFamily="34" charset="0"/>
              </a:rPr>
              <a:t>: </a:t>
            </a:r>
            <a:br>
              <a:rPr lang="en-US" sz="1400">
                <a:latin typeface="Arial" pitchFamily="34" charset="0"/>
                <a:cs typeface="Arial" pitchFamily="34" charset="0"/>
              </a:rPr>
            </a:br>
            <a:r>
              <a:rPr lang="en-US" sz="1400">
                <a:latin typeface="Arial" pitchFamily="34" charset="0"/>
                <a:cs typeface="Arial" pitchFamily="34" charset="0"/>
              </a:rPr>
              <a:t>  Công ty PET hiện chỉ có 2 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Nhân viên </a:t>
            </a:r>
            <a:r>
              <a:rPr lang="en-US" sz="1400">
                <a:latin typeface="Arial" pitchFamily="34" charset="0"/>
                <a:cs typeface="Arial" pitchFamily="34" charset="0"/>
              </a:rPr>
              <a:t>và 1 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Quản lý</a:t>
            </a:r>
            <a:r>
              <a:rPr lang="en-US" sz="1400">
                <a:latin typeface="Arial" pitchFamily="34" charset="0"/>
                <a:cs typeface="Arial" pitchFamily="34" charset="0"/>
              </a:rPr>
              <a:t>.  PET hiện đang kinh doanh </a:t>
            </a:r>
            <a:r>
              <a:rPr lang="en-US" sz="1400" b="1">
                <a:latin typeface="Arial" pitchFamily="34" charset="0"/>
                <a:cs typeface="Arial" pitchFamily="34" charset="0"/>
              </a:rPr>
              <a:t>116 Mặt hàng </a:t>
            </a:r>
            <a:r>
              <a:rPr lang="en-US" sz="1400">
                <a:latin typeface="Arial" pitchFamily="34" charset="0"/>
                <a:cs typeface="Arial" pitchFamily="34" charset="0"/>
              </a:rPr>
              <a:t>được phân thành </a:t>
            </a:r>
            <a:r>
              <a:rPr lang="en-US" sz="1400" b="1">
                <a:latin typeface="Arial" pitchFamily="34" charset="0"/>
                <a:cs typeface="Arial" pitchFamily="34" charset="0"/>
              </a:rPr>
              <a:t>4  Nhóm hàng </a:t>
            </a:r>
            <a:r>
              <a:rPr lang="en-US" sz="1400">
                <a:latin typeface="Arial" pitchFamily="34" charset="0"/>
                <a:cs typeface="Arial" pitchFamily="34" charset="0"/>
              </a:rPr>
              <a:t> : </a:t>
            </a:r>
            <a:r>
              <a:rPr lang="en-US" sz="1400" i="1">
                <a:latin typeface="Arial" pitchFamily="34" charset="0"/>
                <a:cs typeface="Arial" pitchFamily="34" charset="0"/>
              </a:rPr>
              <a:t>Tivi (36) , Điện thoại (50) , Cà phê (15) ,Món ăn (15)</a:t>
            </a:r>
            <a:r>
              <a:rPr lang="en-US" sz="1400">
                <a:latin typeface="Arial" pitchFamily="34" charset="0"/>
                <a:cs typeface="Arial" pitchFamily="34" charset="0"/>
              </a:rPr>
              <a:t>. PET </a:t>
            </a:r>
            <a:r>
              <a:rPr lang="en-US" sz="1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phân công </a:t>
            </a:r>
            <a:r>
              <a:rPr lang="en-US" sz="1400">
                <a:latin typeface="Arial" pitchFamily="34" charset="0"/>
                <a:cs typeface="Arial" pitchFamily="34" charset="0"/>
              </a:rPr>
              <a:t>cho Nhân viên 1 phụ trách  2 nhóm hàng : </a:t>
            </a:r>
            <a:r>
              <a:rPr lang="en-US" sz="1400" i="1">
                <a:latin typeface="Arial" pitchFamily="34" charset="0"/>
                <a:cs typeface="Arial" pitchFamily="34" charset="0"/>
              </a:rPr>
              <a:t>Tivi, Điện thoại</a:t>
            </a:r>
            <a:r>
              <a:rPr lang="en-US" sz="1400">
                <a:latin typeface="Arial" pitchFamily="34" charset="0"/>
                <a:cs typeface="Arial" pitchFamily="34" charset="0"/>
              </a:rPr>
              <a:t> , Nhân viên 2 phụ trách 2 nhóm hàng :</a:t>
            </a:r>
            <a:r>
              <a:rPr lang="en-US" sz="1400" i="1">
                <a:latin typeface="Arial" pitchFamily="34" charset="0"/>
                <a:cs typeface="Arial" pitchFamily="34" charset="0"/>
              </a:rPr>
              <a:t> Cà phê,Món ăn.</a:t>
            </a:r>
            <a:r>
              <a:rPr lang="en-US" sz="1400"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64846" y="4715730"/>
            <a:ext cx="5423387" cy="926810"/>
            <a:chOff x="7848148" y="4100998"/>
            <a:chExt cx="2157089" cy="974841"/>
          </a:xfrm>
          <a:solidFill>
            <a:schemeClr val="bg1"/>
          </a:solidFill>
        </p:grpSpPr>
        <p:sp>
          <p:nvSpPr>
            <p:cNvPr id="55" name="Can 54"/>
            <p:cNvSpPr/>
            <p:nvPr/>
          </p:nvSpPr>
          <p:spPr>
            <a:xfrm>
              <a:off x="7848148" y="4100998"/>
              <a:ext cx="2157089" cy="974841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hlinkClick r:id="" action="ppaction://noaction"/>
            </p:cNvPr>
            <p:cNvSpPr txBox="1"/>
            <p:nvPr/>
          </p:nvSpPr>
          <p:spPr>
            <a:xfrm>
              <a:off x="7969963" y="4423248"/>
              <a:ext cx="1869206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Arial" pitchFamily="34" charset="0"/>
                  <a:cs typeface="Arial" pitchFamily="34" charset="0"/>
                </a:rPr>
                <a:t>Tập tin json  tương ứng các Nhân viên, Quản lý,  Nhóm hàng, Mặt hàng </a:t>
              </a:r>
              <a:endParaRPr lang="en-US" sz="1600" i="1" u="sng"/>
            </a:p>
          </p:txBody>
        </p:sp>
      </p:grpSp>
      <p:sp>
        <p:nvSpPr>
          <p:cNvPr id="69" name="Rounded Rectangle 68">
            <a:hlinkClick r:id="" action="ppaction://noaction"/>
          </p:cNvPr>
          <p:cNvSpPr/>
          <p:nvPr/>
        </p:nvSpPr>
        <p:spPr>
          <a:xfrm>
            <a:off x="91007" y="51113"/>
            <a:ext cx="5480108" cy="69114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Lời chào</a:t>
            </a:r>
          </a:p>
          <a:p>
            <a:pPr algn="ctr"/>
            <a:r>
              <a:rPr 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3 </a:t>
            </a:r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 ( 3-Layers) – 2 Tiers - </a:t>
            </a:r>
            <a:r>
              <a:rPr lang="en-US" b="1" i="1" u="sng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b="1" i="1" u="sng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u="sng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NodeJs</a:t>
            </a:r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vi-VN" sz="20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8723" y="5762337"/>
            <a:ext cx="3273554" cy="365125"/>
          </a:xfrm>
        </p:spPr>
        <p:txBody>
          <a:bodyPr/>
          <a:lstStyle/>
          <a:p>
            <a:pPr>
              <a:defRPr/>
            </a:pPr>
            <a:r>
              <a:rPr lang="vi-VN" sz="16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tiến Huy   Tháng 1</a:t>
            </a:r>
            <a:r>
              <a:rPr lang="en-US" sz="16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16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/2017</a:t>
            </a:r>
            <a:endParaRPr lang="vi-VN" sz="1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>
            <a:hlinkClick r:id="" action="ppaction://noaction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87" y="5695550"/>
            <a:ext cx="562698" cy="453082"/>
          </a:xfrm>
          <a:prstGeom prst="rect">
            <a:avLst/>
          </a:prstGeom>
        </p:spPr>
      </p:pic>
      <p:sp>
        <p:nvSpPr>
          <p:cNvPr id="73" name="TextBox 72">
            <a:hlinkClick r:id="" action="ppaction://noaction"/>
          </p:cNvPr>
          <p:cNvSpPr txBox="1"/>
          <p:nvPr/>
        </p:nvSpPr>
        <p:spPr>
          <a:xfrm>
            <a:off x="16835" y="2508192"/>
            <a:ext cx="500252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Yêu cầu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: </a:t>
            </a:r>
            <a:br>
              <a:rPr lang="en-US" sz="1400" smtClean="0">
                <a:latin typeface="Arial" pitchFamily="34" charset="0"/>
                <a:cs typeface="Arial" pitchFamily="34" charset="0"/>
              </a:rPr>
            </a:b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 Chào Khách tham quan </a:t>
            </a:r>
            <a:r>
              <a:rPr lang="en-US" sz="1400">
                <a:latin typeface="Arial" pitchFamily="34" charset="0"/>
                <a:cs typeface="Arial" pitchFamily="34" charset="0"/>
              </a:rPr>
              <a:t>:  Xuất thông báo chào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với </a:t>
            </a:r>
            <a:r>
              <a:rPr lang="en-US" sz="1400" i="1" u="sng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Danh sách </a:t>
            </a:r>
            <a:r>
              <a:rPr lang="en-US" sz="14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4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hóm hàng </a:t>
            </a:r>
            <a:r>
              <a:rPr lang="en-US" sz="1400" i="1" u="sng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4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Mặt hàng</a:t>
            </a:r>
            <a:r>
              <a:rPr lang="en-US" sz="1400">
                <a:latin typeface="Arial" pitchFamily="34" charset="0"/>
                <a:cs typeface="Arial" pitchFamily="34" charset="0"/>
              </a:rPr>
              <a:t/>
            </a:r>
            <a:br>
              <a:rPr lang="en-US" sz="1400">
                <a:latin typeface="Arial" pitchFamily="34" charset="0"/>
                <a:cs typeface="Arial" pitchFamily="34" charset="0"/>
              </a:rPr>
            </a:b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 Chào Khách hàng </a:t>
            </a:r>
            <a:r>
              <a:rPr lang="en-US" sz="1400">
                <a:latin typeface="Arial" pitchFamily="34" charset="0"/>
                <a:cs typeface="Arial" pitchFamily="34" charset="0"/>
              </a:rPr>
              <a:t>:  N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gười </a:t>
            </a:r>
            <a:r>
              <a:rPr lang="en-US" sz="1400">
                <a:latin typeface="Arial" pitchFamily="34" charset="0"/>
                <a:cs typeface="Arial" pitchFamily="34" charset="0"/>
              </a:rPr>
              <a:t>dùng Nhập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>
                <a:latin typeface="Arial" pitchFamily="34" charset="0"/>
                <a:cs typeface="Arial" pitchFamily="34" charset="0"/>
              </a:rPr>
              <a:t>Họ tên ( khác trống) . Ứng dụng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Xuất </a:t>
            </a:r>
            <a:r>
              <a:rPr lang="en-US" sz="1400">
                <a:latin typeface="Arial" pitchFamily="34" charset="0"/>
                <a:cs typeface="Arial" pitchFamily="34" charset="0"/>
              </a:rPr>
              <a:t>thông báo chào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với </a:t>
            </a:r>
            <a:r>
              <a:rPr lang="en-US" sz="1400" i="1" u="sng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Danh sách </a:t>
            </a:r>
            <a:r>
              <a:rPr lang="en-US" sz="14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Nhóm hàng </a:t>
            </a:r>
            <a:r>
              <a:rPr lang="en-US" sz="1400" i="1" u="sng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4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Mặt hàng</a:t>
            </a:r>
            <a:endParaRPr lang="en-US" sz="140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 Chào Quản lý </a:t>
            </a:r>
            <a:r>
              <a:rPr lang="en-US" sz="1400">
                <a:latin typeface="Arial" pitchFamily="34" charset="0"/>
                <a:cs typeface="Arial" pitchFamily="34" charset="0"/>
              </a:rPr>
              <a:t>: N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gười </a:t>
            </a:r>
            <a:r>
              <a:rPr lang="en-US" sz="1400">
                <a:latin typeface="Arial" pitchFamily="34" charset="0"/>
                <a:cs typeface="Arial" pitchFamily="34" charset="0"/>
              </a:rPr>
              <a:t>dùng Nhập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>
                <a:latin typeface="Arial" pitchFamily="34" charset="0"/>
                <a:cs typeface="Arial" pitchFamily="34" charset="0"/>
              </a:rPr>
              <a:t>Tên đăng nhập + Mật khảu Ứng dụng kiểm tra tính hợp lệ và Xuất thông báo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chào với </a:t>
            </a:r>
            <a:r>
              <a:rPr lang="en-US" sz="1400" i="1" u="sng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Danh sách </a:t>
            </a:r>
            <a:r>
              <a:rPr lang="en-US" sz="14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Nhóm </a:t>
            </a:r>
            <a:r>
              <a:rPr lang="en-US" sz="14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hàng </a:t>
            </a:r>
            <a:r>
              <a:rPr lang="en-US" sz="1400" i="1" u="sng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4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Nhân viên , Mặt </a:t>
            </a:r>
            <a:r>
              <a:rPr lang="en-US" sz="14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hàng </a:t>
            </a:r>
            <a:r>
              <a:rPr lang="en-US" sz="1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1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Số lấn đăng </a:t>
            </a:r>
            <a:r>
              <a:rPr lang="en-US" sz="1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nhập</a:t>
            </a:r>
            <a:r>
              <a:rPr lang="en-US" sz="1400">
                <a:latin typeface="Arial" pitchFamily="34" charset="0"/>
                <a:cs typeface="Arial" pitchFamily="34" charset="0"/>
              </a:rPr>
              <a:t/>
            </a:r>
            <a:br>
              <a:rPr lang="en-US" sz="1400">
                <a:latin typeface="Arial" pitchFamily="34" charset="0"/>
                <a:cs typeface="Arial" pitchFamily="34" charset="0"/>
              </a:rPr>
            </a:b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 Chào Nhân viên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1400">
                <a:latin typeface="Arial" pitchFamily="34" charset="0"/>
                <a:cs typeface="Arial" pitchFamily="34" charset="0"/>
              </a:rPr>
              <a:t>N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gười </a:t>
            </a:r>
            <a:r>
              <a:rPr lang="en-US" sz="1400">
                <a:latin typeface="Arial" pitchFamily="34" charset="0"/>
                <a:cs typeface="Arial" pitchFamily="34" charset="0"/>
              </a:rPr>
              <a:t>dùng Nhập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>
                <a:latin typeface="Arial" pitchFamily="34" charset="0"/>
                <a:cs typeface="Arial" pitchFamily="34" charset="0"/>
              </a:rPr>
              <a:t>Tên đăng nhập + Mật khảu Ứng dụng kiểm tra tính hợp lệ và Xuất thông báo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chào với </a:t>
            </a:r>
            <a:r>
              <a:rPr lang="en-US" sz="1400" i="1" u="sng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Danh sách </a:t>
            </a:r>
            <a:r>
              <a:rPr lang="en-US" sz="14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Nhóm hàng </a:t>
            </a:r>
            <a:r>
              <a:rPr lang="en-US" sz="1400" i="1" u="sng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4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Mặt hàng </a:t>
            </a:r>
            <a:r>
              <a:rPr lang="en-US" sz="1400" i="1" u="sng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được phân công  </a:t>
            </a:r>
            <a:r>
              <a:rPr lang="en-US" sz="14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1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Số lấn đăng nhập</a:t>
            </a:r>
            <a:endParaRPr lang="en-US" sz="140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6434" y="144735"/>
            <a:ext cx="5825100" cy="2915277"/>
            <a:chOff x="5126434" y="1185722"/>
            <a:chExt cx="5825100" cy="2915277"/>
          </a:xfrm>
        </p:grpSpPr>
        <p:sp>
          <p:nvSpPr>
            <p:cNvPr id="27" name="Cube 26">
              <a:hlinkClick r:id="" action="ppaction://noaction"/>
            </p:cNvPr>
            <p:cNvSpPr/>
            <p:nvPr/>
          </p:nvSpPr>
          <p:spPr>
            <a:xfrm>
              <a:off x="5126434" y="2053829"/>
              <a:ext cx="5825100" cy="2047170"/>
            </a:xfrm>
            <a:prstGeom prst="cube">
              <a:avLst>
                <a:gd name="adj" fmla="val 15836"/>
              </a:avLst>
            </a:prstGeom>
            <a:solidFill>
              <a:schemeClr val="bg1"/>
            </a:solidFill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3200" b="1">
                <a:solidFill>
                  <a:prstClr val="white"/>
                </a:solidFill>
              </a:endParaRPr>
            </a:p>
          </p:txBody>
        </p:sp>
        <p:sp>
          <p:nvSpPr>
            <p:cNvPr id="47" name="TextBox 46">
              <a:hlinkClick r:id="" action="ppaction://noaction"/>
            </p:cNvPr>
            <p:cNvSpPr txBox="1"/>
            <p:nvPr/>
          </p:nvSpPr>
          <p:spPr>
            <a:xfrm>
              <a:off x="5264846" y="2924893"/>
              <a:ext cx="2303443" cy="58477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00206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Đối tượng </a:t>
              </a:r>
            </a:p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Json</a:t>
              </a:r>
              <a:endParaRPr lang="en-US" sz="16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hlinkClick r:id="" action="ppaction://noaction"/>
            </p:cNvPr>
            <p:cNvSpPr txBox="1"/>
            <p:nvPr/>
          </p:nvSpPr>
          <p:spPr>
            <a:xfrm>
              <a:off x="5236834" y="1862782"/>
              <a:ext cx="49597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Màn hình </a:t>
              </a:r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Giao diện</a:t>
              </a:r>
            </a:p>
            <a:p>
              <a:r>
                <a:rPr lang="en-US" sz="1400" b="1" smtClean="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Xử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lý </a:t>
              </a:r>
              <a:r>
                <a:rPr lang="en-US" sz="1400" b="1" smtClean="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Biến cố </a:t>
              </a:r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: Nhập liệu – </a:t>
              </a:r>
              <a:r>
                <a:rPr lang="en-US" sz="140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Kích hoạt Xử lý khác </a:t>
              </a:r>
              <a:endParaRPr lang="en-US" sz="1400" i="1" u="sng">
                <a:solidFill>
                  <a:srgbClr val="FF0000"/>
                </a:solidFill>
              </a:endParaRPr>
            </a:p>
          </p:txBody>
        </p:sp>
        <p:grpSp>
          <p:nvGrpSpPr>
            <p:cNvPr id="60" name="Group 93"/>
            <p:cNvGrpSpPr>
              <a:grpSpLocks/>
            </p:cNvGrpSpPr>
            <p:nvPr/>
          </p:nvGrpSpPr>
          <p:grpSpPr bwMode="auto">
            <a:xfrm>
              <a:off x="6941691" y="1185722"/>
              <a:ext cx="689546" cy="677060"/>
              <a:chOff x="4628879" y="642920"/>
              <a:chExt cx="676276" cy="928696"/>
            </a:xfrm>
            <a:solidFill>
              <a:srgbClr val="0070C0"/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4703494" y="642920"/>
                <a:ext cx="450850" cy="214315"/>
              </a:xfrm>
              <a:prstGeom prst="ellipse">
                <a:avLst/>
              </a:prstGeom>
              <a:solidFill>
                <a:schemeClr val="bg1"/>
              </a:solidFill>
              <a:ln w="31750" cmpd="sng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vi-VN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2" name="Straight Arrow Connector 61"/>
              <p:cNvCxnSpPr>
                <a:stCxn id="61" idx="4"/>
              </p:cNvCxnSpPr>
              <p:nvPr/>
            </p:nvCxnSpPr>
            <p:spPr>
              <a:xfrm rot="5400000">
                <a:off x="4679679" y="1108062"/>
                <a:ext cx="500067" cy="1588"/>
              </a:xfrm>
              <a:prstGeom prst="straightConnector1">
                <a:avLst/>
              </a:prstGeom>
              <a:grpFill/>
              <a:ln w="31750" cmpd="sng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rot="10800000" flipV="1">
                <a:off x="4628879" y="1000111"/>
                <a:ext cx="300037" cy="214314"/>
              </a:xfrm>
              <a:prstGeom prst="straightConnector1">
                <a:avLst/>
              </a:prstGeom>
              <a:grpFill/>
              <a:ln w="31750" cmpd="sng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rot="16200000" flipH="1">
                <a:off x="4934471" y="1351746"/>
                <a:ext cx="214315" cy="225426"/>
              </a:xfrm>
              <a:prstGeom prst="straightConnector1">
                <a:avLst/>
              </a:prstGeom>
              <a:grpFill/>
              <a:ln w="31750" cmpd="sng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rot="5400000">
                <a:off x="4747145" y="1389846"/>
                <a:ext cx="214315" cy="149225"/>
              </a:xfrm>
              <a:prstGeom prst="straightConnector1">
                <a:avLst/>
              </a:prstGeom>
              <a:grpFill/>
              <a:ln w="31750" cmpd="sng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4928917" y="1071547"/>
                <a:ext cx="376238" cy="71439"/>
              </a:xfrm>
              <a:prstGeom prst="straightConnector1">
                <a:avLst/>
              </a:prstGeom>
              <a:grpFill/>
              <a:ln w="31750" cmpd="sng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4779699" y="714355"/>
                <a:ext cx="74614" cy="71437"/>
              </a:xfrm>
              <a:prstGeom prst="ellipse">
                <a:avLst/>
              </a:prstGeom>
              <a:grpFill/>
              <a:ln w="3175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vi-VN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005149" y="714358"/>
                <a:ext cx="74614" cy="71437"/>
              </a:xfrm>
              <a:prstGeom prst="ellipse">
                <a:avLst/>
              </a:prstGeom>
              <a:grpFill/>
              <a:ln w="3175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vi-V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TextBox 35">
              <a:hlinkClick r:id="" action="ppaction://noaction"/>
            </p:cNvPr>
            <p:cNvSpPr txBox="1"/>
            <p:nvPr/>
          </p:nvSpPr>
          <p:spPr>
            <a:xfrm>
              <a:off x="5236833" y="3635711"/>
              <a:ext cx="516599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latin typeface="Arial" pitchFamily="34" charset="0"/>
                  <a:cs typeface="Arial" pitchFamily="34" charset="0"/>
                </a:rPr>
                <a:t>Xử lý Lưu trữ  </a:t>
              </a:r>
              <a:r>
                <a:rPr lang="en-US" sz="1600" smtClean="0">
                  <a:latin typeface="Arial" pitchFamily="34" charset="0"/>
                  <a:cs typeface="Arial" pitchFamily="34" charset="0"/>
                </a:rPr>
                <a:t>( </a:t>
              </a:r>
              <a:r>
                <a:rPr lang="en-US" sz="1600" i="1" u="sng" smtClean="0">
                  <a:latin typeface="Arial" pitchFamily="34" charset="0"/>
                  <a:cs typeface="Arial" pitchFamily="34" charset="0"/>
                </a:rPr>
                <a:t>Trực tiếp </a:t>
              </a:r>
              <a:r>
                <a:rPr lang="en-US" sz="1600" smtClean="0">
                  <a:latin typeface="Arial" pitchFamily="34" charset="0"/>
                  <a:cs typeface="Arial" pitchFamily="34" charset="0"/>
                </a:rPr>
                <a:t>với </a:t>
              </a:r>
              <a:r>
                <a:rPr lang="en-US" sz="160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Xử lý  Dịch vụ</a:t>
              </a:r>
              <a:r>
                <a:rPr lang="en-US" sz="1600" smtClean="0">
                  <a:latin typeface="Arial" pitchFamily="34" charset="0"/>
                  <a:cs typeface="Arial" pitchFamily="34" charset="0"/>
                </a:rPr>
                <a:t>)</a:t>
              </a: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>
              <a:hlinkClick r:id="" action="ppaction://noaction"/>
            </p:cNvPr>
            <p:cNvSpPr txBox="1"/>
            <p:nvPr/>
          </p:nvSpPr>
          <p:spPr>
            <a:xfrm>
              <a:off x="7684862" y="2920118"/>
              <a:ext cx="274967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Xử lý Nghiệp vụ </a:t>
              </a:r>
            </a:p>
            <a:p>
              <a:pPr algn="ctr"/>
              <a:r>
                <a:rPr lang="en-US" sz="160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Tạo Danh sách Liên kết  </a:t>
              </a:r>
              <a:endParaRPr lang="en-US" sz="160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hlinkClick r:id="" action="ppaction://noaction"/>
            </p:cNvPr>
            <p:cNvSpPr txBox="1"/>
            <p:nvPr/>
          </p:nvSpPr>
          <p:spPr>
            <a:xfrm>
              <a:off x="5271248" y="2472645"/>
              <a:ext cx="521438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Xử lý Thể hiện </a:t>
              </a:r>
              <a:r>
                <a:rPr lang="en-US" sz="1600" smtClean="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Tạo Chuỗi HTML  </a:t>
              </a:r>
              <a:endParaRPr lang="en-US" sz="16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>
              <a:hlinkClick r:id="" action="ppaction://noaction"/>
            </p:cNvPr>
            <p:cNvSpPr txBox="1"/>
            <p:nvPr/>
          </p:nvSpPr>
          <p:spPr>
            <a:xfrm>
              <a:off x="7735956" y="1223329"/>
              <a:ext cx="300564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Khách 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tham </a:t>
              </a:r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quan, 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khách hàng </a:t>
              </a:r>
              <a:endParaRPr lang="en-US" sz="1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Quản </a:t>
              </a:r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lý, </a:t>
              </a:r>
              <a:r>
                <a:rPr lang="en-US" sz="1400" b="1" u="sng" smtClean="0">
                  <a:solidFill>
                    <a:schemeClr val="accent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Nhân viên</a:t>
              </a:r>
              <a:endParaRPr lang="en-US" sz="1400" b="1" u="sng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Cube 28">
            <a:hlinkClick r:id="" action="ppaction://noaction"/>
          </p:cNvPr>
          <p:cNvSpPr/>
          <p:nvPr/>
        </p:nvSpPr>
        <p:spPr>
          <a:xfrm>
            <a:off x="5318209" y="3428345"/>
            <a:ext cx="5167426" cy="1422016"/>
          </a:xfrm>
          <a:prstGeom prst="cube">
            <a:avLst>
              <a:gd name="adj" fmla="val 15836"/>
            </a:avLst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3200" b="1">
              <a:solidFill>
                <a:prstClr val="white"/>
              </a:solidFill>
            </a:endParaRPr>
          </a:p>
        </p:txBody>
      </p:sp>
      <p:sp>
        <p:nvSpPr>
          <p:cNvPr id="30" name="TextBox 29">
            <a:hlinkClick r:id="" action="ppaction://noaction"/>
          </p:cNvPr>
          <p:cNvSpPr txBox="1"/>
          <p:nvPr/>
        </p:nvSpPr>
        <p:spPr>
          <a:xfrm>
            <a:off x="5414455" y="3767698"/>
            <a:ext cx="2303443" cy="584775"/>
          </a:xfrm>
          <a:prstGeom prst="rect">
            <a:avLst/>
          </a:prstGeom>
          <a:solidFill>
            <a:schemeClr val="bg1"/>
          </a:solidFill>
          <a:ln w="412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Đối tượng </a:t>
            </a:r>
          </a:p>
          <a:p>
            <a:pPr algn="ctr"/>
            <a:r>
              <a:rPr lang="en-US" sz="16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Json</a:t>
            </a:r>
          </a:p>
        </p:txBody>
      </p:sp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5530471" y="3321022"/>
            <a:ext cx="492551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Xử </a:t>
            </a:r>
            <a:r>
              <a:rPr lang="en-US" sz="1200" b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lý </a:t>
            </a:r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Giao tiếp </a:t>
            </a:r>
            <a:r>
              <a:rPr lang="en-US" sz="120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  (Xử lý Dịch vụ  </a:t>
            </a:r>
            <a:r>
              <a:rPr lang="en-US" sz="1200" b="1" i="1" u="sng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lắng nghe </a:t>
            </a:r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trực tiếp  </a:t>
            </a:r>
            <a:r>
              <a:rPr lang="en-US" sz="120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 </a:t>
            </a:r>
            <a:endParaRPr lang="en-US" sz="1200" i="1" u="sng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hlinkClick r:id="" action="ppaction://noaction"/>
          </p:cNvPr>
          <p:cNvSpPr txBox="1"/>
          <p:nvPr/>
        </p:nvSpPr>
        <p:spPr>
          <a:xfrm>
            <a:off x="5414455" y="4439161"/>
            <a:ext cx="4633312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Arial" pitchFamily="34" charset="0"/>
                <a:cs typeface="Arial" pitchFamily="34" charset="0"/>
              </a:rPr>
              <a:t>Xử lý Lưu trữ 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với Tập tin json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hlinkClick r:id="" action="ppaction://noaction"/>
          </p:cNvPr>
          <p:cNvSpPr txBox="1"/>
          <p:nvPr/>
        </p:nvSpPr>
        <p:spPr>
          <a:xfrm>
            <a:off x="8029902" y="3819810"/>
            <a:ext cx="1521413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Xử lý Dịch vụ</a:t>
            </a:r>
          </a:p>
        </p:txBody>
      </p:sp>
    </p:spTree>
    <p:extLst>
      <p:ext uri="{BB962C8B-B14F-4D97-AF65-F5344CB8AC3E}">
        <p14:creationId xmlns:p14="http://schemas.microsoft.com/office/powerpoint/2010/main" val="12965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139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day Huy</dc:creator>
  <cp:lastModifiedBy>Giang day Huy</cp:lastModifiedBy>
  <cp:revision>110</cp:revision>
  <dcterms:created xsi:type="dcterms:W3CDTF">2017-09-30T02:21:03Z</dcterms:created>
  <dcterms:modified xsi:type="dcterms:W3CDTF">2017-11-17T08:28:45Z</dcterms:modified>
</cp:coreProperties>
</file>