
<file path=[Content_Types].xml><?xml version="1.0" encoding="utf-8"?>
<Types xmlns="http://schemas.openxmlformats.org/package/2006/content-types">
  <Default Extension="img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8" r:id="rId5"/>
    <p:sldId id="352" r:id="rId6"/>
    <p:sldId id="284" r:id="rId7"/>
    <p:sldId id="289" r:id="rId8"/>
    <p:sldId id="363" r:id="rId9"/>
    <p:sldId id="379" r:id="rId10"/>
    <p:sldId id="380" r:id="rId11"/>
    <p:sldId id="372" r:id="rId12"/>
    <p:sldId id="376" r:id="rId13"/>
    <p:sldId id="381" r:id="rId14"/>
    <p:sldId id="382" r:id="rId15"/>
    <p:sldId id="383" r:id="rId16"/>
    <p:sldId id="384" r:id="rId17"/>
    <p:sldId id="373" r:id="rId18"/>
    <p:sldId id="374" r:id="rId19"/>
    <p:sldId id="273" r:id="rId20"/>
  </p:sldIdLst>
  <p:sldSz cx="12192000" cy="6858000"/>
  <p:notesSz cx="6797675" cy="9926638"/>
  <p:defaultTextStyle>
    <a:defPPr>
      <a:defRPr lang="fr-FR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992636-47A3-F5BD-7F13-5173A1D92C1E}" name="ÉTIENNE Hélène" initials="HE" userId="S::hetienne@departement86.fr::8243205e-4340-4967-ba88-d762d50ef845" providerId="AD"/>
  <p188:author id="{05D04D81-876C-F009-7C89-B7825BB5A42C}" name="CHUPIN Marie" initials="MC" userId="S::mchupin@departement86.fr::232bdecc-61b7-4e5f-a7dd-73041e850966" providerId="AD"/>
  <p188:author id="{8CDF4EB1-15A8-AC4A-41AB-8D5F5F099F55}" name="Alban BRUYAS" initials="AB" userId="S::alban.bruyas@espelia.fr::d8166363-fa81-491a-a0ff-13b1f477a9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C00"/>
    <a:srgbClr val="D4E3EA"/>
    <a:srgbClr val="006388"/>
    <a:srgbClr val="EBF2F5"/>
    <a:srgbClr val="A16F90"/>
    <a:srgbClr val="CBE4ED"/>
    <a:srgbClr val="96D5F5"/>
    <a:srgbClr val="FFF7B9"/>
    <a:srgbClr val="6FC5F1"/>
    <a:srgbClr val="F0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548" autoAdjust="0"/>
  </p:normalViewPr>
  <p:slideViewPr>
    <p:cSldViewPr>
      <p:cViewPr varScale="1">
        <p:scale>
          <a:sx n="103" d="100"/>
          <a:sy n="103" d="100"/>
        </p:scale>
        <p:origin x="9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0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BDA3B60-F467-3366-BB4C-82C9F4996E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68C73F-50DE-6C73-675F-FBC872070E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A55CF-C5E9-4644-A3CB-BF534F987B83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31AF58-A280-298B-CD52-EB1508115A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C6004-8479-C059-1904-EC59BE1635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750F6-E3A4-4C56-A425-DB11B527C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89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21EA4-06AD-4D49-A6B6-149BBD734030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F2236-032D-4F2F-A917-E68564CBE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F2236-032D-4F2F-A917-E68564CBE15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6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Processus 15">
            <a:extLst>
              <a:ext uri="{FF2B5EF4-FFF2-40B4-BE49-F238E27FC236}">
                <a16:creationId xmlns:a16="http://schemas.microsoft.com/office/drawing/2014/main" id="{F08E5508-0923-E7D3-2E05-248A2C201A20}"/>
              </a:ext>
            </a:extLst>
          </p:cNvPr>
          <p:cNvSpPr/>
          <p:nvPr userDrawn="1"/>
        </p:nvSpPr>
        <p:spPr>
          <a:xfrm>
            <a:off x="0" y="2766743"/>
            <a:ext cx="12192000" cy="686560"/>
          </a:xfrm>
          <a:prstGeom prst="flowChartProcess">
            <a:avLst/>
          </a:prstGeom>
          <a:solidFill>
            <a:srgbClr val="4B4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5736F1-FFE9-94B2-C174-1BC9E81DDA78}"/>
              </a:ext>
            </a:extLst>
          </p:cNvPr>
          <p:cNvSpPr/>
          <p:nvPr userDrawn="1"/>
        </p:nvSpPr>
        <p:spPr>
          <a:xfrm>
            <a:off x="0" y="-1"/>
            <a:ext cx="12192000" cy="27667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0" hasCustomPrompt="1"/>
          </p:nvPr>
        </p:nvSpPr>
        <p:spPr>
          <a:xfrm>
            <a:off x="7874452" y="0"/>
            <a:ext cx="4317550" cy="2754000"/>
          </a:xfrm>
        </p:spPr>
        <p:txBody>
          <a:bodyPr anchor="ctr" anchorCtr="0"/>
          <a:lstStyle>
            <a:lvl1pPr marL="0" indent="0" algn="ctr"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insérer une image contextuelle ou coller le logo de la collectivité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817" y="2754007"/>
            <a:ext cx="9863199" cy="699303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[Lieu de la réunion le cas échéant], le [date]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95816" y="3942287"/>
            <a:ext cx="9863196" cy="864096"/>
          </a:xfrm>
        </p:spPr>
        <p:txBody>
          <a:bodyPr tIns="0" bIns="0" anchor="ctr" anchorCtr="0">
            <a:normAutofit/>
          </a:bodyPr>
          <a:lstStyle>
            <a:lvl1pPr marL="0" indent="0" algn="l">
              <a:spcBef>
                <a:spcPts val="300"/>
              </a:spcBef>
              <a:buNone/>
              <a:defRPr sz="2400" b="1" spc="-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[Objet de la présentation ou du document]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95814" y="5040104"/>
            <a:ext cx="9863198" cy="693152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300"/>
              </a:spcBef>
              <a:buNone/>
              <a:defRPr sz="1600" b="0" spc="-1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[Nature de la réunion ou du document]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3DC3E88-1D0D-FD1A-E9E2-663084AD6C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9376" y="4166938"/>
            <a:ext cx="414794" cy="4147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C028CB-3955-D7F9-70D2-0145221166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70" y="1485302"/>
            <a:ext cx="2450028" cy="5835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C3CAD5-D754-E97E-5BE1-A1141797D6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0" y="188640"/>
            <a:ext cx="1270968" cy="12748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5892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C93EE-B733-057D-AB05-791C26194560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2" y="1522608"/>
            <a:ext cx="5759938" cy="5075042"/>
          </a:xfrm>
        </p:spPr>
        <p:txBody>
          <a:bodyPr anchor="ctr" anchorCtr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6096000" y="1522613"/>
            <a:ext cx="5759938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72421B-5EA8-4CC0-782B-C5DBDC1965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01DE1-2CBA-575F-C637-BF071526045B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schemeClr val="tx2"/>
              </a:solidFill>
            </a:endParaRP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1522613"/>
            <a:ext cx="3766154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4102215" y="1522613"/>
            <a:ext cx="7753723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47F085-4E53-F038-2561-933DF61B4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747CC2-17E3-4B16-A739-8EBEA40D0084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1522613"/>
            <a:ext cx="7754425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8090486" y="1522609"/>
            <a:ext cx="3766154" cy="5075042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9C0944-F2D8-D872-BC3D-178752A43A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E47286-DF3E-C757-C40C-1BE4F97FF23D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6" name="Espace réservé du texte 5"/>
          <p:cNvSpPr>
            <a:spLocks noGrp="1"/>
          </p:cNvSpPr>
          <p:nvPr userDrawn="1">
            <p:ph type="body" sz="quarter" idx="24"/>
          </p:nvPr>
        </p:nvSpPr>
        <p:spPr>
          <a:xfrm>
            <a:off x="336064" y="2171682"/>
            <a:ext cx="11519877" cy="4497406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180275-BE30-2DC2-78F2-5DFC0EEAA4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FFFEEF-67F3-F9FF-FBF5-D9CCA9712441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2" y="2171682"/>
            <a:ext cx="5759938" cy="4425968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6096000" y="2164891"/>
            <a:ext cx="5759938" cy="4432765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04D9E2-88A9-EEC3-8C00-B1520B7841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:2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9F1EF-421E-2A2E-49F4-1FC832C65C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2171682"/>
            <a:ext cx="3766154" cy="4425968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4102215" y="2171689"/>
            <a:ext cx="7753723" cy="4425967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CDA70-EF36-F70E-0189-4E852D5CE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3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:1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30CDF3-756C-D453-A6B5-F521A2EB5C09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2164891"/>
            <a:ext cx="7754425" cy="4432765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8090486" y="2164884"/>
            <a:ext cx="3766154" cy="4432766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6D05DC-5C87-CA0D-ABCD-3E2C00E7ED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3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53F008-474F-DE9C-340E-7804D1E811C6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2277665"/>
            <a:ext cx="3810462" cy="4319991"/>
          </a:xfrm>
        </p:spPr>
        <p:txBody>
          <a:bodyPr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8046178" y="2264451"/>
            <a:ext cx="3810462" cy="4332324"/>
          </a:xfrm>
        </p:spPr>
        <p:txBody>
          <a:bodyPr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 userDrawn="1">
            <p:ph sz="quarter" idx="28"/>
          </p:nvPr>
        </p:nvSpPr>
        <p:spPr>
          <a:xfrm>
            <a:off x="4190769" y="2264458"/>
            <a:ext cx="3810462" cy="4332323"/>
          </a:xfrm>
        </p:spPr>
        <p:txBody>
          <a:bodyPr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335360" y="1609635"/>
            <a:ext cx="3811163" cy="65481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20" name="Espace réservé du texte 3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184115" y="1609635"/>
            <a:ext cx="3817116" cy="65481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21" name="Espace réservé du texte 3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045477" y="1609635"/>
            <a:ext cx="3811163" cy="65481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0D865A-6A4C-825E-EA31-D16928262A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0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B51F1B-1CB4-22E6-6A41-80643C2D5650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9802CC-0A0D-8FBE-8D7F-AC5C5409A4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52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>
            <a:cxnSpLocks/>
          </p:cNvCxnSpPr>
          <p:nvPr userDrawn="1"/>
        </p:nvCxnSpPr>
        <p:spPr>
          <a:xfrm>
            <a:off x="6893627" y="548680"/>
            <a:ext cx="0" cy="525658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7248128" y="1340768"/>
            <a:ext cx="230425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CONTACT :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76120" y="2007456"/>
            <a:ext cx="4248470" cy="1187822"/>
          </a:xfrm>
        </p:spPr>
        <p:txBody>
          <a:bodyPr lIns="0" anchor="ctr" anchorCtr="0">
            <a:normAutofit/>
          </a:bodyPr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Nicolas DHUYGELAERE</a:t>
            </a:r>
          </a:p>
          <a:p>
            <a:pPr lvl="0"/>
            <a:r>
              <a:rPr lang="fr-FR" dirty="0"/>
              <a:t>Chef d’entreprise n.dhuygelaere@gmail.com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2D7CAA-58B6-9302-F520-4FC23A62B6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76453"/>
            <a:ext cx="5710087" cy="40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6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 avec parten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Processus 15">
            <a:extLst>
              <a:ext uri="{FF2B5EF4-FFF2-40B4-BE49-F238E27FC236}">
                <a16:creationId xmlns:a16="http://schemas.microsoft.com/office/drawing/2014/main" id="{92D2791A-25AC-50B5-B3B3-149ADF79E93C}"/>
              </a:ext>
            </a:extLst>
          </p:cNvPr>
          <p:cNvSpPr/>
          <p:nvPr userDrawn="1"/>
        </p:nvSpPr>
        <p:spPr>
          <a:xfrm>
            <a:off x="0" y="2766743"/>
            <a:ext cx="12192000" cy="686560"/>
          </a:xfrm>
          <a:prstGeom prst="flowChartProcess">
            <a:avLst/>
          </a:prstGeom>
          <a:solidFill>
            <a:srgbClr val="4B4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4F5BD-635D-36BA-6A52-79BB9A693178}"/>
              </a:ext>
            </a:extLst>
          </p:cNvPr>
          <p:cNvSpPr/>
          <p:nvPr userDrawn="1"/>
        </p:nvSpPr>
        <p:spPr>
          <a:xfrm>
            <a:off x="0" y="-1"/>
            <a:ext cx="12192000" cy="27667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 userDrawn="1"/>
        </p:nvSpPr>
        <p:spPr>
          <a:xfrm>
            <a:off x="1448000" y="1556794"/>
            <a:ext cx="5254688" cy="10908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4" hasCustomPrompt="1"/>
          </p:nvPr>
        </p:nvSpPr>
        <p:spPr>
          <a:xfrm>
            <a:off x="1487488" y="1556792"/>
            <a:ext cx="5215200" cy="1091486"/>
          </a:xfrm>
          <a:effectLst>
            <a:softEdge rad="63500"/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fr-FR" dirty="0"/>
              <a:t>Insérer le ou les logos des partenaires</a:t>
            </a:r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0" hasCustomPrompt="1"/>
          </p:nvPr>
        </p:nvSpPr>
        <p:spPr>
          <a:xfrm>
            <a:off x="7890765" y="0"/>
            <a:ext cx="4301239" cy="275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insérer une image contextuelle ou coller le logo de la collectivité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817" y="2754007"/>
            <a:ext cx="9863199" cy="699303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[Lieu de la réunion le cas échéant], le [date]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95816" y="3942287"/>
            <a:ext cx="9863196" cy="864096"/>
          </a:xfrm>
        </p:spPr>
        <p:txBody>
          <a:bodyPr tIns="0" bIns="0" anchor="ctr" anchorCtr="0">
            <a:normAutofit/>
          </a:bodyPr>
          <a:lstStyle>
            <a:lvl1pPr marL="0" indent="0" algn="l">
              <a:spcBef>
                <a:spcPts val="300"/>
              </a:spcBef>
              <a:buNone/>
              <a:defRPr sz="2400" b="1" spc="-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[Objet de la présentation ou du document]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95814" y="5040104"/>
            <a:ext cx="9863198" cy="693152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300"/>
              </a:spcBef>
              <a:buNone/>
              <a:defRPr sz="1600" b="0" spc="-1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[Nature de la réunion ou du document]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F699F08-73F7-65A0-4427-DA9F39149B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9376" y="4166938"/>
            <a:ext cx="414794" cy="4147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8B3F8FC-3402-816B-9E27-9020EB42E6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26" y="332656"/>
            <a:ext cx="3998826" cy="9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2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DD6F83-15D9-82E6-C1C1-38ACD1BB7C98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Ordre du jour</a:t>
            </a:r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sz="quarter" idx="26" hasCustomPrompt="1"/>
          </p:nvPr>
        </p:nvSpPr>
        <p:spPr>
          <a:xfrm>
            <a:off x="336064" y="1597032"/>
            <a:ext cx="11519877" cy="5072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Insérer un graphique Smart Art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1AF4AC-F350-C72F-BC40-4C9CF85C0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apport 2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9A60F0-EE13-5ECE-3F97-EA51EF6781C2}"/>
              </a:ext>
            </a:extLst>
          </p:cNvPr>
          <p:cNvSpPr/>
          <p:nvPr userDrawn="1"/>
        </p:nvSpPr>
        <p:spPr>
          <a:xfrm rot="16200000">
            <a:off x="5855205" y="-5879689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18098" y="1827297"/>
            <a:ext cx="11361615" cy="4788000"/>
          </a:xfrm>
        </p:spPr>
        <p:txBody>
          <a:bodyPr lIns="72000" tIns="144000" bIns="1008000" anchor="b" anchorCtr="0"/>
          <a:lstStyle>
            <a:lvl1pPr marL="0" indent="0">
              <a:buNone/>
              <a:defRPr baseline="0"/>
            </a:lvl1pPr>
          </a:lstStyle>
          <a:p>
            <a:r>
              <a:rPr lang="fr-FR" dirty="0"/>
              <a:t>Cliquez au centre pour insérer une image</a:t>
            </a: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8" hasCustomPrompt="1"/>
          </p:nvPr>
        </p:nvSpPr>
        <p:spPr>
          <a:xfrm>
            <a:off x="280331" y="1800000"/>
            <a:ext cx="5716325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29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280329" y="2419200"/>
            <a:ext cx="5715428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Ordre du jour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5998535" y="4222489"/>
            <a:ext cx="5681183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46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5998532" y="4841689"/>
            <a:ext cx="5681185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BA7F7F-4A10-409F-BE7C-D8D92F4E9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100829"/>
            <a:ext cx="973675" cy="2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9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apport 3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0C495B-8DD8-0A82-1529-BE3700C992CB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schemeClr val="tx2"/>
              </a:solidFill>
            </a:endParaRPr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35366" y="1803400"/>
            <a:ext cx="11377945" cy="4806000"/>
          </a:xfrm>
        </p:spPr>
        <p:txBody>
          <a:bodyPr lIns="72000" tIns="792000" bIns="100800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fr-FR" dirty="0"/>
              <a:t>Cliquez au centre</a:t>
            </a:r>
            <a:br>
              <a:rPr lang="fr-FR" dirty="0"/>
            </a:br>
            <a:r>
              <a:rPr lang="fr-FR" dirty="0"/>
              <a:t>pour insérer une image</a:t>
            </a:r>
            <a:br>
              <a:rPr lang="fr-FR" dirty="0"/>
            </a:br>
            <a:endParaRPr lang="fr-FR" dirty="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280330" y="1786464"/>
            <a:ext cx="3810462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280330" y="2405664"/>
            <a:ext cx="3810462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8" name="Espace réservé du texte 6"/>
          <p:cNvSpPr>
            <a:spLocks noGrp="1"/>
          </p:cNvSpPr>
          <p:nvPr>
            <p:ph type="body" sz="quarter" idx="41" hasCustomPrompt="1"/>
          </p:nvPr>
        </p:nvSpPr>
        <p:spPr>
          <a:xfrm>
            <a:off x="4091215" y="4209216"/>
            <a:ext cx="3810462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1" name="Espace réservé du texte 6"/>
          <p:cNvSpPr>
            <a:spLocks noGrp="1"/>
          </p:cNvSpPr>
          <p:nvPr>
            <p:ph type="body" sz="quarter" idx="42" hasCustomPrompt="1"/>
          </p:nvPr>
        </p:nvSpPr>
        <p:spPr>
          <a:xfrm>
            <a:off x="4091216" y="4828416"/>
            <a:ext cx="3810462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43" hasCustomPrompt="1"/>
          </p:nvPr>
        </p:nvSpPr>
        <p:spPr>
          <a:xfrm>
            <a:off x="7907159" y="1786464"/>
            <a:ext cx="3810462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44" hasCustomPrompt="1"/>
          </p:nvPr>
        </p:nvSpPr>
        <p:spPr>
          <a:xfrm>
            <a:off x="7907160" y="2405664"/>
            <a:ext cx="3810462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CB9DDA-9598-8539-D55C-0B0A3B32B6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apport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432B03-AA2D-2357-57BD-54A912E8502B}"/>
              </a:ext>
            </a:extLst>
          </p:cNvPr>
          <p:cNvSpPr/>
          <p:nvPr userDrawn="1"/>
        </p:nvSpPr>
        <p:spPr>
          <a:xfrm rot="16200000">
            <a:off x="5855205" y="-5879689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schemeClr val="tx2"/>
              </a:solidFill>
            </a:endParaRPr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18098" y="1827297"/>
            <a:ext cx="11361615" cy="4788000"/>
          </a:xfrm>
        </p:spPr>
        <p:txBody>
          <a:bodyPr lIns="72000" tIns="144000" bIns="1008000" anchor="b" anchorCtr="0"/>
          <a:lstStyle>
            <a:lvl1pPr marL="0" indent="0">
              <a:buNone/>
              <a:defRPr baseline="0"/>
            </a:lvl1pPr>
          </a:lstStyle>
          <a:p>
            <a:r>
              <a:rPr lang="fr-FR" dirty="0"/>
              <a:t>Cliquez au centre pour insérer une image</a:t>
            </a: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>
          <a:xfrm>
            <a:off x="11385166" y="23421"/>
            <a:ext cx="815413" cy="4320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8" hasCustomPrompt="1"/>
          </p:nvPr>
        </p:nvSpPr>
        <p:spPr>
          <a:xfrm>
            <a:off x="280334" y="1800000"/>
            <a:ext cx="2857845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29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280330" y="2419200"/>
            <a:ext cx="2857846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37" hasCustomPrompt="1"/>
          </p:nvPr>
        </p:nvSpPr>
        <p:spPr>
          <a:xfrm>
            <a:off x="3140947" y="1800000"/>
            <a:ext cx="2858476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rIns="180000" anchor="ctr" anchorCtr="0"/>
          <a:lstStyle>
            <a:lvl1pPr marL="0" indent="0">
              <a:buNone/>
              <a:defRPr lang="fr-FR" sz="2800" b="0" i="0" kern="1200" spc="-5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38" hasCustomPrompt="1"/>
          </p:nvPr>
        </p:nvSpPr>
        <p:spPr>
          <a:xfrm>
            <a:off x="3138809" y="2419357"/>
            <a:ext cx="2857846" cy="1800225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5998534" y="4222489"/>
            <a:ext cx="2857845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46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5998529" y="4841689"/>
            <a:ext cx="2857846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47" name="Espace réservé du texte 18"/>
          <p:cNvSpPr>
            <a:spLocks noGrp="1"/>
          </p:cNvSpPr>
          <p:nvPr>
            <p:ph type="body" sz="quarter" idx="41" hasCustomPrompt="1"/>
          </p:nvPr>
        </p:nvSpPr>
        <p:spPr>
          <a:xfrm>
            <a:off x="8859146" y="4222489"/>
            <a:ext cx="2858476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rIns="180000" anchor="ctr" anchorCtr="0"/>
          <a:lstStyle>
            <a:lvl1pPr marL="0" indent="0">
              <a:buNone/>
              <a:defRPr lang="fr-FR" sz="2800" b="0" i="0" kern="1200" spc="-5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48" name="Espace réservé du texte 22"/>
          <p:cNvSpPr>
            <a:spLocks noGrp="1"/>
          </p:cNvSpPr>
          <p:nvPr>
            <p:ph type="body" sz="quarter" idx="42" hasCustomPrompt="1"/>
          </p:nvPr>
        </p:nvSpPr>
        <p:spPr>
          <a:xfrm>
            <a:off x="8861539" y="4841846"/>
            <a:ext cx="2857846" cy="1800225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E68487-D996-49AC-B732-35A6BFD4C8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267" y="55854"/>
            <a:ext cx="715048" cy="3600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602FD9-D171-ED54-0207-5DF19F8DC5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4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mmaire rapport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E9305-781D-343E-51AB-C09DEBF94DC1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18103" y="1827297"/>
            <a:ext cx="3296395" cy="4788000"/>
          </a:xfrm>
        </p:spPr>
        <p:txBody>
          <a:bodyPr lIns="36000" tIns="36000" rIns="36000" bIns="36000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fr-FR" dirty="0"/>
              <a:t>Cliquez pour insérer une image</a:t>
            </a: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29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4599139" y="1800000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3615512" y="18000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18" name="Espace réservé du texte 6"/>
          <p:cNvSpPr>
            <a:spLocks noGrp="1"/>
          </p:cNvSpPr>
          <p:nvPr>
            <p:ph type="body" sz="quarter" idx="43" hasCustomPrompt="1"/>
          </p:nvPr>
        </p:nvSpPr>
        <p:spPr>
          <a:xfrm>
            <a:off x="3614494" y="2762550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1" name="Espace réservé du texte 6"/>
          <p:cNvSpPr>
            <a:spLocks noGrp="1"/>
          </p:cNvSpPr>
          <p:nvPr>
            <p:ph type="body" sz="quarter" idx="44" hasCustomPrompt="1"/>
          </p:nvPr>
        </p:nvSpPr>
        <p:spPr>
          <a:xfrm>
            <a:off x="10704743" y="2761207"/>
            <a:ext cx="983723" cy="958651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45" hasCustomPrompt="1"/>
          </p:nvPr>
        </p:nvSpPr>
        <p:spPr>
          <a:xfrm>
            <a:off x="4598217" y="3725378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46" hasCustomPrompt="1"/>
          </p:nvPr>
        </p:nvSpPr>
        <p:spPr>
          <a:xfrm>
            <a:off x="3614498" y="37260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25" name="Espace réservé du texte 6"/>
          <p:cNvSpPr>
            <a:spLocks noGrp="1"/>
          </p:cNvSpPr>
          <p:nvPr>
            <p:ph type="body" sz="quarter" idx="47" hasCustomPrompt="1"/>
          </p:nvPr>
        </p:nvSpPr>
        <p:spPr>
          <a:xfrm>
            <a:off x="3614497" y="4690948"/>
            <a:ext cx="7089231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6" name="Espace réservé du texte 6"/>
          <p:cNvSpPr>
            <a:spLocks noGrp="1"/>
          </p:cNvSpPr>
          <p:nvPr>
            <p:ph type="body" sz="quarter" idx="48" hasCustomPrompt="1"/>
          </p:nvPr>
        </p:nvSpPr>
        <p:spPr>
          <a:xfrm>
            <a:off x="10704840" y="46908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27" name="Espace réservé du texte 6"/>
          <p:cNvSpPr>
            <a:spLocks noGrp="1"/>
          </p:cNvSpPr>
          <p:nvPr>
            <p:ph type="body" sz="quarter" idx="49" hasCustomPrompt="1"/>
          </p:nvPr>
        </p:nvSpPr>
        <p:spPr>
          <a:xfrm>
            <a:off x="4598217" y="5658116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8" name="Espace réservé du texte 6"/>
          <p:cNvSpPr>
            <a:spLocks noGrp="1"/>
          </p:cNvSpPr>
          <p:nvPr>
            <p:ph type="body" sz="quarter" idx="50" hasCustomPrompt="1"/>
          </p:nvPr>
        </p:nvSpPr>
        <p:spPr>
          <a:xfrm>
            <a:off x="3614498" y="56592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8FAAE8-1147-CEB2-2CAE-F562C6A289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parti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9" y="2520192"/>
            <a:ext cx="5513696" cy="1124832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6240139" y="1700808"/>
            <a:ext cx="1774092" cy="819384"/>
          </a:xfrm>
        </p:spPr>
        <p:txBody>
          <a:bodyPr tIns="0" b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="1" spc="-13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6240139" y="3645024"/>
            <a:ext cx="5513696" cy="18002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Synthèse optionnelle de la partie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60000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Insérer une image contextuelle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BF3004-D7BD-A7B9-F8C4-E9F5DBD1D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0" y="332655"/>
            <a:ext cx="13608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9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AC3D4-3BC5-21E6-A08E-31A23A8520E7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6" name="Espace réservé du texte 5"/>
          <p:cNvSpPr>
            <a:spLocks noGrp="1"/>
          </p:cNvSpPr>
          <p:nvPr userDrawn="1">
            <p:ph type="body" sz="quarter" idx="24"/>
          </p:nvPr>
        </p:nvSpPr>
        <p:spPr>
          <a:xfrm>
            <a:off x="336064" y="1522611"/>
            <a:ext cx="11519877" cy="5146479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E4D22A-D971-473F-03BF-3A4065FC77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35360" y="476672"/>
            <a:ext cx="1152128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5360" y="1556792"/>
            <a:ext cx="11521280" cy="507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marL="361957" lvl="3" indent="-358782" algn="l" defTabSz="914418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Blip>
                <a:blip r:embed="rId21"/>
              </a:buBlip>
            </a:pPr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</a:p>
          <a:p>
            <a:pPr lvl="6"/>
            <a:r>
              <a:rPr lang="fr-FR" dirty="0"/>
              <a:t>Septième niveau</a:t>
            </a:r>
          </a:p>
          <a:p>
            <a:pPr lvl="7"/>
            <a:r>
              <a:rPr lang="fr-FR" dirty="0"/>
              <a:t>Huitième niveau</a:t>
            </a:r>
          </a:p>
          <a:p>
            <a:pPr lvl="8"/>
            <a:r>
              <a:rPr lang="fr-FR" sz="1100" dirty="0"/>
              <a:t>Neuvième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5368" y="0"/>
            <a:ext cx="9505055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pc="-50" baseline="0">
                <a:solidFill>
                  <a:schemeClr val="tx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6594" y="0"/>
            <a:ext cx="815413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-130" baseline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CF863F24-FD3B-42A9-B2F4-21504D343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74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5" r:id="rId3"/>
    <p:sldLayoutId id="2147483677" r:id="rId4"/>
    <p:sldLayoutId id="2147483676" r:id="rId5"/>
    <p:sldLayoutId id="2147483673" r:id="rId6"/>
    <p:sldLayoutId id="2147483678" r:id="rId7"/>
    <p:sldLayoutId id="2147483672" r:id="rId8"/>
    <p:sldLayoutId id="2147483657" r:id="rId9"/>
    <p:sldLayoutId id="2147483662" r:id="rId10"/>
    <p:sldLayoutId id="2147483663" r:id="rId11"/>
    <p:sldLayoutId id="2147483664" r:id="rId12"/>
    <p:sldLayoutId id="2147483661" r:id="rId13"/>
    <p:sldLayoutId id="2147483666" r:id="rId14"/>
    <p:sldLayoutId id="2147483667" r:id="rId15"/>
    <p:sldLayoutId id="2147483668" r:id="rId16"/>
    <p:sldLayoutId id="2147483665" r:id="rId17"/>
    <p:sldLayoutId id="2147483669" r:id="rId18"/>
    <p:sldLayoutId id="2147483670" r:id="rId19"/>
  </p:sldLayoutIdLst>
  <p:hf hdr="0" dt="0"/>
  <p:txStyles>
    <p:titleStyle>
      <a:lvl1pPr algn="l" defTabSz="914418" rtl="0" eaLnBrk="1" latinLnBrk="0" hangingPunct="1">
        <a:spcBef>
          <a:spcPct val="0"/>
        </a:spcBef>
        <a:buNone/>
        <a:defRPr sz="2600" i="0" kern="1200" spc="-50" baseline="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55607" indent="-355607" algn="l" defTabSz="914418" rtl="0" eaLnBrk="1" latinLnBrk="0" hangingPunct="1">
        <a:lnSpc>
          <a:spcPct val="114000"/>
        </a:lnSpc>
        <a:spcBef>
          <a:spcPts val="900"/>
        </a:spcBef>
        <a:spcAft>
          <a:spcPts val="300"/>
        </a:spcAft>
        <a:buSzPct val="100000"/>
        <a:buFontTx/>
        <a:buBlip>
          <a:blip r:embed="rId22"/>
        </a:buBlip>
        <a:defRPr lang="fr-FR" sz="1800" b="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1pPr>
      <a:lvl2pPr marL="727088" indent="-282580" algn="l" defTabSz="914418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SzPct val="80000"/>
        <a:buFontTx/>
        <a:buBlip>
          <a:blip r:embed="rId23"/>
        </a:buBlip>
        <a:defRPr lang="fr-FR" sz="1600" b="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2pPr>
      <a:lvl3pPr marL="1080021" indent="-180004" algn="l" defTabSz="914418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SzPct val="80000"/>
        <a:buFont typeface="Century Gothic" panose="020B0502020202020204" pitchFamily="34" charset="0"/>
        <a:buChar char="-"/>
        <a:defRPr lang="fr-FR" sz="140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3pPr>
      <a:lvl4pPr marL="358782" indent="-358782" algn="l" defTabSz="91441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Blip>
          <a:blip r:embed="rId21"/>
        </a:buBlip>
        <a:defRPr lang="fr-FR" sz="1600" b="1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4pPr>
      <a:lvl5pPr marL="0" indent="0" algn="l" defTabSz="914418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SzPct val="100000"/>
        <a:buFont typeface="Century Gothic" panose="020B0502020202020204" pitchFamily="34" charset="0"/>
        <a:buChar char=" "/>
        <a:tabLst>
          <a:tab pos="273057" algn="l"/>
        </a:tabLst>
        <a:defRPr lang="fr-FR" sz="1100" b="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5pPr>
      <a:lvl6pPr marL="355609" indent="-169867" algn="l" defTabSz="914418" rtl="0" eaLnBrk="1" latinLnBrk="0" hangingPunct="1">
        <a:lnSpc>
          <a:spcPct val="114000"/>
        </a:lnSpc>
        <a:spcBef>
          <a:spcPct val="20000"/>
        </a:spcBef>
        <a:spcAft>
          <a:spcPts val="300"/>
        </a:spcAft>
        <a:buSzPct val="80000"/>
        <a:buFont typeface="Century Gothic" panose="020B0502020202020204" pitchFamily="34" charset="0"/>
        <a:buChar char="-"/>
        <a:defRPr lang="fr-FR" sz="1100" i="0" kern="1200" spc="-50" baseline="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355609" indent="-177804" algn="l" defTabSz="914418" rtl="0" eaLnBrk="1" latinLnBrk="0" hangingPunct="1">
        <a:lnSpc>
          <a:spcPct val="100000"/>
        </a:lnSpc>
        <a:spcBef>
          <a:spcPct val="20000"/>
        </a:spcBef>
        <a:spcAft>
          <a:spcPts val="300"/>
        </a:spcAft>
        <a:buSzPct val="80000"/>
        <a:buFont typeface="Century Gothic" panose="020B0502020202020204" pitchFamily="34" charset="0"/>
        <a:buChar char="-"/>
        <a:defRPr lang="fr-FR" sz="1100" i="0" kern="1200" spc="-50" baseline="0" dirty="0" smtClean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0" indent="0" algn="l" defTabSz="914418" rtl="0" eaLnBrk="1" latinLnBrk="0" hangingPunct="1">
        <a:lnSpc>
          <a:spcPct val="100000"/>
        </a:lnSpc>
        <a:spcBef>
          <a:spcPct val="20000"/>
        </a:spcBef>
        <a:spcAft>
          <a:spcPts val="300"/>
        </a:spcAft>
        <a:buSzPct val="80000"/>
        <a:buFont typeface="Century Gothic" panose="020B0502020202020204" pitchFamily="34" charset="0"/>
        <a:buChar char=" "/>
        <a:defRPr lang="fr-FR" sz="1600" i="1" kern="1200" spc="-50" baseline="0" dirty="0" smtClean="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18" rtl="0" eaLnBrk="1" latinLnBrk="0" hangingPunct="1">
        <a:spcBef>
          <a:spcPct val="20000"/>
        </a:spcBef>
        <a:buSzPct val="110000"/>
        <a:buFont typeface="Century Gothic" panose="020B0502020202020204" pitchFamily="34" charset="0"/>
        <a:buChar char=" "/>
        <a:defRPr lang="fr-FR" sz="1100" b="1" i="0" kern="1200" spc="-50" baseline="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icrosoft_Exce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question-mark-response-1015308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n.com/fr-fr/lifestyle/trucs-et-astuces/comment-parvenir-%C3%A0-atteindre-ses-objectifs/ss-AA15SIXg" TargetMode="External"/><Relationship Id="rId2" Type="http://schemas.openxmlformats.org/officeDocument/2006/relationships/image" Target="../media/image13.im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jrzhd/download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ndhuygelaere/autosurveillance_steu_exc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C1A00F-44C1-AB53-6EC4-B31BED730344}"/>
              </a:ext>
            </a:extLst>
          </p:cNvPr>
          <p:cNvSpPr/>
          <p:nvPr/>
        </p:nvSpPr>
        <p:spPr>
          <a:xfrm>
            <a:off x="7464152" y="548680"/>
            <a:ext cx="4032448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 20 mai 2025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1195814" y="3753191"/>
            <a:ext cx="10804840" cy="128691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Grille de </a:t>
            </a:r>
            <a:r>
              <a:rPr lang="en-US" cap="all" dirty="0" err="1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saisie</a:t>
            </a:r>
            <a:r>
              <a:rPr lang="en-US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fr-FR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CONTRÔLE ANNUEL DES DISPOSITIFS D'AUTOSURVEILLANCE</a:t>
            </a:r>
            <a:endParaRPr lang="fr-FR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186030" y="5229200"/>
            <a:ext cx="9863198" cy="693152"/>
          </a:xfrm>
        </p:spPr>
        <p:txBody>
          <a:bodyPr/>
          <a:lstStyle/>
          <a:p>
            <a:r>
              <a:rPr lang="fr-FR" dirty="0"/>
              <a:t>Réunion de </a:t>
            </a:r>
            <a:r>
              <a:rPr lang="fr-FR" dirty="0" err="1"/>
              <a:t>presentation</a:t>
            </a:r>
            <a:endParaRPr lang="fr-FR" dirty="0"/>
          </a:p>
        </p:txBody>
      </p:sp>
      <p:pic>
        <p:nvPicPr>
          <p:cNvPr id="2" name="Image 1" descr="Logo Les agences de l'eau ferr droite">
            <a:extLst>
              <a:ext uri="{FF2B5EF4-FFF2-40B4-BE49-F238E27FC236}">
                <a16:creationId xmlns:a16="http://schemas.microsoft.com/office/drawing/2014/main" id="{E028F8D4-2DBC-4BCC-BB32-AD7649EA9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620688"/>
            <a:ext cx="2304256" cy="156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1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96B40-AB22-4AC7-B5DF-173CABF0F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3D9D64-9248-B2E8-772E-31768520960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8489D30-4AC3-BCF4-6163-2CAD0AB5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 du prototype : menu du module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36185-5D85-3475-879C-D937F392E1B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– Présentation du prototype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146A89-CA5E-1844-CEF5-95536A5D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1828576"/>
            <a:ext cx="11469701" cy="32008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C3E5EF-10F0-418A-124B-96E59C133FF5}"/>
              </a:ext>
            </a:extLst>
          </p:cNvPr>
          <p:cNvSpPr/>
          <p:nvPr/>
        </p:nvSpPr>
        <p:spPr>
          <a:xfrm>
            <a:off x="7320136" y="1916832"/>
            <a:ext cx="1080120" cy="360040"/>
          </a:xfrm>
          <a:prstGeom prst="rect">
            <a:avLst/>
          </a:prstGeom>
          <a:noFill/>
          <a:ln>
            <a:solidFill>
              <a:srgbClr val="E2A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7AFD8-7007-E6AF-E58E-FAFDA9F50303}"/>
              </a:ext>
            </a:extLst>
          </p:cNvPr>
          <p:cNvSpPr/>
          <p:nvPr/>
        </p:nvSpPr>
        <p:spPr>
          <a:xfrm>
            <a:off x="479376" y="2249252"/>
            <a:ext cx="3600400" cy="1539788"/>
          </a:xfrm>
          <a:prstGeom prst="rect">
            <a:avLst/>
          </a:prstGeom>
          <a:noFill/>
          <a:ln>
            <a:solidFill>
              <a:srgbClr val="E2A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23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F2E4E-EF1D-0F66-B794-A233AB65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7054711-4145-1013-E8A5-46356B3C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809" y="3861649"/>
            <a:ext cx="2597732" cy="19627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97CA24-FBAD-1FDA-BA0B-DCCDB819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83486"/>
            <a:ext cx="8857417" cy="433374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61DD6CC-BE17-0B51-DB9F-4BD25A9DB9A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F57FDAC-0B30-57C8-4604-7FE08637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 du prototype : Onglet « Descriptif »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15367-5567-A3C3-706F-E378841D155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– Présentation du prototype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ED66D6F-0530-FAD7-0290-ACD4CA3C347F}"/>
              </a:ext>
            </a:extLst>
          </p:cNvPr>
          <p:cNvCxnSpPr>
            <a:cxnSpLocks/>
          </p:cNvCxnSpPr>
          <p:nvPr/>
        </p:nvCxnSpPr>
        <p:spPr>
          <a:xfrm flipV="1">
            <a:off x="8256240" y="2816932"/>
            <a:ext cx="1609376" cy="900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36D0447-8CF7-AC0F-D27C-C77DE6DD3764}"/>
              </a:ext>
            </a:extLst>
          </p:cNvPr>
          <p:cNvSpPr txBox="1"/>
          <p:nvPr/>
        </p:nvSpPr>
        <p:spPr>
          <a:xfrm>
            <a:off x="10344472" y="147798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UserForm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206476-F2C1-26A0-6B15-F8D2EA569E13}"/>
              </a:ext>
            </a:extLst>
          </p:cNvPr>
          <p:cNvSpPr txBox="1"/>
          <p:nvPr/>
        </p:nvSpPr>
        <p:spPr>
          <a:xfrm>
            <a:off x="126119" y="5802948"/>
            <a:ext cx="47628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Liens hypertextes vers les feuilles de saisie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03A4B51-A550-3F2D-A715-1A1AF772907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998327" y="5051509"/>
            <a:ext cx="509213" cy="75143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94AD93C-F43F-AF1F-946C-C231C7FF045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415480" y="3717032"/>
            <a:ext cx="1092060" cy="208591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83D00CC-2988-734B-0C7B-B709256411B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07540" y="5157192"/>
            <a:ext cx="3524442" cy="64575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7378CD3-EB1C-8C6E-15E9-BD628418FCC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487488" y="2996952"/>
            <a:ext cx="1020052" cy="28059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933789D7-23E4-4DFA-14F3-B96AA531F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506" y="1874995"/>
            <a:ext cx="2204223" cy="1698021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CCF0355-289D-C4CB-E164-8BBB0AE5651C}"/>
              </a:ext>
            </a:extLst>
          </p:cNvPr>
          <p:cNvCxnSpPr>
            <a:cxnSpLocks/>
          </p:cNvCxnSpPr>
          <p:nvPr/>
        </p:nvCxnSpPr>
        <p:spPr>
          <a:xfrm>
            <a:off x="2207568" y="3970025"/>
            <a:ext cx="7416824" cy="32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E0F01-871C-3CC8-6F85-0B8B32A2C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6C58348-4AE9-2357-8A36-0AACB331428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E82C4A4-4B8E-1D4F-BADE-997C98B3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 du prototype : Onglets de « saisie » types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9B7967-69D5-670E-7AFB-66E3BB00186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– Présentation du prototype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E519A0-176D-8662-BECE-8FA963A9AF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6064" y="1522611"/>
            <a:ext cx="11519877" cy="4570685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Système de collecte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/>
              <a:t>Mesure de débit DEM </a:t>
            </a:r>
            <a:r>
              <a:rPr lang="fr-FR" sz="1800" dirty="0">
                <a:sym typeface="Wingdings" panose="05000000000000000000" pitchFamily="2" charset="2"/>
              </a:rPr>
              <a:t> infos générales, mesure de débit &amp; évaluation</a:t>
            </a:r>
            <a:endParaRPr lang="fr-FR" sz="1800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/>
              <a:t>Mesure de débit Gravitaire </a:t>
            </a:r>
            <a:r>
              <a:rPr lang="fr-FR" sz="1800" b="1" dirty="0">
                <a:sym typeface="Wingdings" panose="05000000000000000000" pitchFamily="2" charset="2"/>
              </a:rPr>
              <a:t> </a:t>
            </a:r>
            <a:r>
              <a:rPr lang="fr-FR" sz="1800" dirty="0">
                <a:sym typeface="Wingdings" panose="05000000000000000000" pitchFamily="2" charset="2"/>
              </a:rPr>
              <a:t>infos générales, mesure de débit &amp; évaluation</a:t>
            </a:r>
            <a:endParaRPr lang="fr-FR" sz="1800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/>
              <a:t>Préleveur </a:t>
            </a:r>
            <a:r>
              <a:rPr lang="fr-FR" sz="1800" b="1" dirty="0">
                <a:sym typeface="Wingdings" panose="05000000000000000000" pitchFamily="2" charset="2"/>
              </a:rPr>
              <a:t> </a:t>
            </a:r>
            <a:r>
              <a:rPr lang="fr-FR" sz="1800" dirty="0">
                <a:sym typeface="Wingdings" panose="05000000000000000000" pitchFamily="2" charset="2"/>
              </a:rPr>
              <a:t>infos générales, échantillonnage, évaluation &amp; comparatif analytique</a:t>
            </a:r>
            <a:endParaRPr lang="fr-FR" sz="1800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Système de traitement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/>
              <a:t>Mesure de débit DEM </a:t>
            </a:r>
            <a:r>
              <a:rPr lang="fr-FR" sz="1800" dirty="0">
                <a:sym typeface="Wingdings" panose="05000000000000000000" pitchFamily="2" charset="2"/>
              </a:rPr>
              <a:t> infos générales, mesure de débit &amp; évaluation</a:t>
            </a:r>
            <a:endParaRPr lang="fr-FR" sz="1800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/>
              <a:t>Mesure de débit Gravitaire </a:t>
            </a:r>
            <a:r>
              <a:rPr lang="fr-FR" sz="1800" b="1" dirty="0">
                <a:sym typeface="Wingdings" panose="05000000000000000000" pitchFamily="2" charset="2"/>
              </a:rPr>
              <a:t> </a:t>
            </a:r>
            <a:r>
              <a:rPr lang="fr-FR" sz="1800" dirty="0">
                <a:sym typeface="Wingdings" panose="05000000000000000000" pitchFamily="2" charset="2"/>
              </a:rPr>
              <a:t>infos générales, mesure de débit &amp; évaluation</a:t>
            </a:r>
            <a:endParaRPr lang="fr-FR" sz="1800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/>
              <a:t>Préleveur </a:t>
            </a:r>
            <a:r>
              <a:rPr lang="fr-FR" sz="1800" b="1" dirty="0">
                <a:sym typeface="Wingdings" panose="05000000000000000000" pitchFamily="2" charset="2"/>
              </a:rPr>
              <a:t> </a:t>
            </a:r>
            <a:r>
              <a:rPr lang="fr-FR" sz="1800" dirty="0">
                <a:sym typeface="Wingdings" panose="05000000000000000000" pitchFamily="2" charset="2"/>
              </a:rPr>
              <a:t>infos générales, échantillonnage, évaluation &amp; comparatif analytique</a:t>
            </a:r>
            <a:endParaRPr lang="fr-FR" sz="1800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b="1" dirty="0"/>
              <a:t>Pluviomètre </a:t>
            </a:r>
            <a:r>
              <a:rPr lang="fr-FR" sz="2200" b="1" dirty="0">
                <a:sym typeface="Wingdings" panose="05000000000000000000" pitchFamily="2" charset="2"/>
              </a:rPr>
              <a:t> </a:t>
            </a:r>
            <a:r>
              <a:rPr lang="fr-FR" dirty="0">
                <a:sym typeface="Wingdings" panose="05000000000000000000" pitchFamily="2" charset="2"/>
              </a:rPr>
              <a:t>infos générales, contrôle de l’équipement &amp; évaluation</a:t>
            </a:r>
            <a:endParaRPr lang="fr-FR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b="1" dirty="0"/>
              <a:t>Sonde de température </a:t>
            </a:r>
            <a:r>
              <a:rPr lang="fr-FR" sz="2400" b="1" dirty="0"/>
              <a:t> </a:t>
            </a:r>
            <a:r>
              <a:rPr lang="fr-FR" sz="2400" b="1" dirty="0">
                <a:sym typeface="Wingdings" panose="05000000000000000000" pitchFamily="2" charset="2"/>
              </a:rPr>
              <a:t> </a:t>
            </a:r>
            <a:r>
              <a:rPr lang="fr-FR" dirty="0">
                <a:sym typeface="Wingdings" panose="05000000000000000000" pitchFamily="2" charset="2"/>
              </a:rPr>
              <a:t>infos générales, contrôle de l’équipement &amp; évaluation</a:t>
            </a:r>
            <a:endParaRPr lang="fr-FR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336802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EF178-3DFF-E37A-F3BA-09C78DA62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A573A3-83CA-E582-0201-564C4E453B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0843B2-644E-4A79-A5ED-B0F2E144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 du prototype : démo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A19F2-294C-E9F9-0655-7E9F5B128D3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– Présentation du prototype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C60E7B-BB31-BA9C-3410-26EE22A939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1744" y="2276872"/>
            <a:ext cx="286227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3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223B2-6BCC-839D-4E11-ABB6A5BF1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41970F2-5E1F-2446-3F84-F974C36EC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Questions diverses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66CC84-C8FD-6D62-ABEF-EA43CCE30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24C191-8255-BE9A-2B47-2F10B7DF8C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>
              <a:effectLst/>
            </a:endParaRP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B3D3E0AF-8E20-EE15-A030-0AB70EAAEE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Espace réservé pour une image  8">
            <a:extLst>
              <a:ext uri="{FF2B5EF4-FFF2-40B4-BE49-F238E27FC236}">
                <a16:creationId xmlns:a16="http://schemas.microsoft.com/office/drawing/2014/main" id="{7CC2517A-A58C-9FE6-E5DA-539CE6C41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009" r="8009"/>
          <a:stretch>
            <a:fillRect/>
          </a:stretch>
        </p:blipFill>
        <p:spPr>
          <a:xfrm>
            <a:off x="0" y="0"/>
            <a:ext cx="57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F8BE9A-CC27-4BE8-7BD7-ED495AE7D1B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D6B923-9A5C-B698-CBE6-A7799FB9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diverses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2D4B8-D39D-3943-6E00-94057B3F6B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sz="2800" dirty="0"/>
              <a:t>Pointage lors de l’ajout d’une nouvelle feuille</a:t>
            </a:r>
          </a:p>
          <a:p>
            <a:r>
              <a:rPr lang="fr-FR" sz="2800" dirty="0"/>
              <a:t>Listes sur la fiche terrain</a:t>
            </a:r>
          </a:p>
          <a:p>
            <a:r>
              <a:rPr lang="fr-FR" sz="2800" dirty="0"/>
              <a:t>Séparation de la liste débitmètre DEM ou gravitaire </a:t>
            </a:r>
          </a:p>
          <a:p>
            <a:r>
              <a:rPr lang="fr-FR" sz="2800" dirty="0"/>
              <a:t>Couleur des onglets « équipement »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99F7F5-E2A1-F766-2614-0F54B134A17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03 - Questions diverses</a:t>
            </a:r>
          </a:p>
        </p:txBody>
      </p:sp>
    </p:spTree>
    <p:extLst>
      <p:ext uri="{BB962C8B-B14F-4D97-AF65-F5344CB8AC3E}">
        <p14:creationId xmlns:p14="http://schemas.microsoft.com/office/powerpoint/2010/main" val="402515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Nicolas DHUYGELAERE</a:t>
            </a:r>
          </a:p>
          <a:p>
            <a:r>
              <a:rPr lang="fr-FR" dirty="0"/>
              <a:t>Chef d’entreprise</a:t>
            </a:r>
          </a:p>
          <a:p>
            <a:r>
              <a:rPr lang="fr-FR" dirty="0"/>
              <a:t>n.dhuygelaere@gmail.com</a:t>
            </a:r>
          </a:p>
        </p:txBody>
      </p:sp>
    </p:spTree>
    <p:extLst>
      <p:ext uri="{BB962C8B-B14F-4D97-AF65-F5344CB8AC3E}">
        <p14:creationId xmlns:p14="http://schemas.microsoft.com/office/powerpoint/2010/main" val="123864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1" descr="Une image contenant liquide, goutte, fluide, Bulle physique&#10;&#10;Le contenu généré par l’IA peut être incorrect.">
            <a:extLst>
              <a:ext uri="{FF2B5EF4-FFF2-40B4-BE49-F238E27FC236}">
                <a16:creationId xmlns:a16="http://schemas.microsoft.com/office/drawing/2014/main" id="{7EDB4E19-C33C-C03C-9E85-DE3E789291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4" b="18124"/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A1962C-E9EC-BA18-9075-2EDA91485B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E2F829-C423-A466-1D8E-ED874DDAA81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32EF82-3357-E217-F145-7B5BED6336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DA7315A-7C2C-A8B4-ED07-5187011B354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Présentation du projet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E58044D-90C7-A62C-3492-DF06526705E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1C3ECFF-BE86-2A72-E5DE-0E6D4961023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Présentation du prototype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D86D0E4-B33E-4C87-D25A-F675DC034E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E4406DB-A675-B12D-69F7-873C0F67BE2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Questions diverses</a:t>
            </a:r>
          </a:p>
        </p:txBody>
      </p:sp>
    </p:spTree>
    <p:extLst>
      <p:ext uri="{BB962C8B-B14F-4D97-AF65-F5344CB8AC3E}">
        <p14:creationId xmlns:p14="http://schemas.microsoft.com/office/powerpoint/2010/main" val="392171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A12D5E0-0ACB-2C0F-6A14-B5614A011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Présentation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762E55-F4CC-FEFA-3667-5EE93590D5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EE58F2-F4E4-965D-5615-CE5E25A47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effectLst/>
              </a:rPr>
              <a:t>Eléments clés</a:t>
            </a:r>
          </a:p>
          <a:p>
            <a:r>
              <a:rPr lang="fr-FR" dirty="0">
                <a:effectLst/>
              </a:rPr>
              <a:t>Planning</a:t>
            </a:r>
          </a:p>
          <a:p>
            <a:r>
              <a:rPr lang="fr-FR" dirty="0"/>
              <a:t>Choix techniques</a:t>
            </a:r>
            <a:endParaRPr lang="fr-FR" dirty="0">
              <a:effectLst/>
            </a:endParaRP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2F34508A-C020-13C4-F8A6-894FC4EEAC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507" r="18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037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49728-8021-1CBC-6ACC-71EAB3E3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986D18-DB76-824A-115A-F5C6ABAD56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696203-947E-55F9-0C32-E53EAC2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Eléments clés du projet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062F6-4B2C-E34E-603E-A4D619ED929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E7F2B2-E1A0-2E5D-7EB9-0C007E12F012}"/>
              </a:ext>
            </a:extLst>
          </p:cNvPr>
          <p:cNvSpPr txBox="1"/>
          <p:nvPr/>
        </p:nvSpPr>
        <p:spPr>
          <a:xfrm>
            <a:off x="695400" y="1412776"/>
            <a:ext cx="10153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Grille de </a:t>
            </a:r>
            <a:r>
              <a:rPr lang="en-US" sz="3200" cap="all" dirty="0" err="1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saisie</a:t>
            </a:r>
            <a:r>
              <a:rPr lang="en-US" sz="3200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fr-FR" sz="3200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CONTRÔLE ANNUEL DES DISPOSITIFS D'AUTOSURVEILLANCE</a:t>
            </a:r>
            <a:r>
              <a:rPr lang="fr-FR" sz="3200" b="1" i="0" u="none" strike="noStrike" baseline="0" dirty="0">
                <a:latin typeface="Century Gothic" panose="020B0502020202020204" pitchFamily="34" charset="0"/>
              </a:rPr>
              <a:t>	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9F5958D-8D86-8D85-62BE-1FB5F587F5E5}"/>
              </a:ext>
            </a:extLst>
          </p:cNvPr>
          <p:cNvSpPr txBox="1"/>
          <p:nvPr/>
        </p:nvSpPr>
        <p:spPr>
          <a:xfrm>
            <a:off x="331370" y="2584688"/>
            <a:ext cx="4900534" cy="24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Durée :  </a:t>
            </a:r>
            <a:r>
              <a:rPr lang="fr-FR" sz="2000" dirty="0">
                <a:highlight>
                  <a:srgbClr val="FFFF00"/>
                </a:highlight>
              </a:rPr>
              <a:t>6</a:t>
            </a:r>
            <a:r>
              <a:rPr lang="fr-FR" sz="2000" dirty="0"/>
              <a:t> mois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MOA : Agences de l’Eau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MOE : IGA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E6AF99-4925-8FE8-F115-F7CC207DADEB}"/>
              </a:ext>
            </a:extLst>
          </p:cNvPr>
          <p:cNvSpPr txBox="1"/>
          <p:nvPr/>
        </p:nvSpPr>
        <p:spPr>
          <a:xfrm>
            <a:off x="2578062" y="5989181"/>
            <a:ext cx="703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ym typeface="Wingdings" panose="05000000000000000000" pitchFamily="2" charset="2"/>
              </a:rPr>
              <a:t> Contrainte forte : la fiche doit être réalisée sous Excel</a:t>
            </a:r>
            <a:endParaRPr lang="fr-FR" sz="2000" b="1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EF6C7CA-81F9-A58A-86E0-A1A3E9E508A7}"/>
              </a:ext>
            </a:extLst>
          </p:cNvPr>
          <p:cNvGrpSpPr/>
          <p:nvPr/>
        </p:nvGrpSpPr>
        <p:grpSpPr>
          <a:xfrm>
            <a:off x="4511824" y="2780928"/>
            <a:ext cx="7702353" cy="2876845"/>
            <a:chOff x="5272337" y="2780928"/>
            <a:chExt cx="6941840" cy="2876845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C0B76D6-4E47-709A-E5B0-FBBAD037A1D5}"/>
                </a:ext>
              </a:extLst>
            </p:cNvPr>
            <p:cNvCxnSpPr>
              <a:cxnSpLocks/>
            </p:cNvCxnSpPr>
            <p:nvPr/>
          </p:nvCxnSpPr>
          <p:spPr>
            <a:xfrm>
              <a:off x="5272337" y="2780928"/>
              <a:ext cx="0" cy="2876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51BC4E1-2F50-CBDA-C832-14BCCDE61DB8}"/>
                </a:ext>
              </a:extLst>
            </p:cNvPr>
            <p:cNvSpPr txBox="1"/>
            <p:nvPr/>
          </p:nvSpPr>
          <p:spPr>
            <a:xfrm>
              <a:off x="5396543" y="2780928"/>
              <a:ext cx="6817634" cy="2572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chemeClr val="accent1"/>
                  </a:solidFill>
                </a:rPr>
                <a:t>Objectifs</a:t>
              </a:r>
              <a:r>
                <a:rPr lang="fr-FR" sz="2000" dirty="0">
                  <a:solidFill>
                    <a:schemeClr val="accent1"/>
                  </a:solidFill>
                </a:rPr>
                <a:t> 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Proposer une fiche de saisie « simplifiée » des CDA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Disposer de fonctionnalités enrichies </a:t>
              </a:r>
              <a:r>
                <a:rPr lang="fr-FR" sz="1400" dirty="0"/>
                <a:t>(export, création de bloc d’information, navigation)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Intégrer la « fiche terrain »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Proposer un format facilement importable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23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que 12">
            <a:extLst>
              <a:ext uri="{FF2B5EF4-FFF2-40B4-BE49-F238E27FC236}">
                <a16:creationId xmlns:a16="http://schemas.microsoft.com/office/drawing/2014/main" id="{9C17E88C-1A4C-798E-C32E-061CA2B9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7808" y="1844822"/>
            <a:ext cx="4824536" cy="482453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855400-00BE-5223-D636-9A33CC5BF55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10CDB4F-7A84-35A6-1577-B57D63A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ndara" panose="020E0502030303020204" pitchFamily="34" charset="0"/>
              </a:rPr>
              <a:t>Planning prévisionnel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EF317A-A8B0-AFFB-B9BC-272E7181456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2136FCB-41A6-08C6-A2AB-98B8AC7A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8331"/>
              </p:ext>
            </p:extLst>
          </p:nvPr>
        </p:nvGraphicFramePr>
        <p:xfrm>
          <a:off x="1631504" y="1457545"/>
          <a:ext cx="9577064" cy="405136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186138">
                  <a:extLst>
                    <a:ext uri="{9D8B030D-6E8A-4147-A177-3AD203B41FA5}">
                      <a16:colId xmlns:a16="http://schemas.microsoft.com/office/drawing/2014/main" val="35993809"/>
                    </a:ext>
                  </a:extLst>
                </a:gridCol>
                <a:gridCol w="3390926">
                  <a:extLst>
                    <a:ext uri="{9D8B030D-6E8A-4147-A177-3AD203B41FA5}">
                      <a16:colId xmlns:a16="http://schemas.microsoft.com/office/drawing/2014/main" val="2307311183"/>
                    </a:ext>
                  </a:extLst>
                </a:gridCol>
              </a:tblGrid>
              <a:tr h="488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600" dirty="0">
                          <a:effectLst/>
                        </a:rPr>
                        <a:t>Tâche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600" dirty="0">
                          <a:effectLst/>
                        </a:rPr>
                        <a:t>Objectif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75597"/>
                  </a:ext>
                </a:extLst>
              </a:tr>
              <a:tr h="6804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</a:rPr>
                        <a:t>Réalisation</a:t>
                      </a:r>
                      <a:r>
                        <a:rPr lang="en-US" sz="1400" dirty="0">
                          <a:effectLst/>
                        </a:rPr>
                        <a:t> d’un prototype de la grille CDA integrant la fiche terrain</a:t>
                      </a:r>
                      <a:endParaRPr lang="fr-F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</a:rPr>
                        <a:t>mai</a:t>
                      </a:r>
                      <a:r>
                        <a:rPr lang="en-US" sz="1400" dirty="0">
                          <a:effectLst/>
                        </a:rPr>
                        <a:t> 2025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204275"/>
                  </a:ext>
                </a:extLst>
              </a:tr>
              <a:tr h="6804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Implémentation des principales fonctionnalités pour la v1</a:t>
                      </a: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juin 2025</a:t>
                      </a: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3197"/>
                  </a:ext>
                </a:extLst>
              </a:tr>
              <a:tr h="810994">
                <a:tc>
                  <a:txBody>
                    <a:bodyPr/>
                    <a:lstStyle/>
                    <a:p>
                      <a:pPr marL="0" marR="0" lvl="0" indent="0" algn="l" defTabSz="91441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Implémentation des demandes de modification sur la V1 et des fonctionnalités annexes (export)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Été 2025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620338"/>
                  </a:ext>
                </a:extLst>
              </a:tr>
              <a:tr h="580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utilisateurs</a:t>
                      </a: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Septembre-Octobre 2025</a:t>
                      </a: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85804"/>
                  </a:ext>
                </a:extLst>
              </a:tr>
              <a:tr h="810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 définitive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Novembre-décembre 2025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264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59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4FA617-FA93-A400-2B5D-5E35C74F306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723E915-55B7-C400-9B5D-6F88C540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900A0-F95C-7B5D-6C3F-E7B4DAB45AA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6DF77E87-CB75-9C7A-39A1-55A5A86207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6064" y="1522611"/>
            <a:ext cx="11519877" cy="4570685"/>
          </a:xfrm>
        </p:spPr>
        <p:txBody>
          <a:bodyPr>
            <a:normAutofit fontScale="85000" lnSpcReduction="2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Développement sous </a:t>
            </a:r>
            <a:r>
              <a:rPr lang="fr-FR" sz="2400" b="1" dirty="0"/>
              <a:t>Excel</a:t>
            </a:r>
            <a:r>
              <a:rPr lang="fr-FR" sz="2400" dirty="0"/>
              <a:t> conformément à la demande</a:t>
            </a:r>
            <a:endParaRPr lang="fr-FR" sz="2400" dirty="0">
              <a:highlight>
                <a:srgbClr val="FFFF00"/>
              </a:highlight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Le fichier de saisie restera en </a:t>
            </a:r>
            <a:r>
              <a:rPr lang="fr-FR" sz="2400" b="1" dirty="0"/>
              <a:t>*.xlsx </a:t>
            </a:r>
            <a:r>
              <a:rPr lang="fr-FR" sz="1900" dirty="0"/>
              <a:t>(fichier sans macro)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Un </a:t>
            </a:r>
            <a:r>
              <a:rPr lang="fr-FR" sz="2400" b="1" dirty="0"/>
              <a:t>module complémentaire en VBA </a:t>
            </a:r>
            <a:r>
              <a:rPr lang="fr-FR" sz="2400" dirty="0"/>
              <a:t>permet d’ajouter les fonctionnalités enrichies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Afin de faciliter la maintenance et d’éviter le recours systématique à un développeur, les blocs de saisie seront ajoutés sous la forme </a:t>
            </a:r>
            <a:r>
              <a:rPr lang="fr-FR" sz="2400" b="1" dirty="0"/>
              <a:t>de fichier Excel </a:t>
            </a:r>
            <a:r>
              <a:rPr lang="fr-FR" sz="2400" dirty="0"/>
              <a:t>utilisés comme </a:t>
            </a:r>
            <a:r>
              <a:rPr lang="fr-FR" sz="2400" b="1" dirty="0"/>
              <a:t>modèles</a:t>
            </a:r>
            <a:r>
              <a:rPr lang="fr-FR" sz="2400" dirty="0"/>
              <a:t> qui seront insérés par le module VBA</a:t>
            </a:r>
          </a:p>
          <a:p>
            <a:pPr marL="0" indent="0">
              <a:buNone/>
            </a:pPr>
            <a:endParaRPr lang="fr-FR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Structure  des fichiers</a:t>
            </a:r>
            <a:r>
              <a:rPr lang="fr-FR" sz="2400" dirty="0"/>
              <a:t>: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Un système d’assainissement par fichier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Un équipement par feuille de données </a:t>
            </a:r>
            <a:r>
              <a:rPr lang="fr-FR" sz="1900" dirty="0"/>
              <a:t>(débitmètre, préleveur, pluviomètre, sonde de température)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Conservation des feuilles de paramétrage </a:t>
            </a:r>
            <a:r>
              <a:rPr lang="fr-FR" sz="1900" dirty="0"/>
              <a:t>(mais avec des modifications)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Simplification des feuilles de synthèse</a:t>
            </a:r>
          </a:p>
        </p:txBody>
      </p:sp>
    </p:spTree>
    <p:extLst>
      <p:ext uri="{BB962C8B-B14F-4D97-AF65-F5344CB8AC3E}">
        <p14:creationId xmlns:p14="http://schemas.microsoft.com/office/powerpoint/2010/main" val="288559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9C693-DA61-9280-ADAD-77382E650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A36683-C492-ED96-AE1F-F9C9A24B833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C1F8830-C30E-ED7A-ED9D-CEEF6562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2A183E-CA6C-8CB1-977F-8DA640A05F0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1B39039-B666-CA6D-0B97-A495D83C8436}"/>
              </a:ext>
            </a:extLst>
          </p:cNvPr>
          <p:cNvCxnSpPr/>
          <p:nvPr/>
        </p:nvCxnSpPr>
        <p:spPr>
          <a:xfrm>
            <a:off x="6096000" y="1628800"/>
            <a:ext cx="0" cy="489654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B27E7BD-0F5C-8AE4-25FB-3DDEE87B79BB}"/>
              </a:ext>
            </a:extLst>
          </p:cNvPr>
          <p:cNvSpPr txBox="1"/>
          <p:nvPr/>
        </p:nvSpPr>
        <p:spPr>
          <a:xfrm>
            <a:off x="2423592" y="16288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Avantages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E2BCBF-2B19-8C52-DB36-034C2E5C75DB}"/>
              </a:ext>
            </a:extLst>
          </p:cNvPr>
          <p:cNvSpPr txBox="1"/>
          <p:nvPr/>
        </p:nvSpPr>
        <p:spPr>
          <a:xfrm>
            <a:off x="8328248" y="162880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Inconvénients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21B8D6-1023-0BD0-F70A-AA23D4F9E9CA}"/>
              </a:ext>
            </a:extLst>
          </p:cNvPr>
          <p:cNvSpPr txBox="1"/>
          <p:nvPr/>
        </p:nvSpPr>
        <p:spPr>
          <a:xfrm>
            <a:off x="263352" y="2204864"/>
            <a:ext cx="56886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Fichier xlsx </a:t>
            </a:r>
            <a:r>
              <a:rPr lang="fr-FR" sz="1200" dirty="0"/>
              <a:t>(sans VBA)</a:t>
            </a:r>
            <a:r>
              <a:rPr lang="fr-FR" sz="1600" dirty="0"/>
              <a:t> ne posant pas de problème de sécurité pour l’échange de fichier </a:t>
            </a:r>
            <a:r>
              <a:rPr lang="fr-FR" sz="1200" dirty="0"/>
              <a:t>(contrairement aux fichiers </a:t>
            </a:r>
            <a:r>
              <a:rPr lang="fr-FR" sz="1200" dirty="0" err="1"/>
              <a:t>xlsm</a:t>
            </a:r>
            <a:r>
              <a:rPr lang="fr-FR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Solution pouvant fonctionner sans VBA et pouvant donc être utilisés en mode dégradé en situation de mobilité (</a:t>
            </a:r>
            <a:r>
              <a:rPr lang="fr-FR" sz="1600" dirty="0" err="1"/>
              <a:t>sharepoint</a:t>
            </a:r>
            <a:r>
              <a:rPr lang="fr-FR" sz="1600" dirty="0"/>
              <a:t>, tablettes IOS et 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La modification des fichiers de configuration ne requiert pas de compétences en développement VBA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Fichier simple à exporter/importer pour le futur système en ligne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Possibilité d’avoir des fonctions enrichies via le module VBA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6D769FB-E9A1-614D-903A-4B8585C82BA7}"/>
              </a:ext>
            </a:extLst>
          </p:cNvPr>
          <p:cNvSpPr txBox="1"/>
          <p:nvPr/>
        </p:nvSpPr>
        <p:spPr>
          <a:xfrm>
            <a:off x="6240016" y="2204864"/>
            <a:ext cx="56886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Ergonomie moins aboutie qu’une solution plus intégrée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Procédure d’installation plus complexe pour l’activation du module complémentaire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Structure de données devant être plus simple : un système d’assainissement par fichier</a:t>
            </a:r>
          </a:p>
        </p:txBody>
      </p:sp>
    </p:spTree>
    <p:extLst>
      <p:ext uri="{BB962C8B-B14F-4D97-AF65-F5344CB8AC3E}">
        <p14:creationId xmlns:p14="http://schemas.microsoft.com/office/powerpoint/2010/main" val="117903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9B358-55DC-84B7-5269-F9E075F42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6DBD2A8-9259-C0E9-4237-55BEAD33F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Présentation du prototype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DAA2F9-BE90-555C-C6E9-84C50B4990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9B2AC0-AC30-0A23-BBCC-B61B1BD87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>
              <a:effectLst/>
            </a:endParaRP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DB2A4AFB-5B94-DEF5-ADE8-04F6734B05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Espace réservé pour une image  13">
            <a:extLst>
              <a:ext uri="{FF2B5EF4-FFF2-40B4-BE49-F238E27FC236}">
                <a16:creationId xmlns:a16="http://schemas.microsoft.com/office/drawing/2014/main" id="{FE19AF50-209C-7F07-597D-F6555372E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009" r="8009"/>
          <a:stretch>
            <a:fillRect/>
          </a:stretch>
        </p:blipFill>
        <p:spPr>
          <a:xfrm>
            <a:off x="0" y="0"/>
            <a:ext cx="57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2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7A9A08D-9814-2AB6-CAC9-F7C0A70AF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F7D53BE-098C-1D12-7E18-AA39E293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 du prototype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94C1D4-6154-B47A-0DEE-3F65FAC0856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6763" y="1234850"/>
            <a:ext cx="11519877" cy="5146479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Avancement des tâches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Nettoyage de la grille CDA d’origine :  OK </a:t>
            </a:r>
            <a:r>
              <a:rPr lang="fr-FR" dirty="0"/>
              <a:t>(la feuille actuelle fait 350 ko au lieu de 15 Mo)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Intégration de la fiche terrain : V1 Ok, V2 en cours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Restructuration des feuilles « points &amp; équipements » : OK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Structuration de la feuille « Descriptif » : En cours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Développement du module VBA : En cours</a:t>
            </a:r>
            <a:endParaRPr lang="fr-FR" sz="2400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Mise en ligne des fichiers sources </a:t>
            </a:r>
            <a:r>
              <a:rPr lang="fr-FR" sz="2400" dirty="0"/>
              <a:t>: </a:t>
            </a:r>
            <a:r>
              <a:rPr lang="fr-FR" sz="2400" dirty="0">
                <a:hlinkClick r:id="rId4"/>
              </a:rPr>
              <a:t>https://github.com/ndhuygelaere/autosurveillance_steu_excel</a:t>
            </a:r>
            <a:r>
              <a:rPr lang="fr-FR" sz="2400" dirty="0"/>
              <a:t> </a:t>
            </a:r>
            <a:endParaRPr lang="fr-FR" sz="2200" dirty="0"/>
          </a:p>
          <a:p>
            <a:pPr marL="0" indent="0" algn="just">
              <a:lnSpc>
                <a:spcPct val="110000"/>
              </a:lnSpc>
              <a:spcAft>
                <a:spcPts val="800"/>
              </a:spcAft>
              <a:buNone/>
            </a:pP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6EB5B-6D59-EE65-F86F-6CD7B312A8B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– Présentation du prototype</a:t>
            </a:r>
          </a:p>
        </p:txBody>
      </p:sp>
    </p:spTree>
    <p:extLst>
      <p:ext uri="{BB962C8B-B14F-4D97-AF65-F5344CB8AC3E}">
        <p14:creationId xmlns:p14="http://schemas.microsoft.com/office/powerpoint/2010/main" val="1779366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DataLime">
      <a:dk1>
        <a:sysClr val="windowText" lastClr="000000"/>
      </a:dk1>
      <a:lt1>
        <a:sysClr val="window" lastClr="FFFFFF"/>
      </a:lt1>
      <a:dk2>
        <a:srgbClr val="4B4644"/>
      </a:dk2>
      <a:lt2>
        <a:srgbClr val="387C33"/>
      </a:lt2>
      <a:accent1>
        <a:srgbClr val="3AA741"/>
      </a:accent1>
      <a:accent2>
        <a:srgbClr val="6CBE3B"/>
      </a:accent2>
      <a:accent3>
        <a:srgbClr val="FBFFBD"/>
      </a:accent3>
      <a:accent4>
        <a:srgbClr val="724873"/>
      </a:accent4>
      <a:accent5>
        <a:srgbClr val="F7AD0D"/>
      </a:accent5>
      <a:accent6>
        <a:srgbClr val="E85567"/>
      </a:accent6>
      <a:hlink>
        <a:srgbClr val="005BC7"/>
      </a:hlink>
      <a:folHlink>
        <a:srgbClr val="7030A0"/>
      </a:folHlink>
    </a:clrScheme>
    <a:fontScheme name="Personnalisé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pelia Modele PowerPoint" id="{235D16C2-1C38-452A-8980-E523CDCAFD7A}" vid="{571480F6-3771-4C33-A7E8-C1A24A4BDAD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4037201B210542BB7856C6C5436C53" ma:contentTypeVersion="27" ma:contentTypeDescription="Crée un document." ma:contentTypeScope="" ma:versionID="c66cb58a2ca7b5e397705ed89271333e">
  <xsd:schema xmlns:xsd="http://www.w3.org/2001/XMLSchema" xmlns:xs="http://www.w3.org/2001/XMLSchema" xmlns:p="http://schemas.microsoft.com/office/2006/metadata/properties" xmlns:ns2="b0b2fdd7-e74f-4b49-9b73-a527960b43bd" xmlns:ns3="181a2987-2a89-4bf7-add7-7b5c6472c9ae" targetNamespace="http://schemas.microsoft.com/office/2006/metadata/properties" ma:root="true" ma:fieldsID="0734f6f09691f8c50391e9aaaa97640b" ns2:_="" ns3:_="">
    <xsd:import namespace="b0b2fdd7-e74f-4b49-9b73-a527960b43bd"/>
    <xsd:import namespace="181a2987-2a89-4bf7-add7-7b5c6472c9ae"/>
    <xsd:element name="properties">
      <xsd:complexType>
        <xsd:sequence>
          <xsd:element name="documentManagement">
            <xsd:complexType>
              <xsd:all>
                <xsd:element ref="ns2:STATUT" minOccurs="0"/>
                <xsd:element ref="ns2:SIGNATAIRE" minOccurs="0"/>
                <xsd:element ref="ns2:Commentaire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2fdd7-e74f-4b49-9b73-a527960b43bd" elementFormDefault="qualified">
    <xsd:import namespace="http://schemas.microsoft.com/office/2006/documentManagement/types"/>
    <xsd:import namespace="http://schemas.microsoft.com/office/infopath/2007/PartnerControls"/>
    <xsd:element name="STATUT" ma:index="3" nillable="true" ma:displayName="STATUT" ma:format="Dropdown" ma:internalName="STATUT">
      <xsd:simpleType>
        <xsd:restriction base="dms:Choice">
          <xsd:enumeration value="POUR VISA"/>
          <xsd:enumeration value="A TRAITER"/>
          <xsd:enumeration value="BDC A SIGNER DTN"/>
          <xsd:enumeration value="BDC SIGNÉ"/>
          <xsd:enumeration value="Autre demande à Signer"/>
          <xsd:enumeration value="VERIF MARCHE"/>
          <xsd:enumeration value="EN ATTENTE POUR TRAITEMENT"/>
        </xsd:restriction>
      </xsd:simpleType>
    </xsd:element>
    <xsd:element name="SIGNATAIRE" ma:index="4" nillable="true" ma:displayName="SIGNATAIRE" ma:format="Dropdown" ma:list="UserInfo" ma:SharePointGroup="0" ma:internalName="SIGNATAIR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aires" ma:index="5" nillable="true" ma:displayName="Commentaires" ma:format="Dropdown" ma:internalName="Commentaires" ma:readOnly="false">
      <xsd:simpleType>
        <xsd:restriction base="dms:Note">
          <xsd:maxLength value="255"/>
        </xsd:restriction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hidden="true" ma:internalName="MediaServiceAutoTags" ma:readOnly="true">
      <xsd:simpleType>
        <xsd:restriction base="dms:Text"/>
      </xsd:simpleType>
    </xsd:element>
    <xsd:element name="MediaServiceOCR" ma:index="13" nillable="true" ma:displayName="MediaServiceOCR" ma:hidden="true" ma:internalName="MediaServiceOCR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hidden="true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hidden="true" ma:internalName="MediaServiceKeyPoint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080dd19e-c6ae-45f8-8f74-7f49b44498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escription" ma:index="29" nillable="true" ma:displayName="DESCRIPTION" ma:format="Dropdown" ma:internalName="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a2987-2a89-4bf7-add7-7b5c6472c9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0632a31c-05da-4e18-a63b-323d360c3219}" ma:internalName="TaxCatchAll" ma:readOnly="false" ma:showField="CatchAllData" ma:web="181a2987-2a89-4bf7-add7-7b5c6472c9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b2fdd7-e74f-4b49-9b73-a527960b43bd">
      <Terms xmlns="http://schemas.microsoft.com/office/infopath/2007/PartnerControls"/>
    </lcf76f155ced4ddcb4097134ff3c332f>
    <Description xmlns="b0b2fdd7-e74f-4b49-9b73-a527960b43bd" xsi:nil="true"/>
    <SIGNATAIRE xmlns="b0b2fdd7-e74f-4b49-9b73-a527960b43bd">
      <UserInfo>
        <DisplayName/>
        <AccountId xsi:nil="true"/>
        <AccountType/>
      </UserInfo>
    </SIGNATAIRE>
    <TaxCatchAll xmlns="181a2987-2a89-4bf7-add7-7b5c6472c9ae" xsi:nil="true"/>
    <STATUT xmlns="b0b2fdd7-e74f-4b49-9b73-a527960b43bd" xsi:nil="true"/>
    <Commentaires xmlns="b0b2fdd7-e74f-4b49-9b73-a527960b43bd" xsi:nil="true"/>
  </documentManagement>
</p:properties>
</file>

<file path=customXml/itemProps1.xml><?xml version="1.0" encoding="utf-8"?>
<ds:datastoreItem xmlns:ds="http://schemas.openxmlformats.org/officeDocument/2006/customXml" ds:itemID="{DDF09537-6F80-42EB-AAD4-634446819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b2fdd7-e74f-4b49-9b73-a527960b43bd"/>
    <ds:schemaRef ds:uri="181a2987-2a89-4bf7-add7-7b5c6472c9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2D57E5-5AED-4E87-834A-958E403321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6574DF-4CCF-4195-B1A3-3C6FBECDB6F6}">
  <ds:schemaRefs>
    <ds:schemaRef ds:uri="http://purl.org/dc/elements/1.1/"/>
    <ds:schemaRef ds:uri="fa94e3ff-4981-4e5e-81e4-151f69bdf962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f7044628-f839-4088-bd50-035273c2e72b"/>
    <ds:schemaRef ds:uri="b0b2fdd7-e74f-4b49-9b73-a527960b43bd"/>
    <ds:schemaRef ds:uri="181a2987-2a89-4bf7-add7-7b5c6472c9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Espelia Modele PowerPoint</Template>
  <TotalTime>11636</TotalTime>
  <Words>722</Words>
  <Application>Microsoft Office PowerPoint</Application>
  <PresentationFormat>Grand écran</PresentationFormat>
  <Paragraphs>127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Century Gothic</vt:lpstr>
      <vt:lpstr>Wingdings</vt:lpstr>
      <vt:lpstr>Thème Office</vt:lpstr>
      <vt:lpstr>Présentation PowerPoint</vt:lpstr>
      <vt:lpstr>Présentation PowerPoint</vt:lpstr>
      <vt:lpstr>Présentation PowerPoint</vt:lpstr>
      <vt:lpstr>Eléments clés du projet</vt:lpstr>
      <vt:lpstr>Planning prévisionnel</vt:lpstr>
      <vt:lpstr>Choix techniques</vt:lpstr>
      <vt:lpstr>Choix techniques</vt:lpstr>
      <vt:lpstr>Présentation PowerPoint</vt:lpstr>
      <vt:lpstr>Développement du prototype</vt:lpstr>
      <vt:lpstr>Développement du prototype : menu du module</vt:lpstr>
      <vt:lpstr>Développement du prototype : Onglet « Descriptif »</vt:lpstr>
      <vt:lpstr>Développement du prototype : Onglets de « saisie » types</vt:lpstr>
      <vt:lpstr>Développement du prototype : démo</vt:lpstr>
      <vt:lpstr>Présentation PowerPoint</vt:lpstr>
      <vt:lpstr>Questions diverses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PARACHOU</dc:creator>
  <cp:lastModifiedBy>Nicolas Dhuygelaere</cp:lastModifiedBy>
  <cp:revision>181</cp:revision>
  <cp:lastPrinted>2016-08-25T16:44:50Z</cp:lastPrinted>
  <dcterms:created xsi:type="dcterms:W3CDTF">2022-11-22T15:01:37Z</dcterms:created>
  <dcterms:modified xsi:type="dcterms:W3CDTF">2025-06-16T14:12:48Z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0x010100E04037201B210542BB7856C6C5436C53</vt:lpwstr>
  </property>
</Properties>
</file>