
<file path=[Content_Types].xml><?xml version="1.0" encoding="utf-8"?>
<Types xmlns="http://schemas.openxmlformats.org/package/2006/content-types">
  <Default Extension="im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8" r:id="rId5"/>
    <p:sldId id="352" r:id="rId6"/>
    <p:sldId id="284" r:id="rId7"/>
    <p:sldId id="289" r:id="rId8"/>
    <p:sldId id="363" r:id="rId9"/>
    <p:sldId id="364" r:id="rId10"/>
    <p:sldId id="365" r:id="rId11"/>
    <p:sldId id="369" r:id="rId12"/>
    <p:sldId id="370" r:id="rId13"/>
    <p:sldId id="371" r:id="rId14"/>
    <p:sldId id="372" r:id="rId15"/>
    <p:sldId id="377" r:id="rId16"/>
    <p:sldId id="376" r:id="rId17"/>
    <p:sldId id="378" r:id="rId18"/>
    <p:sldId id="373" r:id="rId19"/>
    <p:sldId id="374" r:id="rId20"/>
    <p:sldId id="273" r:id="rId21"/>
  </p:sldIdLst>
  <p:sldSz cx="12192000" cy="6858000"/>
  <p:notesSz cx="6797675" cy="9926638"/>
  <p:defaultTextStyle>
    <a:defPPr>
      <a:defRPr lang="fr-FR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992636-47A3-F5BD-7F13-5173A1D92C1E}" name="ÉTIENNE Hélène" initials="HE" userId="S::hetienne@departement86.fr::8243205e-4340-4967-ba88-d762d50ef845" providerId="AD"/>
  <p188:author id="{05D04D81-876C-F009-7C89-B7825BB5A42C}" name="CHUPIN Marie" initials="MC" userId="S::mchupin@departement86.fr::232bdecc-61b7-4e5f-a7dd-73041e850966" providerId="AD"/>
  <p188:author id="{8CDF4EB1-15A8-AC4A-41AB-8D5F5F099F55}" name="Alban BRUYAS" initials="AB" userId="S::alban.bruyas@espelia.fr::d8166363-fa81-491a-a0ff-13b1f477a9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3EA"/>
    <a:srgbClr val="006388"/>
    <a:srgbClr val="EBF2F5"/>
    <a:srgbClr val="E2AC00"/>
    <a:srgbClr val="A16F90"/>
    <a:srgbClr val="CBE4ED"/>
    <a:srgbClr val="96D5F5"/>
    <a:srgbClr val="FFF7B9"/>
    <a:srgbClr val="6FC5F1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548" autoAdjust="0"/>
  </p:normalViewPr>
  <p:slideViewPr>
    <p:cSldViewPr>
      <p:cViewPr varScale="1">
        <p:scale>
          <a:sx n="101" d="100"/>
          <a:sy n="101" d="100"/>
        </p:scale>
        <p:origin x="14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DA3B60-F467-3366-BB4C-82C9F4996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8C73F-50DE-6C73-675F-FBC872070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55CF-C5E9-4644-A3CB-BF534F987B83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1AF58-A280-298B-CD52-EB1508115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C6004-8479-C059-1904-EC59BE163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50F6-E3A4-4C56-A425-DB11B527C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8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1EA4-06AD-4D49-A6B6-149BBD734030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F2236-032D-4F2F-A917-E68564CBE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F2236-032D-4F2F-A917-E68564CBE1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6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F08E5508-0923-E7D3-2E05-248A2C201A20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736F1-FFE9-94B2-C174-1BC9E81DDA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74452" y="0"/>
            <a:ext cx="4317550" cy="2754000"/>
          </a:xfrm>
        </p:spPr>
        <p:txBody>
          <a:bodyPr anchor="ctr" anchorCtr="0"/>
          <a:lstStyle>
            <a:lvl1pPr marL="0" indent="0" algn="ctr"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DC3E88-1D0D-FD1A-E9E2-663084AD6C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C028CB-3955-D7F9-70D2-0145221166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4" y="687693"/>
            <a:ext cx="4106212" cy="9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C93EE-B733-057D-AB05-791C26194560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1522608"/>
            <a:ext cx="5759938" cy="5075042"/>
          </a:xfrm>
        </p:spPr>
        <p:txBody>
          <a:bodyPr anchor="ctr" anchorCtr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1522613"/>
            <a:ext cx="5759938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72421B-5EA8-4CC0-782B-C5DBDC1965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01DE1-2CBA-575F-C637-BF071526045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3766154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1522613"/>
            <a:ext cx="7753723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7F085-4E53-F038-2561-933DF61B4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747CC2-17E3-4B16-A739-8EBEA40D0084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7754425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1522609"/>
            <a:ext cx="3766154" cy="5075042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9C0944-F2D8-D872-BC3D-178752A43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47286-DF3E-C757-C40C-1BE4F97FF23D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2171682"/>
            <a:ext cx="11519877" cy="449740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180275-BE30-2DC2-78F2-5DFC0EEAA4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FFFEEF-67F3-F9FF-FBF5-D9CCA9712441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2171682"/>
            <a:ext cx="5759938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2164891"/>
            <a:ext cx="5759938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04D9E2-88A9-EEC3-8C00-B1520B784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F1EF-421E-2A2E-49F4-1FC832C65C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71682"/>
            <a:ext cx="3766154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2171689"/>
            <a:ext cx="7753723" cy="4425967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CDA70-EF36-F70E-0189-4E852D5CE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0CDF3-756C-D453-A6B5-F521A2EB5C09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64891"/>
            <a:ext cx="7754425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2164884"/>
            <a:ext cx="3766154" cy="443276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6D05DC-5C87-CA0D-ABCD-3E2C00E7ED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3F008-474F-DE9C-340E-7804D1E811C6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277665"/>
            <a:ext cx="3810462" cy="4319991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46178" y="2264451"/>
            <a:ext cx="3810462" cy="4332324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 userDrawn="1">
            <p:ph sz="quarter" idx="28"/>
          </p:nvPr>
        </p:nvSpPr>
        <p:spPr>
          <a:xfrm>
            <a:off x="4190769" y="2264458"/>
            <a:ext cx="3810462" cy="4332323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5360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0" name="Espace réservé du texte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4115" y="1609635"/>
            <a:ext cx="3817116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1" name="Espace réservé du texte 3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045477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0D865A-6A4C-825E-EA31-D16928262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51F1B-1CB4-22E6-6A41-80643C2D5650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9802CC-0A0D-8FBE-8D7F-AC5C5409A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>
            <a:cxnSpLocks/>
          </p:cNvCxnSpPr>
          <p:nvPr userDrawn="1"/>
        </p:nvCxnSpPr>
        <p:spPr>
          <a:xfrm>
            <a:off x="6893627" y="548680"/>
            <a:ext cx="0" cy="52565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7248128" y="1340768"/>
            <a:ext cx="230425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CONTACT :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76120" y="2007456"/>
            <a:ext cx="4248470" cy="1187822"/>
          </a:xfrm>
        </p:spPr>
        <p:txBody>
          <a:bodyPr lIns="0" anchor="ctr" anchorCtr="0">
            <a:normAutofit/>
          </a:bodyPr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Nicolas DHUYGELAERE</a:t>
            </a:r>
          </a:p>
          <a:p>
            <a:pPr lvl="0"/>
            <a:r>
              <a:rPr lang="fr-FR" dirty="0"/>
              <a:t>Chef d’entreprise n.dhuygelaere@gmail.com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2D7CAA-58B6-9302-F520-4FC23A62B6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76453"/>
            <a:ext cx="5710087" cy="40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avec 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92D2791A-25AC-50B5-B3B3-149ADF79E93C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4F5BD-635D-36BA-6A52-79BB9A6931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448000" y="1556794"/>
            <a:ext cx="5254688" cy="1090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4" hasCustomPrompt="1"/>
          </p:nvPr>
        </p:nvSpPr>
        <p:spPr>
          <a:xfrm>
            <a:off x="1487488" y="1556792"/>
            <a:ext cx="5215200" cy="1091486"/>
          </a:xfrm>
          <a:effectLst>
            <a:softEdge rad="63500"/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fr-FR" dirty="0"/>
              <a:t>Insérer le ou les logos des partenaires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90765" y="0"/>
            <a:ext cx="4301239" cy="275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F699F08-73F7-65A0-4427-DA9F39149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8B3F8FC-3402-816B-9E27-9020EB42E6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26" y="332656"/>
            <a:ext cx="3998826" cy="9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D6F83-15D9-82E6-C1C1-38ACD1BB7C98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Ordre du jour</a:t>
            </a:r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26" hasCustomPrompt="1"/>
          </p:nvPr>
        </p:nvSpPr>
        <p:spPr>
          <a:xfrm>
            <a:off x="336064" y="1597032"/>
            <a:ext cx="11519877" cy="5072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 graphique Smart Art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1AF4AC-F350-C72F-BC40-4C9CF85C0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A60F0-EE13-5ECE-3F97-EA51EF6781C2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1" y="1800000"/>
            <a:ext cx="571632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29" y="2419200"/>
            <a:ext cx="5715428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Ordre du jour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5" y="4222489"/>
            <a:ext cx="5681183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32" y="4841689"/>
            <a:ext cx="5681185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A7F7F-4A10-409F-BE7C-D8D92F4E9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00829"/>
            <a:ext cx="973675" cy="2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C495B-8DD8-0A82-1529-BE3700C992C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35366" y="1803400"/>
            <a:ext cx="11377945" cy="4806000"/>
          </a:xfrm>
        </p:spPr>
        <p:txBody>
          <a:bodyPr lIns="72000" tIns="792000" bIns="100800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au centre</a:t>
            </a:r>
            <a:br>
              <a:rPr lang="fr-FR" dirty="0"/>
            </a:br>
            <a:r>
              <a:rPr lang="fr-FR" dirty="0"/>
              <a:t>pour insérer une image</a:t>
            </a:r>
            <a:br>
              <a:rPr lang="fr-FR" dirty="0"/>
            </a:br>
            <a:endParaRPr lang="fr-FR" dirty="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280330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28033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4091215" y="4209216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4091216" y="4828416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7907159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790716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9DDA-9598-8539-D55C-0B0A3B32B6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32B03-AA2D-2357-57BD-54A912E8502B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>
          <a:xfrm>
            <a:off x="11385166" y="23421"/>
            <a:ext cx="815413" cy="432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4" y="1800000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30" y="2419200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7" hasCustomPrompt="1"/>
          </p:nvPr>
        </p:nvSpPr>
        <p:spPr>
          <a:xfrm>
            <a:off x="3140947" y="1800000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8" hasCustomPrompt="1"/>
          </p:nvPr>
        </p:nvSpPr>
        <p:spPr>
          <a:xfrm>
            <a:off x="3138809" y="2419357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4" y="4222489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29" y="4841689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7" name="Espace réservé du texte 18"/>
          <p:cNvSpPr>
            <a:spLocks noGrp="1"/>
          </p:cNvSpPr>
          <p:nvPr>
            <p:ph type="body" sz="quarter" idx="41" hasCustomPrompt="1"/>
          </p:nvPr>
        </p:nvSpPr>
        <p:spPr>
          <a:xfrm>
            <a:off x="8859146" y="4222489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8" name="Espace réservé du texte 22"/>
          <p:cNvSpPr>
            <a:spLocks noGrp="1"/>
          </p:cNvSpPr>
          <p:nvPr>
            <p:ph type="body" sz="quarter" idx="42" hasCustomPrompt="1"/>
          </p:nvPr>
        </p:nvSpPr>
        <p:spPr>
          <a:xfrm>
            <a:off x="8861539" y="4841846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E68487-D996-49AC-B732-35A6BFD4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67" y="55854"/>
            <a:ext cx="715048" cy="3600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602FD9-D171-ED54-0207-5DF19F8DC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E9305-781D-343E-51AB-C09DEBF94DC1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103" y="1827297"/>
            <a:ext cx="3296395" cy="4788000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4599139" y="180000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3615512" y="1800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3614494" y="276255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10704743" y="2761207"/>
            <a:ext cx="983723" cy="958651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5" hasCustomPrompt="1"/>
          </p:nvPr>
        </p:nvSpPr>
        <p:spPr>
          <a:xfrm>
            <a:off x="4598217" y="3725378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6" hasCustomPrompt="1"/>
          </p:nvPr>
        </p:nvSpPr>
        <p:spPr>
          <a:xfrm>
            <a:off x="3614498" y="3726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5" name="Espace réservé du texte 6"/>
          <p:cNvSpPr>
            <a:spLocks noGrp="1"/>
          </p:cNvSpPr>
          <p:nvPr>
            <p:ph type="body" sz="quarter" idx="47" hasCustomPrompt="1"/>
          </p:nvPr>
        </p:nvSpPr>
        <p:spPr>
          <a:xfrm>
            <a:off x="3614497" y="4690948"/>
            <a:ext cx="7089231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6" name="Espace réservé du texte 6"/>
          <p:cNvSpPr>
            <a:spLocks noGrp="1"/>
          </p:cNvSpPr>
          <p:nvPr>
            <p:ph type="body" sz="quarter" idx="48" hasCustomPrompt="1"/>
          </p:nvPr>
        </p:nvSpPr>
        <p:spPr>
          <a:xfrm>
            <a:off x="10704840" y="46908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27" name="Espace réservé du texte 6"/>
          <p:cNvSpPr>
            <a:spLocks noGrp="1"/>
          </p:cNvSpPr>
          <p:nvPr>
            <p:ph type="body" sz="quarter" idx="49" hasCustomPrompt="1"/>
          </p:nvPr>
        </p:nvSpPr>
        <p:spPr>
          <a:xfrm>
            <a:off x="4598217" y="5658116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8" name="Espace réservé du texte 6"/>
          <p:cNvSpPr>
            <a:spLocks noGrp="1"/>
          </p:cNvSpPr>
          <p:nvPr>
            <p:ph type="body" sz="quarter" idx="50" hasCustomPrompt="1"/>
          </p:nvPr>
        </p:nvSpPr>
        <p:spPr>
          <a:xfrm>
            <a:off x="3614498" y="56592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8FAAE8-1147-CEB2-2CAE-F562C6A28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9" y="2520192"/>
            <a:ext cx="5513696" cy="1124832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240139" y="1700808"/>
            <a:ext cx="1774092" cy="819384"/>
          </a:xfrm>
        </p:spPr>
        <p:txBody>
          <a:bodyPr t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="1" spc="-13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0139" y="3645024"/>
            <a:ext cx="5513696" cy="1800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Synthèse optionnelle de la partie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600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une image contextuelle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BF3004-D7BD-A7B9-F8C4-E9F5DBD1D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0" y="332655"/>
            <a:ext cx="13608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AC3D4-3BC5-21E6-A08E-31A23A8520E7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1522611"/>
            <a:ext cx="11519877" cy="5146479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E4D22A-D971-473F-03BF-3A4065FC77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35360" y="476672"/>
            <a:ext cx="1152128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11521280" cy="507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marL="361957" lvl="3" indent="-358782" algn="l" defTabSz="914418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Blip>
                <a:blip r:embed="rId21"/>
              </a:buBlip>
            </a:pPr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sz="1100" dirty="0"/>
              <a:t>Neuvième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5368" y="0"/>
            <a:ext cx="9505055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-50" baseline="0">
                <a:solidFill>
                  <a:schemeClr val="tx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6594" y="0"/>
            <a:ext cx="81541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-13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CF863F24-FD3B-42A9-B2F4-21504D343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7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5" r:id="rId3"/>
    <p:sldLayoutId id="2147483677" r:id="rId4"/>
    <p:sldLayoutId id="2147483676" r:id="rId5"/>
    <p:sldLayoutId id="2147483673" r:id="rId6"/>
    <p:sldLayoutId id="2147483678" r:id="rId7"/>
    <p:sldLayoutId id="2147483672" r:id="rId8"/>
    <p:sldLayoutId id="2147483657" r:id="rId9"/>
    <p:sldLayoutId id="2147483662" r:id="rId10"/>
    <p:sldLayoutId id="2147483663" r:id="rId11"/>
    <p:sldLayoutId id="2147483664" r:id="rId12"/>
    <p:sldLayoutId id="2147483661" r:id="rId13"/>
    <p:sldLayoutId id="2147483666" r:id="rId14"/>
    <p:sldLayoutId id="2147483667" r:id="rId15"/>
    <p:sldLayoutId id="2147483668" r:id="rId16"/>
    <p:sldLayoutId id="2147483665" r:id="rId17"/>
    <p:sldLayoutId id="2147483669" r:id="rId18"/>
    <p:sldLayoutId id="2147483670" r:id="rId19"/>
  </p:sldLayoutIdLst>
  <p:hf hdr="0" dt="0"/>
  <p:txStyles>
    <p:titleStyle>
      <a:lvl1pPr algn="l" defTabSz="914418" rtl="0" eaLnBrk="1" latinLnBrk="0" hangingPunct="1">
        <a:spcBef>
          <a:spcPct val="0"/>
        </a:spcBef>
        <a:buNone/>
        <a:defRPr sz="2600" i="0" kern="1200" spc="-50" baseline="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55607" indent="-355607" algn="l" defTabSz="914418" rtl="0" eaLnBrk="1" latinLnBrk="0" hangingPunct="1">
        <a:lnSpc>
          <a:spcPct val="114000"/>
        </a:lnSpc>
        <a:spcBef>
          <a:spcPts val="900"/>
        </a:spcBef>
        <a:spcAft>
          <a:spcPts val="300"/>
        </a:spcAft>
        <a:buSzPct val="100000"/>
        <a:buFontTx/>
        <a:buBlip>
          <a:blip r:embed="rId22"/>
        </a:buBlip>
        <a:defRPr lang="fr-FR" sz="18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1pPr>
      <a:lvl2pPr marL="727088" indent="-28258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Tx/>
        <a:buBlip>
          <a:blip r:embed="rId23"/>
        </a:buBlip>
        <a:defRPr lang="fr-FR" sz="16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1080021" indent="-180004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40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358782" indent="-358782" algn="l" defTabSz="91441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Blip>
          <a:blip r:embed="rId21"/>
        </a:buBlip>
        <a:defRPr lang="fr-FR" sz="1600" b="1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0" indent="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100000"/>
        <a:buFont typeface="Century Gothic" panose="020B0502020202020204" pitchFamily="34" charset="0"/>
        <a:buChar char=" "/>
        <a:tabLst>
          <a:tab pos="273057" algn="l"/>
        </a:tabLst>
        <a:defRPr lang="fr-FR" sz="11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355609" indent="-169867" algn="l" defTabSz="914418" rtl="0" eaLnBrk="1" latinLnBrk="0" hangingPunct="1">
        <a:lnSpc>
          <a:spcPct val="114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355609" indent="-177804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0" indent="0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 "/>
        <a:defRPr lang="fr-FR" sz="1600" i="1" kern="1200" spc="-50" baseline="0" dirty="0" smtClean="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18" rtl="0" eaLnBrk="1" latinLnBrk="0" hangingPunct="1">
        <a:spcBef>
          <a:spcPct val="20000"/>
        </a:spcBef>
        <a:buSzPct val="110000"/>
        <a:buFont typeface="Century Gothic" panose="020B0502020202020204" pitchFamily="34" charset="0"/>
        <a:buChar char=" "/>
        <a:defRPr lang="fr-FR" sz="1100" b="1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jrzhd/download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question-mark-response-1015308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fr-fr/lifestyle/trucs-et-astuces/comment-parvenir-%C3%A0-atteindre-ses-objectifs/ss-AA15SIXg" TargetMode="External"/><Relationship Id="rId2" Type="http://schemas.openxmlformats.org/officeDocument/2006/relationships/image" Target="../media/image13.im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C1A00F-44C1-AB53-6EC4-B31BED730344}"/>
              </a:ext>
            </a:extLst>
          </p:cNvPr>
          <p:cNvSpPr/>
          <p:nvPr/>
        </p:nvSpPr>
        <p:spPr>
          <a:xfrm>
            <a:off x="7464152" y="548680"/>
            <a:ext cx="4032448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Webconférence, le 9 mai 2025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95814" y="3753191"/>
            <a:ext cx="10804840" cy="12869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</a:t>
            </a:r>
            <a:r>
              <a:rPr lang="en-US" cap="all" dirty="0" err="1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connexion</a:t>
            </a: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EU Water catalogues of water resources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enhanced innovation with water data</a:t>
            </a:r>
            <a:endParaRPr lang="fr-FR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186030" y="5229200"/>
            <a:ext cx="9863198" cy="693152"/>
          </a:xfrm>
        </p:spPr>
        <p:txBody>
          <a:bodyPr/>
          <a:lstStyle/>
          <a:p>
            <a:r>
              <a:rPr lang="fr-FR" dirty="0"/>
              <a:t>Réunion de lancement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211F9487-F9D8-B0F0-E6EB-3D194CE8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19"/>
          <a:stretch/>
        </p:blipFill>
        <p:spPr>
          <a:xfrm>
            <a:off x="7464152" y="793019"/>
            <a:ext cx="3975005" cy="13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82759-CA2D-91D6-D9C0-8CD22412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ABB35F-EF6C-83D3-E51B-52FAAACD9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44A677-B92D-1701-64AF-67974CF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5 : Transfer of the solution to BRGM staff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69840-0B72-E9CF-59E5-2451F161ACE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185FBD3-0982-532A-DFCB-0584308E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96822"/>
              </p:ext>
            </p:extLst>
          </p:nvPr>
        </p:nvGraphicFramePr>
        <p:xfrm>
          <a:off x="310952" y="1868280"/>
          <a:ext cx="11522074" cy="4297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113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results to BRGM staff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626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meeting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830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end of the 1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iteration (May 2026)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9B3FE3-7377-6CD2-7093-E3DE9B9A2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381412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EA0EBB1-D1C0-F006-BC3D-31BC95780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67" y="3458112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43C6008-4AC6-190A-3E05-1FAEE806A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44" y="4989835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0C492931-53E4-444E-21B5-9D2698F22B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056206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887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B358-55DC-84B7-5269-F9E075F4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6DBD2A8-9259-C0E9-4237-55BEAD33F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Point sur les actions en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AA2F9-BE90-555C-C6E9-84C50B4990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9B2AC0-AC30-0A23-BBCC-B61B1BD87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Recensement des catalogues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B2A4AFB-5B94-DEF5-ADE8-04F6734B05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Espace réservé pour une image  13">
            <a:extLst>
              <a:ext uri="{FF2B5EF4-FFF2-40B4-BE49-F238E27FC236}">
                <a16:creationId xmlns:a16="http://schemas.microsoft.com/office/drawing/2014/main" id="{FE19AF50-209C-7F07-597D-F6555372E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38C63-92B0-7C57-4665-0674C9B3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7EC438-683F-E5A8-0829-169456D0837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3B8C3E2-75E4-37C3-FA12-CDC87780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87C33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the project frame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B01EB9-1C9B-23A0-A31C-423246EFBE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Pays : EU 27 + UK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Echelle : National, </a:t>
            </a:r>
            <a:r>
              <a:rPr lang="fr-FR" sz="2400" dirty="0" err="1"/>
              <a:t>Regional</a:t>
            </a:r>
            <a:r>
              <a:rPr lang="fr-FR" sz="2400" dirty="0"/>
              <a:t> </a:t>
            </a:r>
            <a:r>
              <a:rPr lang="fr-FR" dirty="0"/>
              <a:t>(Etats Fédéraux), </a:t>
            </a:r>
            <a:r>
              <a:rPr lang="fr-FR" sz="2400" dirty="0"/>
              <a:t>Organisations transfrontalières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Thèmes « Eau » : eaux superficielles continentales et eaux souterraines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Données issues des politiques publiques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22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47B45-E71E-201E-BB35-05C1E55FC3A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02 - Point sur les actions en cours</a:t>
            </a:r>
          </a:p>
        </p:txBody>
      </p:sp>
    </p:spTree>
    <p:extLst>
      <p:ext uri="{BB962C8B-B14F-4D97-AF65-F5344CB8AC3E}">
        <p14:creationId xmlns:p14="http://schemas.microsoft.com/office/powerpoint/2010/main" val="289988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A9A08D-9814-2AB6-CAC9-F7C0A70AF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7D53BE-098C-1D12-7E18-AA39E29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Tâche 1 : Recenser les catalogues « eau » en Europe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4C1D4-6154-B47A-0DEE-3F65FAC085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763" y="1234850"/>
            <a:ext cx="11519877" cy="5146479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Champs à collecter :</a:t>
            </a: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 of the catalog/repository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Country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Geographical scale (name of the region or of the water basin)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Water topics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 of repository: simple web page, file download, catalog, API…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Contact organization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Keywords in English and in national language.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Lieu de stockage :</a:t>
            </a:r>
          </a:p>
          <a:p>
            <a:pPr marL="444508" lvl="1" indent="0">
              <a:buNone/>
            </a:pPr>
            <a:r>
              <a:rPr lang="fr-FR" sz="2200" dirty="0"/>
              <a:t>- GitHub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1ères investigations </a:t>
            </a:r>
            <a:r>
              <a:rPr lang="fr-FR" sz="2400" dirty="0">
                <a:sym typeface="Wingdings" panose="05000000000000000000" pitchFamily="2" charset="2"/>
              </a:rPr>
              <a:t> fichier Excel</a:t>
            </a:r>
            <a:endParaRPr lang="fr-FR" sz="2400" dirty="0"/>
          </a:p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6EB5B-6D59-EE65-F86F-6CD7B312A8B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02 - Point sur les actions en cours</a:t>
            </a:r>
          </a:p>
        </p:txBody>
      </p:sp>
    </p:spTree>
    <p:extLst>
      <p:ext uri="{BB962C8B-B14F-4D97-AF65-F5344CB8AC3E}">
        <p14:creationId xmlns:p14="http://schemas.microsoft.com/office/powerpoint/2010/main" val="177936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6AA667-1AF7-AD4B-7314-5AE886A8D8D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09202F3-08A0-E937-0809-B32EAF59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RDV EGM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16D791-1A66-C386-179F-12D1DF8A41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Sujets</a:t>
            </a:r>
            <a:r>
              <a:rPr lang="fr-FR" sz="2400" dirty="0"/>
              <a:t> : </a:t>
            </a:r>
            <a:r>
              <a:rPr lang="fr-FR" sz="2400" dirty="0" err="1"/>
              <a:t>Fiware</a:t>
            </a:r>
            <a:r>
              <a:rPr lang="fr-FR" sz="2400" dirty="0"/>
              <a:t> &amp; </a:t>
            </a:r>
            <a:r>
              <a:rPr lang="fr-FR" sz="1800" dirty="0" err="1">
                <a:effectLst/>
              </a:rPr>
              <a:t>Waterverse</a:t>
            </a:r>
            <a:endParaRPr lang="fr-FR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Proposition de dates</a:t>
            </a:r>
            <a:r>
              <a:rPr lang="fr-FR" sz="2400" dirty="0"/>
              <a:t> :</a:t>
            </a:r>
          </a:p>
          <a:p>
            <a:pPr lvl="1"/>
            <a:r>
              <a:rPr lang="fr-FR" dirty="0"/>
              <a:t>Lundi 12 mai après-midi (sauf entre 16h et 17h)</a:t>
            </a:r>
          </a:p>
          <a:p>
            <a:pPr lvl="1"/>
            <a:r>
              <a:rPr lang="fr-FR" dirty="0"/>
              <a:t>Mardi 13 mai après 15h30</a:t>
            </a:r>
          </a:p>
          <a:p>
            <a:pPr lvl="1"/>
            <a:r>
              <a:rPr lang="fr-FR" dirty="0"/>
              <a:t>Jeudi 15 mai après 16h</a:t>
            </a:r>
          </a:p>
          <a:p>
            <a:pPr lvl="1"/>
            <a:r>
              <a:rPr lang="fr-FR" dirty="0"/>
              <a:t>Mercredi 21 mai après-midi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84882-9008-D2DF-6F6A-87ED9DBE901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02 - Point sur les actions en cours</a:t>
            </a:r>
          </a:p>
        </p:txBody>
      </p:sp>
    </p:spTree>
    <p:extLst>
      <p:ext uri="{BB962C8B-B14F-4D97-AF65-F5344CB8AC3E}">
        <p14:creationId xmlns:p14="http://schemas.microsoft.com/office/powerpoint/2010/main" val="339247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23B2-6BCC-839D-4E11-ABB6A5BF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41970F2-5E1F-2446-3F84-F974C36E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Questions diverses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6CC84-C8FD-6D62-ABEF-EA43CCE30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24C191-8255-BE9A-2B47-2F10B7DF8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effectLst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3D3E0AF-8E20-EE15-A030-0AB70EAAE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Espace réservé pour une image  8">
            <a:extLst>
              <a:ext uri="{FF2B5EF4-FFF2-40B4-BE49-F238E27FC236}">
                <a16:creationId xmlns:a16="http://schemas.microsoft.com/office/drawing/2014/main" id="{7CC2517A-A58C-9FE6-E5DA-539CE6C41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8BE9A-CC27-4BE8-7BD7-ED495AE7D1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D6B923-9A5C-B698-CBE6-A7799FB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diverses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2D4B8-D39D-3943-6E00-94057B3F6B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Validation et Fournitures des pièces administratives 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Fourniture du CR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Date du prochain point</a:t>
            </a:r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9F7F5-E2A1-F766-2614-0F54B134A17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03 - 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402515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Nicolas DHUYGELAERE</a:t>
            </a:r>
          </a:p>
          <a:p>
            <a:r>
              <a:rPr lang="fr-FR" dirty="0"/>
              <a:t>Chef d’entreprise</a:t>
            </a:r>
          </a:p>
          <a:p>
            <a:r>
              <a:rPr lang="fr-FR" dirty="0"/>
              <a:t>n.dhuygelaere@gmail.com</a:t>
            </a:r>
          </a:p>
        </p:txBody>
      </p:sp>
    </p:spTree>
    <p:extLst>
      <p:ext uri="{BB962C8B-B14F-4D97-AF65-F5344CB8AC3E}">
        <p14:creationId xmlns:p14="http://schemas.microsoft.com/office/powerpoint/2010/main" val="12386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liquide, goutte, fluide, Bulle physique&#10;&#10;Le contenu généré par l’IA peut être incorrect.">
            <a:extLst>
              <a:ext uri="{FF2B5EF4-FFF2-40B4-BE49-F238E27FC236}">
                <a16:creationId xmlns:a16="http://schemas.microsoft.com/office/drawing/2014/main" id="{7EDB4E19-C33C-C03C-9E85-DE3E789291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4" b="18124"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A1962C-E9EC-BA18-9075-2EDA91485B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2F829-C423-A466-1D8E-ED874DDAA81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32EF82-3357-E217-F145-7B5BED6336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DA7315A-7C2C-A8B4-ED07-5187011B354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Rappel des objectifs de la mission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58044D-90C7-A62C-3492-DF06526705E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1C3ECFF-BE86-2A72-E5DE-0E6D4961023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Point sur les actions en cours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D86D0E4-B33E-4C87-D25A-F675DC034E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4406DB-A675-B12D-69F7-873C0F67BE2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392171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2D5E0-0ACB-2C0F-6A14-B5614A011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762E55-F4CC-FEFA-3667-5EE93590D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E58F2-F4E4-965D-5615-CE5E25A4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</a:t>
            </a:r>
          </a:p>
          <a:p>
            <a:r>
              <a:rPr lang="fr-FR" dirty="0">
                <a:effectLst/>
              </a:rPr>
              <a:t>Planning</a:t>
            </a:r>
          </a:p>
          <a:p>
            <a:r>
              <a:rPr lang="fr-FR" dirty="0"/>
              <a:t>Présentation des tâches</a:t>
            </a:r>
            <a:endParaRPr lang="fr-FR" dirty="0">
              <a:effectLst/>
            </a:endParaRP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F34508A-C020-13C4-F8A6-894FC4EEAC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07" r="18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03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49728-8021-1CBC-6ACC-71EAB3E3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986D18-DB76-824A-115A-F5C6ABAD56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696203-947E-55F9-0C32-E53EAC2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 du projet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062F6-4B2C-E34E-603E-A4D619ED929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E7F2B2-E1A0-2E5D-7EB9-0C007E12F012}"/>
              </a:ext>
            </a:extLst>
          </p:cNvPr>
          <p:cNvSpPr txBox="1"/>
          <p:nvPr/>
        </p:nvSpPr>
        <p:spPr>
          <a:xfrm>
            <a:off x="695400" y="1412776"/>
            <a:ext cx="101531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</a:t>
            </a:r>
            <a:r>
              <a:rPr lang="en-US" sz="2400" b="1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connexion</a:t>
            </a:r>
            <a:r>
              <a:rPr lang="en-US" sz="2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EU Water catalogues of water resources for enhanced innovation with water data</a:t>
            </a:r>
            <a:r>
              <a:rPr lang="fr-FR" sz="3200" b="1" i="0" u="none" strike="noStrike" baseline="0" dirty="0">
                <a:latin typeface="Century Gothic" panose="020B0502020202020204" pitchFamily="34" charset="0"/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F5958D-8D86-8D85-62BE-1FB5F587F5E5}"/>
              </a:ext>
            </a:extLst>
          </p:cNvPr>
          <p:cNvSpPr txBox="1"/>
          <p:nvPr/>
        </p:nvSpPr>
        <p:spPr>
          <a:xfrm>
            <a:off x="331370" y="2584688"/>
            <a:ext cx="4900534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Durée :  12 mois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MOA : BRGM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MOE : Data Lime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E6AF99-4925-8FE8-F115-F7CC207DADEB}"/>
              </a:ext>
            </a:extLst>
          </p:cNvPr>
          <p:cNvSpPr txBox="1"/>
          <p:nvPr/>
        </p:nvSpPr>
        <p:spPr>
          <a:xfrm>
            <a:off x="1722053" y="6269250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ym typeface="Wingdings" panose="05000000000000000000" pitchFamily="2" charset="2"/>
              </a:rPr>
              <a:t> Axes forts sur l’expérimentation et l’implication de la communauté</a:t>
            </a:r>
            <a:endParaRPr lang="fr-FR" sz="2000" b="1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EF6C7CA-81F9-A58A-86E0-A1A3E9E508A7}"/>
              </a:ext>
            </a:extLst>
          </p:cNvPr>
          <p:cNvGrpSpPr/>
          <p:nvPr/>
        </p:nvGrpSpPr>
        <p:grpSpPr>
          <a:xfrm>
            <a:off x="4511824" y="2780928"/>
            <a:ext cx="7702353" cy="2876845"/>
            <a:chOff x="5272337" y="2780928"/>
            <a:chExt cx="6941840" cy="2876845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0B76D6-4E47-709A-E5B0-FBBAD03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337" y="2780928"/>
              <a:ext cx="0" cy="2876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51BC4E1-2F50-CBDA-C832-14BCCDE61DB8}"/>
                </a:ext>
              </a:extLst>
            </p:cNvPr>
            <p:cNvSpPr txBox="1"/>
            <p:nvPr/>
          </p:nvSpPr>
          <p:spPr>
            <a:xfrm>
              <a:off x="5396543" y="2780928"/>
              <a:ext cx="6817634" cy="27114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Objectifs</a:t>
              </a:r>
              <a:r>
                <a:rPr lang="fr-FR" sz="2000" dirty="0">
                  <a:solidFill>
                    <a:schemeClr val="accent1"/>
                  </a:solidFill>
                </a:rPr>
                <a:t> 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Recenser les catalogues « eau » en Europe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Tester les capacités  Machine2Machine des catalogues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Tester les échanges de données FAIR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Interagir avec la communauté Water4All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Transfert des résultats au BRGM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2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9C17E88C-1A4C-798E-C32E-061CA2B9C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7808" y="1844822"/>
            <a:ext cx="4824536" cy="48245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855400-00BE-5223-D636-9A33CC5BF5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10CDB4F-7A84-35A6-1577-B57D63A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ndara" panose="020E0502030303020204" pitchFamily="34" charset="0"/>
              </a:rPr>
              <a:t>Planning prévisionnel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F317A-A8B0-AFFB-B9BC-272E7181456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136FCB-41A6-08C6-A2AB-98B8AC7A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0798"/>
              </p:ext>
            </p:extLst>
          </p:nvPr>
        </p:nvGraphicFramePr>
        <p:xfrm>
          <a:off x="1631504" y="1457545"/>
          <a:ext cx="9577064" cy="521181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186138">
                  <a:extLst>
                    <a:ext uri="{9D8B030D-6E8A-4147-A177-3AD203B41FA5}">
                      <a16:colId xmlns:a16="http://schemas.microsoft.com/office/drawing/2014/main" val="35993809"/>
                    </a:ext>
                  </a:extLst>
                </a:gridCol>
                <a:gridCol w="3390926">
                  <a:extLst>
                    <a:ext uri="{9D8B030D-6E8A-4147-A177-3AD203B41FA5}">
                      <a16:colId xmlns:a16="http://schemas.microsoft.com/office/drawing/2014/main" val="2307311183"/>
                    </a:ext>
                  </a:extLst>
                </a:gridCol>
              </a:tblGrid>
              <a:tr h="488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 err="1">
                          <a:effectLst/>
                        </a:rPr>
                        <a:t>Task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 err="1">
                          <a:effectLst/>
                        </a:rPr>
                        <a:t>Milestones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75597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Definition of the project frame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2 weeks after the beginning of the project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204275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1: Listing of EU Metadata catalogues of water resources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throughout the duration of the project 1</a:t>
                      </a:r>
                      <a:r>
                        <a:rPr lang="en-US" sz="1400" baseline="30000" dirty="0">
                          <a:effectLst/>
                        </a:rPr>
                        <a:t>st</a:t>
                      </a:r>
                      <a:r>
                        <a:rPr lang="en-US" sz="1400" dirty="0">
                          <a:effectLst/>
                        </a:rPr>
                        <a:t> iteration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3197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2: Capacity for Machine2Machine exchange identification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>
                          <a:effectLst/>
                        </a:rPr>
                        <a:t>From june to december 2025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20338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3: Test for FAIR data exchange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 err="1">
                          <a:effectLst/>
                        </a:rPr>
                        <a:t>From</a:t>
                      </a: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september</a:t>
                      </a:r>
                      <a:r>
                        <a:rPr lang="fr-FR" sz="1400" dirty="0">
                          <a:effectLst/>
                        </a:rPr>
                        <a:t> 2025 to </a:t>
                      </a:r>
                      <a:r>
                        <a:rPr lang="fr-FR" sz="1400" dirty="0" err="1">
                          <a:effectLst/>
                        </a:rPr>
                        <a:t>may</a:t>
                      </a:r>
                      <a:r>
                        <a:rPr lang="fr-FR" sz="1400" dirty="0">
                          <a:effectLst/>
                        </a:rPr>
                        <a:t> 2026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85804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Task 4: Sharing and testing those activities with the Water4All community</a:t>
                      </a:r>
                      <a:endParaRPr lang="fr-F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throughout the duration of the project 1</a:t>
                      </a:r>
                      <a:r>
                        <a:rPr lang="en-US" sz="1400" baseline="30000">
                          <a:effectLst/>
                        </a:rPr>
                        <a:t>st</a:t>
                      </a:r>
                      <a:r>
                        <a:rPr lang="en-US" sz="1400">
                          <a:effectLst/>
                        </a:rPr>
                        <a:t> iteration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64866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5: Transfer of the solution to BRGM staff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May 2026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78767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>
                          <a:effectLst/>
                        </a:rPr>
                        <a:t>Option : Second phase/iteration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May 2026 to December 2027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44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9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6402E3-7BD1-DD85-6169-5039A951200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31F8E8-246A-4639-EBA0-03597A8C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87C33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the project frame</a:t>
            </a:r>
            <a:endParaRPr lang="fr-FR" sz="28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B3998-1103-CE5F-C0B0-73FF61BFD71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8D9302B-B01E-8FA7-CA37-AEFD597DC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53807"/>
              </p:ext>
            </p:extLst>
          </p:nvPr>
        </p:nvGraphicFramePr>
        <p:xfrm>
          <a:off x="310952" y="1465435"/>
          <a:ext cx="11522074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Objectives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b="1" dirty="0">
                          <a:effectLst/>
                        </a:rPr>
                        <a:t>Set the </a:t>
                      </a:r>
                      <a:r>
                        <a:rPr lang="fr-FR" sz="2000" b="1" dirty="0" err="1">
                          <a:effectLst/>
                        </a:rPr>
                        <a:t>project</a:t>
                      </a:r>
                      <a:r>
                        <a:rPr lang="fr-FR" sz="2000" b="1" dirty="0">
                          <a:effectLst/>
                        </a:rPr>
                        <a:t> frame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Validate</a:t>
                      </a:r>
                      <a:r>
                        <a:rPr lang="fr-FR" sz="2000" dirty="0">
                          <a:effectLst/>
                        </a:rPr>
                        <a:t> the </a:t>
                      </a:r>
                      <a:r>
                        <a:rPr lang="fr-FR" sz="2000" dirty="0" err="1">
                          <a:effectLst/>
                        </a:rPr>
                        <a:t>methodology</a:t>
                      </a:r>
                      <a:endParaRPr lang="fr-FR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Validate</a:t>
                      </a:r>
                      <a:r>
                        <a:rPr lang="fr-FR" sz="2000" dirty="0">
                          <a:effectLst/>
                        </a:rPr>
                        <a:t> the planning 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>
                          <a:effectLst/>
                        </a:rPr>
                        <a:t>Kick-off meeting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>
                          <a:effectLst/>
                        </a:rPr>
                        <a:t>Meetings minutes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Planning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2 weeks after the beginning of the 1</a:t>
                      </a:r>
                      <a:r>
                        <a:rPr lang="en-US" sz="2000" baseline="30000" dirty="0">
                          <a:effectLst/>
                        </a:rPr>
                        <a:t>st</a:t>
                      </a:r>
                      <a:r>
                        <a:rPr lang="en-US" sz="2000" dirty="0">
                          <a:effectLst/>
                        </a:rPr>
                        <a:t> iteration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6FE1F18-088F-3388-7F9A-F77E171F74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085817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874550-D9C6-7BFD-E71A-CAC696C76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597528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B9D1B90-1195-C059-BD74-4BBAEE929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5058768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77FEB5E7-20A8-3970-39AF-5A30A640E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169771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87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A06E-7D0C-26FF-0D4E-6856218C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5B937B-7B3E-A47C-F171-41B228B822C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0C2A1D-6A43-5AF6-841C-17B1EB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1 : Listing of EU Metadata catalogues of water resources</a:t>
            </a:r>
            <a:endParaRPr lang="fr-FR" sz="2800" dirty="0"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E61D6-F188-758D-FFA8-A783BE9F7D1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F5E2805-E0D0-85C7-3186-23E8B1DDF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39353"/>
              </p:ext>
            </p:extLst>
          </p:nvPr>
        </p:nvGraphicFramePr>
        <p:xfrm>
          <a:off x="310952" y="1332184"/>
          <a:ext cx="11522074" cy="5409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on EU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catalogues on waters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planning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the list of fields to collect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web form based on fields to collect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Mobilized the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Water4All project community in order to complete the listing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Manually complete the listing (iterative logic by country/region)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Communicate during event/workshop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listing of EU Metadata catalogues of water resources (50% of the task advancement)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listing of EU Metadata catalogues of water resources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throughout the duration of the project 1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C16E930-B5CE-C83A-1048-B7BB9C360D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1916832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4BD9D26-916E-2104-8601-74B2AE92D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284984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0E69334-9B2C-DB31-BF09-50378FEDB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5215660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D8B340B3-628D-C3AC-030E-DCF7C36D4C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359676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0156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341C9-C2BD-8374-E8D5-271E30425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4FC46B-60AA-372B-39FB-EB4CB88195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1AD95D3-5E4D-BBA4-5DE9-DDC0EF9A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2: Capacity for Machine2Machine exchange identification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D6EB0-47E6-1D4D-58CF-9345FC61D25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F3398F6-5884-B387-845C-F3A777B13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2120"/>
              </p:ext>
            </p:extLst>
          </p:nvPr>
        </p:nvGraphicFramePr>
        <p:xfrm>
          <a:off x="310952" y="1628800"/>
          <a:ext cx="11522074" cy="445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identified catalogues Machine2Machine capabilities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compliance of implemented standards (if any)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Test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Machine2Machine capabilities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reports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38AC76-7CBC-157E-B958-7124B634A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213448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C2B5C87-8DEC-F4F8-F725-F0228C6DD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365576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7607971-9AD9-0C73-1137-774713267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4877744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44A29292-F6CB-DBB8-2DB1-1CBFC5CE5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093768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066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0FBB8-3247-3008-CB25-690AE95F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F6218B-7B1F-D279-C049-FF6AFC19715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9EA276E-456D-D0D7-4660-19925F53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3 : Test for FAIR data exchange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FF757-3F22-AD36-8A64-8458D9D6E0D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C5E23AC-8F82-C689-CCC0-12F0EB40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89287"/>
              </p:ext>
            </p:extLst>
          </p:nvPr>
        </p:nvGraphicFramePr>
        <p:xfrm>
          <a:off x="310952" y="1628800"/>
          <a:ext cx="11522074" cy="5170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prototype for remote Machine2Machine FAIR data exchange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prototype with relevant catalogues 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candidate catalog for testing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possible solution for FAIR Data exchange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solution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prototype and make exchange test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of relevant solutions and products report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and final version of source code and documentation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2025 to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BE5E83-F916-CD90-AC6E-1129AE053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213448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A80B271-0FEC-DC97-C1D4-C6730C651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501008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D941393D-7082-BA3A-4754-4779900561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5431684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17522DE3-D59F-48DB-D34A-4B2A5D450B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503692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89800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taLime">
      <a:dk1>
        <a:sysClr val="windowText" lastClr="000000"/>
      </a:dk1>
      <a:lt1>
        <a:sysClr val="window" lastClr="FFFFFF"/>
      </a:lt1>
      <a:dk2>
        <a:srgbClr val="4B4644"/>
      </a:dk2>
      <a:lt2>
        <a:srgbClr val="387C33"/>
      </a:lt2>
      <a:accent1>
        <a:srgbClr val="3AA741"/>
      </a:accent1>
      <a:accent2>
        <a:srgbClr val="6CBE3B"/>
      </a:accent2>
      <a:accent3>
        <a:srgbClr val="FBFFBD"/>
      </a:accent3>
      <a:accent4>
        <a:srgbClr val="724873"/>
      </a:accent4>
      <a:accent5>
        <a:srgbClr val="F7AD0D"/>
      </a:accent5>
      <a:accent6>
        <a:srgbClr val="E85567"/>
      </a:accent6>
      <a:hlink>
        <a:srgbClr val="005BC7"/>
      </a:hlink>
      <a:folHlink>
        <a:srgbClr val="7030A0"/>
      </a:folHlink>
    </a:clrScheme>
    <a:fontScheme name="Personnalisé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elia Modele PowerPoint" id="{235D16C2-1C38-452A-8980-E523CDCAFD7A}" vid="{571480F6-3771-4C33-A7E8-C1A24A4BDA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037201B210542BB7856C6C5436C53" ma:contentTypeVersion="27" ma:contentTypeDescription="Crée un document." ma:contentTypeScope="" ma:versionID="c66cb58a2ca7b5e397705ed89271333e">
  <xsd:schema xmlns:xsd="http://www.w3.org/2001/XMLSchema" xmlns:xs="http://www.w3.org/2001/XMLSchema" xmlns:p="http://schemas.microsoft.com/office/2006/metadata/properties" xmlns:ns2="b0b2fdd7-e74f-4b49-9b73-a527960b43bd" xmlns:ns3="181a2987-2a89-4bf7-add7-7b5c6472c9ae" targetNamespace="http://schemas.microsoft.com/office/2006/metadata/properties" ma:root="true" ma:fieldsID="0734f6f09691f8c50391e9aaaa97640b" ns2:_="" ns3:_="">
    <xsd:import namespace="b0b2fdd7-e74f-4b49-9b73-a527960b43bd"/>
    <xsd:import namespace="181a2987-2a89-4bf7-add7-7b5c6472c9ae"/>
    <xsd:element name="properties">
      <xsd:complexType>
        <xsd:sequence>
          <xsd:element name="documentManagement">
            <xsd:complexType>
              <xsd:all>
                <xsd:element ref="ns2:STATUT" minOccurs="0"/>
                <xsd:element ref="ns2:SIGNATAIRE" minOccurs="0"/>
                <xsd:element ref="ns2:Commentaire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2fdd7-e74f-4b49-9b73-a527960b43bd" elementFormDefault="qualified">
    <xsd:import namespace="http://schemas.microsoft.com/office/2006/documentManagement/types"/>
    <xsd:import namespace="http://schemas.microsoft.com/office/infopath/2007/PartnerControls"/>
    <xsd:element name="STATUT" ma:index="3" nillable="true" ma:displayName="STATUT" ma:format="Dropdown" ma:internalName="STATUT">
      <xsd:simpleType>
        <xsd:restriction base="dms:Choice">
          <xsd:enumeration value="POUR VISA"/>
          <xsd:enumeration value="A TRAITER"/>
          <xsd:enumeration value="BDC A SIGNER DTN"/>
          <xsd:enumeration value="BDC SIGNÉ"/>
          <xsd:enumeration value="Autre demande à Signer"/>
          <xsd:enumeration value="VERIF MARCHE"/>
          <xsd:enumeration value="EN ATTENTE POUR TRAITEMENT"/>
        </xsd:restriction>
      </xsd:simpleType>
    </xsd:element>
    <xsd:element name="SIGNATAIRE" ma:index="4" nillable="true" ma:displayName="SIGNATAIRE" ma:format="Dropdown" ma:list="UserInfo" ma:SharePointGroup="0" ma:internalName="SIGNATAIR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aires" ma:index="5" nillable="true" ma:displayName="Commentaires" ma:format="Dropdown" ma:internalName="Commentaires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hidden="true" ma:internalName="MediaServiceAutoTags" ma:readOnly="true">
      <xsd:simpleType>
        <xsd:restriction base="dms:Text"/>
      </xsd:simpleType>
    </xsd:element>
    <xsd:element name="MediaServiceOCR" ma:index="13" nillable="true" ma:displayName="MediaServiceOCR" ma:hidden="true" ma:internalName="MediaServiceOCR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hidden="true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080dd19e-c6ae-45f8-8f74-7f49b44498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scription" ma:index="29" nillable="true" ma:displayName="DESCRIPTION" ma:format="Dropdown" ma:internalName="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a2987-2a89-4bf7-add7-7b5c6472c9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0632a31c-05da-4e18-a63b-323d360c3219}" ma:internalName="TaxCatchAll" ma:readOnly="false" ma:showField="CatchAllData" ma:web="181a2987-2a89-4bf7-add7-7b5c6472c9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b2fdd7-e74f-4b49-9b73-a527960b43bd">
      <Terms xmlns="http://schemas.microsoft.com/office/infopath/2007/PartnerControls"/>
    </lcf76f155ced4ddcb4097134ff3c332f>
    <Description xmlns="b0b2fdd7-e74f-4b49-9b73-a527960b43bd" xsi:nil="true"/>
    <SIGNATAIRE xmlns="b0b2fdd7-e74f-4b49-9b73-a527960b43bd">
      <UserInfo>
        <DisplayName/>
        <AccountId xsi:nil="true"/>
        <AccountType/>
      </UserInfo>
    </SIGNATAIRE>
    <TaxCatchAll xmlns="181a2987-2a89-4bf7-add7-7b5c6472c9ae" xsi:nil="true"/>
    <STATUT xmlns="b0b2fdd7-e74f-4b49-9b73-a527960b43bd" xsi:nil="true"/>
    <Commentaires xmlns="b0b2fdd7-e74f-4b49-9b73-a527960b43bd" xsi:nil="true"/>
  </documentManagement>
</p:properties>
</file>

<file path=customXml/itemProps1.xml><?xml version="1.0" encoding="utf-8"?>
<ds:datastoreItem xmlns:ds="http://schemas.openxmlformats.org/officeDocument/2006/customXml" ds:itemID="{8E2D57E5-5AED-4E87-834A-958E403321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F09537-6F80-42EB-AAD4-63444681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2fdd7-e74f-4b49-9b73-a527960b43bd"/>
    <ds:schemaRef ds:uri="181a2987-2a89-4bf7-add7-7b5c6472c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6574DF-4CCF-4195-B1A3-3C6FBECDB6F6}">
  <ds:schemaRefs>
    <ds:schemaRef ds:uri="http://purl.org/dc/elements/1.1/"/>
    <ds:schemaRef ds:uri="fa94e3ff-4981-4e5e-81e4-151f69bdf962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7044628-f839-4088-bd50-035273c2e72b"/>
    <ds:schemaRef ds:uri="b0b2fdd7-e74f-4b49-9b73-a527960b43bd"/>
    <ds:schemaRef ds:uri="181a2987-2a89-4bf7-add7-7b5c6472c9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Espelia Modele PowerPoint</Template>
  <TotalTime>11154</TotalTime>
  <Words>794</Words>
  <Application>Microsoft Office PowerPoint</Application>
  <PresentationFormat>Grand écran</PresentationFormat>
  <Paragraphs>196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Century Gothic</vt:lpstr>
      <vt:lpstr>Wingdings</vt:lpstr>
      <vt:lpstr>Thème Office</vt:lpstr>
      <vt:lpstr>Présentation PowerPoint</vt:lpstr>
      <vt:lpstr>Présentation PowerPoint</vt:lpstr>
      <vt:lpstr>Présentation PowerPoint</vt:lpstr>
      <vt:lpstr>Eléments clés du projet</vt:lpstr>
      <vt:lpstr>Planning prévisionnel</vt:lpstr>
      <vt:lpstr>Definition of the project frame</vt:lpstr>
      <vt:lpstr>Task 1 : Listing of EU Metadata catalogues of water resources</vt:lpstr>
      <vt:lpstr>Task 2: Capacity for Machine2Machine exchange identification</vt:lpstr>
      <vt:lpstr>Task 3 : Test for FAIR data exchange</vt:lpstr>
      <vt:lpstr>Task 5 : Transfer of the solution to BRGM staff</vt:lpstr>
      <vt:lpstr>Présentation PowerPoint</vt:lpstr>
      <vt:lpstr>Definition of the project frame</vt:lpstr>
      <vt:lpstr>Tâche 1 : Recenser les catalogues « eau » en Europe</vt:lpstr>
      <vt:lpstr>RDV EGM</vt:lpstr>
      <vt:lpstr>Présentation PowerPoint</vt:lpstr>
      <vt:lpstr>Questions diverses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PARACHOU</dc:creator>
  <cp:lastModifiedBy>Nicolas Dhuygelaere</cp:lastModifiedBy>
  <cp:revision>163</cp:revision>
  <cp:lastPrinted>2016-08-25T16:44:50Z</cp:lastPrinted>
  <dcterms:created xsi:type="dcterms:W3CDTF">2022-11-22T15:01:37Z</dcterms:created>
  <dcterms:modified xsi:type="dcterms:W3CDTF">2025-05-09T10:14:12Z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0x010100E04037201B210542BB7856C6C5436C53</vt:lpwstr>
  </property>
</Properties>
</file>