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0" r:id="rId2"/>
    <p:sldMasterId id="2147483652" r:id="rId3"/>
    <p:sldMasterId id="2147483654" r:id="rId4"/>
    <p:sldMasterId id="2147483656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8" r:id="rId19"/>
    <p:sldId id="270" r:id="rId20"/>
    <p:sldId id="272" r:id="rId21"/>
    <p:sldId id="273" r:id="rId22"/>
    <p:sldId id="280" r:id="rId23"/>
    <p:sldId id="281" r:id="rId24"/>
    <p:sldId id="282" r:id="rId25"/>
    <p:sldId id="274" r:id="rId26"/>
    <p:sldId id="277" r:id="rId27"/>
  </p:sldIdLst>
  <p:sldSz cx="12192000" cy="6858000"/>
  <p:notesSz cx="6858000" cy="9144000"/>
  <p:embeddedFontLst>
    <p:embeddedFont>
      <p:font typeface="OPPOSans H" panose="020B0604020202020204" charset="-122"/>
      <p:regular r:id="rId28"/>
    </p:embeddedFont>
    <p:embeddedFont>
      <p:font typeface="Source Han Sans" panose="020B0604020202020204" charset="-128"/>
      <p:regular r:id="rId29"/>
    </p:embeddedFont>
    <p:embeddedFont>
      <p:font typeface="Source Han Sans CN Bold" panose="020B0604020202020204" charset="-128"/>
      <p:bold r:id="rId30"/>
    </p:embeddedFont>
    <p:embeddedFont>
      <p:font typeface="Source Han Sans CN Regular" panose="020B0604020202020204" charset="-128"/>
      <p:bold r:id="rId31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font" Target="fonts/font1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-24765" y="-2794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flipH="1" flipV="1">
            <a:off x="119380" y="1268730"/>
            <a:ext cx="6613525" cy="1819910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2">
                  <a:lumMod val="20000"/>
                  <a:lumOff val="80000"/>
                  <a:alpha val="0"/>
                </a:schemeClr>
              </a:gs>
              <a:gs pos="100000">
                <a:schemeClr val="accent2">
                  <a:alpha val="18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flipH="1" flipV="1">
            <a:off x="249320" y="3716370"/>
            <a:ext cx="6543267" cy="2298283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2">
                  <a:lumMod val="20000"/>
                  <a:lumOff val="80000"/>
                  <a:alpha val="0"/>
                </a:schemeClr>
              </a:gs>
              <a:gs pos="100000">
                <a:schemeClr val="accent2">
                  <a:alpha val="18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414020" y="1340485"/>
            <a:ext cx="6219190" cy="16598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36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Sudoku - Game </a:t>
            </a:r>
            <a:r>
              <a:rPr kumimoji="1" lang="en-US" altLang="zh-CN" sz="36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  <a:sym typeface="+mn-ea"/>
              </a:rPr>
              <a:t>Trực Tuyến </a:t>
            </a:r>
            <a:r>
              <a:rPr kumimoji="1" lang="en-US" altLang="zh-CN" sz="36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Giải Đố Số Học</a:t>
            </a:r>
            <a:endParaRPr kumimoji="1" lang="zh-CN" altLang="en-US" sz="3600"/>
          </a:p>
        </p:txBody>
      </p:sp>
      <p:sp>
        <p:nvSpPr>
          <p:cNvPr id="8" name="标题 1"/>
          <p:cNvSpPr txBox="1"/>
          <p:nvPr/>
        </p:nvSpPr>
        <p:spPr>
          <a:xfrm>
            <a:off x="8661835" y="1731943"/>
            <a:ext cx="3807527" cy="4445834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1">
                  <a:alpha val="20000"/>
                </a:schemeClr>
              </a:gs>
              <a:gs pos="100000">
                <a:schemeClr val="accent2">
                  <a:alpha val="22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21000515">
            <a:off x="8739200" y="985368"/>
            <a:ext cx="1916246" cy="1996085"/>
          </a:xfrm>
          <a:prstGeom prst="roundRect">
            <a:avLst>
              <a:gd name="adj" fmla="val 50000"/>
            </a:avLst>
          </a:prstGeom>
          <a:gradFill>
            <a:gsLst>
              <a:gs pos="1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9521991" y="3631767"/>
            <a:ext cx="1753160" cy="18262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6600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2">
                  <a:lumMod val="60000"/>
                  <a:lumOff val="40000"/>
                  <a:alpha val="100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accent1">
                    <a:lumMod val="20000"/>
                    <a:lumOff val="80000"/>
                    <a:alpha val="100000"/>
                  </a:schemeClr>
                </a:gs>
                <a:gs pos="74000">
                  <a:schemeClr val="accent1">
                    <a:lumMod val="40000"/>
                    <a:lumOff val="60000"/>
                    <a:alpha val="100000"/>
                  </a:schemeClr>
                </a:gs>
                <a:gs pos="83000">
                  <a:schemeClr val="accent1">
                    <a:lumMod val="40000"/>
                    <a:lumOff val="60000"/>
                    <a:alpha val="100000"/>
                  </a:schemeClr>
                </a:gs>
                <a:gs pos="100000">
                  <a:schemeClr val="accent1">
                    <a:lumMod val="20000"/>
                    <a:lumOff val="80000"/>
                    <a:alpha val="100000"/>
                  </a:schemeClr>
                </a:gs>
              </a:gsLst>
              <a:lin ang="5400000" scaled="0"/>
            </a:gradFill>
            <a:miter/>
          </a:ln>
          <a:effectLst>
            <a:outerShdw blurRad="393700" dist="533400" dir="3000000" sx="85000" sy="85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16997476">
            <a:off x="7053997" y="1390622"/>
            <a:ext cx="2580680" cy="25796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1000">
                <a:schemeClr val="bg1">
                  <a:alpha val="27000"/>
                </a:schemeClr>
              </a:gs>
              <a:gs pos="100000">
                <a:schemeClr val="accent2">
                  <a:alpha val="3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10900738" y="413267"/>
            <a:ext cx="2582523" cy="1174553"/>
          </a:xfrm>
          <a:prstGeom prst="roundRect">
            <a:avLst>
              <a:gd name="adj" fmla="val 8462"/>
            </a:avLst>
          </a:prstGeom>
          <a:gradFill>
            <a:gsLst>
              <a:gs pos="0">
                <a:schemeClr val="accent2">
                  <a:alpha val="22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>
            <a:off x="1240155" y="3864610"/>
            <a:ext cx="5366385" cy="20027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2800">
                <a:latin typeface="Times New Roman" panose="02020603050405020304" charset="0"/>
                <a:cs typeface="Times New Roman" panose="02020603050405020304" charset="0"/>
              </a:rPr>
              <a:t>ĐỖ THÙY LINH - 96239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800">
                <a:latin typeface="Times New Roman" panose="02020603050405020304" charset="0"/>
                <a:cs typeface="Times New Roman" panose="02020603050405020304" charset="0"/>
              </a:rPr>
              <a:t>ĐOÀN NGỌC ĐIỆP - 95188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2800">
                <a:latin typeface="Times New Roman" panose="02020603050405020304" charset="0"/>
                <a:cs typeface="Times New Roman" panose="02020603050405020304" charset="0"/>
              </a:rPr>
              <a:t>VŨ THỊ VÂN ANH - 98353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-2349500" y="1524000"/>
            <a:ext cx="5689600" cy="5689600"/>
          </a:xfrm>
          <a:prstGeom prst="ellipse">
            <a:avLst/>
          </a:prstGeom>
          <a:solidFill>
            <a:srgbClr val="0068BF">
              <a:alpha val="17000"/>
            </a:srgbClr>
          </a:solidFill>
        </p:spPr>
        <p:txBody>
          <a:bodyPr vert="horz" wrap="square" lIns="0" tIns="0" rIns="0" bIns="0" rtlCol="0" anchor="ctr"/>
          <a:lstStyle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551815" y="1073150"/>
            <a:ext cx="5259070" cy="5652770"/>
          </a:xfrm>
          <a:prstGeom prst="roundRect">
            <a:avLst>
              <a:gd name="adj" fmla="val 7667"/>
            </a:avLst>
          </a:prstGeom>
          <a:solidFill>
            <a:schemeClr val="accent3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35486" y="1212109"/>
            <a:ext cx="504000" cy="504000"/>
            <a:chOff x="2371956" y="3134889"/>
            <a:chExt cx="504000" cy="504000"/>
          </a:xfrm>
        </p:grpSpPr>
        <p:sp>
          <p:nvSpPr>
            <p:cNvPr id="6" name="标题 1"/>
            <p:cNvSpPr txBox="1"/>
            <p:nvPr/>
          </p:nvSpPr>
          <p:spPr>
            <a:xfrm>
              <a:off x="2371956" y="3134889"/>
              <a:ext cx="504000" cy="504000"/>
            </a:xfrm>
            <a:prstGeom prst="roundRect">
              <a:avLst/>
            </a:prstGeom>
            <a:solidFill>
              <a:schemeClr val="bg1"/>
            </a:solidFill>
            <a:ln w="12700" cap="sq">
              <a:solidFill>
                <a:schemeClr val="accent2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7" name="标题 1"/>
            <p:cNvSpPr txBox="1"/>
            <p:nvPr/>
          </p:nvSpPr>
          <p:spPr>
            <a:xfrm>
              <a:off x="2499856" y="3264049"/>
              <a:ext cx="248200" cy="245681"/>
            </a:xfrm>
            <a:custGeom>
              <a:avLst/>
              <a:gdLst>
                <a:gd name="connsiteX0" fmla="*/ 1163193 w 1872552"/>
                <a:gd name="connsiteY0" fmla="*/ 1008682 h 1853550"/>
                <a:gd name="connsiteX1" fmla="*/ 1670113 w 1872552"/>
                <a:gd name="connsiteY1" fmla="*/ 1008682 h 1853550"/>
                <a:gd name="connsiteX2" fmla="*/ 1839277 w 1872552"/>
                <a:gd name="connsiteY2" fmla="*/ 1177465 h 1853550"/>
                <a:gd name="connsiteX3" fmla="*/ 1839277 w 1872552"/>
                <a:gd name="connsiteY3" fmla="*/ 1684195 h 1853550"/>
                <a:gd name="connsiteX4" fmla="*/ 1670113 w 1872552"/>
                <a:gd name="connsiteY4" fmla="*/ 1853550 h 1853550"/>
                <a:gd name="connsiteX5" fmla="*/ 1163193 w 1872552"/>
                <a:gd name="connsiteY5" fmla="*/ 1853550 h 1853550"/>
                <a:gd name="connsiteX6" fmla="*/ 993838 w 1872552"/>
                <a:gd name="connsiteY6" fmla="*/ 1684195 h 1853550"/>
                <a:gd name="connsiteX7" fmla="*/ 993838 w 1872552"/>
                <a:gd name="connsiteY7" fmla="*/ 1177465 h 1853550"/>
                <a:gd name="connsiteX8" fmla="*/ 1163193 w 1872552"/>
                <a:gd name="connsiteY8" fmla="*/ 1008682 h 1853550"/>
                <a:gd name="connsiteX9" fmla="*/ 169355 w 1872552"/>
                <a:gd name="connsiteY9" fmla="*/ 1008682 h 1853550"/>
                <a:gd name="connsiteX10" fmla="*/ 676275 w 1872552"/>
                <a:gd name="connsiteY10" fmla="*/ 1008682 h 1853550"/>
                <a:gd name="connsiteX11" fmla="*/ 845439 w 1872552"/>
                <a:gd name="connsiteY11" fmla="*/ 1177465 h 1853550"/>
                <a:gd name="connsiteX12" fmla="*/ 845439 w 1872552"/>
                <a:gd name="connsiteY12" fmla="*/ 1684195 h 1853550"/>
                <a:gd name="connsiteX13" fmla="*/ 676275 w 1872552"/>
                <a:gd name="connsiteY13" fmla="*/ 1853550 h 1853550"/>
                <a:gd name="connsiteX14" fmla="*/ 169355 w 1872552"/>
                <a:gd name="connsiteY14" fmla="*/ 1853550 h 1853550"/>
                <a:gd name="connsiteX15" fmla="*/ 0 w 1872552"/>
                <a:gd name="connsiteY15" fmla="*/ 1684195 h 1853550"/>
                <a:gd name="connsiteX16" fmla="*/ 0 w 1872552"/>
                <a:gd name="connsiteY16" fmla="*/ 1177465 h 1853550"/>
                <a:gd name="connsiteX17" fmla="*/ 169355 w 1872552"/>
                <a:gd name="connsiteY17" fmla="*/ 1008682 h 1853550"/>
                <a:gd name="connsiteX18" fmla="*/ 169355 w 1872552"/>
                <a:gd name="connsiteY18" fmla="*/ 33514 h 1853550"/>
                <a:gd name="connsiteX19" fmla="*/ 676275 w 1872552"/>
                <a:gd name="connsiteY19" fmla="*/ 33514 h 1853550"/>
                <a:gd name="connsiteX20" fmla="*/ 845439 w 1872552"/>
                <a:gd name="connsiteY20" fmla="*/ 202297 h 1853550"/>
                <a:gd name="connsiteX21" fmla="*/ 845439 w 1872552"/>
                <a:gd name="connsiteY21" fmla="*/ 709027 h 1853550"/>
                <a:gd name="connsiteX22" fmla="*/ 676275 w 1872552"/>
                <a:gd name="connsiteY22" fmla="*/ 878382 h 1853550"/>
                <a:gd name="connsiteX23" fmla="*/ 169355 w 1872552"/>
                <a:gd name="connsiteY23" fmla="*/ 878382 h 1853550"/>
                <a:gd name="connsiteX24" fmla="*/ 0 w 1872552"/>
                <a:gd name="connsiteY24" fmla="*/ 709027 h 1853550"/>
                <a:gd name="connsiteX25" fmla="*/ 0 w 1872552"/>
                <a:gd name="connsiteY25" fmla="*/ 202297 h 1853550"/>
                <a:gd name="connsiteX26" fmla="*/ 169355 w 1872552"/>
                <a:gd name="connsiteY26" fmla="*/ 33514 h 1853550"/>
                <a:gd name="connsiteX27" fmla="*/ 1416605 w 1872552"/>
                <a:gd name="connsiteY27" fmla="*/ 0 h 1853550"/>
                <a:gd name="connsiteX28" fmla="*/ 1474183 w 1872552"/>
                <a:gd name="connsiteY28" fmla="*/ 23846 h 1853550"/>
                <a:gd name="connsiteX29" fmla="*/ 1848706 w 1872552"/>
                <a:gd name="connsiteY29" fmla="*/ 398369 h 1853550"/>
                <a:gd name="connsiteX30" fmla="*/ 1848706 w 1872552"/>
                <a:gd name="connsiteY30" fmla="*/ 513526 h 1853550"/>
                <a:gd name="connsiteX31" fmla="*/ 1474183 w 1872552"/>
                <a:gd name="connsiteY31" fmla="*/ 888049 h 1853550"/>
                <a:gd name="connsiteX32" fmla="*/ 1359026 w 1872552"/>
                <a:gd name="connsiteY32" fmla="*/ 888049 h 1853550"/>
                <a:gd name="connsiteX33" fmla="*/ 984408 w 1872552"/>
                <a:gd name="connsiteY33" fmla="*/ 513526 h 1853550"/>
                <a:gd name="connsiteX34" fmla="*/ 984408 w 1872552"/>
                <a:gd name="connsiteY34" fmla="*/ 398369 h 1853550"/>
                <a:gd name="connsiteX35" fmla="*/ 1359026 w 1872552"/>
                <a:gd name="connsiteY35" fmla="*/ 23846 h 1853550"/>
                <a:gd name="connsiteX36" fmla="*/ 1416605 w 1872552"/>
                <a:gd name="connsiteY36" fmla="*/ 0 h 1853550"/>
              </a:gdLst>
              <a:ahLst/>
              <a:cxnLst/>
              <a:rect l="l" t="t" r="r" b="b"/>
              <a:pathLst>
                <a:path w="1872552" h="1853550">
                  <a:moveTo>
                    <a:pt x="1163193" y="1008682"/>
                  </a:moveTo>
                  <a:lnTo>
                    <a:pt x="1670113" y="1008682"/>
                  </a:lnTo>
                  <a:cubicBezTo>
                    <a:pt x="1763348" y="1008786"/>
                    <a:pt x="1838963" y="1084230"/>
                    <a:pt x="1839277" y="1177465"/>
                  </a:cubicBezTo>
                  <a:lnTo>
                    <a:pt x="1839277" y="1684195"/>
                  </a:lnTo>
                  <a:cubicBezTo>
                    <a:pt x="1839277" y="1777652"/>
                    <a:pt x="1763570" y="1853445"/>
                    <a:pt x="1670113" y="1853550"/>
                  </a:cubicBezTo>
                  <a:lnTo>
                    <a:pt x="1163193" y="1853550"/>
                  </a:lnTo>
                  <a:cubicBezTo>
                    <a:pt x="1069661" y="1853550"/>
                    <a:pt x="993838" y="1777727"/>
                    <a:pt x="993838" y="1684195"/>
                  </a:cubicBezTo>
                  <a:lnTo>
                    <a:pt x="993838" y="1177465"/>
                  </a:lnTo>
                  <a:cubicBezTo>
                    <a:pt x="994153" y="1084156"/>
                    <a:pt x="1069883" y="1008681"/>
                    <a:pt x="1163193" y="1008682"/>
                  </a:cubicBezTo>
                  <a:close/>
                  <a:moveTo>
                    <a:pt x="169355" y="1008682"/>
                  </a:moveTo>
                  <a:lnTo>
                    <a:pt x="676275" y="1008682"/>
                  </a:lnTo>
                  <a:cubicBezTo>
                    <a:pt x="769510" y="1008786"/>
                    <a:pt x="845125" y="1084230"/>
                    <a:pt x="845439" y="1177465"/>
                  </a:cubicBezTo>
                  <a:lnTo>
                    <a:pt x="845439" y="1684195"/>
                  </a:lnTo>
                  <a:cubicBezTo>
                    <a:pt x="845439" y="1777652"/>
                    <a:pt x="769732" y="1853445"/>
                    <a:pt x="676275" y="1853550"/>
                  </a:cubicBezTo>
                  <a:lnTo>
                    <a:pt x="169355" y="1853550"/>
                  </a:lnTo>
                  <a:cubicBezTo>
                    <a:pt x="75823" y="1853550"/>
                    <a:pt x="0" y="1777727"/>
                    <a:pt x="0" y="1684195"/>
                  </a:cubicBezTo>
                  <a:lnTo>
                    <a:pt x="0" y="1177465"/>
                  </a:lnTo>
                  <a:cubicBezTo>
                    <a:pt x="315" y="1084156"/>
                    <a:pt x="76045" y="1008681"/>
                    <a:pt x="169355" y="1008682"/>
                  </a:cubicBezTo>
                  <a:close/>
                  <a:moveTo>
                    <a:pt x="169355" y="33514"/>
                  </a:moveTo>
                  <a:lnTo>
                    <a:pt x="676275" y="33514"/>
                  </a:lnTo>
                  <a:cubicBezTo>
                    <a:pt x="769510" y="33618"/>
                    <a:pt x="845125" y="109062"/>
                    <a:pt x="845439" y="202297"/>
                  </a:cubicBezTo>
                  <a:lnTo>
                    <a:pt x="845439" y="709027"/>
                  </a:lnTo>
                  <a:cubicBezTo>
                    <a:pt x="845439" y="802484"/>
                    <a:pt x="769732" y="878277"/>
                    <a:pt x="676275" y="878382"/>
                  </a:cubicBezTo>
                  <a:lnTo>
                    <a:pt x="169355" y="878382"/>
                  </a:lnTo>
                  <a:cubicBezTo>
                    <a:pt x="75823" y="878382"/>
                    <a:pt x="0" y="802559"/>
                    <a:pt x="0" y="709027"/>
                  </a:cubicBezTo>
                  <a:lnTo>
                    <a:pt x="0" y="202297"/>
                  </a:lnTo>
                  <a:cubicBezTo>
                    <a:pt x="315" y="108988"/>
                    <a:pt x="76045" y="33513"/>
                    <a:pt x="169355" y="33514"/>
                  </a:cubicBezTo>
                  <a:close/>
                  <a:moveTo>
                    <a:pt x="1416605" y="0"/>
                  </a:moveTo>
                  <a:cubicBezTo>
                    <a:pt x="1437443" y="0"/>
                    <a:pt x="1458281" y="7948"/>
                    <a:pt x="1474183" y="23846"/>
                  </a:cubicBezTo>
                  <a:lnTo>
                    <a:pt x="1848706" y="398369"/>
                  </a:lnTo>
                  <a:cubicBezTo>
                    <a:pt x="1880501" y="430171"/>
                    <a:pt x="1880501" y="481724"/>
                    <a:pt x="1848706" y="513526"/>
                  </a:cubicBezTo>
                  <a:lnTo>
                    <a:pt x="1474183" y="888049"/>
                  </a:lnTo>
                  <a:cubicBezTo>
                    <a:pt x="1442379" y="919843"/>
                    <a:pt x="1390830" y="919843"/>
                    <a:pt x="1359026" y="888049"/>
                  </a:cubicBezTo>
                  <a:lnTo>
                    <a:pt x="984408" y="513526"/>
                  </a:lnTo>
                  <a:cubicBezTo>
                    <a:pt x="952613" y="481724"/>
                    <a:pt x="952613" y="430171"/>
                    <a:pt x="984408" y="398369"/>
                  </a:cubicBezTo>
                  <a:lnTo>
                    <a:pt x="1359026" y="23846"/>
                  </a:lnTo>
                  <a:cubicBezTo>
                    <a:pt x="1374928" y="7948"/>
                    <a:pt x="1395766" y="0"/>
                    <a:pt x="141660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l">
                <a:lnSpc>
                  <a:spcPct val="110000"/>
                </a:lnSpc>
              </a:pPr>
              <a:endParaRPr kumimoji="1" lang="zh-CN" altLang="en-US"/>
            </a:p>
          </p:txBody>
        </p:sp>
      </p:grpSp>
      <p:sp>
        <p:nvSpPr>
          <p:cNvPr id="8" name="标题 1"/>
          <p:cNvSpPr txBox="1"/>
          <p:nvPr/>
        </p:nvSpPr>
        <p:spPr>
          <a:xfrm>
            <a:off x="678180" y="1604645"/>
            <a:ext cx="4979035" cy="4942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Header: Hiển thị tiêu </a:t>
            </a:r>
            <a:r>
              <a:rPr kumimoji="1" lang="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ề, mức </a:t>
            </a:r>
            <a:r>
              <a:rPr kumimoji="1" lang="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ộ khó, số sao (</a:t>
            </a:r>
            <a:r>
              <a:rPr kumimoji="1" lang="zh-CN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★</a:t>
            </a:r>
            <a:r>
              <a:rPr kumimoji="1"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), và bộ </a:t>
            </a:r>
            <a:r>
              <a:rPr kumimoji="1" lang="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ếm thời gian.</a:t>
            </a:r>
          </a:p>
          <a:p>
            <a:pPr algn="l">
              <a:lnSpc>
                <a:spcPct val="150000"/>
              </a:lnSpc>
            </a:pPr>
            <a:r>
              <a:rPr kumimoji="1"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Menu </a:t>
            </a:r>
            <a:r>
              <a:rPr kumimoji="1" lang="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ộ khó: Nút chọn mức </a:t>
            </a:r>
            <a:r>
              <a:rPr kumimoji="1" lang="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ộ (Dễ, Trung bình, Khó).</a:t>
            </a:r>
          </a:p>
          <a:p>
            <a:pPr algn="l">
              <a:lnSpc>
                <a:spcPct val="150000"/>
              </a:lnSpc>
            </a:pPr>
            <a:r>
              <a:rPr kumimoji="1"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Bảng Sudoku: Bảng 9x9 với các ô nhập liệu, ô cố </a:t>
            </a:r>
            <a:r>
              <a:rPr kumimoji="1" lang="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ịnh (disabled), và hiệu ứng highlight.</a:t>
            </a:r>
          </a:p>
          <a:p>
            <a:pPr algn="l">
              <a:lnSpc>
                <a:spcPct val="150000"/>
              </a:lnSpc>
            </a:pPr>
            <a:r>
              <a:rPr kumimoji="1"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Toolbar: Nút xóa ô (eraser) và hoàn tác (undo).</a:t>
            </a:r>
          </a:p>
          <a:p>
            <a:pPr algn="l">
              <a:lnSpc>
                <a:spcPct val="150000"/>
              </a:lnSpc>
            </a:pPr>
            <a:r>
              <a:rPr kumimoji="1"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Modal: Hiển thị kết quả (thắng/thua) và l</a:t>
            </a:r>
            <a:r>
              <a:rPr kumimoji="1" lang="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kumimoji="1"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do (ví dụ: quá 3 lần sai, </a:t>
            </a:r>
            <a:r>
              <a:rPr kumimoji="1" lang="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ối thủ ngắt kết nối).</a:t>
            </a:r>
          </a:p>
          <a:p>
            <a:pPr algn="l">
              <a:lnSpc>
                <a:spcPct val="150000"/>
              </a:lnSpc>
            </a:pPr>
            <a:r>
              <a:rPr kumimoji="1"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Thông báo chờ: Hiển thị khi chờ ghép </a:t>
            </a:r>
            <a:r>
              <a:rPr kumimoji="1" lang="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ôi trong chế </a:t>
            </a:r>
            <a:r>
              <a:rPr kumimoji="1" lang="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ộ online.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767715" y="1196975"/>
            <a:ext cx="5179695" cy="40767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>
              <a:lnSpc>
                <a:spcPct val="130000"/>
              </a:lnSpc>
            </a:pPr>
            <a:r>
              <a:rPr kumimoji="1" lang="en-US" altLang="zh-CN" sz="24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Times New Roman" panose="02020603050405020304" charset="0"/>
                <a:ea typeface="Source Han Sans CN Bold" panose="020B0800000000000000" charset="-122"/>
                <a:cs typeface="Times New Roman" panose="02020603050405020304" charset="0"/>
              </a:rPr>
              <a:t>Thành Phần Chính</a:t>
            </a:r>
            <a:endParaRPr kumimoji="1"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10579100" y="3784600"/>
            <a:ext cx="2540000" cy="2540000"/>
          </a:xfrm>
          <a:prstGeom prst="ellipse">
            <a:avLst/>
          </a:prstGeom>
          <a:solidFill>
            <a:schemeClr val="accent2">
              <a:alpha val="9000"/>
            </a:schemeClr>
          </a:solidFill>
        </p:spPr>
        <p:txBody>
          <a:bodyPr vert="horz" wrap="square" lIns="0" tIns="0" rIns="0" bIns="0" rtlCol="0" anchor="ctr"/>
          <a:lstStyle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Giao Diện Người Dùng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6600190" y="1125220"/>
            <a:ext cx="5259070" cy="5652770"/>
          </a:xfrm>
          <a:prstGeom prst="roundRect">
            <a:avLst>
              <a:gd name="adj" fmla="val 7667"/>
            </a:avLst>
          </a:prstGeom>
          <a:solidFill>
            <a:schemeClr val="accent3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400396" y="1217189"/>
            <a:ext cx="504000" cy="504000"/>
            <a:chOff x="2371956" y="3134889"/>
            <a:chExt cx="504000" cy="504000"/>
          </a:xfrm>
        </p:grpSpPr>
        <p:sp>
          <p:nvSpPr>
            <p:cNvPr id="16" name="标题 1"/>
            <p:cNvSpPr txBox="1"/>
            <p:nvPr/>
          </p:nvSpPr>
          <p:spPr>
            <a:xfrm>
              <a:off x="2371956" y="3134889"/>
              <a:ext cx="504000" cy="504000"/>
            </a:xfrm>
            <a:prstGeom prst="roundRect">
              <a:avLst/>
            </a:prstGeom>
            <a:solidFill>
              <a:schemeClr val="bg1"/>
            </a:solidFill>
            <a:ln w="12700" cap="sq">
              <a:solidFill>
                <a:schemeClr val="accent2"/>
              </a:solidFill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>
                <a:lnSpc>
                  <a:spcPct val="110000"/>
                </a:lnSpc>
              </a:pPr>
              <a:endParaRPr kumimoji="1" lang="zh-CN" altLang="en-US"/>
            </a:p>
          </p:txBody>
        </p:sp>
        <p:sp>
          <p:nvSpPr>
            <p:cNvPr id="17" name="标题 1"/>
            <p:cNvSpPr txBox="1"/>
            <p:nvPr/>
          </p:nvSpPr>
          <p:spPr>
            <a:xfrm>
              <a:off x="2499856" y="3264049"/>
              <a:ext cx="248200" cy="245681"/>
            </a:xfrm>
            <a:custGeom>
              <a:avLst/>
              <a:gdLst>
                <a:gd name="connsiteX0" fmla="*/ 1163193 w 1872552"/>
                <a:gd name="connsiteY0" fmla="*/ 1008682 h 1853550"/>
                <a:gd name="connsiteX1" fmla="*/ 1670113 w 1872552"/>
                <a:gd name="connsiteY1" fmla="*/ 1008682 h 1853550"/>
                <a:gd name="connsiteX2" fmla="*/ 1839277 w 1872552"/>
                <a:gd name="connsiteY2" fmla="*/ 1177465 h 1853550"/>
                <a:gd name="connsiteX3" fmla="*/ 1839277 w 1872552"/>
                <a:gd name="connsiteY3" fmla="*/ 1684195 h 1853550"/>
                <a:gd name="connsiteX4" fmla="*/ 1670113 w 1872552"/>
                <a:gd name="connsiteY4" fmla="*/ 1853550 h 1853550"/>
                <a:gd name="connsiteX5" fmla="*/ 1163193 w 1872552"/>
                <a:gd name="connsiteY5" fmla="*/ 1853550 h 1853550"/>
                <a:gd name="connsiteX6" fmla="*/ 993838 w 1872552"/>
                <a:gd name="connsiteY6" fmla="*/ 1684195 h 1853550"/>
                <a:gd name="connsiteX7" fmla="*/ 993838 w 1872552"/>
                <a:gd name="connsiteY7" fmla="*/ 1177465 h 1853550"/>
                <a:gd name="connsiteX8" fmla="*/ 1163193 w 1872552"/>
                <a:gd name="connsiteY8" fmla="*/ 1008682 h 1853550"/>
                <a:gd name="connsiteX9" fmla="*/ 169355 w 1872552"/>
                <a:gd name="connsiteY9" fmla="*/ 1008682 h 1853550"/>
                <a:gd name="connsiteX10" fmla="*/ 676275 w 1872552"/>
                <a:gd name="connsiteY10" fmla="*/ 1008682 h 1853550"/>
                <a:gd name="connsiteX11" fmla="*/ 845439 w 1872552"/>
                <a:gd name="connsiteY11" fmla="*/ 1177465 h 1853550"/>
                <a:gd name="connsiteX12" fmla="*/ 845439 w 1872552"/>
                <a:gd name="connsiteY12" fmla="*/ 1684195 h 1853550"/>
                <a:gd name="connsiteX13" fmla="*/ 676275 w 1872552"/>
                <a:gd name="connsiteY13" fmla="*/ 1853550 h 1853550"/>
                <a:gd name="connsiteX14" fmla="*/ 169355 w 1872552"/>
                <a:gd name="connsiteY14" fmla="*/ 1853550 h 1853550"/>
                <a:gd name="connsiteX15" fmla="*/ 0 w 1872552"/>
                <a:gd name="connsiteY15" fmla="*/ 1684195 h 1853550"/>
                <a:gd name="connsiteX16" fmla="*/ 0 w 1872552"/>
                <a:gd name="connsiteY16" fmla="*/ 1177465 h 1853550"/>
                <a:gd name="connsiteX17" fmla="*/ 169355 w 1872552"/>
                <a:gd name="connsiteY17" fmla="*/ 1008682 h 1853550"/>
                <a:gd name="connsiteX18" fmla="*/ 169355 w 1872552"/>
                <a:gd name="connsiteY18" fmla="*/ 33514 h 1853550"/>
                <a:gd name="connsiteX19" fmla="*/ 676275 w 1872552"/>
                <a:gd name="connsiteY19" fmla="*/ 33514 h 1853550"/>
                <a:gd name="connsiteX20" fmla="*/ 845439 w 1872552"/>
                <a:gd name="connsiteY20" fmla="*/ 202297 h 1853550"/>
                <a:gd name="connsiteX21" fmla="*/ 845439 w 1872552"/>
                <a:gd name="connsiteY21" fmla="*/ 709027 h 1853550"/>
                <a:gd name="connsiteX22" fmla="*/ 676275 w 1872552"/>
                <a:gd name="connsiteY22" fmla="*/ 878382 h 1853550"/>
                <a:gd name="connsiteX23" fmla="*/ 169355 w 1872552"/>
                <a:gd name="connsiteY23" fmla="*/ 878382 h 1853550"/>
                <a:gd name="connsiteX24" fmla="*/ 0 w 1872552"/>
                <a:gd name="connsiteY24" fmla="*/ 709027 h 1853550"/>
                <a:gd name="connsiteX25" fmla="*/ 0 w 1872552"/>
                <a:gd name="connsiteY25" fmla="*/ 202297 h 1853550"/>
                <a:gd name="connsiteX26" fmla="*/ 169355 w 1872552"/>
                <a:gd name="connsiteY26" fmla="*/ 33514 h 1853550"/>
                <a:gd name="connsiteX27" fmla="*/ 1416605 w 1872552"/>
                <a:gd name="connsiteY27" fmla="*/ 0 h 1853550"/>
                <a:gd name="connsiteX28" fmla="*/ 1474183 w 1872552"/>
                <a:gd name="connsiteY28" fmla="*/ 23846 h 1853550"/>
                <a:gd name="connsiteX29" fmla="*/ 1848706 w 1872552"/>
                <a:gd name="connsiteY29" fmla="*/ 398369 h 1853550"/>
                <a:gd name="connsiteX30" fmla="*/ 1848706 w 1872552"/>
                <a:gd name="connsiteY30" fmla="*/ 513526 h 1853550"/>
                <a:gd name="connsiteX31" fmla="*/ 1474183 w 1872552"/>
                <a:gd name="connsiteY31" fmla="*/ 888049 h 1853550"/>
                <a:gd name="connsiteX32" fmla="*/ 1359026 w 1872552"/>
                <a:gd name="connsiteY32" fmla="*/ 888049 h 1853550"/>
                <a:gd name="connsiteX33" fmla="*/ 984408 w 1872552"/>
                <a:gd name="connsiteY33" fmla="*/ 513526 h 1853550"/>
                <a:gd name="connsiteX34" fmla="*/ 984408 w 1872552"/>
                <a:gd name="connsiteY34" fmla="*/ 398369 h 1853550"/>
                <a:gd name="connsiteX35" fmla="*/ 1359026 w 1872552"/>
                <a:gd name="connsiteY35" fmla="*/ 23846 h 1853550"/>
                <a:gd name="connsiteX36" fmla="*/ 1416605 w 1872552"/>
                <a:gd name="connsiteY36" fmla="*/ 0 h 1853550"/>
              </a:gdLst>
              <a:ahLst/>
              <a:cxnLst/>
              <a:rect l="l" t="t" r="r" b="b"/>
              <a:pathLst>
                <a:path w="1872552" h="1853550">
                  <a:moveTo>
                    <a:pt x="1163193" y="1008682"/>
                  </a:moveTo>
                  <a:lnTo>
                    <a:pt x="1670113" y="1008682"/>
                  </a:lnTo>
                  <a:cubicBezTo>
                    <a:pt x="1763348" y="1008786"/>
                    <a:pt x="1838963" y="1084230"/>
                    <a:pt x="1839277" y="1177465"/>
                  </a:cubicBezTo>
                  <a:lnTo>
                    <a:pt x="1839277" y="1684195"/>
                  </a:lnTo>
                  <a:cubicBezTo>
                    <a:pt x="1839277" y="1777652"/>
                    <a:pt x="1763570" y="1853445"/>
                    <a:pt x="1670113" y="1853550"/>
                  </a:cubicBezTo>
                  <a:lnTo>
                    <a:pt x="1163193" y="1853550"/>
                  </a:lnTo>
                  <a:cubicBezTo>
                    <a:pt x="1069661" y="1853550"/>
                    <a:pt x="993838" y="1777727"/>
                    <a:pt x="993838" y="1684195"/>
                  </a:cubicBezTo>
                  <a:lnTo>
                    <a:pt x="993838" y="1177465"/>
                  </a:lnTo>
                  <a:cubicBezTo>
                    <a:pt x="994153" y="1084156"/>
                    <a:pt x="1069883" y="1008681"/>
                    <a:pt x="1163193" y="1008682"/>
                  </a:cubicBezTo>
                  <a:close/>
                  <a:moveTo>
                    <a:pt x="169355" y="1008682"/>
                  </a:moveTo>
                  <a:lnTo>
                    <a:pt x="676275" y="1008682"/>
                  </a:lnTo>
                  <a:cubicBezTo>
                    <a:pt x="769510" y="1008786"/>
                    <a:pt x="845125" y="1084230"/>
                    <a:pt x="845439" y="1177465"/>
                  </a:cubicBezTo>
                  <a:lnTo>
                    <a:pt x="845439" y="1684195"/>
                  </a:lnTo>
                  <a:cubicBezTo>
                    <a:pt x="845439" y="1777652"/>
                    <a:pt x="769732" y="1853445"/>
                    <a:pt x="676275" y="1853550"/>
                  </a:cubicBezTo>
                  <a:lnTo>
                    <a:pt x="169355" y="1853550"/>
                  </a:lnTo>
                  <a:cubicBezTo>
                    <a:pt x="75823" y="1853550"/>
                    <a:pt x="0" y="1777727"/>
                    <a:pt x="0" y="1684195"/>
                  </a:cubicBezTo>
                  <a:lnTo>
                    <a:pt x="0" y="1177465"/>
                  </a:lnTo>
                  <a:cubicBezTo>
                    <a:pt x="315" y="1084156"/>
                    <a:pt x="76045" y="1008681"/>
                    <a:pt x="169355" y="1008682"/>
                  </a:cubicBezTo>
                  <a:close/>
                  <a:moveTo>
                    <a:pt x="169355" y="33514"/>
                  </a:moveTo>
                  <a:lnTo>
                    <a:pt x="676275" y="33514"/>
                  </a:lnTo>
                  <a:cubicBezTo>
                    <a:pt x="769510" y="33618"/>
                    <a:pt x="845125" y="109062"/>
                    <a:pt x="845439" y="202297"/>
                  </a:cubicBezTo>
                  <a:lnTo>
                    <a:pt x="845439" y="709027"/>
                  </a:lnTo>
                  <a:cubicBezTo>
                    <a:pt x="845439" y="802484"/>
                    <a:pt x="769732" y="878277"/>
                    <a:pt x="676275" y="878382"/>
                  </a:cubicBezTo>
                  <a:lnTo>
                    <a:pt x="169355" y="878382"/>
                  </a:lnTo>
                  <a:cubicBezTo>
                    <a:pt x="75823" y="878382"/>
                    <a:pt x="0" y="802559"/>
                    <a:pt x="0" y="709027"/>
                  </a:cubicBezTo>
                  <a:lnTo>
                    <a:pt x="0" y="202297"/>
                  </a:lnTo>
                  <a:cubicBezTo>
                    <a:pt x="315" y="108988"/>
                    <a:pt x="76045" y="33513"/>
                    <a:pt x="169355" y="33514"/>
                  </a:cubicBezTo>
                  <a:close/>
                  <a:moveTo>
                    <a:pt x="1416605" y="0"/>
                  </a:moveTo>
                  <a:cubicBezTo>
                    <a:pt x="1437443" y="0"/>
                    <a:pt x="1458281" y="7948"/>
                    <a:pt x="1474183" y="23846"/>
                  </a:cubicBezTo>
                  <a:lnTo>
                    <a:pt x="1848706" y="398369"/>
                  </a:lnTo>
                  <a:cubicBezTo>
                    <a:pt x="1880501" y="430171"/>
                    <a:pt x="1880501" y="481724"/>
                    <a:pt x="1848706" y="513526"/>
                  </a:cubicBezTo>
                  <a:lnTo>
                    <a:pt x="1474183" y="888049"/>
                  </a:lnTo>
                  <a:cubicBezTo>
                    <a:pt x="1442379" y="919843"/>
                    <a:pt x="1390830" y="919843"/>
                    <a:pt x="1359026" y="888049"/>
                  </a:cubicBezTo>
                  <a:lnTo>
                    <a:pt x="984408" y="513526"/>
                  </a:lnTo>
                  <a:cubicBezTo>
                    <a:pt x="952613" y="481724"/>
                    <a:pt x="952613" y="430171"/>
                    <a:pt x="984408" y="398369"/>
                  </a:cubicBezTo>
                  <a:lnTo>
                    <a:pt x="1359026" y="23846"/>
                  </a:lnTo>
                  <a:cubicBezTo>
                    <a:pt x="1374928" y="7948"/>
                    <a:pt x="1395766" y="0"/>
                    <a:pt x="1416605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l">
                <a:lnSpc>
                  <a:spcPct val="110000"/>
                </a:lnSpc>
              </a:pPr>
              <a:endParaRPr kumimoji="1" lang="zh-CN" altLang="en-US"/>
            </a:p>
          </p:txBody>
        </p:sp>
      </p:grpSp>
      <p:sp>
        <p:nvSpPr>
          <p:cNvPr id="18" name="标题 1"/>
          <p:cNvSpPr txBox="1"/>
          <p:nvPr/>
        </p:nvSpPr>
        <p:spPr>
          <a:xfrm>
            <a:off x="7113905" y="1346200"/>
            <a:ext cx="4126230" cy="3708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>
              <a:lnSpc>
                <a:spcPct val="130000"/>
              </a:lnSpc>
            </a:pPr>
            <a:r>
              <a:rPr kumimoji="1" lang="en-US" altLang="en-US" sz="24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Responsive Design</a:t>
            </a:r>
          </a:p>
        </p:txBody>
      </p:sp>
      <p:sp>
        <p:nvSpPr>
          <p:cNvPr id="19" name="标题 1"/>
          <p:cNvSpPr txBox="1"/>
          <p:nvPr/>
        </p:nvSpPr>
        <p:spPr>
          <a:xfrm>
            <a:off x="7018020" y="1875155"/>
            <a:ext cx="4292600" cy="456501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Sử dụng rem cho kích th</a:t>
            </a:r>
            <a:r>
              <a:rPr kumimoji="1" lang="" alt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kumimoji="1" lang="en-US" alt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ớc, </a:t>
            </a:r>
            <a:r>
              <a:rPr kumimoji="1" lang="" alt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ảm bảo giao diện phù hợp trên cả desktop và mobile.</a:t>
            </a:r>
          </a:p>
          <a:p>
            <a:pPr algn="l">
              <a:lnSpc>
                <a:spcPct val="150000"/>
              </a:lnSpc>
            </a:pPr>
            <a:r>
              <a:rPr kumimoji="1" lang="en-US" alt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- Media query trong style.css </a:t>
            </a:r>
            <a:r>
              <a:rPr kumimoji="1" lang="" alt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iều chỉnh kích th</a:t>
            </a:r>
            <a:r>
              <a:rPr kumimoji="1" lang="" alt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kumimoji="1" lang="en-US" altLang="en-US" sz="20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ớc ô và font cho màn hình nhỏ (&lt;600px).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8661835" y="1731943"/>
            <a:ext cx="3807527" cy="4445834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1">
                  <a:alpha val="20000"/>
                </a:schemeClr>
              </a:gs>
              <a:gs pos="100000">
                <a:schemeClr val="accent2">
                  <a:alpha val="22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21000515">
            <a:off x="8739200" y="985368"/>
            <a:ext cx="1916246" cy="1996085"/>
          </a:xfrm>
          <a:prstGeom prst="roundRect">
            <a:avLst>
              <a:gd name="adj" fmla="val 50000"/>
            </a:avLst>
          </a:prstGeom>
          <a:gradFill>
            <a:gsLst>
              <a:gs pos="1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16997476">
            <a:off x="7053997" y="1390622"/>
            <a:ext cx="2580680" cy="25796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1000">
                <a:schemeClr val="bg1">
                  <a:alpha val="27000"/>
                </a:schemeClr>
              </a:gs>
              <a:gs pos="100000">
                <a:schemeClr val="accent2">
                  <a:alpha val="3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0900738" y="413267"/>
            <a:ext cx="2582523" cy="1174553"/>
          </a:xfrm>
          <a:prstGeom prst="roundRect">
            <a:avLst>
              <a:gd name="adj" fmla="val 8462"/>
            </a:avLst>
          </a:prstGeom>
          <a:gradFill>
            <a:gsLst>
              <a:gs pos="0">
                <a:schemeClr val="accent2">
                  <a:alpha val="22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>
                    <a:alpha val="100000"/>
                  </a:schemeClr>
                </a:gs>
                <a:gs pos="98000">
                  <a:schemeClr val="accent1">
                    <a:lumMod val="30000"/>
                    <a:lumOff val="70000"/>
                    <a:alpha val="10000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flipH="1" flipV="1">
            <a:off x="326130" y="3061444"/>
            <a:ext cx="6188901" cy="2438146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2">
                  <a:lumMod val="20000"/>
                  <a:lumOff val="80000"/>
                  <a:alpha val="0"/>
                </a:schemeClr>
              </a:gs>
              <a:gs pos="100000">
                <a:schemeClr val="accent2">
                  <a:alpha val="18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>
                    <a:alpha val="100000"/>
                  </a:schemeClr>
                </a:gs>
                <a:gs pos="98000">
                  <a:schemeClr val="accent1">
                    <a:lumMod val="30000"/>
                    <a:lumOff val="70000"/>
                    <a:alpha val="100000"/>
                  </a:schemeClr>
                </a:gs>
              </a:gsLst>
              <a:lin ang="5400000" scaled="0"/>
            </a:gra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581660" y="3218180"/>
            <a:ext cx="5831205" cy="21240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48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Công Nghệ 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48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                      Sử Dụng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623731" y="620199"/>
            <a:ext cx="1398765" cy="2293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0" rtlCol="0" anchor="b"/>
          <a:lstStyle/>
          <a:p>
            <a:pPr algn="l">
              <a:lnSpc>
                <a:spcPct val="110000"/>
              </a:lnSpc>
            </a:pPr>
            <a:r>
              <a:rPr kumimoji="1" lang="en-US" altLang="zh-CN" sz="7200">
                <a:ln w="12700">
                  <a:noFill/>
                </a:ln>
                <a:solidFill>
                  <a:srgbClr val="2956E7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03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9648991" y="3758767"/>
            <a:ext cx="1753160" cy="18262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6600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2">
                  <a:lumMod val="60000"/>
                  <a:lumOff val="40000"/>
                  <a:alpha val="100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accent1">
                    <a:lumMod val="20000"/>
                    <a:lumOff val="80000"/>
                    <a:alpha val="100000"/>
                  </a:schemeClr>
                </a:gs>
                <a:gs pos="74000">
                  <a:schemeClr val="accent1">
                    <a:lumMod val="40000"/>
                    <a:lumOff val="60000"/>
                    <a:alpha val="100000"/>
                  </a:schemeClr>
                </a:gs>
                <a:gs pos="83000">
                  <a:schemeClr val="accent1">
                    <a:lumMod val="40000"/>
                    <a:lumOff val="60000"/>
                    <a:alpha val="100000"/>
                  </a:schemeClr>
                </a:gs>
                <a:gs pos="100000">
                  <a:schemeClr val="accent1">
                    <a:lumMod val="20000"/>
                    <a:lumOff val="80000"/>
                    <a:alpha val="100000"/>
                  </a:schemeClr>
                </a:gs>
              </a:gsLst>
              <a:lin ang="5400000" scaled="0"/>
            </a:gradFill>
            <a:miter/>
          </a:ln>
          <a:effectLst>
            <a:outerShdw blurRad="393700" dist="533400" dir="3000000" sx="85000" sy="85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1520130" y="3432443"/>
            <a:ext cx="2801169" cy="2339048"/>
          </a:xfrm>
          <a:custGeom>
            <a:avLst/>
            <a:gdLst/>
            <a:ahLst/>
            <a:cxnLst/>
            <a:rect l="l" t="t" r="r" b="b"/>
            <a:pathLst>
              <a:path w="876" h="731" extrusionOk="0">
                <a:moveTo>
                  <a:pt x="857" y="0"/>
                </a:moveTo>
                <a:cubicBezTo>
                  <a:pt x="849" y="26"/>
                  <a:pt x="837" y="61"/>
                  <a:pt x="817" y="101"/>
                </a:cubicBezTo>
                <a:cubicBezTo>
                  <a:pt x="780" y="173"/>
                  <a:pt x="710" y="275"/>
                  <a:pt x="583" y="347"/>
                </a:cubicBezTo>
                <a:cubicBezTo>
                  <a:pt x="521" y="382"/>
                  <a:pt x="454" y="400"/>
                  <a:pt x="386" y="400"/>
                </a:cubicBezTo>
                <a:cubicBezTo>
                  <a:pt x="267" y="400"/>
                  <a:pt x="184" y="347"/>
                  <a:pt x="180" y="344"/>
                </a:cubicBezTo>
                <a:cubicBezTo>
                  <a:pt x="180" y="344"/>
                  <a:pt x="180" y="344"/>
                  <a:pt x="180" y="344"/>
                </a:cubicBezTo>
                <a:cubicBezTo>
                  <a:pt x="111" y="304"/>
                  <a:pt x="68" y="229"/>
                  <a:pt x="68" y="149"/>
                </a:cubicBezTo>
                <a:cubicBezTo>
                  <a:pt x="68" y="120"/>
                  <a:pt x="74" y="92"/>
                  <a:pt x="84" y="66"/>
                </a:cubicBezTo>
                <a:cubicBezTo>
                  <a:pt x="30" y="133"/>
                  <a:pt x="2" y="212"/>
                  <a:pt x="1" y="301"/>
                </a:cubicBezTo>
                <a:cubicBezTo>
                  <a:pt x="0" y="441"/>
                  <a:pt x="51" y="548"/>
                  <a:pt x="93" y="614"/>
                </a:cubicBezTo>
                <a:cubicBezTo>
                  <a:pt x="134" y="676"/>
                  <a:pt x="176" y="713"/>
                  <a:pt x="185" y="721"/>
                </a:cubicBezTo>
                <a:cubicBezTo>
                  <a:pt x="221" y="728"/>
                  <a:pt x="257" y="731"/>
                  <a:pt x="294" y="731"/>
                </a:cubicBezTo>
                <a:cubicBezTo>
                  <a:pt x="615" y="731"/>
                  <a:pt x="876" y="470"/>
                  <a:pt x="876" y="149"/>
                </a:cubicBezTo>
                <a:cubicBezTo>
                  <a:pt x="876" y="99"/>
                  <a:pt x="869" y="49"/>
                  <a:pt x="857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sq">
            <a:noFill/>
          </a:ln>
        </p:spPr>
        <p:txBody>
          <a:bodyPr vert="horz" wrap="square" lIns="91425" tIns="45700" rIns="91425" bIns="4570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599441" y="2606548"/>
            <a:ext cx="2423177" cy="3100956"/>
          </a:xfrm>
          <a:custGeom>
            <a:avLst/>
            <a:gdLst/>
            <a:ahLst/>
            <a:cxnLst/>
            <a:rect l="l" t="t" r="r" b="b"/>
            <a:pathLst>
              <a:path w="758" h="969" extrusionOk="0">
                <a:moveTo>
                  <a:pt x="758" y="267"/>
                </a:moveTo>
                <a:cubicBezTo>
                  <a:pt x="727" y="186"/>
                  <a:pt x="673" y="123"/>
                  <a:pt x="597" y="78"/>
                </a:cubicBezTo>
                <a:cubicBezTo>
                  <a:pt x="510" y="26"/>
                  <a:pt x="414" y="0"/>
                  <a:pt x="312" y="0"/>
                </a:cubicBezTo>
                <a:cubicBezTo>
                  <a:pt x="221" y="0"/>
                  <a:pt x="154" y="22"/>
                  <a:pt x="141" y="27"/>
                </a:cubicBezTo>
                <a:cubicBezTo>
                  <a:pt x="50" y="133"/>
                  <a:pt x="0" y="267"/>
                  <a:pt x="0" y="407"/>
                </a:cubicBezTo>
                <a:cubicBezTo>
                  <a:pt x="0" y="671"/>
                  <a:pt x="178" y="901"/>
                  <a:pt x="429" y="969"/>
                </a:cubicBezTo>
                <a:cubicBezTo>
                  <a:pt x="411" y="950"/>
                  <a:pt x="387" y="922"/>
                  <a:pt x="362" y="884"/>
                </a:cubicBezTo>
                <a:cubicBezTo>
                  <a:pt x="318" y="816"/>
                  <a:pt x="265" y="705"/>
                  <a:pt x="266" y="559"/>
                </a:cubicBezTo>
                <a:cubicBezTo>
                  <a:pt x="267" y="432"/>
                  <a:pt x="322" y="344"/>
                  <a:pt x="368" y="293"/>
                </a:cubicBezTo>
                <a:cubicBezTo>
                  <a:pt x="418" y="238"/>
                  <a:pt x="467" y="212"/>
                  <a:pt x="469" y="211"/>
                </a:cubicBezTo>
                <a:cubicBezTo>
                  <a:pt x="470" y="211"/>
                  <a:pt x="470" y="211"/>
                  <a:pt x="470" y="211"/>
                </a:cubicBezTo>
                <a:cubicBezTo>
                  <a:pt x="504" y="192"/>
                  <a:pt x="542" y="181"/>
                  <a:pt x="582" y="181"/>
                </a:cubicBezTo>
                <a:cubicBezTo>
                  <a:pt x="653" y="181"/>
                  <a:pt x="717" y="215"/>
                  <a:pt x="758" y="267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cap="sq">
            <a:noFill/>
          </a:ln>
        </p:spPr>
        <p:txBody>
          <a:bodyPr vert="horz" wrap="square" lIns="91425" tIns="45700" rIns="91425" bIns="4570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149247" y="2047262"/>
            <a:ext cx="3066593" cy="2591437"/>
          </a:xfrm>
          <a:custGeom>
            <a:avLst/>
            <a:gdLst/>
            <a:ahLst/>
            <a:cxnLst/>
            <a:rect l="l" t="t" r="r" b="b"/>
            <a:pathLst>
              <a:path w="959" h="810" extrusionOk="0">
                <a:moveTo>
                  <a:pt x="688" y="760"/>
                </a:moveTo>
                <a:cubicBezTo>
                  <a:pt x="809" y="691"/>
                  <a:pt x="877" y="594"/>
                  <a:pt x="912" y="524"/>
                </a:cubicBezTo>
                <a:cubicBezTo>
                  <a:pt x="946" y="457"/>
                  <a:pt x="957" y="402"/>
                  <a:pt x="959" y="390"/>
                </a:cubicBezTo>
                <a:cubicBezTo>
                  <a:pt x="878" y="157"/>
                  <a:pt x="657" y="0"/>
                  <a:pt x="410" y="0"/>
                </a:cubicBezTo>
                <a:cubicBezTo>
                  <a:pt x="256" y="0"/>
                  <a:pt x="108" y="61"/>
                  <a:pt x="0" y="169"/>
                </a:cubicBezTo>
                <a:cubicBezTo>
                  <a:pt x="32" y="161"/>
                  <a:pt x="81" y="152"/>
                  <a:pt x="140" y="152"/>
                </a:cubicBezTo>
                <a:cubicBezTo>
                  <a:pt x="246" y="152"/>
                  <a:pt x="346" y="179"/>
                  <a:pt x="436" y="233"/>
                </a:cubicBezTo>
                <a:cubicBezTo>
                  <a:pt x="545" y="297"/>
                  <a:pt x="594" y="389"/>
                  <a:pt x="615" y="454"/>
                </a:cubicBezTo>
                <a:cubicBezTo>
                  <a:pt x="638" y="523"/>
                  <a:pt x="636" y="577"/>
                  <a:pt x="635" y="582"/>
                </a:cubicBezTo>
                <a:cubicBezTo>
                  <a:pt x="635" y="695"/>
                  <a:pt x="552" y="789"/>
                  <a:pt x="444" y="805"/>
                </a:cubicBezTo>
                <a:cubicBezTo>
                  <a:pt x="462" y="808"/>
                  <a:pt x="481" y="810"/>
                  <a:pt x="502" y="810"/>
                </a:cubicBezTo>
                <a:cubicBezTo>
                  <a:pt x="566" y="810"/>
                  <a:pt x="629" y="793"/>
                  <a:pt x="688" y="760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</a:ln>
        </p:spPr>
        <p:txBody>
          <a:bodyPr vert="horz" wrap="square" lIns="91425" tIns="45700" rIns="91425" bIns="45700" rtlCol="0" anchor="t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119211" y="2914857"/>
            <a:ext cx="488586" cy="451976"/>
          </a:xfrm>
          <a:custGeom>
            <a:avLst/>
            <a:gdLst>
              <a:gd name="connsiteX0" fmla="*/ 2136435 w 5834559"/>
              <a:gd name="connsiteY0" fmla="*/ 643126 h 5397372"/>
              <a:gd name="connsiteX1" fmla="*/ 3716657 w 5834559"/>
              <a:gd name="connsiteY1" fmla="*/ 643126 h 5397372"/>
              <a:gd name="connsiteX2" fmla="*/ 3716657 w 5834559"/>
              <a:gd name="connsiteY2" fmla="*/ 1064855 h 5397372"/>
              <a:gd name="connsiteX3" fmla="*/ 2136435 w 5834559"/>
              <a:gd name="connsiteY3" fmla="*/ 1064855 h 5397372"/>
              <a:gd name="connsiteX4" fmla="*/ 693741 w 5834559"/>
              <a:gd name="connsiteY4" fmla="*/ 643126 h 5397372"/>
              <a:gd name="connsiteX5" fmla="*/ 1550121 w 5834559"/>
              <a:gd name="connsiteY5" fmla="*/ 643126 h 5397372"/>
              <a:gd name="connsiteX6" fmla="*/ 1550121 w 5834559"/>
              <a:gd name="connsiteY6" fmla="*/ 1064855 h 5397372"/>
              <a:gd name="connsiteX7" fmla="*/ 693741 w 5834559"/>
              <a:gd name="connsiteY7" fmla="*/ 1064855 h 5397372"/>
              <a:gd name="connsiteX8" fmla="*/ 421729 w 5834559"/>
              <a:gd name="connsiteY8" fmla="*/ 1336867 h 5397372"/>
              <a:gd name="connsiteX9" fmla="*/ 421729 w 5834559"/>
              <a:gd name="connsiteY9" fmla="*/ 2079805 h 5397372"/>
              <a:gd name="connsiteX10" fmla="*/ 5412133 w 5834559"/>
              <a:gd name="connsiteY10" fmla="*/ 2079805 h 5397372"/>
              <a:gd name="connsiteX11" fmla="*/ 5412133 w 5834559"/>
              <a:gd name="connsiteY11" fmla="*/ 1336867 h 5397372"/>
              <a:gd name="connsiteX12" fmla="*/ 5140113 w 5834559"/>
              <a:gd name="connsiteY12" fmla="*/ 1064855 h 5397372"/>
              <a:gd name="connsiteX13" fmla="*/ 4302971 w 5834559"/>
              <a:gd name="connsiteY13" fmla="*/ 1064855 h 5397372"/>
              <a:gd name="connsiteX14" fmla="*/ 4302971 w 5834559"/>
              <a:gd name="connsiteY14" fmla="*/ 643126 h 5397372"/>
              <a:gd name="connsiteX15" fmla="*/ 5140113 w 5834559"/>
              <a:gd name="connsiteY15" fmla="*/ 643126 h 5397372"/>
              <a:gd name="connsiteX16" fmla="*/ 5834559 w 5834559"/>
              <a:gd name="connsiteY16" fmla="*/ 1336867 h 5397372"/>
              <a:gd name="connsiteX17" fmla="*/ 5834559 w 5834559"/>
              <a:gd name="connsiteY17" fmla="*/ 4703631 h 5397372"/>
              <a:gd name="connsiteX18" fmla="*/ 5140818 w 5834559"/>
              <a:gd name="connsiteY18" fmla="*/ 5397372 h 5397372"/>
              <a:gd name="connsiteX19" fmla="*/ 693741 w 5834559"/>
              <a:gd name="connsiteY19" fmla="*/ 5397372 h 5397372"/>
              <a:gd name="connsiteX20" fmla="*/ 0 w 5834559"/>
              <a:gd name="connsiteY20" fmla="*/ 4703631 h 5397372"/>
              <a:gd name="connsiteX21" fmla="*/ 0 w 5834559"/>
              <a:gd name="connsiteY21" fmla="*/ 2501529 h 5397372"/>
              <a:gd name="connsiteX22" fmla="*/ 0 w 5834559"/>
              <a:gd name="connsiteY22" fmla="*/ 2079805 h 5397372"/>
              <a:gd name="connsiteX23" fmla="*/ 0 w 5834559"/>
              <a:gd name="connsiteY23" fmla="*/ 1336867 h 5397372"/>
              <a:gd name="connsiteX24" fmla="*/ 693741 w 5834559"/>
              <a:gd name="connsiteY24" fmla="*/ 643126 h 5397372"/>
              <a:gd name="connsiteX25" fmla="*/ 3997242 w 5834559"/>
              <a:gd name="connsiteY25" fmla="*/ 0 h 5397372"/>
              <a:gd name="connsiteX26" fmla="*/ 4208106 w 5834559"/>
              <a:gd name="connsiteY26" fmla="*/ 210864 h 5397372"/>
              <a:gd name="connsiteX27" fmla="*/ 4208106 w 5834559"/>
              <a:gd name="connsiteY27" fmla="*/ 1506961 h 5397372"/>
              <a:gd name="connsiteX28" fmla="*/ 3997242 w 5834559"/>
              <a:gd name="connsiteY28" fmla="*/ 1718528 h 5397372"/>
              <a:gd name="connsiteX29" fmla="*/ 3786378 w 5834559"/>
              <a:gd name="connsiteY29" fmla="*/ 1507664 h 5397372"/>
              <a:gd name="connsiteX30" fmla="*/ 3786378 w 5834559"/>
              <a:gd name="connsiteY30" fmla="*/ 210864 h 5397372"/>
              <a:gd name="connsiteX31" fmla="*/ 3997242 w 5834559"/>
              <a:gd name="connsiteY31" fmla="*/ 0 h 5397372"/>
              <a:gd name="connsiteX32" fmla="*/ 1836609 w 5834559"/>
              <a:gd name="connsiteY32" fmla="*/ 0 h 5397372"/>
              <a:gd name="connsiteX33" fmla="*/ 2047469 w 5834559"/>
              <a:gd name="connsiteY33" fmla="*/ 210864 h 5397372"/>
              <a:gd name="connsiteX34" fmla="*/ 2047469 w 5834559"/>
              <a:gd name="connsiteY34" fmla="*/ 1506961 h 5397372"/>
              <a:gd name="connsiteX35" fmla="*/ 1836609 w 5834559"/>
              <a:gd name="connsiteY35" fmla="*/ 1718528 h 5397372"/>
              <a:gd name="connsiteX36" fmla="*/ 1625745 w 5834559"/>
              <a:gd name="connsiteY36" fmla="*/ 1507664 h 5397372"/>
              <a:gd name="connsiteX37" fmla="*/ 1625745 w 5834559"/>
              <a:gd name="connsiteY37" fmla="*/ 210864 h 5397372"/>
              <a:gd name="connsiteX38" fmla="*/ 1836609 w 5834559"/>
              <a:gd name="connsiteY38" fmla="*/ 0 h 5397372"/>
            </a:gdLst>
            <a:ahLst/>
            <a:cxnLst/>
            <a:rect l="l" t="t" r="r" b="b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2157920" y="4976536"/>
            <a:ext cx="518247" cy="469851"/>
          </a:xfrm>
          <a:custGeom>
            <a:avLst/>
            <a:gdLst>
              <a:gd name="connsiteX0" fmla="*/ 31770 w 794163"/>
              <a:gd name="connsiteY0" fmla="*/ 656460 h 720001"/>
              <a:gd name="connsiteX1" fmla="*/ 762297 w 794163"/>
              <a:gd name="connsiteY1" fmla="*/ 656460 h 720001"/>
              <a:gd name="connsiteX2" fmla="*/ 794163 w 794163"/>
              <a:gd name="connsiteY2" fmla="*/ 688230 h 720001"/>
              <a:gd name="connsiteX3" fmla="*/ 762392 w 794163"/>
              <a:gd name="connsiteY3" fmla="*/ 720001 h 720001"/>
              <a:gd name="connsiteX4" fmla="*/ 31770 w 794163"/>
              <a:gd name="connsiteY4" fmla="*/ 720001 h 720001"/>
              <a:gd name="connsiteX5" fmla="*/ 0 w 794163"/>
              <a:gd name="connsiteY5" fmla="*/ 688230 h 720001"/>
              <a:gd name="connsiteX6" fmla="*/ 31770 w 794163"/>
              <a:gd name="connsiteY6" fmla="*/ 656460 h 720001"/>
              <a:gd name="connsiteX7" fmla="*/ 613493 w 794163"/>
              <a:gd name="connsiteY7" fmla="*/ 317608 h 720001"/>
              <a:gd name="connsiteX8" fmla="*/ 710048 w 794163"/>
              <a:gd name="connsiteY8" fmla="*/ 317608 h 720001"/>
              <a:gd name="connsiteX9" fmla="*/ 767655 w 794163"/>
              <a:gd name="connsiteY9" fmla="*/ 375216 h 720001"/>
              <a:gd name="connsiteX10" fmla="*/ 767655 w 794163"/>
              <a:gd name="connsiteY10" fmla="*/ 524689 h 720001"/>
              <a:gd name="connsiteX11" fmla="*/ 710048 w 794163"/>
              <a:gd name="connsiteY11" fmla="*/ 582297 h 720001"/>
              <a:gd name="connsiteX12" fmla="*/ 613493 w 794163"/>
              <a:gd name="connsiteY12" fmla="*/ 582297 h 720001"/>
              <a:gd name="connsiteX13" fmla="*/ 555885 w 794163"/>
              <a:gd name="connsiteY13" fmla="*/ 524689 h 720001"/>
              <a:gd name="connsiteX14" fmla="*/ 555885 w 794163"/>
              <a:gd name="connsiteY14" fmla="*/ 375216 h 720001"/>
              <a:gd name="connsiteX15" fmla="*/ 613493 w 794163"/>
              <a:gd name="connsiteY15" fmla="*/ 317608 h 720001"/>
              <a:gd name="connsiteX16" fmla="*/ 84019 w 794163"/>
              <a:gd name="connsiteY16" fmla="*/ 211770 h 720001"/>
              <a:gd name="connsiteX17" fmla="*/ 180574 w 794163"/>
              <a:gd name="connsiteY17" fmla="*/ 211770 h 720001"/>
              <a:gd name="connsiteX18" fmla="*/ 238182 w 794163"/>
              <a:gd name="connsiteY18" fmla="*/ 269282 h 720001"/>
              <a:gd name="connsiteX19" fmla="*/ 238182 w 794163"/>
              <a:gd name="connsiteY19" fmla="*/ 524785 h 720001"/>
              <a:gd name="connsiteX20" fmla="*/ 180574 w 794163"/>
              <a:gd name="connsiteY20" fmla="*/ 582393 h 720001"/>
              <a:gd name="connsiteX21" fmla="*/ 84019 w 794163"/>
              <a:gd name="connsiteY21" fmla="*/ 582393 h 720001"/>
              <a:gd name="connsiteX22" fmla="*/ 26411 w 794163"/>
              <a:gd name="connsiteY22" fmla="*/ 524785 h 720001"/>
              <a:gd name="connsiteX23" fmla="*/ 26411 w 794163"/>
              <a:gd name="connsiteY23" fmla="*/ 269378 h 720001"/>
              <a:gd name="connsiteX24" fmla="*/ 84019 w 794163"/>
              <a:gd name="connsiteY24" fmla="*/ 211770 h 720001"/>
              <a:gd name="connsiteX25" fmla="*/ 348708 w 794163"/>
              <a:gd name="connsiteY25" fmla="*/ 0 h 720001"/>
              <a:gd name="connsiteX26" fmla="*/ 445359 w 794163"/>
              <a:gd name="connsiteY26" fmla="*/ 0 h 720001"/>
              <a:gd name="connsiteX27" fmla="*/ 502871 w 794163"/>
              <a:gd name="connsiteY27" fmla="*/ 57607 h 720001"/>
              <a:gd name="connsiteX28" fmla="*/ 502871 w 794163"/>
              <a:gd name="connsiteY28" fmla="*/ 524785 h 720001"/>
              <a:gd name="connsiteX29" fmla="*/ 445263 w 794163"/>
              <a:gd name="connsiteY29" fmla="*/ 582393 h 720001"/>
              <a:gd name="connsiteX30" fmla="*/ 348708 w 794163"/>
              <a:gd name="connsiteY30" fmla="*/ 582393 h 720001"/>
              <a:gd name="connsiteX31" fmla="*/ 291100 w 794163"/>
              <a:gd name="connsiteY31" fmla="*/ 524785 h 720001"/>
              <a:gd name="connsiteX32" fmla="*/ 291100 w 794163"/>
              <a:gd name="connsiteY32" fmla="*/ 57607 h 720001"/>
              <a:gd name="connsiteX33" fmla="*/ 348708 w 794163"/>
              <a:gd name="connsiteY33" fmla="*/ 0 h 720001"/>
            </a:gdLst>
            <a:ahLst/>
            <a:cxnLst/>
            <a:rect l="l" t="t" r="r" b="b"/>
            <a:pathLst>
              <a:path w="794163" h="720001">
                <a:moveTo>
                  <a:pt x="31770" y="656460"/>
                </a:moveTo>
                <a:lnTo>
                  <a:pt x="762297" y="656460"/>
                </a:lnTo>
                <a:cubicBezTo>
                  <a:pt x="779904" y="656460"/>
                  <a:pt x="794067" y="670622"/>
                  <a:pt x="794163" y="688230"/>
                </a:cubicBezTo>
                <a:cubicBezTo>
                  <a:pt x="794163" y="705742"/>
                  <a:pt x="779904" y="720001"/>
                  <a:pt x="762392" y="720001"/>
                </a:cubicBezTo>
                <a:lnTo>
                  <a:pt x="31770" y="720001"/>
                </a:lnTo>
                <a:cubicBezTo>
                  <a:pt x="14258" y="720001"/>
                  <a:pt x="0" y="705742"/>
                  <a:pt x="0" y="688230"/>
                </a:cubicBezTo>
                <a:cubicBezTo>
                  <a:pt x="0" y="670718"/>
                  <a:pt x="14258" y="656460"/>
                  <a:pt x="31770" y="656460"/>
                </a:cubicBezTo>
                <a:close/>
                <a:moveTo>
                  <a:pt x="613493" y="317608"/>
                </a:moveTo>
                <a:lnTo>
                  <a:pt x="710048" y="317608"/>
                </a:lnTo>
                <a:cubicBezTo>
                  <a:pt x="741818" y="317608"/>
                  <a:pt x="767655" y="343445"/>
                  <a:pt x="767655" y="375216"/>
                </a:cubicBezTo>
                <a:lnTo>
                  <a:pt x="767655" y="524689"/>
                </a:lnTo>
                <a:cubicBezTo>
                  <a:pt x="767655" y="556364"/>
                  <a:pt x="741723" y="582297"/>
                  <a:pt x="710048" y="582297"/>
                </a:cubicBezTo>
                <a:lnTo>
                  <a:pt x="613493" y="582297"/>
                </a:lnTo>
                <a:cubicBezTo>
                  <a:pt x="581818" y="582297"/>
                  <a:pt x="555885" y="556364"/>
                  <a:pt x="555885" y="524689"/>
                </a:cubicBezTo>
                <a:lnTo>
                  <a:pt x="555885" y="375216"/>
                </a:lnTo>
                <a:cubicBezTo>
                  <a:pt x="555885" y="343349"/>
                  <a:pt x="581722" y="317608"/>
                  <a:pt x="613493" y="317608"/>
                </a:cubicBezTo>
                <a:close/>
                <a:moveTo>
                  <a:pt x="84019" y="211770"/>
                </a:moveTo>
                <a:lnTo>
                  <a:pt x="180574" y="211770"/>
                </a:lnTo>
                <a:cubicBezTo>
                  <a:pt x="212440" y="211770"/>
                  <a:pt x="238182" y="237512"/>
                  <a:pt x="238182" y="269282"/>
                </a:cubicBezTo>
                <a:lnTo>
                  <a:pt x="238182" y="524785"/>
                </a:lnTo>
                <a:cubicBezTo>
                  <a:pt x="238182" y="556460"/>
                  <a:pt x="212248" y="582393"/>
                  <a:pt x="180574" y="582393"/>
                </a:cubicBezTo>
                <a:lnTo>
                  <a:pt x="84019" y="582393"/>
                </a:lnTo>
                <a:cubicBezTo>
                  <a:pt x="52344" y="582393"/>
                  <a:pt x="26411" y="556460"/>
                  <a:pt x="26411" y="524785"/>
                </a:cubicBezTo>
                <a:lnTo>
                  <a:pt x="26411" y="269378"/>
                </a:lnTo>
                <a:cubicBezTo>
                  <a:pt x="26411" y="237512"/>
                  <a:pt x="52248" y="211770"/>
                  <a:pt x="84019" y="211770"/>
                </a:cubicBezTo>
                <a:close/>
                <a:moveTo>
                  <a:pt x="348708" y="0"/>
                </a:moveTo>
                <a:lnTo>
                  <a:pt x="445359" y="0"/>
                </a:lnTo>
                <a:cubicBezTo>
                  <a:pt x="477129" y="0"/>
                  <a:pt x="502871" y="25741"/>
                  <a:pt x="502871" y="57607"/>
                </a:cubicBezTo>
                <a:lnTo>
                  <a:pt x="502871" y="524785"/>
                </a:lnTo>
                <a:cubicBezTo>
                  <a:pt x="502871" y="556460"/>
                  <a:pt x="476937" y="582393"/>
                  <a:pt x="445263" y="582393"/>
                </a:cubicBezTo>
                <a:lnTo>
                  <a:pt x="348708" y="582393"/>
                </a:lnTo>
                <a:cubicBezTo>
                  <a:pt x="317033" y="582393"/>
                  <a:pt x="291100" y="556460"/>
                  <a:pt x="291100" y="524785"/>
                </a:cubicBezTo>
                <a:lnTo>
                  <a:pt x="291100" y="57607"/>
                </a:lnTo>
                <a:cubicBezTo>
                  <a:pt x="291100" y="25741"/>
                  <a:pt x="316937" y="0"/>
                  <a:pt x="348708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flipH="1" flipV="1">
            <a:off x="3322084" y="3118370"/>
            <a:ext cx="538357" cy="520988"/>
          </a:xfrm>
          <a:custGeom>
            <a:avLst/>
            <a:gdLst>
              <a:gd name="connsiteX0" fmla="*/ 311954 w 744004"/>
              <a:gd name="connsiteY0" fmla="*/ 337123 h 720001"/>
              <a:gd name="connsiteX1" fmla="*/ 168770 w 744004"/>
              <a:gd name="connsiteY1" fmla="*/ 337123 h 720001"/>
              <a:gd name="connsiteX2" fmla="*/ 49673 w 744004"/>
              <a:gd name="connsiteY2" fmla="*/ 287618 h 720001"/>
              <a:gd name="connsiteX3" fmla="*/ 167 w 744004"/>
              <a:gd name="connsiteY3" fmla="*/ 168520 h 720001"/>
              <a:gd name="connsiteX4" fmla="*/ 49590 w 744004"/>
              <a:gd name="connsiteY4" fmla="*/ 49507 h 720001"/>
              <a:gd name="connsiteX5" fmla="*/ 168687 w 744004"/>
              <a:gd name="connsiteY5" fmla="*/ 0 h 720001"/>
              <a:gd name="connsiteX6" fmla="*/ 287784 w 744004"/>
              <a:gd name="connsiteY6" fmla="*/ 49507 h 720001"/>
              <a:gd name="connsiteX7" fmla="*/ 337290 w 744004"/>
              <a:gd name="connsiteY7" fmla="*/ 168604 h 720001"/>
              <a:gd name="connsiteX8" fmla="*/ 337290 w 744004"/>
              <a:gd name="connsiteY8" fmla="*/ 311787 h 720001"/>
              <a:gd name="connsiteX9" fmla="*/ 311954 w 744004"/>
              <a:gd name="connsiteY9" fmla="*/ 337123 h 720001"/>
              <a:gd name="connsiteX10" fmla="*/ 575401 w 744004"/>
              <a:gd name="connsiteY10" fmla="*/ 337207 h 720001"/>
              <a:gd name="connsiteX11" fmla="*/ 432218 w 744004"/>
              <a:gd name="connsiteY11" fmla="*/ 337207 h 720001"/>
              <a:gd name="connsiteX12" fmla="*/ 406882 w 744004"/>
              <a:gd name="connsiteY12" fmla="*/ 311870 h 720001"/>
              <a:gd name="connsiteX13" fmla="*/ 406882 w 744004"/>
              <a:gd name="connsiteY13" fmla="*/ 168687 h 720001"/>
              <a:gd name="connsiteX14" fmla="*/ 456387 w 744004"/>
              <a:gd name="connsiteY14" fmla="*/ 49590 h 720001"/>
              <a:gd name="connsiteX15" fmla="*/ 575401 w 744004"/>
              <a:gd name="connsiteY15" fmla="*/ 0 h 720001"/>
              <a:gd name="connsiteX16" fmla="*/ 694498 w 744004"/>
              <a:gd name="connsiteY16" fmla="*/ 49507 h 720001"/>
              <a:gd name="connsiteX17" fmla="*/ 744004 w 744004"/>
              <a:gd name="connsiteY17" fmla="*/ 168604 h 720001"/>
              <a:gd name="connsiteX18" fmla="*/ 694498 w 744004"/>
              <a:gd name="connsiteY18" fmla="*/ 287701 h 720001"/>
              <a:gd name="connsiteX19" fmla="*/ 575401 w 744004"/>
              <a:gd name="connsiteY19" fmla="*/ 337207 h 720001"/>
              <a:gd name="connsiteX20" fmla="*/ 168604 w 744004"/>
              <a:gd name="connsiteY20" fmla="*/ 720001 h 720001"/>
              <a:gd name="connsiteX21" fmla="*/ 49507 w 744004"/>
              <a:gd name="connsiteY21" fmla="*/ 670495 h 720001"/>
              <a:gd name="connsiteX22" fmla="*/ 0 w 744004"/>
              <a:gd name="connsiteY22" fmla="*/ 551398 h 720001"/>
              <a:gd name="connsiteX23" fmla="*/ 49507 w 744004"/>
              <a:gd name="connsiteY23" fmla="*/ 432301 h 720001"/>
              <a:gd name="connsiteX24" fmla="*/ 168687 w 744004"/>
              <a:gd name="connsiteY24" fmla="*/ 382879 h 720001"/>
              <a:gd name="connsiteX25" fmla="*/ 311871 w 744004"/>
              <a:gd name="connsiteY25" fmla="*/ 382879 h 720001"/>
              <a:gd name="connsiteX26" fmla="*/ 337207 w 744004"/>
              <a:gd name="connsiteY26" fmla="*/ 408215 h 720001"/>
              <a:gd name="connsiteX27" fmla="*/ 337207 w 744004"/>
              <a:gd name="connsiteY27" fmla="*/ 551398 h 720001"/>
              <a:gd name="connsiteX28" fmla="*/ 287701 w 744004"/>
              <a:gd name="connsiteY28" fmla="*/ 670495 h 720001"/>
              <a:gd name="connsiteX29" fmla="*/ 168604 w 744004"/>
              <a:gd name="connsiteY29" fmla="*/ 720001 h 720001"/>
              <a:gd name="connsiteX30" fmla="*/ 575401 w 744004"/>
              <a:gd name="connsiteY30" fmla="*/ 720001 h 720001"/>
              <a:gd name="connsiteX31" fmla="*/ 456304 w 744004"/>
              <a:gd name="connsiteY31" fmla="*/ 670495 h 720001"/>
              <a:gd name="connsiteX32" fmla="*/ 406798 w 744004"/>
              <a:gd name="connsiteY32" fmla="*/ 551398 h 720001"/>
              <a:gd name="connsiteX33" fmla="*/ 406798 w 744004"/>
              <a:gd name="connsiteY33" fmla="*/ 408215 h 720001"/>
              <a:gd name="connsiteX34" fmla="*/ 432218 w 744004"/>
              <a:gd name="connsiteY34" fmla="*/ 382879 h 720001"/>
              <a:gd name="connsiteX35" fmla="*/ 575401 w 744004"/>
              <a:gd name="connsiteY35" fmla="*/ 382879 h 720001"/>
              <a:gd name="connsiteX36" fmla="*/ 694498 w 744004"/>
              <a:gd name="connsiteY36" fmla="*/ 432385 h 720001"/>
              <a:gd name="connsiteX37" fmla="*/ 744004 w 744004"/>
              <a:gd name="connsiteY37" fmla="*/ 551398 h 720001"/>
              <a:gd name="connsiteX38" fmla="*/ 694498 w 744004"/>
              <a:gd name="connsiteY38" fmla="*/ 670495 h 720001"/>
              <a:gd name="connsiteX39" fmla="*/ 575401 w 744004"/>
              <a:gd name="connsiteY39" fmla="*/ 720001 h 720001"/>
            </a:gdLst>
            <a:ahLst/>
            <a:cxnLst/>
            <a:rect l="l" t="t" r="r" b="b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353274" y="1590302"/>
            <a:ext cx="4638148" cy="4638148"/>
          </a:xfrm>
          <a:prstGeom prst="ellipse">
            <a:avLst/>
          </a:prstGeom>
          <a:noFill/>
          <a:ln w="12700" cap="sq">
            <a:gradFill>
              <a:gsLst>
                <a:gs pos="51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0" scaled="0"/>
            </a:gra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4640987" y="3516845"/>
            <a:ext cx="614431" cy="614431"/>
          </a:xfrm>
          <a:prstGeom prst="ellipse">
            <a:avLst/>
          </a:prstGeom>
          <a:solidFill>
            <a:schemeClr val="accent1"/>
          </a:solidFill>
          <a:ln w="3175" cap="sq">
            <a:solidFill>
              <a:schemeClr val="bg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5255260" y="908685"/>
            <a:ext cx="6388735" cy="5332095"/>
          </a:xfrm>
          <a:prstGeom prst="roundRect">
            <a:avLst>
              <a:gd name="adj" fmla="val 4435"/>
            </a:avLst>
          </a:prstGeom>
          <a:solidFill>
            <a:schemeClr val="bg1"/>
          </a:solidFill>
          <a:ln w="6350" cap="sq">
            <a:noFill/>
            <a:miter/>
          </a:ln>
          <a:effectLst>
            <a:outerShdw blurRad="190500" sx="102000" sy="102000" algn="ctr" rotWithShape="0">
              <a:schemeClr val="tx2">
                <a:alpha val="17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5448300" y="1196340"/>
            <a:ext cx="6075680" cy="46056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30000"/>
              </a:lnSpc>
            </a:pPr>
            <a:r>
              <a:rPr kumimoji="1" lang="en-US" altLang="en-US" sz="2800">
                <a:latin typeface="Times New Roman" panose="02020603050405020304" charset="0"/>
                <a:cs typeface="Times New Roman" panose="02020603050405020304" charset="0"/>
              </a:rPr>
              <a:t>- Python: Ngôn ngữ chính cho server.</a:t>
            </a:r>
          </a:p>
          <a:p>
            <a:pPr algn="l">
              <a:lnSpc>
                <a:spcPct val="130000"/>
              </a:lnSpc>
            </a:pPr>
            <a:r>
              <a:rPr kumimoji="1" lang="en-US" altLang="en-US" sz="2800">
                <a:latin typeface="Times New Roman" panose="02020603050405020304" charset="0"/>
                <a:cs typeface="Times New Roman" panose="02020603050405020304" charset="0"/>
              </a:rPr>
              <a:t>- Flask: Framework web </a:t>
            </a:r>
            <a:r>
              <a:rPr kumimoji="1" lang="" altLang="en-US" sz="28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800">
                <a:latin typeface="Times New Roman" panose="02020603050405020304" charset="0"/>
                <a:cs typeface="Times New Roman" panose="02020603050405020304" charset="0"/>
              </a:rPr>
              <a:t>ể xử l</a:t>
            </a:r>
            <a:r>
              <a:rPr kumimoji="1" lang="" altLang="en-US" sz="2800"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kumimoji="1" lang="en-US" altLang="en-US" sz="2800">
                <a:latin typeface="Times New Roman" panose="02020603050405020304" charset="0"/>
                <a:cs typeface="Times New Roman" panose="02020603050405020304" charset="0"/>
              </a:rPr>
              <a:t> các route và API.</a:t>
            </a:r>
          </a:p>
          <a:p>
            <a:pPr algn="l">
              <a:lnSpc>
                <a:spcPct val="130000"/>
              </a:lnSpc>
            </a:pPr>
            <a:r>
              <a:rPr kumimoji="1" lang="en-US" altLang="en-US" sz="2800">
                <a:latin typeface="Times New Roman" panose="02020603050405020304" charset="0"/>
                <a:cs typeface="Times New Roman" panose="02020603050405020304" charset="0"/>
              </a:rPr>
              <a:t>- Flask-SocketIO: Hỗ trợ giao tiếp thời gian thực cho chế </a:t>
            </a:r>
            <a:r>
              <a:rPr kumimoji="1" lang="" altLang="en-US" sz="28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800">
                <a:latin typeface="Times New Roman" panose="02020603050405020304" charset="0"/>
                <a:cs typeface="Times New Roman" panose="02020603050405020304" charset="0"/>
              </a:rPr>
              <a:t>ộ online.</a:t>
            </a:r>
          </a:p>
          <a:p>
            <a:pPr algn="l">
              <a:lnSpc>
                <a:spcPct val="130000"/>
              </a:lnSpc>
            </a:pPr>
            <a:r>
              <a:rPr kumimoji="1" lang="en-US" altLang="en-US" sz="2800">
                <a:latin typeface="Times New Roman" panose="02020603050405020304" charset="0"/>
                <a:cs typeface="Times New Roman" panose="02020603050405020304" charset="0"/>
              </a:rPr>
              <a:t>- Eventlet: Xử l</a:t>
            </a:r>
            <a:r>
              <a:rPr kumimoji="1" lang="" altLang="en-US" sz="2800"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kumimoji="1" lang="en-US" altLang="en-US" sz="2800">
                <a:latin typeface="Times New Roman" panose="02020603050405020304" charset="0"/>
                <a:cs typeface="Times New Roman" panose="02020603050405020304" charset="0"/>
              </a:rPr>
              <a:t> các kết nối bất </a:t>
            </a:r>
            <a:r>
              <a:rPr kumimoji="1" lang="" altLang="en-US" sz="28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800">
                <a:latin typeface="Times New Roman" panose="02020603050405020304" charset="0"/>
                <a:cs typeface="Times New Roman" panose="02020603050405020304" charset="0"/>
              </a:rPr>
              <a:t>ồng bộ.</a:t>
            </a:r>
          </a:p>
        </p:txBody>
      </p:sp>
      <p:sp>
        <p:nvSpPr>
          <p:cNvPr id="15" name="标题 1"/>
          <p:cNvSpPr txBox="1"/>
          <p:nvPr/>
        </p:nvSpPr>
        <p:spPr>
          <a:xfrm>
            <a:off x="4597739" y="3645318"/>
            <a:ext cx="700927" cy="37112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OPPOSans H" panose="00020600040101010101" charset="-122"/>
                <a:ea typeface="OPPOSans H" panose="00020600040101010101" charset="-122"/>
                <a:cs typeface="OPPOSans H" panose="00020600040101010101" charset="-122"/>
              </a:rPr>
              <a:t>01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839400" y="53816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Backend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2230755" y="1333500"/>
            <a:ext cx="8653145" cy="4491990"/>
          </a:xfrm>
          <a:prstGeom prst="roundRect">
            <a:avLst>
              <a:gd name="adj" fmla="val 5972"/>
            </a:avLst>
          </a:prstGeom>
          <a:solidFill>
            <a:schemeClr val="bg1"/>
          </a:solidFill>
          <a:ln w="12700" cap="sq">
            <a:noFill/>
            <a:miter/>
          </a:ln>
          <a:effectLst>
            <a:outerShdw blurRad="508000" sx="101000" sy="101000" algn="ctr" rotWithShape="0">
              <a:schemeClr val="tx1">
                <a:lumMod val="85000"/>
                <a:lumOff val="15000"/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9839811" y="1333565"/>
            <a:ext cx="504000" cy="704850"/>
          </a:xfrm>
          <a:custGeom>
            <a:avLst/>
            <a:gdLst>
              <a:gd name="connsiteX0" fmla="*/ 0 w 504000"/>
              <a:gd name="connsiteY0" fmla="*/ 0 h 704850"/>
              <a:gd name="connsiteX1" fmla="*/ 504000 w 504000"/>
              <a:gd name="connsiteY1" fmla="*/ 0 h 704850"/>
              <a:gd name="connsiteX2" fmla="*/ 504000 w 504000"/>
              <a:gd name="connsiteY2" fmla="*/ 704850 h 704850"/>
              <a:gd name="connsiteX3" fmla="*/ 252000 w 504000"/>
              <a:gd name="connsiteY3" fmla="*/ 481488 h 704850"/>
              <a:gd name="connsiteX4" fmla="*/ 0 w 504000"/>
              <a:gd name="connsiteY4" fmla="*/ 704850 h 704850"/>
              <a:gd name="connsiteX5" fmla="*/ 0 w 504000"/>
              <a:gd name="connsiteY5" fmla="*/ 0 h 704850"/>
            </a:gdLst>
            <a:ahLst/>
            <a:cxnLst/>
            <a:rect l="l" t="t" r="r" b="b"/>
            <a:pathLst>
              <a:path w="504000" h="704850">
                <a:moveTo>
                  <a:pt x="0" y="0"/>
                </a:moveTo>
                <a:lnTo>
                  <a:pt x="504000" y="0"/>
                </a:lnTo>
                <a:lnTo>
                  <a:pt x="504000" y="704850"/>
                </a:lnTo>
                <a:lnTo>
                  <a:pt x="252000" y="481488"/>
                </a:lnTo>
                <a:lnTo>
                  <a:pt x="0" y="70485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3314700" y="2254250"/>
            <a:ext cx="7312660" cy="319659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- HTML5/CSS3: Xây dựng giao diện và responsive design.</a:t>
            </a:r>
          </a:p>
          <a:p>
            <a:pPr algn="l">
              <a:lnSpc>
                <a:spcPct val="150000"/>
              </a:lnSpc>
            </a:pP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- JavaScript: Xử l</a:t>
            </a:r>
            <a:r>
              <a:rPr kumimoji="1" lang="" altLang="en-US" sz="2400"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 logic client-side và t</a:t>
            </a:r>
            <a:r>
              <a:rPr kumimoji="1" lang="" altLang="en-US" sz="240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ơng tác với server.</a:t>
            </a:r>
          </a:p>
          <a:p>
            <a:pPr algn="l">
              <a:lnSpc>
                <a:spcPct val="150000"/>
              </a:lnSpc>
            </a:pP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- Socket.IO: Kết nối thời gian thực với server.</a:t>
            </a:r>
          </a:p>
          <a:p>
            <a:pPr algn="l">
              <a:lnSpc>
                <a:spcPct val="150000"/>
              </a:lnSpc>
            </a:pP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- Font Awesome: Cung cấp biểu t</a:t>
            </a:r>
            <a:r>
              <a:rPr kumimoji="1" lang="" altLang="en-US" sz="240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ợng (ví dụ: nút xóa).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1307773" y="1250380"/>
            <a:ext cx="1397000" cy="51181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1307773" y="1250380"/>
            <a:ext cx="479236" cy="51181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2015533" y="1250380"/>
            <a:ext cx="335139" cy="5118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1666151" y="2855152"/>
            <a:ext cx="1448816" cy="1448816"/>
          </a:xfrm>
          <a:prstGeom prst="ellipse">
            <a:avLst/>
          </a:prstGeom>
          <a:solidFill>
            <a:schemeClr val="bg1"/>
          </a:solidFill>
          <a:ln w="25400" cap="sq"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alpha val="96000"/>
                  </a:schemeClr>
                </a:gs>
              </a:gsLst>
              <a:lin ang="2700000" scaled="0"/>
            </a:gradFill>
            <a:miter/>
          </a:ln>
          <a:effectLst>
            <a:outerShdw blurRad="127000" dist="38100" dir="2700000" algn="tl" rotWithShape="0">
              <a:schemeClr val="accent1">
                <a:alpha val="4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2113431" y="3285050"/>
            <a:ext cx="674906" cy="611880"/>
          </a:xfrm>
          <a:custGeom>
            <a:avLst/>
            <a:gdLst>
              <a:gd name="connsiteX0" fmla="*/ 351048 w 1543905"/>
              <a:gd name="connsiteY0" fmla="*/ 523317 h 1399728"/>
              <a:gd name="connsiteX1" fmla="*/ 351048 w 1543905"/>
              <a:gd name="connsiteY1" fmla="*/ 523317 h 1399728"/>
              <a:gd name="connsiteX2" fmla="*/ 351420 w 1543905"/>
              <a:gd name="connsiteY2" fmla="*/ 523503 h 1399728"/>
              <a:gd name="connsiteX3" fmla="*/ 351420 w 1543905"/>
              <a:gd name="connsiteY3" fmla="*/ 1020031 h 1399728"/>
              <a:gd name="connsiteX4" fmla="*/ 351048 w 1543905"/>
              <a:gd name="connsiteY4" fmla="*/ 1020403 h 1399728"/>
              <a:gd name="connsiteX5" fmla="*/ 163525 w 1543905"/>
              <a:gd name="connsiteY5" fmla="*/ 1020403 h 1399728"/>
              <a:gd name="connsiteX6" fmla="*/ 163153 w 1543905"/>
              <a:gd name="connsiteY6" fmla="*/ 1020031 h 1399728"/>
              <a:gd name="connsiteX7" fmla="*/ 163153 w 1543905"/>
              <a:gd name="connsiteY7" fmla="*/ 523503 h 1399728"/>
              <a:gd name="connsiteX8" fmla="*/ 163153 w 1543905"/>
              <a:gd name="connsiteY8" fmla="*/ 523317 h 1399728"/>
              <a:gd name="connsiteX9" fmla="*/ 163339 w 1543905"/>
              <a:gd name="connsiteY9" fmla="*/ 523131 h 1399728"/>
              <a:gd name="connsiteX10" fmla="*/ 351048 w 1543905"/>
              <a:gd name="connsiteY10" fmla="*/ 523131 h 1399728"/>
              <a:gd name="connsiteX11" fmla="*/ 351048 w 1543905"/>
              <a:gd name="connsiteY11" fmla="*/ 411696 h 1399728"/>
              <a:gd name="connsiteX12" fmla="*/ 163339 w 1543905"/>
              <a:gd name="connsiteY12" fmla="*/ 411696 h 1399728"/>
              <a:gd name="connsiteX13" fmla="*/ 51346 w 1543905"/>
              <a:gd name="connsiteY13" fmla="*/ 523689 h 1399728"/>
              <a:gd name="connsiteX14" fmla="*/ 51346 w 1543905"/>
              <a:gd name="connsiteY14" fmla="*/ 1020217 h 1399728"/>
              <a:gd name="connsiteX15" fmla="*/ 163339 w 1543905"/>
              <a:gd name="connsiteY15" fmla="*/ 1132210 h 1399728"/>
              <a:gd name="connsiteX16" fmla="*/ 351048 w 1543905"/>
              <a:gd name="connsiteY16" fmla="*/ 1132210 h 1399728"/>
              <a:gd name="connsiteX17" fmla="*/ 463042 w 1543905"/>
              <a:gd name="connsiteY17" fmla="*/ 1020217 h 1399728"/>
              <a:gd name="connsiteX18" fmla="*/ 463042 w 1543905"/>
              <a:gd name="connsiteY18" fmla="*/ 523503 h 1399728"/>
              <a:gd name="connsiteX19" fmla="*/ 351048 w 1543905"/>
              <a:gd name="connsiteY19" fmla="*/ 411696 h 1399728"/>
              <a:gd name="connsiteX20" fmla="*/ 865808 w 1543905"/>
              <a:gd name="connsiteY20" fmla="*/ 111621 h 1399728"/>
              <a:gd name="connsiteX21" fmla="*/ 866180 w 1543905"/>
              <a:gd name="connsiteY21" fmla="*/ 111807 h 1399728"/>
              <a:gd name="connsiteX22" fmla="*/ 866180 w 1543905"/>
              <a:gd name="connsiteY22" fmla="*/ 1020031 h 1399728"/>
              <a:gd name="connsiteX23" fmla="*/ 865808 w 1543905"/>
              <a:gd name="connsiteY23" fmla="*/ 1020403 h 1399728"/>
              <a:gd name="connsiteX24" fmla="*/ 678284 w 1543905"/>
              <a:gd name="connsiteY24" fmla="*/ 1020403 h 1399728"/>
              <a:gd name="connsiteX25" fmla="*/ 677912 w 1543905"/>
              <a:gd name="connsiteY25" fmla="*/ 1020031 h 1399728"/>
              <a:gd name="connsiteX26" fmla="*/ 677912 w 1543905"/>
              <a:gd name="connsiteY26" fmla="*/ 111993 h 1399728"/>
              <a:gd name="connsiteX27" fmla="*/ 677912 w 1543905"/>
              <a:gd name="connsiteY27" fmla="*/ 111807 h 1399728"/>
              <a:gd name="connsiteX28" fmla="*/ 678098 w 1543905"/>
              <a:gd name="connsiteY28" fmla="*/ 111621 h 1399728"/>
              <a:gd name="connsiteX29" fmla="*/ 865808 w 1543905"/>
              <a:gd name="connsiteY29" fmla="*/ 111621 h 1399728"/>
              <a:gd name="connsiteX30" fmla="*/ 865808 w 1543905"/>
              <a:gd name="connsiteY30" fmla="*/ 0 h 1399728"/>
              <a:gd name="connsiteX31" fmla="*/ 677912 w 1543905"/>
              <a:gd name="connsiteY31" fmla="*/ 0 h 1399728"/>
              <a:gd name="connsiteX32" fmla="*/ 565919 w 1543905"/>
              <a:gd name="connsiteY32" fmla="*/ 111993 h 1399728"/>
              <a:gd name="connsiteX33" fmla="*/ 565919 w 1543905"/>
              <a:gd name="connsiteY33" fmla="*/ 1020217 h 1399728"/>
              <a:gd name="connsiteX34" fmla="*/ 677912 w 1543905"/>
              <a:gd name="connsiteY34" fmla="*/ 1132210 h 1399728"/>
              <a:gd name="connsiteX35" fmla="*/ 865622 w 1543905"/>
              <a:gd name="connsiteY35" fmla="*/ 1132210 h 1399728"/>
              <a:gd name="connsiteX36" fmla="*/ 977615 w 1543905"/>
              <a:gd name="connsiteY36" fmla="*/ 1020217 h 1399728"/>
              <a:gd name="connsiteX37" fmla="*/ 977615 w 1543905"/>
              <a:gd name="connsiteY37" fmla="*/ 111993 h 1399728"/>
              <a:gd name="connsiteX38" fmla="*/ 865808 w 1543905"/>
              <a:gd name="connsiteY38" fmla="*/ 0 h 1399728"/>
              <a:gd name="connsiteX39" fmla="*/ 1380381 w 1543905"/>
              <a:gd name="connsiteY39" fmla="*/ 729072 h 1399728"/>
              <a:gd name="connsiteX40" fmla="*/ 1380753 w 1543905"/>
              <a:gd name="connsiteY40" fmla="*/ 729258 h 1399728"/>
              <a:gd name="connsiteX41" fmla="*/ 1380753 w 1543905"/>
              <a:gd name="connsiteY41" fmla="*/ 1020031 h 1399728"/>
              <a:gd name="connsiteX42" fmla="*/ 1380381 w 1543905"/>
              <a:gd name="connsiteY42" fmla="*/ 1020403 h 1399728"/>
              <a:gd name="connsiteX43" fmla="*/ 1192858 w 1543905"/>
              <a:gd name="connsiteY43" fmla="*/ 1020403 h 1399728"/>
              <a:gd name="connsiteX44" fmla="*/ 1192485 w 1543905"/>
              <a:gd name="connsiteY44" fmla="*/ 1020031 h 1399728"/>
              <a:gd name="connsiteX45" fmla="*/ 1192485 w 1543905"/>
              <a:gd name="connsiteY45" fmla="*/ 729444 h 1399728"/>
              <a:gd name="connsiteX46" fmla="*/ 1192485 w 1543905"/>
              <a:gd name="connsiteY46" fmla="*/ 729258 h 1399728"/>
              <a:gd name="connsiteX47" fmla="*/ 1192671 w 1543905"/>
              <a:gd name="connsiteY47" fmla="*/ 729072 h 1399728"/>
              <a:gd name="connsiteX48" fmla="*/ 1380381 w 1543905"/>
              <a:gd name="connsiteY48" fmla="*/ 729072 h 1399728"/>
              <a:gd name="connsiteX49" fmla="*/ 1380381 w 1543905"/>
              <a:gd name="connsiteY49" fmla="*/ 617451 h 1399728"/>
              <a:gd name="connsiteX50" fmla="*/ 1192671 w 1543905"/>
              <a:gd name="connsiteY50" fmla="*/ 617451 h 1399728"/>
              <a:gd name="connsiteX51" fmla="*/ 1080678 w 1543905"/>
              <a:gd name="connsiteY51" fmla="*/ 729444 h 1399728"/>
              <a:gd name="connsiteX52" fmla="*/ 1080678 w 1543905"/>
              <a:gd name="connsiteY52" fmla="*/ 1020031 h 1399728"/>
              <a:gd name="connsiteX53" fmla="*/ 1192671 w 1543905"/>
              <a:gd name="connsiteY53" fmla="*/ 1132024 h 1399728"/>
              <a:gd name="connsiteX54" fmla="*/ 1380381 w 1543905"/>
              <a:gd name="connsiteY54" fmla="*/ 1132024 h 1399728"/>
              <a:gd name="connsiteX55" fmla="*/ 1492374 w 1543905"/>
              <a:gd name="connsiteY55" fmla="*/ 1020031 h 1399728"/>
              <a:gd name="connsiteX56" fmla="*/ 1492374 w 1543905"/>
              <a:gd name="connsiteY56" fmla="*/ 729444 h 1399728"/>
              <a:gd name="connsiteX57" fmla="*/ 1380381 w 1543905"/>
              <a:gd name="connsiteY57" fmla="*/ 617451 h 1399728"/>
              <a:gd name="connsiteX58" fmla="*/ 1481956 w 1543905"/>
              <a:gd name="connsiteY58" fmla="*/ 1276201 h 1399728"/>
              <a:gd name="connsiteX59" fmla="*/ 61764 w 1543905"/>
              <a:gd name="connsiteY59" fmla="*/ 1276201 h 1399728"/>
              <a:gd name="connsiteX60" fmla="*/ 0 w 1543905"/>
              <a:gd name="connsiteY60" fmla="*/ 1337965 h 1399728"/>
              <a:gd name="connsiteX61" fmla="*/ 61764 w 1543905"/>
              <a:gd name="connsiteY61" fmla="*/ 1399729 h 1399728"/>
              <a:gd name="connsiteX62" fmla="*/ 1482142 w 1543905"/>
              <a:gd name="connsiteY62" fmla="*/ 1399729 h 1399728"/>
              <a:gd name="connsiteX63" fmla="*/ 1543906 w 1543905"/>
              <a:gd name="connsiteY63" fmla="*/ 1337965 h 1399728"/>
              <a:gd name="connsiteX64" fmla="*/ 1481956 w 1543905"/>
              <a:gd name="connsiteY64" fmla="*/ 1276201 h 1399728"/>
            </a:gdLst>
            <a:ahLst/>
            <a:cxnLst/>
            <a:rect l="l" t="t" r="r" b="b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accent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Frontend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2154272" y="1539375"/>
            <a:ext cx="5600465" cy="3809233"/>
          </a:xfrm>
          <a:custGeom>
            <a:avLst/>
            <a:gdLst>
              <a:gd name="connsiteX0" fmla="*/ 0 w 2199606"/>
              <a:gd name="connsiteY0" fmla="*/ 560781 h 1387582"/>
              <a:gd name="connsiteX1" fmla="*/ 2199607 w 2199606"/>
              <a:gd name="connsiteY1" fmla="*/ 1387583 h 1387582"/>
              <a:gd name="connsiteX2" fmla="*/ 913013 w 2199606"/>
              <a:gd name="connsiteY2" fmla="*/ 108379 h 1387582"/>
              <a:gd name="connsiteX3" fmla="*/ 113306 w 2199606"/>
              <a:gd name="connsiteY3" fmla="*/ 0 h 1387582"/>
              <a:gd name="connsiteX4" fmla="*/ 0 w 2199606"/>
              <a:gd name="connsiteY4" fmla="*/ 560781 h 1387582"/>
            </a:gdLst>
            <a:ahLst/>
            <a:cxnLst/>
            <a:rect l="l" t="t" r="r" b="b"/>
            <a:pathLst>
              <a:path w="2199606" h="1387582">
                <a:moveTo>
                  <a:pt x="0" y="560781"/>
                </a:moveTo>
                <a:lnTo>
                  <a:pt x="2199607" y="1387583"/>
                </a:lnTo>
                <a:lnTo>
                  <a:pt x="913013" y="108379"/>
                </a:lnTo>
                <a:lnTo>
                  <a:pt x="113306" y="0"/>
                </a:lnTo>
                <a:lnTo>
                  <a:pt x="0" y="560781"/>
                </a:ln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3853853" y="2402652"/>
            <a:ext cx="6171175" cy="3299834"/>
          </a:xfrm>
          <a:custGeom>
            <a:avLst/>
            <a:gdLst>
              <a:gd name="connsiteX0" fmla="*/ 2275965 w 2423754"/>
              <a:gd name="connsiteY0" fmla="*/ 1078866 h 1202024"/>
              <a:gd name="connsiteX1" fmla="*/ 0 w 2423754"/>
              <a:gd name="connsiteY1" fmla="*/ 1202025 h 1202024"/>
              <a:gd name="connsiteX2" fmla="*/ 0 w 2423754"/>
              <a:gd name="connsiteY2" fmla="*/ 0 h 1202024"/>
              <a:gd name="connsiteX3" fmla="*/ 2423754 w 2423754"/>
              <a:gd name="connsiteY3" fmla="*/ 0 h 1202024"/>
            </a:gdLst>
            <a:ahLst/>
            <a:cxnLst/>
            <a:rect l="l" t="t" r="r" b="b"/>
            <a:pathLst>
              <a:path w="2423754" h="1202024">
                <a:moveTo>
                  <a:pt x="2275965" y="1078866"/>
                </a:moveTo>
                <a:lnTo>
                  <a:pt x="0" y="1202025"/>
                </a:lnTo>
                <a:lnTo>
                  <a:pt x="0" y="0"/>
                </a:lnTo>
                <a:lnTo>
                  <a:pt x="2423754" y="0"/>
                </a:ln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2595936" y="1892190"/>
            <a:ext cx="973043" cy="1097557"/>
          </a:xfrm>
          <a:custGeom>
            <a:avLst/>
            <a:gdLst>
              <a:gd name="connsiteX0" fmla="*/ 337768 w 1372282"/>
              <a:gd name="connsiteY0" fmla="*/ 1315328 h 1426949"/>
              <a:gd name="connsiteX1" fmla="*/ 530173 w 1372282"/>
              <a:gd name="connsiteY1" fmla="*/ 1315328 h 1426949"/>
              <a:gd name="connsiteX2" fmla="*/ 842109 w 1372282"/>
              <a:gd name="connsiteY2" fmla="*/ 1315328 h 1426949"/>
              <a:gd name="connsiteX3" fmla="*/ 1034514 w 1372282"/>
              <a:gd name="connsiteY3" fmla="*/ 1315328 h 1426949"/>
              <a:gd name="connsiteX4" fmla="*/ 1090325 w 1372282"/>
              <a:gd name="connsiteY4" fmla="*/ 1371139 h 1426949"/>
              <a:gd name="connsiteX5" fmla="*/ 1034514 w 1372282"/>
              <a:gd name="connsiteY5" fmla="*/ 1426949 h 1426949"/>
              <a:gd name="connsiteX6" fmla="*/ 842109 w 1372282"/>
              <a:gd name="connsiteY6" fmla="*/ 1426949 h 1426949"/>
              <a:gd name="connsiteX7" fmla="*/ 530173 w 1372282"/>
              <a:gd name="connsiteY7" fmla="*/ 1426949 h 1426949"/>
              <a:gd name="connsiteX8" fmla="*/ 337768 w 1372282"/>
              <a:gd name="connsiteY8" fmla="*/ 1426949 h 1426949"/>
              <a:gd name="connsiteX9" fmla="*/ 281957 w 1372282"/>
              <a:gd name="connsiteY9" fmla="*/ 1371139 h 1426949"/>
              <a:gd name="connsiteX10" fmla="*/ 337768 w 1372282"/>
              <a:gd name="connsiteY10" fmla="*/ 1315328 h 1426949"/>
              <a:gd name="connsiteX11" fmla="*/ 686154 w 1372282"/>
              <a:gd name="connsiteY11" fmla="*/ 111621 h 1426949"/>
              <a:gd name="connsiteX12" fmla="*/ 237624 w 1372282"/>
              <a:gd name="connsiteY12" fmla="*/ 560152 h 1426949"/>
              <a:gd name="connsiteX13" fmla="*/ 237624 w 1372282"/>
              <a:gd name="connsiteY13" fmla="*/ 985614 h 1426949"/>
              <a:gd name="connsiteX14" fmla="*/ 229252 w 1372282"/>
              <a:gd name="connsiteY14" fmla="*/ 1014822 h 1426949"/>
              <a:gd name="connsiteX15" fmla="*/ 155768 w 1372282"/>
              <a:gd name="connsiteY15" fmla="*/ 1134814 h 1426949"/>
              <a:gd name="connsiteX16" fmla="*/ 1214680 w 1372282"/>
              <a:gd name="connsiteY16" fmla="*/ 1134814 h 1426949"/>
              <a:gd name="connsiteX17" fmla="*/ 1143429 w 1372282"/>
              <a:gd name="connsiteY17" fmla="*/ 1023565 h 1426949"/>
              <a:gd name="connsiteX18" fmla="*/ 1134685 w 1372282"/>
              <a:gd name="connsiteY18" fmla="*/ 993428 h 1426949"/>
              <a:gd name="connsiteX19" fmla="*/ 1134685 w 1372282"/>
              <a:gd name="connsiteY19" fmla="*/ 560152 h 1426949"/>
              <a:gd name="connsiteX20" fmla="*/ 686154 w 1372282"/>
              <a:gd name="connsiteY20" fmla="*/ 111621 h 1426949"/>
              <a:gd name="connsiteX21" fmla="*/ 686154 w 1372282"/>
              <a:gd name="connsiteY21" fmla="*/ 0 h 1426949"/>
              <a:gd name="connsiteX22" fmla="*/ 903815 w 1372282"/>
              <a:gd name="connsiteY22" fmla="*/ 44276 h 1426949"/>
              <a:gd name="connsiteX23" fmla="*/ 1081851 w 1372282"/>
              <a:gd name="connsiteY23" fmla="*/ 164455 h 1426949"/>
              <a:gd name="connsiteX24" fmla="*/ 1202030 w 1372282"/>
              <a:gd name="connsiteY24" fmla="*/ 342491 h 1426949"/>
              <a:gd name="connsiteX25" fmla="*/ 1246306 w 1372282"/>
              <a:gd name="connsiteY25" fmla="*/ 560152 h 1426949"/>
              <a:gd name="connsiteX26" fmla="*/ 1246306 w 1372282"/>
              <a:gd name="connsiteY26" fmla="*/ 977243 h 1426949"/>
              <a:gd name="connsiteX27" fmla="*/ 1363508 w 1372282"/>
              <a:gd name="connsiteY27" fmla="*/ 1160487 h 1426949"/>
              <a:gd name="connsiteX28" fmla="*/ 1365369 w 1372282"/>
              <a:gd name="connsiteY28" fmla="*/ 1217414 h 1426949"/>
              <a:gd name="connsiteX29" fmla="*/ 1316628 w 1372282"/>
              <a:gd name="connsiteY29" fmla="*/ 1246436 h 1426949"/>
              <a:gd name="connsiteX30" fmla="*/ 55867 w 1372282"/>
              <a:gd name="connsiteY30" fmla="*/ 1246436 h 1426949"/>
              <a:gd name="connsiteX31" fmla="*/ 7126 w 1372282"/>
              <a:gd name="connsiteY31" fmla="*/ 1217786 h 1426949"/>
              <a:gd name="connsiteX32" fmla="*/ 8242 w 1372282"/>
              <a:gd name="connsiteY32" fmla="*/ 1161232 h 1426949"/>
              <a:gd name="connsiteX33" fmla="*/ 126002 w 1372282"/>
              <a:gd name="connsiteY33" fmla="*/ 969801 h 1426949"/>
              <a:gd name="connsiteX34" fmla="*/ 126002 w 1372282"/>
              <a:gd name="connsiteY34" fmla="*/ 560152 h 1426949"/>
              <a:gd name="connsiteX35" fmla="*/ 170279 w 1372282"/>
              <a:gd name="connsiteY35" fmla="*/ 342491 h 1426949"/>
              <a:gd name="connsiteX36" fmla="*/ 290458 w 1372282"/>
              <a:gd name="connsiteY36" fmla="*/ 164455 h 1426949"/>
              <a:gd name="connsiteX37" fmla="*/ 468493 w 1372282"/>
              <a:gd name="connsiteY37" fmla="*/ 44276 h 1426949"/>
              <a:gd name="connsiteX38" fmla="*/ 686154 w 1372282"/>
              <a:gd name="connsiteY38" fmla="*/ 0 h 1426949"/>
            </a:gdLst>
            <a:ahLst/>
            <a:cxnLst/>
            <a:rect l="l" t="t" r="r" b="b"/>
            <a:pathLst>
              <a:path w="1372282" h="1426949">
                <a:moveTo>
                  <a:pt x="337768" y="1315328"/>
                </a:moveTo>
                <a:lnTo>
                  <a:pt x="530173" y="1315328"/>
                </a:lnTo>
                <a:lnTo>
                  <a:pt x="842109" y="1315328"/>
                </a:lnTo>
                <a:lnTo>
                  <a:pt x="1034514" y="1315328"/>
                </a:lnTo>
                <a:cubicBezTo>
                  <a:pt x="1065396" y="1315328"/>
                  <a:pt x="1090325" y="1340257"/>
                  <a:pt x="1090325" y="1371139"/>
                </a:cubicBezTo>
                <a:cubicBezTo>
                  <a:pt x="1090325" y="1402021"/>
                  <a:pt x="1065210" y="1426949"/>
                  <a:pt x="1034514" y="1426949"/>
                </a:cubicBezTo>
                <a:lnTo>
                  <a:pt x="842109" y="1426949"/>
                </a:lnTo>
                <a:lnTo>
                  <a:pt x="530173" y="1426949"/>
                </a:lnTo>
                <a:lnTo>
                  <a:pt x="337768" y="1426949"/>
                </a:lnTo>
                <a:cubicBezTo>
                  <a:pt x="306886" y="1426949"/>
                  <a:pt x="281957" y="1402021"/>
                  <a:pt x="281957" y="1371139"/>
                </a:cubicBezTo>
                <a:cubicBezTo>
                  <a:pt x="281957" y="1340257"/>
                  <a:pt x="306886" y="1315328"/>
                  <a:pt x="337768" y="1315328"/>
                </a:cubicBezTo>
                <a:close/>
                <a:moveTo>
                  <a:pt x="686154" y="111621"/>
                </a:moveTo>
                <a:cubicBezTo>
                  <a:pt x="438914" y="111621"/>
                  <a:pt x="237624" y="312725"/>
                  <a:pt x="237624" y="560152"/>
                </a:cubicBezTo>
                <a:lnTo>
                  <a:pt x="237624" y="985614"/>
                </a:lnTo>
                <a:cubicBezTo>
                  <a:pt x="237624" y="996032"/>
                  <a:pt x="234833" y="1006078"/>
                  <a:pt x="229252" y="1014822"/>
                </a:cubicBezTo>
                <a:lnTo>
                  <a:pt x="155768" y="1134814"/>
                </a:lnTo>
                <a:lnTo>
                  <a:pt x="1214680" y="1134814"/>
                </a:lnTo>
                <a:lnTo>
                  <a:pt x="1143429" y="1023565"/>
                </a:lnTo>
                <a:cubicBezTo>
                  <a:pt x="1137662" y="1014636"/>
                  <a:pt x="1134685" y="1004218"/>
                  <a:pt x="1134685" y="993428"/>
                </a:cubicBezTo>
                <a:lnTo>
                  <a:pt x="1134685" y="560152"/>
                </a:lnTo>
                <a:cubicBezTo>
                  <a:pt x="1134685" y="312911"/>
                  <a:pt x="933581" y="111621"/>
                  <a:pt x="686154" y="111621"/>
                </a:cubicBezTo>
                <a:close/>
                <a:moveTo>
                  <a:pt x="686154" y="0"/>
                </a:moveTo>
                <a:cubicBezTo>
                  <a:pt x="761499" y="0"/>
                  <a:pt x="834610" y="14883"/>
                  <a:pt x="903815" y="44276"/>
                </a:cubicBezTo>
                <a:cubicBezTo>
                  <a:pt x="970416" y="72554"/>
                  <a:pt x="1030319" y="113109"/>
                  <a:pt x="1081851" y="164455"/>
                </a:cubicBezTo>
                <a:cubicBezTo>
                  <a:pt x="1133383" y="215987"/>
                  <a:pt x="1173753" y="275890"/>
                  <a:pt x="1202030" y="342491"/>
                </a:cubicBezTo>
                <a:cubicBezTo>
                  <a:pt x="1231423" y="411510"/>
                  <a:pt x="1246306" y="484808"/>
                  <a:pt x="1246306" y="560152"/>
                </a:cubicBezTo>
                <a:lnTo>
                  <a:pt x="1246306" y="977243"/>
                </a:lnTo>
                <a:lnTo>
                  <a:pt x="1363508" y="1160487"/>
                </a:lnTo>
                <a:cubicBezTo>
                  <a:pt x="1374484" y="1177603"/>
                  <a:pt x="1375229" y="1199555"/>
                  <a:pt x="1365369" y="1217414"/>
                </a:cubicBezTo>
                <a:cubicBezTo>
                  <a:pt x="1355695" y="1235273"/>
                  <a:pt x="1336905" y="1246436"/>
                  <a:pt x="1316628" y="1246436"/>
                </a:cubicBezTo>
                <a:lnTo>
                  <a:pt x="55867" y="1246436"/>
                </a:lnTo>
                <a:cubicBezTo>
                  <a:pt x="35589" y="1246436"/>
                  <a:pt x="16986" y="1235460"/>
                  <a:pt x="7126" y="1217786"/>
                </a:cubicBezTo>
                <a:cubicBezTo>
                  <a:pt x="-2734" y="1200113"/>
                  <a:pt x="-2362" y="1178533"/>
                  <a:pt x="8242" y="1161232"/>
                </a:cubicBezTo>
                <a:lnTo>
                  <a:pt x="126002" y="969801"/>
                </a:lnTo>
                <a:lnTo>
                  <a:pt x="126002" y="560152"/>
                </a:lnTo>
                <a:cubicBezTo>
                  <a:pt x="126002" y="484808"/>
                  <a:pt x="140885" y="411696"/>
                  <a:pt x="170279" y="342491"/>
                </a:cubicBezTo>
                <a:cubicBezTo>
                  <a:pt x="198556" y="275890"/>
                  <a:pt x="239112" y="215987"/>
                  <a:pt x="290458" y="164455"/>
                </a:cubicBezTo>
                <a:cubicBezTo>
                  <a:pt x="341803" y="112923"/>
                  <a:pt x="401893" y="72554"/>
                  <a:pt x="468493" y="44276"/>
                </a:cubicBezTo>
                <a:cubicBezTo>
                  <a:pt x="537512" y="14883"/>
                  <a:pt x="610810" y="0"/>
                  <a:pt x="686154" y="0"/>
                </a:cubicBezTo>
                <a:close/>
              </a:path>
            </a:pathLst>
          </a:custGeom>
          <a:solidFill>
            <a:schemeClr val="bg1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3853853" y="2377252"/>
            <a:ext cx="6171175" cy="3299834"/>
          </a:xfrm>
          <a:custGeom>
            <a:avLst/>
            <a:gdLst>
              <a:gd name="connsiteX0" fmla="*/ 2275965 w 2423754"/>
              <a:gd name="connsiteY0" fmla="*/ 1078866 h 1202024"/>
              <a:gd name="connsiteX1" fmla="*/ 0 w 2423754"/>
              <a:gd name="connsiteY1" fmla="*/ 1202025 h 1202024"/>
              <a:gd name="connsiteX2" fmla="*/ 0 w 2423754"/>
              <a:gd name="connsiteY2" fmla="*/ 0 h 1202024"/>
              <a:gd name="connsiteX3" fmla="*/ 2423754 w 2423754"/>
              <a:gd name="connsiteY3" fmla="*/ 0 h 1202024"/>
            </a:gdLst>
            <a:ahLst/>
            <a:cxnLst/>
            <a:rect l="l" t="t" r="r" b="b"/>
            <a:pathLst>
              <a:path w="2423754" h="1202024">
                <a:moveTo>
                  <a:pt x="2275965" y="1078866"/>
                </a:moveTo>
                <a:lnTo>
                  <a:pt x="0" y="1202025"/>
                </a:lnTo>
                <a:lnTo>
                  <a:pt x="0" y="0"/>
                </a:lnTo>
                <a:lnTo>
                  <a:pt x="2423754" y="0"/>
                </a:lnTo>
                <a:close/>
              </a:path>
            </a:pathLst>
          </a:custGeom>
          <a:noFill/>
          <a:ln w="8209" cap="flat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3674070" y="2399791"/>
            <a:ext cx="6171175" cy="3299834"/>
          </a:xfrm>
          <a:custGeom>
            <a:avLst/>
            <a:gdLst>
              <a:gd name="connsiteX0" fmla="*/ 147790 w 2423754"/>
              <a:gd name="connsiteY0" fmla="*/ 123158 h 1202024"/>
              <a:gd name="connsiteX1" fmla="*/ 2423754 w 2423754"/>
              <a:gd name="connsiteY1" fmla="*/ 0 h 1202024"/>
              <a:gd name="connsiteX2" fmla="*/ 2423754 w 2423754"/>
              <a:gd name="connsiteY2" fmla="*/ 1202025 h 1202024"/>
              <a:gd name="connsiteX3" fmla="*/ 0 w 2423754"/>
              <a:gd name="connsiteY3" fmla="*/ 1202025 h 1202024"/>
            </a:gdLst>
            <a:ahLst/>
            <a:cxnLst/>
            <a:rect l="l" t="t" r="r" b="b"/>
            <a:pathLst>
              <a:path w="2423754" h="1202024">
                <a:moveTo>
                  <a:pt x="147790" y="123158"/>
                </a:moveTo>
                <a:lnTo>
                  <a:pt x="2423754" y="0"/>
                </a:lnTo>
                <a:lnTo>
                  <a:pt x="2423754" y="1202025"/>
                </a:lnTo>
                <a:lnTo>
                  <a:pt x="0" y="1202025"/>
                </a:lnTo>
                <a:close/>
              </a:path>
            </a:pathLst>
          </a:custGeom>
          <a:noFill/>
          <a:ln w="8209" cap="flat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4404157" y="2983820"/>
            <a:ext cx="4917385" cy="38772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>
              <a:lnSpc>
                <a:spcPct val="130000"/>
              </a:lnSpc>
            </a:pPr>
            <a:r>
              <a:rPr kumimoji="1" lang="en-US" altLang="en-US" sz="2400" b="1">
                <a:latin typeface="Times New Roman" panose="02020603050405020304" charset="0"/>
                <a:cs typeface="Times New Roman" panose="02020603050405020304" charset="0"/>
              </a:rPr>
              <a:t>CodeSandbox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4404160" y="3439342"/>
            <a:ext cx="4917385" cy="188195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en-US" sz="2800">
                <a:latin typeface="Times New Roman" panose="02020603050405020304" charset="0"/>
                <a:cs typeface="Times New Roman" panose="02020603050405020304" charset="0"/>
              </a:rPr>
              <a:t>Nền tảng </a:t>
            </a:r>
            <a:r>
              <a:rPr kumimoji="1" lang="" altLang="en-US" sz="28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800">
                <a:latin typeface="Times New Roman" panose="02020603050405020304" charset="0"/>
                <a:cs typeface="Times New Roman" panose="02020603050405020304" charset="0"/>
              </a:rPr>
              <a:t>ể chạy và kiểm thử toàn bộ ứng dụng.</a:t>
            </a:r>
          </a:p>
        </p:txBody>
      </p:sp>
      <p:sp>
        <p:nvSpPr>
          <p:cNvPr id="10" name="标题 1"/>
          <p:cNvSpPr txBox="1"/>
          <p:nvPr/>
        </p:nvSpPr>
        <p:spPr>
          <a:xfrm>
            <a:off x="850265" y="476250"/>
            <a:ext cx="10516870" cy="46799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 b="1">
                <a:latin typeface="Times New Roman" panose="02020603050405020304" charset="0"/>
                <a:cs typeface="Times New Roman" panose="02020603050405020304" charset="0"/>
              </a:rPr>
              <a:t>Môi Trường Phát Triển</a:t>
            </a:r>
          </a:p>
        </p:txBody>
      </p:sp>
      <p:sp>
        <p:nvSpPr>
          <p:cNvPr id="11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8661835" y="1731943"/>
            <a:ext cx="3807527" cy="4445834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1">
                  <a:alpha val="20000"/>
                </a:schemeClr>
              </a:gs>
              <a:gs pos="100000">
                <a:schemeClr val="accent2">
                  <a:alpha val="22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21000515">
            <a:off x="8739200" y="985368"/>
            <a:ext cx="1916246" cy="1996085"/>
          </a:xfrm>
          <a:prstGeom prst="roundRect">
            <a:avLst>
              <a:gd name="adj" fmla="val 50000"/>
            </a:avLst>
          </a:prstGeom>
          <a:gradFill>
            <a:gsLst>
              <a:gs pos="1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16997476">
            <a:off x="7053997" y="1390622"/>
            <a:ext cx="2580680" cy="25796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1000">
                <a:schemeClr val="bg1">
                  <a:alpha val="27000"/>
                </a:schemeClr>
              </a:gs>
              <a:gs pos="100000">
                <a:schemeClr val="accent2">
                  <a:alpha val="3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0900738" y="413267"/>
            <a:ext cx="2582523" cy="1174553"/>
          </a:xfrm>
          <a:prstGeom prst="roundRect">
            <a:avLst>
              <a:gd name="adj" fmla="val 8462"/>
            </a:avLst>
          </a:prstGeom>
          <a:gradFill>
            <a:gsLst>
              <a:gs pos="0">
                <a:schemeClr val="accent2">
                  <a:alpha val="22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>
                    <a:alpha val="100000"/>
                  </a:schemeClr>
                </a:gs>
                <a:gs pos="98000">
                  <a:schemeClr val="accent1">
                    <a:lumMod val="30000"/>
                    <a:lumOff val="70000"/>
                    <a:alpha val="10000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flipH="1" flipV="1">
            <a:off x="326130" y="3061444"/>
            <a:ext cx="6188901" cy="2438146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2">
                  <a:lumMod val="20000"/>
                  <a:lumOff val="80000"/>
                  <a:alpha val="0"/>
                </a:schemeClr>
              </a:gs>
              <a:gs pos="100000">
                <a:schemeClr val="accent2">
                  <a:alpha val="18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>
                    <a:alpha val="100000"/>
                  </a:schemeClr>
                </a:gs>
                <a:gs pos="98000">
                  <a:schemeClr val="accent1">
                    <a:lumMod val="30000"/>
                    <a:lumOff val="70000"/>
                    <a:alpha val="100000"/>
                  </a:schemeClr>
                </a:gs>
              </a:gsLst>
              <a:lin ang="5400000" scaled="0"/>
            </a:gra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581692" y="3218496"/>
            <a:ext cx="5677778" cy="21240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48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Trình Bày </a:t>
            </a:r>
          </a:p>
          <a:p>
            <a:pPr algn="l">
              <a:lnSpc>
                <a:spcPct val="130000"/>
              </a:lnSpc>
            </a:pPr>
            <a:r>
              <a:rPr kumimoji="1" lang="en-US" altLang="zh-CN" sz="48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                  Sản Phẩm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767876" y="771964"/>
            <a:ext cx="1398765" cy="2293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0" rtlCol="0" anchor="b"/>
          <a:lstStyle/>
          <a:p>
            <a:pPr algn="l">
              <a:lnSpc>
                <a:spcPct val="110000"/>
              </a:lnSpc>
            </a:pPr>
            <a:r>
              <a:rPr kumimoji="1" lang="en-US" altLang="zh-CN" sz="7200">
                <a:ln w="12700">
                  <a:noFill/>
                </a:ln>
                <a:solidFill>
                  <a:srgbClr val="2956E7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04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9648991" y="3758767"/>
            <a:ext cx="1753160" cy="18262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6600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2">
                  <a:lumMod val="60000"/>
                  <a:lumOff val="40000"/>
                  <a:alpha val="100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accent1">
                    <a:lumMod val="20000"/>
                    <a:lumOff val="80000"/>
                    <a:alpha val="100000"/>
                  </a:schemeClr>
                </a:gs>
                <a:gs pos="74000">
                  <a:schemeClr val="accent1">
                    <a:lumMod val="40000"/>
                    <a:lumOff val="60000"/>
                    <a:alpha val="100000"/>
                  </a:schemeClr>
                </a:gs>
                <a:gs pos="83000">
                  <a:schemeClr val="accent1">
                    <a:lumMod val="40000"/>
                    <a:lumOff val="60000"/>
                    <a:alpha val="100000"/>
                  </a:schemeClr>
                </a:gs>
                <a:gs pos="100000">
                  <a:schemeClr val="accent1">
                    <a:lumMod val="20000"/>
                    <a:lumOff val="80000"/>
                    <a:alpha val="100000"/>
                  </a:schemeClr>
                </a:gs>
              </a:gsLst>
              <a:lin ang="5400000" scaled="0"/>
            </a:gradFill>
            <a:miter/>
          </a:ln>
          <a:effectLst>
            <a:outerShdw blurRad="393700" dist="533400" dir="3000000" sx="85000" sy="85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884565" y="1720739"/>
            <a:ext cx="10396010" cy="4524957"/>
          </a:xfrm>
          <a:prstGeom prst="roundRect">
            <a:avLst>
              <a:gd name="adj" fmla="val 6600"/>
            </a:avLst>
          </a:prstGeom>
          <a:solidFill>
            <a:schemeClr val="bg1"/>
          </a:solidFill>
          <a:ln w="12043" cap="sq">
            <a:gradFill>
              <a:gsLst>
                <a:gs pos="0">
                  <a:schemeClr val="accent1">
                    <a:lumMod val="40000"/>
                    <a:lumOff val="60000"/>
                    <a:alpha val="100000"/>
                  </a:schemeClr>
                </a:gs>
                <a:gs pos="100000">
                  <a:schemeClr val="accent1">
                    <a:lumMod val="75000"/>
                    <a:alpha val="100000"/>
                  </a:schemeClr>
                </a:gs>
              </a:gsLst>
              <a:lin ang="2700000" scaled="0"/>
            </a:gradFill>
            <a:miter/>
          </a:ln>
          <a:effectLst>
            <a:outerShdw blurRad="50800" dist="38100" dir="8100000" algn="tr" rotWithShape="0">
              <a:schemeClr val="accent1">
                <a:lumMod val="50000"/>
                <a:alpha val="20000"/>
              </a:schemeClr>
            </a:outerShdw>
          </a:effectLst>
        </p:spPr>
        <p:txBody>
          <a:bodyPr vert="horz" wrap="square" lIns="86713" tIns="43356" rIns="86713" bIns="43356" rtlCol="0" anchor="ctr"/>
          <a:lstStyle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884555" y="1106170"/>
            <a:ext cx="10253345" cy="780415"/>
          </a:xfrm>
          <a:prstGeom prst="roundRect">
            <a:avLst>
              <a:gd name="adj" fmla="val 17704"/>
            </a:avLst>
          </a:prstGeom>
          <a:solidFill>
            <a:schemeClr val="accent1"/>
          </a:solidFill>
          <a:ln w="19050" cap="sq">
            <a:noFill/>
            <a:miter/>
          </a:ln>
          <a:effectLst/>
        </p:spPr>
        <p:txBody>
          <a:bodyPr vert="horz" wrap="square" lIns="86713" tIns="43356" rIns="86713" bIns="43356" rtlCol="0" anchor="ctr"/>
          <a:lstStyle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096123" y="2379794"/>
            <a:ext cx="9896421" cy="364987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327785" y="1190625"/>
            <a:ext cx="9632950" cy="73342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Giao diện trò chơi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Giới Thiệu Trò Chơi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1905916959" name="Picture 1" descr="A screenshot of a computer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950" y="2010410"/>
            <a:ext cx="8805545" cy="3980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551815" y="1988820"/>
            <a:ext cx="5018405" cy="46850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5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335915" y="1052195"/>
            <a:ext cx="5018405" cy="5530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10000"/>
              </a:lnSpc>
            </a:pPr>
            <a:r>
              <a:rPr kumimoji="1" lang="en-US" altLang="zh-CN" sz="2400" i="1">
                <a:latin typeface="Times New Roman" panose="02020603050405020304" charset="0"/>
                <a:cs typeface="Times New Roman" panose="02020603050405020304" charset="0"/>
              </a:rPr>
              <a:t>Chọn cấp độ chơi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Chế Độ Chơi Offline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6528435" y="1174115"/>
            <a:ext cx="5018405" cy="4641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10000"/>
              </a:lnSpc>
            </a:pPr>
            <a:r>
              <a:rPr kumimoji="1" lang="en-US" altLang="zh-CN" sz="2400" i="1">
                <a:latin typeface="Times New Roman" panose="02020603050405020304" charset="0"/>
                <a:cs typeface="Times New Roman" panose="02020603050405020304" charset="0"/>
              </a:rPr>
              <a:t>Đồng hồ bắt đầu đếm giờ</a:t>
            </a:r>
          </a:p>
        </p:txBody>
      </p:sp>
      <p:sp>
        <p:nvSpPr>
          <p:cNvPr id="11" name="标题 1"/>
          <p:cNvSpPr txBox="1"/>
          <p:nvPr/>
        </p:nvSpPr>
        <p:spPr>
          <a:xfrm>
            <a:off x="6456045" y="1988820"/>
            <a:ext cx="5018405" cy="46850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50000"/>
              </a:lnSpc>
            </a:pPr>
            <a:endParaRPr kumimoji="1" lang="zh-CN" altLang="en-US"/>
          </a:p>
        </p:txBody>
      </p:sp>
      <p:pic>
        <p:nvPicPr>
          <p:cNvPr id="12" name="Picture 1" descr="A screenshot of a computer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145" y="1732915"/>
            <a:ext cx="5423535" cy="4784725"/>
          </a:xfrm>
          <a:prstGeom prst="rect">
            <a:avLst/>
          </a:prstGeom>
        </p:spPr>
      </p:pic>
      <p:pic>
        <p:nvPicPr>
          <p:cNvPr id="1953104766" name="Picture 1" descr="A screenshot of a computer&#10;&#10;AI-generated content may be incorrec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145" y="1772285"/>
            <a:ext cx="5809615" cy="46932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551815" y="1988820"/>
            <a:ext cx="5018405" cy="46850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5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335915" y="1052195"/>
            <a:ext cx="5018405" cy="5530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10000"/>
              </a:lnSpc>
            </a:pPr>
            <a:r>
              <a:rPr kumimoji="1" lang="en-US" altLang="zh-CN" sz="2400" i="1">
                <a:latin typeface="Times New Roman" panose="02020603050405020304" charset="0"/>
                <a:cs typeface="Times New Roman" panose="02020603050405020304" charset="0"/>
              </a:rPr>
              <a:t>Nhập sai ô sẽ hiện màu đỏ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Chế Độ Chơi Offline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6528435" y="1174115"/>
            <a:ext cx="5018405" cy="4641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10000"/>
              </a:lnSpc>
            </a:pPr>
            <a:r>
              <a:rPr kumimoji="1" lang="en-US" altLang="zh-CN" sz="2400" i="1">
                <a:latin typeface="Times New Roman" panose="02020603050405020304" charset="0"/>
                <a:cs typeface="Times New Roman" panose="02020603050405020304" charset="0"/>
              </a:rPr>
              <a:t> Nhập sai quá 3 lần trò chơi kết thúc</a:t>
            </a:r>
          </a:p>
        </p:txBody>
      </p:sp>
      <p:sp>
        <p:nvSpPr>
          <p:cNvPr id="11" name="标题 1"/>
          <p:cNvSpPr txBox="1"/>
          <p:nvPr/>
        </p:nvSpPr>
        <p:spPr>
          <a:xfrm>
            <a:off x="6456045" y="1988820"/>
            <a:ext cx="5018405" cy="46850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50000"/>
              </a:lnSpc>
            </a:pPr>
            <a:endParaRPr kumimoji="1" lang="zh-CN" altLang="en-US"/>
          </a:p>
        </p:txBody>
      </p:sp>
      <p:pic>
        <p:nvPicPr>
          <p:cNvPr id="1422309736" name="Picture 1" descr="A screenshot of a computer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90" y="1722120"/>
            <a:ext cx="5591175" cy="4742180"/>
          </a:xfrm>
          <a:prstGeom prst="rect">
            <a:avLst/>
          </a:prstGeom>
        </p:spPr>
      </p:pic>
      <p:pic>
        <p:nvPicPr>
          <p:cNvPr id="1992561096" name="Picture 1" descr="A screenshot of a computer&#10;&#10;AI-generated content may be incorrec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885" y="1772285"/>
            <a:ext cx="5516880" cy="4692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551815" y="1988820"/>
            <a:ext cx="5018405" cy="46850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5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335915" y="1052195"/>
            <a:ext cx="5756910" cy="5530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10000"/>
              </a:lnSpc>
            </a:pPr>
            <a:r>
              <a:rPr kumimoji="1" lang="en-US" altLang="zh-CN" sz="2400" i="1">
                <a:latin typeface="Times New Roman" panose="02020603050405020304" charset="0"/>
                <a:cs typeface="Times New Roman" panose="02020603050405020304" charset="0"/>
              </a:rPr>
              <a:t>Người t1 chọn chế độ chơi và gửi link </a:t>
            </a:r>
          </a:p>
        </p:txBody>
      </p:sp>
      <p:sp>
        <p:nvSpPr>
          <p:cNvPr id="8" name="标题 1"/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Chế Độ Chơi Online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6528435" y="1174115"/>
            <a:ext cx="5018405" cy="46418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10000"/>
              </a:lnSpc>
            </a:pPr>
            <a:r>
              <a:rPr kumimoji="1" lang="en-US" altLang="zh-CN" sz="2400" i="1">
                <a:latin typeface="Times New Roman" panose="02020603050405020304" charset="0"/>
                <a:cs typeface="Times New Roman" panose="02020603050405020304" charset="0"/>
              </a:rPr>
              <a:t> Người t2 nhận link và bắt đầu chơi</a:t>
            </a:r>
          </a:p>
        </p:txBody>
      </p:sp>
      <p:sp>
        <p:nvSpPr>
          <p:cNvPr id="11" name="标题 1"/>
          <p:cNvSpPr txBox="1"/>
          <p:nvPr/>
        </p:nvSpPr>
        <p:spPr>
          <a:xfrm>
            <a:off x="6456045" y="1988820"/>
            <a:ext cx="5018405" cy="46850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50000"/>
              </a:lnSpc>
            </a:pPr>
            <a:endParaRPr kumimoji="1" lang="zh-CN" altLang="en-US"/>
          </a:p>
        </p:txBody>
      </p:sp>
      <p:pic>
        <p:nvPicPr>
          <p:cNvPr id="747220093" name="Picture 1" descr="A screenshot of a computer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70" y="1628775"/>
            <a:ext cx="5547360" cy="4813300"/>
          </a:xfrm>
          <a:prstGeom prst="rect">
            <a:avLst/>
          </a:prstGeom>
        </p:spPr>
      </p:pic>
      <p:pic>
        <p:nvPicPr>
          <p:cNvPr id="567660659" name="Picture 1" descr="A screenshot of a computer&#10;&#10;AI-generated content may be incorrect.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645" y="1638300"/>
            <a:ext cx="5391150" cy="4803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flipH="1" flipV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337910" y="314084"/>
            <a:ext cx="11516181" cy="6229832"/>
          </a:xfrm>
          <a:prstGeom prst="roundRect">
            <a:avLst>
              <a:gd name="adj" fmla="val 3624"/>
            </a:avLst>
          </a:prstGeom>
          <a:solidFill>
            <a:schemeClr val="bg1"/>
          </a:solidFill>
          <a:ln w="12700" cap="sq">
            <a:noFill/>
            <a:miter/>
          </a:ln>
          <a:effectLst>
            <a:outerShdw blurRad="190500" dist="38100" dir="5400000" algn="t" rotWithShape="0">
              <a:schemeClr val="accent1">
                <a:alpha val="3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flipH="1">
            <a:off x="-2369468" y="92070"/>
            <a:ext cx="7004060" cy="70040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 flipH="1">
            <a:off x="-2554515" y="-73030"/>
            <a:ext cx="7004060" cy="700406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3500000" scaled="0"/>
          </a:gradFill>
          <a:ln w="25400" cap="sq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8100000" scaled="0"/>
            </a:gra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901700" y="2749550"/>
            <a:ext cx="4699000" cy="1358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50000">
                <a:schemeClr val="accent1">
                  <a:lumMod val="20000"/>
                  <a:lumOff val="80000"/>
                  <a:alpha val="5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5400000" scaled="0"/>
          </a:gradFill>
          <a:ln w="25400" cap="sq">
            <a:gradFill>
              <a:gsLst>
                <a:gs pos="0">
                  <a:schemeClr val="bg1">
                    <a:alpha val="20000"/>
                  </a:schemeClr>
                </a:gs>
                <a:gs pos="50000">
                  <a:schemeClr val="bg1"/>
                </a:gs>
                <a:gs pos="100000">
                  <a:schemeClr val="bg1">
                    <a:alpha val="20000"/>
                  </a:schemeClr>
                </a:gs>
              </a:gsLst>
              <a:lin ang="5400000" scaled="0"/>
            </a:gra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1477645" y="2921000"/>
            <a:ext cx="2531110" cy="10153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00000"/>
              </a:lnSpc>
            </a:pPr>
            <a:r>
              <a:rPr kumimoji="1" lang="en-US" altLang="zh-CN" sz="3600">
                <a:latin typeface="Times New Roman" panose="02020603050405020304" charset="0"/>
                <a:cs typeface="Times New Roman" panose="02020603050405020304" charset="0"/>
              </a:rPr>
              <a:t>NỘI DUNG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3953080" y="2840012"/>
            <a:ext cx="1177977" cy="1177977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900000" scaled="0"/>
          </a:gradFill>
          <a:ln w="254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5400000">
            <a:off x="4336293" y="3224559"/>
            <a:ext cx="411554" cy="408883"/>
          </a:xfrm>
          <a:custGeom>
            <a:avLst/>
            <a:gdLst>
              <a:gd name="connsiteX0" fmla="*/ 42862 w 1197255"/>
              <a:gd name="connsiteY0" fmla="*/ 0 h 1189482"/>
              <a:gd name="connsiteX1" fmla="*/ 1131094 w 1197255"/>
              <a:gd name="connsiteY1" fmla="*/ 0 h 1189482"/>
              <a:gd name="connsiteX2" fmla="*/ 1173956 w 1197255"/>
              <a:gd name="connsiteY2" fmla="*/ 42862 h 1189482"/>
              <a:gd name="connsiteX3" fmla="*/ 1131094 w 1197255"/>
              <a:gd name="connsiteY3" fmla="*/ 85725 h 1189482"/>
              <a:gd name="connsiteX4" fmla="*/ 154024 w 1197255"/>
              <a:gd name="connsiteY4" fmla="*/ 85725 h 1189482"/>
              <a:gd name="connsiteX5" fmla="*/ 1184720 w 1197255"/>
              <a:gd name="connsiteY5" fmla="*/ 1116330 h 1189482"/>
              <a:gd name="connsiteX6" fmla="*/ 1184682 w 1197255"/>
              <a:gd name="connsiteY6" fmla="*/ 1176946 h 1189482"/>
              <a:gd name="connsiteX7" fmla="*/ 1154431 w 1197255"/>
              <a:gd name="connsiteY7" fmla="*/ 1189482 h 1189482"/>
              <a:gd name="connsiteX8" fmla="*/ 1124141 w 1197255"/>
              <a:gd name="connsiteY8" fmla="*/ 1177004 h 1189482"/>
              <a:gd name="connsiteX9" fmla="*/ 85725 w 1197255"/>
              <a:gd name="connsiteY9" fmla="*/ 138588 h 1189482"/>
              <a:gd name="connsiteX10" fmla="*/ 85725 w 1197255"/>
              <a:gd name="connsiteY10" fmla="*/ 1130999 h 1189482"/>
              <a:gd name="connsiteX11" fmla="*/ 43053 w 1197255"/>
              <a:gd name="connsiteY11" fmla="*/ 1173861 h 1189482"/>
              <a:gd name="connsiteX12" fmla="*/ 42863 w 1197255"/>
              <a:gd name="connsiteY12" fmla="*/ 1173861 h 1189482"/>
              <a:gd name="connsiteX13" fmla="*/ 0 w 1197255"/>
              <a:gd name="connsiteY13" fmla="*/ 1130999 h 1189482"/>
              <a:gd name="connsiteX14" fmla="*/ 0 w 1197255"/>
              <a:gd name="connsiteY14" fmla="*/ 42862 h 1189482"/>
              <a:gd name="connsiteX15" fmla="*/ 42862 w 1197255"/>
              <a:gd name="connsiteY15" fmla="*/ 0 h 1189482"/>
            </a:gdLst>
            <a:ahLst/>
            <a:cxnLst/>
            <a:rect l="l" t="t" r="r" b="b"/>
            <a:pathLst>
              <a:path w="1197255" h="1189482">
                <a:moveTo>
                  <a:pt x="42862" y="0"/>
                </a:moveTo>
                <a:lnTo>
                  <a:pt x="1131094" y="0"/>
                </a:lnTo>
                <a:cubicBezTo>
                  <a:pt x="1154766" y="0"/>
                  <a:pt x="1173956" y="19190"/>
                  <a:pt x="1173956" y="42862"/>
                </a:cubicBezTo>
                <a:cubicBezTo>
                  <a:pt x="1173956" y="66535"/>
                  <a:pt x="1154766" y="85725"/>
                  <a:pt x="1131094" y="85725"/>
                </a:cubicBezTo>
                <a:lnTo>
                  <a:pt x="154024" y="85725"/>
                </a:lnTo>
                <a:lnTo>
                  <a:pt x="1184720" y="1116330"/>
                </a:lnTo>
                <a:cubicBezTo>
                  <a:pt x="1201449" y="1133079"/>
                  <a:pt x="1201432" y="1160218"/>
                  <a:pt x="1184682" y="1176946"/>
                </a:cubicBezTo>
                <a:cubicBezTo>
                  <a:pt x="1176655" y="1184964"/>
                  <a:pt x="1165776" y="1189472"/>
                  <a:pt x="1154431" y="1189482"/>
                </a:cubicBezTo>
                <a:cubicBezTo>
                  <a:pt x="1143080" y="1189497"/>
                  <a:pt x="1132187" y="1185010"/>
                  <a:pt x="1124141" y="1177004"/>
                </a:cubicBezTo>
                <a:lnTo>
                  <a:pt x="85725" y="138588"/>
                </a:lnTo>
                <a:lnTo>
                  <a:pt x="85725" y="1130999"/>
                </a:lnTo>
                <a:cubicBezTo>
                  <a:pt x="85778" y="1154618"/>
                  <a:pt x="66673" y="1173808"/>
                  <a:pt x="43053" y="1173861"/>
                </a:cubicBezTo>
                <a:cubicBezTo>
                  <a:pt x="42990" y="1173861"/>
                  <a:pt x="42926" y="1173861"/>
                  <a:pt x="42863" y="1173861"/>
                </a:cubicBezTo>
                <a:cubicBezTo>
                  <a:pt x="19190" y="1173861"/>
                  <a:pt x="0" y="1154671"/>
                  <a:pt x="0" y="1130999"/>
                </a:cubicBezTo>
                <a:lnTo>
                  <a:pt x="0" y="42862"/>
                </a:lnTo>
                <a:cubicBezTo>
                  <a:pt x="0" y="19190"/>
                  <a:pt x="19190" y="0"/>
                  <a:pt x="42862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11290300" y="0"/>
            <a:ext cx="901700" cy="6858000"/>
          </a:xfrm>
          <a:custGeom>
            <a:avLst/>
            <a:gdLst>
              <a:gd name="connsiteX0" fmla="*/ 641884 w 901700"/>
              <a:gd name="connsiteY0" fmla="*/ 0 h 6858000"/>
              <a:gd name="connsiteX1" fmla="*/ 901700 w 901700"/>
              <a:gd name="connsiteY1" fmla="*/ 0 h 6858000"/>
              <a:gd name="connsiteX2" fmla="*/ 901700 w 901700"/>
              <a:gd name="connsiteY2" fmla="*/ 6858000 h 6858000"/>
              <a:gd name="connsiteX3" fmla="*/ 641884 w 901700"/>
              <a:gd name="connsiteY3" fmla="*/ 6858000 h 6858000"/>
              <a:gd name="connsiteX4" fmla="*/ 0 w 901700"/>
              <a:gd name="connsiteY4" fmla="*/ 0 h 6858000"/>
              <a:gd name="connsiteX5" fmla="*/ 259816 w 901700"/>
              <a:gd name="connsiteY5" fmla="*/ 0 h 6858000"/>
              <a:gd name="connsiteX6" fmla="*/ 259816 w 901700"/>
              <a:gd name="connsiteY6" fmla="*/ 6858000 h 6858000"/>
              <a:gd name="connsiteX7" fmla="*/ 0 w 901700"/>
              <a:gd name="connsiteY7" fmla="*/ 6858000 h 6858000"/>
              <a:gd name="connsiteX8" fmla="*/ 320942 w 901700"/>
              <a:gd name="connsiteY8" fmla="*/ 0 h 6858000"/>
              <a:gd name="connsiteX9" fmla="*/ 580758 w 901700"/>
              <a:gd name="connsiteY9" fmla="*/ 0 h 6858000"/>
              <a:gd name="connsiteX10" fmla="*/ 580758 w 901700"/>
              <a:gd name="connsiteY10" fmla="*/ 6858000 h 6858000"/>
              <a:gd name="connsiteX11" fmla="*/ 320942 w 901700"/>
              <a:gd name="connsiteY11" fmla="*/ 6858000 h 6858000"/>
            </a:gdLst>
            <a:ahLst/>
            <a:cxnLst/>
            <a:rect l="l" t="t" r="r" b="b"/>
            <a:pathLst>
              <a:path w="901700" h="6858000">
                <a:moveTo>
                  <a:pt x="641884" y="0"/>
                </a:moveTo>
                <a:lnTo>
                  <a:pt x="901700" y="0"/>
                </a:lnTo>
                <a:lnTo>
                  <a:pt x="901700" y="6858000"/>
                </a:lnTo>
                <a:lnTo>
                  <a:pt x="641884" y="6858000"/>
                </a:lnTo>
                <a:close/>
                <a:moveTo>
                  <a:pt x="0" y="0"/>
                </a:moveTo>
                <a:lnTo>
                  <a:pt x="259816" y="0"/>
                </a:lnTo>
                <a:lnTo>
                  <a:pt x="259816" y="6858000"/>
                </a:lnTo>
                <a:lnTo>
                  <a:pt x="0" y="6858000"/>
                </a:lnTo>
                <a:close/>
                <a:moveTo>
                  <a:pt x="320942" y="0"/>
                </a:moveTo>
                <a:lnTo>
                  <a:pt x="580758" y="0"/>
                </a:lnTo>
                <a:lnTo>
                  <a:pt x="580758" y="6858000"/>
                </a:lnTo>
                <a:lnTo>
                  <a:pt x="320942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100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6090971" y="964965"/>
            <a:ext cx="622514" cy="621521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6986090" y="847316"/>
            <a:ext cx="3910511" cy="8568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2400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Times New Roman" panose="02020603050405020304" charset="0"/>
                <a:ea typeface="Source Han Sans CN Regular" panose="020B0A00000000000000" charset="-122"/>
                <a:cs typeface="Times New Roman" panose="02020603050405020304" charset="0"/>
              </a:rPr>
              <a:t>Giới Thiệu Game Sudoku</a:t>
            </a:r>
            <a:endParaRPr kumimoji="1"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6126934" y="1105957"/>
            <a:ext cx="550588" cy="339538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00000"/>
              </a:lnSpc>
            </a:pPr>
            <a:r>
              <a:rPr kumimoji="1" lang="en-US" altLang="zh-CN" sz="2000">
                <a:ln w="635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 CN Regular" panose="020B0A00000000000000" charset="-122"/>
                <a:ea typeface="Source Han Sans CN Regular" panose="020B0A00000000000000" charset="-122"/>
                <a:cs typeface="Source Han Sans CN Regular" panose="020B0A00000000000000" charset="-122"/>
              </a:rPr>
              <a:t>01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6090971" y="2041603"/>
            <a:ext cx="622514" cy="6215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6986090" y="1923953"/>
            <a:ext cx="3910511" cy="8568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2400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Times New Roman" panose="02020603050405020304" charset="0"/>
                <a:ea typeface="Source Han Sans CN Regular" panose="020B0A00000000000000" charset="-122"/>
                <a:cs typeface="Times New Roman" panose="02020603050405020304" charset="0"/>
              </a:rPr>
              <a:t>Cấu Trúc Dự Án</a:t>
            </a:r>
            <a:endParaRPr kumimoji="1"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标题 1"/>
          <p:cNvSpPr txBox="1"/>
          <p:nvPr/>
        </p:nvSpPr>
        <p:spPr>
          <a:xfrm>
            <a:off x="6126934" y="2182595"/>
            <a:ext cx="550588" cy="339538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00000"/>
              </a:lnSpc>
            </a:pPr>
            <a:r>
              <a:rPr kumimoji="1" lang="en-US" altLang="zh-CN" sz="2000">
                <a:ln w="635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 CN Regular" panose="020B0A00000000000000" charset="-122"/>
                <a:ea typeface="Source Han Sans CN Regular" panose="020B0A00000000000000" charset="-122"/>
                <a:cs typeface="Source Han Sans CN Regular" panose="020B0A00000000000000" charset="-122"/>
              </a:rPr>
              <a:t>02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6090971" y="3118240"/>
            <a:ext cx="622514" cy="621521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6986090" y="3000591"/>
            <a:ext cx="3910511" cy="8568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2400" b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Times New Roman" panose="02020603050405020304" charset="0"/>
                <a:ea typeface="Source Han Sans CN Regular" panose="020B0A00000000000000" charset="-122"/>
                <a:cs typeface="Times New Roman" panose="02020603050405020304" charset="0"/>
              </a:rPr>
              <a:t>Công Nghệ Sử Dụng</a:t>
            </a:r>
            <a:endParaRPr kumimoji="1"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标题 1"/>
          <p:cNvSpPr txBox="1"/>
          <p:nvPr/>
        </p:nvSpPr>
        <p:spPr>
          <a:xfrm>
            <a:off x="6126934" y="3259232"/>
            <a:ext cx="550588" cy="339538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00000"/>
              </a:lnSpc>
            </a:pPr>
            <a:r>
              <a:rPr kumimoji="1" lang="en-US" altLang="zh-CN" sz="2000">
                <a:ln w="635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 CN Regular" panose="020B0A00000000000000" charset="-122"/>
                <a:ea typeface="Source Han Sans CN Regular" panose="020B0A00000000000000" charset="-122"/>
                <a:cs typeface="Source Han Sans CN Regular" panose="020B0A00000000000000" charset="-122"/>
              </a:rPr>
              <a:t>03</a:t>
            </a: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>
            <a:off x="6090971" y="4194877"/>
            <a:ext cx="622514" cy="621521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>
            <a:off x="6986090" y="4077228"/>
            <a:ext cx="3910511" cy="8568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2400" b="1">
                <a:latin typeface="Times New Roman" panose="02020603050405020304" charset="0"/>
                <a:cs typeface="Times New Roman" panose="02020603050405020304" charset="0"/>
              </a:rPr>
              <a:t>Trình Bày Sản Phẩm</a:t>
            </a:r>
          </a:p>
        </p:txBody>
      </p:sp>
      <p:sp>
        <p:nvSpPr>
          <p:cNvPr id="24" name="标题 1"/>
          <p:cNvSpPr txBox="1"/>
          <p:nvPr/>
        </p:nvSpPr>
        <p:spPr>
          <a:xfrm>
            <a:off x="6126934" y="4335869"/>
            <a:ext cx="550588" cy="339538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00000"/>
              </a:lnSpc>
            </a:pPr>
            <a:r>
              <a:rPr kumimoji="1" lang="en-US" altLang="zh-CN" sz="2000">
                <a:ln w="635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 CN Regular" panose="020B0A00000000000000" charset="-122"/>
                <a:ea typeface="Source Han Sans CN Regular" panose="020B0A00000000000000" charset="-122"/>
                <a:cs typeface="Source Han Sans CN Regular" panose="020B0A00000000000000" charset="-122"/>
              </a:rPr>
              <a:t>04</a:t>
            </a: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>
            <a:off x="6090971" y="5271515"/>
            <a:ext cx="622514" cy="621521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6986090" y="5153865"/>
            <a:ext cx="3910511" cy="8568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2400" b="1">
                <a:latin typeface="Times New Roman" panose="02020603050405020304" charset="0"/>
                <a:cs typeface="Times New Roman" panose="02020603050405020304" charset="0"/>
              </a:rPr>
              <a:t>Kết Luận</a:t>
            </a:r>
          </a:p>
        </p:txBody>
      </p:sp>
      <p:sp>
        <p:nvSpPr>
          <p:cNvPr id="27" name="标题 1"/>
          <p:cNvSpPr txBox="1"/>
          <p:nvPr/>
        </p:nvSpPr>
        <p:spPr>
          <a:xfrm>
            <a:off x="6126934" y="5412506"/>
            <a:ext cx="550588" cy="339538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00000"/>
              </a:lnSpc>
            </a:pPr>
            <a:r>
              <a:rPr kumimoji="1" lang="en-US" altLang="zh-CN" sz="2000">
                <a:ln w="6350">
                  <a:noFill/>
                </a:ln>
                <a:solidFill>
                  <a:srgbClr val="FFFFFF">
                    <a:alpha val="100000"/>
                  </a:srgbClr>
                </a:solidFill>
                <a:latin typeface="Source Han Sans CN Regular" panose="020B0A00000000000000" charset="-122"/>
                <a:ea typeface="Source Han Sans CN Regular" panose="020B0A00000000000000" charset="-122"/>
                <a:cs typeface="Source Han Sans CN Regular" panose="020B0A00000000000000" charset="-122"/>
              </a:rPr>
              <a:t>05</a:t>
            </a: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551815" y="1988820"/>
            <a:ext cx="5018405" cy="46850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5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6877050" y="2161540"/>
            <a:ext cx="5120005" cy="3858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marL="342900" indent="-342900" algn="l">
              <a:lnSpc>
                <a:spcPct val="110000"/>
              </a:lnSpc>
              <a:buFontTx/>
              <a:buChar char="-"/>
            </a:pPr>
            <a:r>
              <a:rPr kumimoji="1" lang="en-US" altLang="en-US" sz="2400" i="1" dirty="0">
                <a:latin typeface="Times New Roman" panose="02020603050405020304" charset="0"/>
                <a:cs typeface="Times New Roman" panose="02020603050405020304" charset="0"/>
              </a:rPr>
              <a:t>Khi ng</a:t>
            </a:r>
            <a:r>
              <a:rPr kumimoji="1" lang="" altLang="en-US" sz="2400" i="1" dirty="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kumimoji="1" lang="en-US" altLang="en-US" sz="2400" i="1" dirty="0" err="1">
                <a:latin typeface="Times New Roman" panose="02020603050405020304" charset="0"/>
                <a:cs typeface="Times New Roman" panose="02020603050405020304" charset="0"/>
              </a:rPr>
              <a:t>ời</a:t>
            </a:r>
            <a:r>
              <a:rPr kumimoji="1" lang="en-US" altLang="en-US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en-US" sz="2400" i="1" dirty="0" err="1">
                <a:latin typeface="Times New Roman" panose="02020603050405020304" charset="0"/>
                <a:cs typeface="Times New Roman" panose="02020603050405020304" charset="0"/>
              </a:rPr>
              <a:t>thứ</a:t>
            </a:r>
            <a:r>
              <a:rPr kumimoji="1" lang="en-US" altLang="en-US" sz="2400" i="1" dirty="0">
                <a:latin typeface="Times New Roman" panose="02020603050405020304" charset="0"/>
                <a:cs typeface="Times New Roman" panose="02020603050405020304" charset="0"/>
              </a:rPr>
              <a:t> 2 </a:t>
            </a:r>
            <a:r>
              <a:rPr kumimoji="1" lang="en-US" altLang="en-US" sz="2400" i="1" dirty="0" err="1">
                <a:latin typeface="Times New Roman" panose="02020603050405020304" charset="0"/>
                <a:cs typeface="Times New Roman" panose="02020603050405020304" charset="0"/>
              </a:rPr>
              <a:t>bấm</a:t>
            </a:r>
            <a:r>
              <a:rPr kumimoji="1" lang="en-US" altLang="en-US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en-US" sz="2400" i="1" dirty="0" err="1">
                <a:latin typeface="Times New Roman" panose="02020603050405020304" charset="0"/>
                <a:cs typeface="Times New Roman" panose="02020603050405020304" charset="0"/>
              </a:rPr>
              <a:t>đường</a:t>
            </a:r>
            <a:r>
              <a:rPr kumimoji="1" lang="en-US" altLang="en-US" sz="2400" i="1" dirty="0">
                <a:latin typeface="Times New Roman" panose="02020603050405020304" charset="0"/>
                <a:cs typeface="Times New Roman" panose="02020603050405020304" charset="0"/>
              </a:rPr>
              <a:t> link </a:t>
            </a:r>
            <a:r>
              <a:rPr kumimoji="1" lang="en-US" altLang="en-US" sz="2400" i="1" dirty="0" err="1">
                <a:latin typeface="Times New Roman" panose="02020603050405020304" charset="0"/>
                <a:cs typeface="Times New Roman" panose="02020603050405020304" charset="0"/>
              </a:rPr>
              <a:t>vào</a:t>
            </a:r>
            <a:r>
              <a:rPr kumimoji="1" lang="en-US" altLang="en-US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en-US" sz="2400" i="1" dirty="0" err="1">
                <a:latin typeface="Times New Roman" panose="02020603050405020304" charset="0"/>
                <a:cs typeface="Times New Roman" panose="02020603050405020304" charset="0"/>
              </a:rPr>
              <a:t>thì</a:t>
            </a:r>
            <a:r>
              <a:rPr kumimoji="1" lang="en-US" altLang="en-US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vi-VN" sz="2400" b="0" i="1" dirty="0">
                <a:solidFill>
                  <a:srgbClr val="081B3A"/>
                </a:solidFill>
                <a:effectLst/>
                <a:latin typeface="+mj-lt"/>
              </a:rPr>
              <a:t>màn hình của cả hai sẽ hiện lên giao diện chính của trò chơi</a:t>
            </a:r>
            <a:r>
              <a:rPr kumimoji="1" lang="en-US" altLang="en-US" sz="2400" i="1" dirty="0">
                <a:latin typeface="+mj-lt"/>
                <a:cs typeface="Times New Roman" panose="02020603050405020304" charset="0"/>
              </a:rPr>
              <a:t>, </a:t>
            </a:r>
            <a:r>
              <a:rPr kumimoji="1" lang="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kumimoji="1"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ồng</a:t>
            </a:r>
            <a:r>
              <a:rPr kumimoji="1"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kumimoji="1"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bắt</a:t>
            </a:r>
            <a:r>
              <a:rPr kumimoji="1"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kumimoji="1"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ầu</a:t>
            </a:r>
            <a:r>
              <a:rPr kumimoji="1"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bấm</a:t>
            </a:r>
            <a:r>
              <a:rPr kumimoji="1"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kumimoji="1"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- Ai </a:t>
            </a:r>
            <a:r>
              <a:rPr kumimoji="1"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hoàn</a:t>
            </a:r>
            <a:r>
              <a:rPr kumimoji="1"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thành</a:t>
            </a:r>
            <a:r>
              <a:rPr kumimoji="1"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trước</a:t>
            </a:r>
            <a:r>
              <a:rPr kumimoji="1"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thì</a:t>
            </a:r>
            <a:r>
              <a:rPr kumimoji="1"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thắng</a:t>
            </a:r>
            <a:r>
              <a:rPr kumimoji="1"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 game</a:t>
            </a:r>
          </a:p>
          <a:p>
            <a:pPr algn="l">
              <a:lnSpc>
                <a:spcPct val="110000"/>
              </a:lnSpc>
            </a:pPr>
            <a:r>
              <a:rPr kumimoji="1"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- Trong </a:t>
            </a:r>
            <a:r>
              <a:rPr kumimoji="1"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trường</a:t>
            </a:r>
            <a:r>
              <a:rPr kumimoji="1"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hợp</a:t>
            </a:r>
            <a:r>
              <a:rPr kumimoji="1"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có</a:t>
            </a:r>
            <a:r>
              <a:rPr kumimoji="1"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bên</a:t>
            </a:r>
            <a:r>
              <a:rPr kumimoji="1"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thoát</a:t>
            </a:r>
            <a:r>
              <a:rPr kumimoji="1"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ra</a:t>
            </a:r>
            <a:r>
              <a:rPr kumimoji="1"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trước</a:t>
            </a:r>
            <a:r>
              <a:rPr kumimoji="1"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khi</a:t>
            </a:r>
            <a:r>
              <a:rPr kumimoji="1"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hoàn</a:t>
            </a:r>
            <a:r>
              <a:rPr kumimoji="1"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thành</a:t>
            </a:r>
            <a:r>
              <a:rPr kumimoji="1"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kumimoji="1"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thì</a:t>
            </a:r>
            <a:r>
              <a:rPr kumimoji="1"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bên</a:t>
            </a:r>
            <a:r>
              <a:rPr kumimoji="1"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còn</a:t>
            </a:r>
            <a:r>
              <a:rPr kumimoji="1"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lại</a:t>
            </a:r>
            <a:r>
              <a:rPr kumimoji="1" lang="en-US" altLang="zh-CN" sz="2400" i="1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kumimoji="1" lang="en-US" altLang="zh-CN" sz="2400" i="1" dirty="0" err="1">
                <a:latin typeface="Times New Roman" panose="02020603050405020304" charset="0"/>
                <a:cs typeface="Times New Roman" panose="02020603050405020304" charset="0"/>
              </a:rPr>
              <a:t>thắng</a:t>
            </a:r>
            <a:endParaRPr kumimoji="1" lang="en-US" altLang="zh-CN" sz="2400" i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Chế Độ Chơi Online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43751094" name="Picture 1" descr="A screenshot of a computer&#10;&#10;AI-generated content may be incorrec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1340485"/>
            <a:ext cx="6070600" cy="50476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8661835" y="1731943"/>
            <a:ext cx="3807527" cy="4445834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1">
                  <a:alpha val="20000"/>
                </a:schemeClr>
              </a:gs>
              <a:gs pos="100000">
                <a:schemeClr val="accent2">
                  <a:alpha val="22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21000515">
            <a:off x="8739200" y="985368"/>
            <a:ext cx="1916246" cy="1996085"/>
          </a:xfrm>
          <a:prstGeom prst="roundRect">
            <a:avLst>
              <a:gd name="adj" fmla="val 50000"/>
            </a:avLst>
          </a:prstGeom>
          <a:gradFill>
            <a:gsLst>
              <a:gs pos="1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16997476">
            <a:off x="7053997" y="1390622"/>
            <a:ext cx="2580680" cy="25796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1000">
                <a:schemeClr val="bg1">
                  <a:alpha val="27000"/>
                </a:schemeClr>
              </a:gs>
              <a:gs pos="100000">
                <a:schemeClr val="accent2">
                  <a:alpha val="3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0900738" y="413267"/>
            <a:ext cx="2582523" cy="1174553"/>
          </a:xfrm>
          <a:prstGeom prst="roundRect">
            <a:avLst>
              <a:gd name="adj" fmla="val 8462"/>
            </a:avLst>
          </a:prstGeom>
          <a:gradFill>
            <a:gsLst>
              <a:gs pos="0">
                <a:schemeClr val="accent2">
                  <a:alpha val="22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>
                    <a:alpha val="100000"/>
                  </a:schemeClr>
                </a:gs>
                <a:gs pos="98000">
                  <a:schemeClr val="accent1">
                    <a:lumMod val="30000"/>
                    <a:lumOff val="70000"/>
                    <a:alpha val="10000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flipH="1" flipV="1">
            <a:off x="326130" y="3061444"/>
            <a:ext cx="6188901" cy="2438146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2">
                  <a:lumMod val="20000"/>
                  <a:lumOff val="80000"/>
                  <a:alpha val="0"/>
                </a:schemeClr>
              </a:gs>
              <a:gs pos="100000">
                <a:schemeClr val="accent2">
                  <a:alpha val="18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>
                    <a:alpha val="100000"/>
                  </a:schemeClr>
                </a:gs>
                <a:gs pos="98000">
                  <a:schemeClr val="accent1">
                    <a:lumMod val="30000"/>
                    <a:lumOff val="70000"/>
                    <a:alpha val="100000"/>
                  </a:schemeClr>
                </a:gs>
              </a:gsLst>
              <a:lin ang="5400000" scaled="0"/>
            </a:gra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581692" y="3218496"/>
            <a:ext cx="5677778" cy="21240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48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         Kết Luận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581821" y="691954"/>
            <a:ext cx="1398765" cy="2293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0" rtlCol="0" anchor="b"/>
          <a:lstStyle/>
          <a:p>
            <a:pPr algn="l">
              <a:lnSpc>
                <a:spcPct val="110000"/>
              </a:lnSpc>
            </a:pPr>
            <a:r>
              <a:rPr kumimoji="1" lang="en-US" altLang="zh-CN" sz="7200">
                <a:ln w="12700">
                  <a:noFill/>
                </a:ln>
                <a:solidFill>
                  <a:srgbClr val="2956E7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05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9648991" y="3758767"/>
            <a:ext cx="1753160" cy="18262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6600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2">
                  <a:lumMod val="60000"/>
                  <a:lumOff val="40000"/>
                  <a:alpha val="100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accent1">
                    <a:lumMod val="20000"/>
                    <a:lumOff val="80000"/>
                    <a:alpha val="100000"/>
                  </a:schemeClr>
                </a:gs>
                <a:gs pos="74000">
                  <a:schemeClr val="accent1">
                    <a:lumMod val="40000"/>
                    <a:lumOff val="60000"/>
                    <a:alpha val="100000"/>
                  </a:schemeClr>
                </a:gs>
                <a:gs pos="83000">
                  <a:schemeClr val="accent1">
                    <a:lumMod val="40000"/>
                    <a:lumOff val="60000"/>
                    <a:alpha val="100000"/>
                  </a:schemeClr>
                </a:gs>
                <a:gs pos="100000">
                  <a:schemeClr val="accent1">
                    <a:lumMod val="20000"/>
                    <a:lumOff val="80000"/>
                    <a:alpha val="100000"/>
                  </a:schemeClr>
                </a:gs>
              </a:gsLst>
              <a:lin ang="5400000" scaled="0"/>
            </a:gradFill>
            <a:miter/>
          </a:ln>
          <a:effectLst>
            <a:outerShdw blurRad="393700" dist="533400" dir="3000000" sx="85000" sy="85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flipH="1" flipV="1">
            <a:off x="333775" y="2519395"/>
            <a:ext cx="6543267" cy="2298283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2">
                  <a:lumMod val="20000"/>
                  <a:lumOff val="80000"/>
                  <a:alpha val="0"/>
                </a:schemeClr>
              </a:gs>
              <a:gs pos="100000">
                <a:schemeClr val="accent2">
                  <a:alpha val="18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447644" y="2629102"/>
            <a:ext cx="6315529" cy="20788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4000" b="1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Times New Roman" panose="02020603050405020304" charset="0"/>
                <a:ea typeface="Source Han Sans CN Bold" panose="020B0800000000000000" charset="-122"/>
                <a:cs typeface="Times New Roman" panose="02020603050405020304" charset="0"/>
              </a:rPr>
              <a:t>CẢM ƠN THẦY VÀ CÁC BẠN ĐÃ LẮNG NGHE</a:t>
            </a:r>
            <a:endParaRPr kumimoji="1" lang="zh-CN" altLang="en-US" sz="4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8661835" y="1731943"/>
            <a:ext cx="3807527" cy="4445834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1">
                  <a:alpha val="20000"/>
                </a:schemeClr>
              </a:gs>
              <a:gs pos="100000">
                <a:schemeClr val="accent2">
                  <a:alpha val="22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21000515">
            <a:off x="8739200" y="985368"/>
            <a:ext cx="1916246" cy="1996085"/>
          </a:xfrm>
          <a:prstGeom prst="roundRect">
            <a:avLst>
              <a:gd name="adj" fmla="val 50000"/>
            </a:avLst>
          </a:prstGeom>
          <a:gradFill>
            <a:gsLst>
              <a:gs pos="1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9521991" y="3631767"/>
            <a:ext cx="1753160" cy="18262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6600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2">
                  <a:lumMod val="60000"/>
                  <a:lumOff val="40000"/>
                  <a:alpha val="100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accent1">
                    <a:lumMod val="20000"/>
                    <a:lumOff val="80000"/>
                    <a:alpha val="100000"/>
                  </a:schemeClr>
                </a:gs>
                <a:gs pos="74000">
                  <a:schemeClr val="accent1">
                    <a:lumMod val="40000"/>
                    <a:lumOff val="60000"/>
                    <a:alpha val="100000"/>
                  </a:schemeClr>
                </a:gs>
                <a:gs pos="83000">
                  <a:schemeClr val="accent1">
                    <a:lumMod val="40000"/>
                    <a:lumOff val="60000"/>
                    <a:alpha val="100000"/>
                  </a:schemeClr>
                </a:gs>
                <a:gs pos="100000">
                  <a:schemeClr val="accent1">
                    <a:lumMod val="20000"/>
                    <a:lumOff val="80000"/>
                    <a:alpha val="100000"/>
                  </a:schemeClr>
                </a:gs>
              </a:gsLst>
              <a:lin ang="5400000" scaled="0"/>
            </a:gradFill>
            <a:miter/>
          </a:ln>
          <a:effectLst>
            <a:outerShdw blurRad="393700" dist="533400" dir="3000000" sx="85000" sy="85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rot="16997476">
            <a:off x="7053997" y="1390622"/>
            <a:ext cx="2580680" cy="25796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1000">
                <a:schemeClr val="bg1">
                  <a:alpha val="27000"/>
                </a:schemeClr>
              </a:gs>
              <a:gs pos="100000">
                <a:schemeClr val="accent2">
                  <a:alpha val="3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10900738" y="413267"/>
            <a:ext cx="2582523" cy="1174553"/>
          </a:xfrm>
          <a:prstGeom prst="roundRect">
            <a:avLst>
              <a:gd name="adj" fmla="val 8462"/>
            </a:avLst>
          </a:prstGeom>
          <a:gradFill>
            <a:gsLst>
              <a:gs pos="0">
                <a:schemeClr val="accent2">
                  <a:alpha val="22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8661835" y="1731943"/>
            <a:ext cx="3807527" cy="4445834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1">
                  <a:alpha val="20000"/>
                </a:schemeClr>
              </a:gs>
              <a:gs pos="100000">
                <a:schemeClr val="accent2">
                  <a:alpha val="22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21000515">
            <a:off x="8739200" y="985368"/>
            <a:ext cx="1916246" cy="1996085"/>
          </a:xfrm>
          <a:prstGeom prst="roundRect">
            <a:avLst>
              <a:gd name="adj" fmla="val 50000"/>
            </a:avLst>
          </a:prstGeom>
          <a:gradFill>
            <a:gsLst>
              <a:gs pos="1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16997476">
            <a:off x="7053997" y="1390622"/>
            <a:ext cx="2580680" cy="25796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1000">
                <a:schemeClr val="bg1">
                  <a:alpha val="27000"/>
                </a:schemeClr>
              </a:gs>
              <a:gs pos="100000">
                <a:schemeClr val="accent2">
                  <a:alpha val="3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0900738" y="413267"/>
            <a:ext cx="2582523" cy="1174553"/>
          </a:xfrm>
          <a:prstGeom prst="roundRect">
            <a:avLst>
              <a:gd name="adj" fmla="val 8462"/>
            </a:avLst>
          </a:prstGeom>
          <a:gradFill>
            <a:gsLst>
              <a:gs pos="0">
                <a:schemeClr val="accent2">
                  <a:alpha val="22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>
                    <a:alpha val="100000"/>
                  </a:schemeClr>
                </a:gs>
                <a:gs pos="98000">
                  <a:schemeClr val="accent1">
                    <a:lumMod val="30000"/>
                    <a:lumOff val="70000"/>
                    <a:alpha val="10000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flipH="1" flipV="1">
            <a:off x="326130" y="3061444"/>
            <a:ext cx="6188901" cy="2438146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2">
                  <a:lumMod val="20000"/>
                  <a:lumOff val="80000"/>
                  <a:alpha val="0"/>
                </a:schemeClr>
              </a:gs>
              <a:gs pos="100000">
                <a:schemeClr val="accent2">
                  <a:alpha val="18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>
                    <a:alpha val="100000"/>
                  </a:schemeClr>
                </a:gs>
                <a:gs pos="98000">
                  <a:schemeClr val="accent1">
                    <a:lumMod val="30000"/>
                    <a:lumOff val="70000"/>
                    <a:alpha val="100000"/>
                  </a:schemeClr>
                </a:gs>
              </a:gsLst>
              <a:lin ang="5400000" scaled="0"/>
            </a:gra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581692" y="3218496"/>
            <a:ext cx="5677778" cy="21240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48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Giới Thiệu Game Sudoku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623731" y="548444"/>
            <a:ext cx="1398765" cy="2293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0" rtlCol="0" anchor="b"/>
          <a:lstStyle/>
          <a:p>
            <a:pPr algn="l">
              <a:lnSpc>
                <a:spcPct val="110000"/>
              </a:lnSpc>
            </a:pPr>
            <a:r>
              <a:rPr kumimoji="1" lang="en-US" altLang="zh-CN" sz="7200">
                <a:ln w="12700">
                  <a:noFill/>
                </a:ln>
                <a:solidFill>
                  <a:srgbClr val="2956E7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01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9648991" y="3758767"/>
            <a:ext cx="1753160" cy="18262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6600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2">
                  <a:lumMod val="60000"/>
                  <a:lumOff val="40000"/>
                  <a:alpha val="100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accent1">
                    <a:lumMod val="20000"/>
                    <a:lumOff val="80000"/>
                    <a:alpha val="100000"/>
                  </a:schemeClr>
                </a:gs>
                <a:gs pos="74000">
                  <a:schemeClr val="accent1">
                    <a:lumMod val="40000"/>
                    <a:lumOff val="60000"/>
                    <a:alpha val="100000"/>
                  </a:schemeClr>
                </a:gs>
                <a:gs pos="83000">
                  <a:schemeClr val="accent1">
                    <a:lumMod val="40000"/>
                    <a:lumOff val="60000"/>
                    <a:alpha val="100000"/>
                  </a:schemeClr>
                </a:gs>
                <a:gs pos="100000">
                  <a:schemeClr val="accent1">
                    <a:lumMod val="20000"/>
                    <a:lumOff val="80000"/>
                    <a:alpha val="100000"/>
                  </a:schemeClr>
                </a:gs>
              </a:gsLst>
              <a:lin ang="5400000" scaled="0"/>
            </a:gradFill>
            <a:miter/>
          </a:ln>
          <a:effectLst>
            <a:outerShdw blurRad="393700" dist="533400" dir="3000000" sx="85000" sy="85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4956175" y="922655"/>
            <a:ext cx="6727190" cy="5612130"/>
          </a:xfrm>
          <a:prstGeom prst="roundRect">
            <a:avLst>
              <a:gd name="adj" fmla="val 4911"/>
            </a:avLst>
          </a:prstGeom>
          <a:solidFill>
            <a:srgbClr val="FFFFFF">
              <a:alpha val="100000"/>
            </a:srgbClr>
          </a:solidFill>
          <a:ln w="38100" cap="flat">
            <a:noFill/>
            <a:miter/>
          </a:ln>
          <a:effectLst>
            <a:outerShdw blurRad="190500" dist="63246" dir="2699998" algn="tl" rotWithShape="0">
              <a:srgbClr val="4E67C8">
                <a:alpha val="20000"/>
              </a:srgbClr>
            </a:outerShdw>
          </a:effectLst>
        </p:spPr>
        <p:txBody>
          <a:bodyPr vert="horz" wrap="square" lIns="151790" tIns="75895" rIns="151790" bIns="75895" rtlCol="0" anchor="t"/>
          <a:lstStyle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4956772" y="6020925"/>
            <a:ext cx="6246452" cy="116075"/>
          </a:xfrm>
          <a:prstGeom prst="rect">
            <a:avLst/>
          </a:prstGeom>
          <a:solidFill>
            <a:schemeClr val="accent1"/>
          </a:solidFill>
          <a:ln w="19050" cap="flat">
            <a:noFill/>
            <a:miter/>
          </a:ln>
          <a:effectLst/>
        </p:spPr>
        <p:txBody>
          <a:bodyPr vert="horz" wrap="square" lIns="151790" tIns="75895" rIns="151790" bIns="75895" rtlCol="0" anchor="t"/>
          <a:lstStyle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cxnSp>
        <p:nvCxnSpPr>
          <p:cNvPr id="5" name="标题 1"/>
          <p:cNvCxnSpPr/>
          <p:nvPr/>
        </p:nvCxnSpPr>
        <p:spPr>
          <a:xfrm>
            <a:off x="4956048" y="1700847"/>
            <a:ext cx="6696710" cy="0"/>
          </a:xfrm>
          <a:prstGeom prst="line">
            <a:avLst/>
          </a:prstGeom>
          <a:noFill/>
          <a:ln w="12700" cap="flat">
            <a:solidFill>
              <a:srgbClr val="4E67C8">
                <a:alpha val="100000"/>
              </a:srgbClr>
            </a:solidFill>
            <a:prstDash val="solid"/>
            <a:miter/>
          </a:ln>
        </p:spPr>
      </p:cxnSp>
      <p:sp>
        <p:nvSpPr>
          <p:cNvPr id="6" name="标题 1"/>
          <p:cNvSpPr txBox="1"/>
          <p:nvPr/>
        </p:nvSpPr>
        <p:spPr>
          <a:xfrm>
            <a:off x="838917" y="2125116"/>
            <a:ext cx="3020282" cy="3035280"/>
          </a:xfrm>
          <a:prstGeom prst="ellipse">
            <a:avLst/>
          </a:prstGeom>
          <a:gradFill>
            <a:gsLst>
              <a:gs pos="4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20000"/>
                  <a:lumOff val="80000"/>
                  <a:alpha val="0"/>
                </a:schemeClr>
              </a:gs>
            </a:gsLst>
            <a:lin ang="2700000" scaled="0"/>
          </a:gradFill>
          <a:ln w="19050" cap="flat">
            <a:noFill/>
            <a:miter/>
          </a:ln>
          <a:effectLst>
            <a:outerShdw blurRad="139700" dist="38100" dir="2700000" algn="tl" rotWithShape="0">
              <a:srgbClr val="4E67C8">
                <a:alpha val="21000"/>
              </a:srgb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1138762" y="2425596"/>
            <a:ext cx="2420592" cy="2434322"/>
          </a:xfrm>
          <a:prstGeom prst="ellipse">
            <a:avLst/>
          </a:prstGeom>
          <a:noFill/>
          <a:ln w="139700" cap="flat">
            <a:gradFill>
              <a:gsLst>
                <a:gs pos="1000">
                  <a:schemeClr val="bg1"/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5400000" scaled="0"/>
            </a:gradFill>
            <a:miter/>
          </a:ln>
          <a:effectLst/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935425" y="2221106"/>
            <a:ext cx="2827266" cy="2843300"/>
          </a:xfrm>
          <a:prstGeom prst="ellipse">
            <a:avLst/>
          </a:prstGeom>
          <a:noFill/>
          <a:ln w="9525" cap="flat">
            <a:gradFill>
              <a:gsLst>
                <a:gs pos="0">
                  <a:schemeClr val="accent1"/>
                </a:gs>
                <a:gs pos="100000">
                  <a:schemeClr val="accent1">
                    <a:alpha val="0"/>
                  </a:schemeClr>
                </a:gs>
              </a:gsLst>
              <a:lin ang="5400000" scaled="0"/>
            </a:gradFill>
            <a:miter/>
          </a:ln>
          <a:effectLst/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cxnSp>
        <p:nvCxnSpPr>
          <p:cNvPr id="9" name="标题 1"/>
          <p:cNvCxnSpPr/>
          <p:nvPr/>
        </p:nvCxnSpPr>
        <p:spPr>
          <a:xfrm>
            <a:off x="3859199" y="3642756"/>
            <a:ext cx="1097407" cy="0"/>
          </a:xfrm>
          <a:prstGeom prst="straightConnector1">
            <a:avLst/>
          </a:prstGeom>
          <a:noFill/>
          <a:ln w="57150" cap="sq">
            <a:solidFill>
              <a:schemeClr val="accent1"/>
            </a:solidFill>
            <a:prstDash val="sysDot"/>
            <a:miter/>
            <a:tailEnd type="triangle"/>
          </a:ln>
        </p:spPr>
      </p:cxnSp>
      <p:sp>
        <p:nvSpPr>
          <p:cNvPr id="10" name="标题 1"/>
          <p:cNvSpPr txBox="1"/>
          <p:nvPr/>
        </p:nvSpPr>
        <p:spPr>
          <a:xfrm>
            <a:off x="1494232" y="2816201"/>
            <a:ext cx="1653110" cy="1653108"/>
          </a:xfrm>
          <a:prstGeom prst="ellipse">
            <a:avLst/>
          </a:prstGeom>
          <a:gradFill>
            <a:gsLst>
              <a:gs pos="28000">
                <a:schemeClr val="accent1"/>
              </a:gs>
              <a:gs pos="76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 w="12700" cap="flat">
            <a:noFill/>
            <a:miter/>
          </a:ln>
          <a:effectLst>
            <a:outerShdw blurRad="50800" dist="38100" dir="2700000" algn="tl" rotWithShape="0">
              <a:schemeClr val="accent1">
                <a:lumMod val="20000"/>
                <a:lumOff val="80000"/>
                <a:alpha val="4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1997603" y="3343789"/>
            <a:ext cx="646368" cy="597932"/>
          </a:xfrm>
          <a:custGeom>
            <a:avLst/>
            <a:gdLst>
              <a:gd name="connsiteX0" fmla="*/ 2136435 w 5834559"/>
              <a:gd name="connsiteY0" fmla="*/ 643126 h 5397372"/>
              <a:gd name="connsiteX1" fmla="*/ 3716657 w 5834559"/>
              <a:gd name="connsiteY1" fmla="*/ 643126 h 5397372"/>
              <a:gd name="connsiteX2" fmla="*/ 3716657 w 5834559"/>
              <a:gd name="connsiteY2" fmla="*/ 1064855 h 5397372"/>
              <a:gd name="connsiteX3" fmla="*/ 2136435 w 5834559"/>
              <a:gd name="connsiteY3" fmla="*/ 1064855 h 5397372"/>
              <a:gd name="connsiteX4" fmla="*/ 693741 w 5834559"/>
              <a:gd name="connsiteY4" fmla="*/ 643126 h 5397372"/>
              <a:gd name="connsiteX5" fmla="*/ 1550121 w 5834559"/>
              <a:gd name="connsiteY5" fmla="*/ 643126 h 5397372"/>
              <a:gd name="connsiteX6" fmla="*/ 1550121 w 5834559"/>
              <a:gd name="connsiteY6" fmla="*/ 1064855 h 5397372"/>
              <a:gd name="connsiteX7" fmla="*/ 693741 w 5834559"/>
              <a:gd name="connsiteY7" fmla="*/ 1064855 h 5397372"/>
              <a:gd name="connsiteX8" fmla="*/ 421729 w 5834559"/>
              <a:gd name="connsiteY8" fmla="*/ 1336867 h 5397372"/>
              <a:gd name="connsiteX9" fmla="*/ 421729 w 5834559"/>
              <a:gd name="connsiteY9" fmla="*/ 2079805 h 5397372"/>
              <a:gd name="connsiteX10" fmla="*/ 5412133 w 5834559"/>
              <a:gd name="connsiteY10" fmla="*/ 2079805 h 5397372"/>
              <a:gd name="connsiteX11" fmla="*/ 5412133 w 5834559"/>
              <a:gd name="connsiteY11" fmla="*/ 1336867 h 5397372"/>
              <a:gd name="connsiteX12" fmla="*/ 5140113 w 5834559"/>
              <a:gd name="connsiteY12" fmla="*/ 1064855 h 5397372"/>
              <a:gd name="connsiteX13" fmla="*/ 4302971 w 5834559"/>
              <a:gd name="connsiteY13" fmla="*/ 1064855 h 5397372"/>
              <a:gd name="connsiteX14" fmla="*/ 4302971 w 5834559"/>
              <a:gd name="connsiteY14" fmla="*/ 643126 h 5397372"/>
              <a:gd name="connsiteX15" fmla="*/ 5140113 w 5834559"/>
              <a:gd name="connsiteY15" fmla="*/ 643126 h 5397372"/>
              <a:gd name="connsiteX16" fmla="*/ 5834559 w 5834559"/>
              <a:gd name="connsiteY16" fmla="*/ 1336867 h 5397372"/>
              <a:gd name="connsiteX17" fmla="*/ 5834559 w 5834559"/>
              <a:gd name="connsiteY17" fmla="*/ 4703631 h 5397372"/>
              <a:gd name="connsiteX18" fmla="*/ 5140818 w 5834559"/>
              <a:gd name="connsiteY18" fmla="*/ 5397372 h 5397372"/>
              <a:gd name="connsiteX19" fmla="*/ 693741 w 5834559"/>
              <a:gd name="connsiteY19" fmla="*/ 5397372 h 5397372"/>
              <a:gd name="connsiteX20" fmla="*/ 0 w 5834559"/>
              <a:gd name="connsiteY20" fmla="*/ 4703631 h 5397372"/>
              <a:gd name="connsiteX21" fmla="*/ 0 w 5834559"/>
              <a:gd name="connsiteY21" fmla="*/ 2501529 h 5397372"/>
              <a:gd name="connsiteX22" fmla="*/ 0 w 5834559"/>
              <a:gd name="connsiteY22" fmla="*/ 2079805 h 5397372"/>
              <a:gd name="connsiteX23" fmla="*/ 0 w 5834559"/>
              <a:gd name="connsiteY23" fmla="*/ 1336867 h 5397372"/>
              <a:gd name="connsiteX24" fmla="*/ 693741 w 5834559"/>
              <a:gd name="connsiteY24" fmla="*/ 643126 h 5397372"/>
              <a:gd name="connsiteX25" fmla="*/ 3997242 w 5834559"/>
              <a:gd name="connsiteY25" fmla="*/ 0 h 5397372"/>
              <a:gd name="connsiteX26" fmla="*/ 4208106 w 5834559"/>
              <a:gd name="connsiteY26" fmla="*/ 210864 h 5397372"/>
              <a:gd name="connsiteX27" fmla="*/ 4208106 w 5834559"/>
              <a:gd name="connsiteY27" fmla="*/ 1506961 h 5397372"/>
              <a:gd name="connsiteX28" fmla="*/ 3997242 w 5834559"/>
              <a:gd name="connsiteY28" fmla="*/ 1718528 h 5397372"/>
              <a:gd name="connsiteX29" fmla="*/ 3786378 w 5834559"/>
              <a:gd name="connsiteY29" fmla="*/ 1507664 h 5397372"/>
              <a:gd name="connsiteX30" fmla="*/ 3786378 w 5834559"/>
              <a:gd name="connsiteY30" fmla="*/ 210864 h 5397372"/>
              <a:gd name="connsiteX31" fmla="*/ 3997242 w 5834559"/>
              <a:gd name="connsiteY31" fmla="*/ 0 h 5397372"/>
              <a:gd name="connsiteX32" fmla="*/ 1836609 w 5834559"/>
              <a:gd name="connsiteY32" fmla="*/ 0 h 5397372"/>
              <a:gd name="connsiteX33" fmla="*/ 2047469 w 5834559"/>
              <a:gd name="connsiteY33" fmla="*/ 210864 h 5397372"/>
              <a:gd name="connsiteX34" fmla="*/ 2047469 w 5834559"/>
              <a:gd name="connsiteY34" fmla="*/ 1506961 h 5397372"/>
              <a:gd name="connsiteX35" fmla="*/ 1836609 w 5834559"/>
              <a:gd name="connsiteY35" fmla="*/ 1718528 h 5397372"/>
              <a:gd name="connsiteX36" fmla="*/ 1625745 w 5834559"/>
              <a:gd name="connsiteY36" fmla="*/ 1507664 h 5397372"/>
              <a:gd name="connsiteX37" fmla="*/ 1625745 w 5834559"/>
              <a:gd name="connsiteY37" fmla="*/ 210864 h 5397372"/>
              <a:gd name="connsiteX38" fmla="*/ 1836609 w 5834559"/>
              <a:gd name="connsiteY38" fmla="*/ 0 h 5397372"/>
            </a:gdLst>
            <a:ahLst/>
            <a:cxnLst/>
            <a:rect l="l" t="t" r="r" b="b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860" cap="flat">
            <a:noFill/>
            <a:miter/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5292090" y="1844675"/>
            <a:ext cx="5964555" cy="336042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zh-CN" sz="2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Times New Roman" panose="02020603050405020304" charset="0"/>
                <a:ea typeface="Source Han Sans" panose="020B0400000000000000" charset="-122"/>
                <a:cs typeface="Times New Roman" panose="02020603050405020304" charset="0"/>
              </a:rPr>
              <a:t>Game Sudoku có nguồn gốc từ Thụy Sĩ vào thế kỷ 18, sau đó được phát triển và phổ biến ở Nhật Bản vào những năm 1980. </a:t>
            </a: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Sudoku là một trò chơi giải </a:t>
            </a:r>
            <a:r>
              <a:rPr kumimoji="1" lang="" altLang="en-US" sz="24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ố logic, trong </a:t>
            </a:r>
            <a:r>
              <a:rPr kumimoji="1" lang="" altLang="en-US" sz="24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ó ng</a:t>
            </a:r>
            <a:r>
              <a:rPr kumimoji="1" lang="" altLang="en-US" sz="240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ời chơi </a:t>
            </a:r>
            <a:r>
              <a:rPr kumimoji="1" lang="" altLang="en-US" sz="24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iền các số từ 1 </a:t>
            </a:r>
            <a:r>
              <a:rPr kumimoji="1" lang="" altLang="en-US" sz="24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ến 9 vào một l</a:t>
            </a:r>
            <a:r>
              <a:rPr kumimoji="1" lang="" altLang="en-US" sz="240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ới 9x9 sao cho không có số nào lặp lại trong mỗi hàng, mỗi cột và mỗi vùng 3x3.</a:t>
            </a:r>
          </a:p>
        </p:txBody>
      </p:sp>
      <p:sp>
        <p:nvSpPr>
          <p:cNvPr id="13" name="标题 1"/>
          <p:cNvSpPr txBox="1"/>
          <p:nvPr/>
        </p:nvSpPr>
        <p:spPr>
          <a:xfrm>
            <a:off x="5304155" y="1124585"/>
            <a:ext cx="5560695" cy="4953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l">
              <a:lnSpc>
                <a:spcPct val="130000"/>
              </a:lnSpc>
            </a:pPr>
            <a:r>
              <a:rPr kumimoji="1" lang="en-US" altLang="zh-CN" sz="2400">
                <a:ln w="12700">
                  <a:noFill/>
                </a:ln>
                <a:solidFill>
                  <a:srgbClr val="2956E7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Nguồn Gốc</a:t>
            </a:r>
            <a:endParaRPr kumimoji="1" lang="zh-CN" altLang="en-US" sz="2400"/>
          </a:p>
        </p:txBody>
      </p:sp>
      <p:sp>
        <p:nvSpPr>
          <p:cNvPr id="14" name="标题 1"/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Lịch Sử Game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869315" y="527685"/>
            <a:ext cx="10454005" cy="6152515"/>
          </a:xfrm>
          <a:prstGeom prst="horizontalScroll">
            <a:avLst/>
          </a:prstGeom>
          <a:gradFill>
            <a:gsLst>
              <a:gs pos="0">
                <a:schemeClr val="accent2">
                  <a:lumMod val="4000"/>
                  <a:lumOff val="96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5400000" scaled="0"/>
            </a:gradFill>
            <a:miter/>
          </a:ln>
          <a:effectLst>
            <a:outerShdw blurRad="419100" dist="127000" dir="4800000" sx="98000" sy="98000" algn="t" rotWithShape="0">
              <a:schemeClr val="accent1">
                <a:lumMod val="50000"/>
                <a:alpha val="16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1997710" y="1484630"/>
            <a:ext cx="8965565" cy="389255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v"/>
            </a:pPr>
            <a:r>
              <a:rPr kumimoji="1" lang="en-US" altLang="en-US" sz="2000">
                <a:latin typeface="Times New Roman" panose="02020603050405020304" charset="0"/>
                <a:cs typeface="Times New Roman" panose="02020603050405020304" charset="0"/>
              </a:rPr>
              <a:t>Chế </a:t>
            </a:r>
            <a:r>
              <a:rPr kumimoji="1" lang="" altLang="en-US" sz="20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000">
                <a:latin typeface="Times New Roman" panose="02020603050405020304" charset="0"/>
                <a:cs typeface="Times New Roman" panose="02020603050405020304" charset="0"/>
              </a:rPr>
              <a:t>ộ Offline:</a:t>
            </a:r>
          </a:p>
          <a:p>
            <a:pPr algn="l">
              <a:lnSpc>
                <a:spcPct val="150000"/>
              </a:lnSpc>
            </a:pPr>
            <a:r>
              <a:rPr kumimoji="1" lang="en-US" altLang="en-US" sz="2000">
                <a:latin typeface="Times New Roman" panose="02020603050405020304" charset="0"/>
                <a:cs typeface="Times New Roman" panose="02020603050405020304" charset="0"/>
              </a:rPr>
              <a:t>- Ng</a:t>
            </a:r>
            <a:r>
              <a:rPr kumimoji="1" lang="" altLang="en-US" sz="200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kumimoji="1" lang="en-US" altLang="en-US" sz="2000">
                <a:latin typeface="Times New Roman" panose="02020603050405020304" charset="0"/>
                <a:cs typeface="Times New Roman" panose="02020603050405020304" charset="0"/>
              </a:rPr>
              <a:t>ời chơi tự do chọn mức </a:t>
            </a:r>
            <a:r>
              <a:rPr kumimoji="1" lang="" altLang="en-US" sz="20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000">
                <a:latin typeface="Times New Roman" panose="02020603050405020304" charset="0"/>
                <a:cs typeface="Times New Roman" panose="02020603050405020304" charset="0"/>
              </a:rPr>
              <a:t>ộ khó và giải bảng Sudoku.</a:t>
            </a:r>
          </a:p>
          <a:p>
            <a:pPr algn="l">
              <a:lnSpc>
                <a:spcPct val="150000"/>
              </a:lnSpc>
            </a:pPr>
            <a:r>
              <a:rPr kumimoji="1" lang="en-US" altLang="en-US" sz="2000">
                <a:latin typeface="Times New Roman" panose="02020603050405020304" charset="0"/>
                <a:cs typeface="Times New Roman" panose="02020603050405020304" charset="0"/>
              </a:rPr>
              <a:t>- Hỗ trợ hoàn tác (undo) thông qua mảng history.</a:t>
            </a:r>
          </a:p>
          <a:p>
            <a:pPr algn="l">
              <a:lnSpc>
                <a:spcPct val="150000"/>
              </a:lnSpc>
            </a:pPr>
            <a:r>
              <a:rPr kumimoji="1" lang="en-US" altLang="en-US" sz="2000">
                <a:latin typeface="Times New Roman" panose="02020603050405020304" charset="0"/>
                <a:cs typeface="Times New Roman" panose="02020603050405020304" charset="0"/>
              </a:rPr>
              <a:t>- Kiểm tra </a:t>
            </a:r>
            <a:r>
              <a:rPr kumimoji="1" lang="" altLang="en-US" sz="20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000">
                <a:latin typeface="Times New Roman" panose="02020603050405020304" charset="0"/>
                <a:cs typeface="Times New Roman" panose="02020603050405020304" charset="0"/>
              </a:rPr>
              <a:t>iều kiện thắng và thông báo thời gian hoàn thành.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v"/>
            </a:pPr>
            <a:r>
              <a:rPr kumimoji="1" lang="en-US" altLang="en-US" sz="2000">
                <a:latin typeface="Times New Roman" panose="02020603050405020304" charset="0"/>
                <a:cs typeface="Times New Roman" panose="02020603050405020304" charset="0"/>
              </a:rPr>
              <a:t>Chế </a:t>
            </a:r>
            <a:r>
              <a:rPr kumimoji="1" lang="" altLang="en-US" sz="20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000">
                <a:latin typeface="Times New Roman" panose="02020603050405020304" charset="0"/>
                <a:cs typeface="Times New Roman" panose="02020603050405020304" charset="0"/>
              </a:rPr>
              <a:t>ộ Online:</a:t>
            </a:r>
          </a:p>
          <a:p>
            <a:pPr algn="l">
              <a:lnSpc>
                <a:spcPct val="150000"/>
              </a:lnSpc>
            </a:pPr>
            <a:r>
              <a:rPr kumimoji="1" lang="en-US" altLang="en-US" sz="2000">
                <a:latin typeface="Times New Roman" panose="02020603050405020304" charset="0"/>
                <a:cs typeface="Times New Roman" panose="02020603050405020304" charset="0"/>
              </a:rPr>
              <a:t>- Tự </a:t>
            </a:r>
            <a:r>
              <a:rPr kumimoji="1" lang="" altLang="en-US" sz="20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000">
                <a:latin typeface="Times New Roman" panose="02020603050405020304" charset="0"/>
                <a:cs typeface="Times New Roman" panose="02020603050405020304" charset="0"/>
              </a:rPr>
              <a:t>ộng ghép </a:t>
            </a:r>
            <a:r>
              <a:rPr kumimoji="1" lang="" altLang="en-US" sz="20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000">
                <a:latin typeface="Times New Roman" panose="02020603050405020304" charset="0"/>
                <a:cs typeface="Times New Roman" panose="02020603050405020304" charset="0"/>
              </a:rPr>
              <a:t>ôi ng</a:t>
            </a:r>
            <a:r>
              <a:rPr kumimoji="1" lang="" altLang="en-US" sz="200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kumimoji="1" lang="en-US" altLang="en-US" sz="2000">
                <a:latin typeface="Times New Roman" panose="02020603050405020304" charset="0"/>
                <a:cs typeface="Times New Roman" panose="02020603050405020304" charset="0"/>
              </a:rPr>
              <a:t>ời chơi vào cùng một phòng.</a:t>
            </a:r>
          </a:p>
          <a:p>
            <a:pPr algn="l">
              <a:lnSpc>
                <a:spcPct val="150000"/>
              </a:lnSpc>
            </a:pPr>
            <a:r>
              <a:rPr kumimoji="1" lang="en-US" altLang="en-US" sz="2000">
                <a:latin typeface="Times New Roman" panose="02020603050405020304" charset="0"/>
                <a:cs typeface="Times New Roman" panose="02020603050405020304" charset="0"/>
              </a:rPr>
              <a:t>- Hai ng</a:t>
            </a:r>
            <a:r>
              <a:rPr kumimoji="1" lang="" altLang="en-US" sz="200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kumimoji="1" lang="en-US" altLang="en-US" sz="2000">
                <a:latin typeface="Times New Roman" panose="02020603050405020304" charset="0"/>
                <a:cs typeface="Times New Roman" panose="02020603050405020304" charset="0"/>
              </a:rPr>
              <a:t>ời chơi cạnh tranh trên cùng một bảng, </a:t>
            </a:r>
            <a:r>
              <a:rPr kumimoji="1" lang="" altLang="en-US" sz="20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000">
                <a:latin typeface="Times New Roman" panose="02020603050405020304" charset="0"/>
                <a:cs typeface="Times New Roman" panose="02020603050405020304" charset="0"/>
              </a:rPr>
              <a:t>iểm số dựa trên số ô </a:t>
            </a:r>
            <a:r>
              <a:rPr kumimoji="1" lang="" altLang="en-US" sz="20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000">
                <a:latin typeface="Times New Roman" panose="02020603050405020304" charset="0"/>
                <a:cs typeface="Times New Roman" panose="02020603050405020304" charset="0"/>
              </a:rPr>
              <a:t>iền </a:t>
            </a:r>
            <a:r>
              <a:rPr kumimoji="1" lang="" altLang="en-US" sz="20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000">
                <a:latin typeface="Times New Roman" panose="02020603050405020304" charset="0"/>
                <a:cs typeface="Times New Roman" panose="02020603050405020304" charset="0"/>
              </a:rPr>
              <a:t>úng.</a:t>
            </a:r>
          </a:p>
          <a:p>
            <a:pPr algn="l">
              <a:lnSpc>
                <a:spcPct val="150000"/>
              </a:lnSpc>
            </a:pPr>
            <a:r>
              <a:rPr kumimoji="1" lang="en-US" altLang="en-US" sz="2000">
                <a:latin typeface="Times New Roman" panose="02020603050405020304" charset="0"/>
                <a:cs typeface="Times New Roman" panose="02020603050405020304" charset="0"/>
              </a:rPr>
              <a:t>- Hỗ trợ xử l</a:t>
            </a:r>
            <a:r>
              <a:rPr kumimoji="1" lang="" altLang="en-US" sz="2000"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kumimoji="1" lang="en-US" altLang="en-US" sz="2000">
                <a:latin typeface="Times New Roman" panose="02020603050405020304" charset="0"/>
                <a:cs typeface="Times New Roman" panose="02020603050405020304" charset="0"/>
              </a:rPr>
              <a:t> ngắt kết nối (opponent_disconnected) và thông báo ng</a:t>
            </a:r>
            <a:r>
              <a:rPr kumimoji="1" lang="" altLang="en-US" sz="200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kumimoji="1" lang="en-US" altLang="en-US" sz="2000">
                <a:latin typeface="Times New Roman" panose="02020603050405020304" charset="0"/>
                <a:cs typeface="Times New Roman" panose="02020603050405020304" charset="0"/>
              </a:rPr>
              <a:t>ời thắng</a:t>
            </a:r>
          </a:p>
        </p:txBody>
      </p:sp>
      <p:sp>
        <p:nvSpPr>
          <p:cNvPr id="9" name="标题 1"/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Luật Chơi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0" y="6057900"/>
            <a:ext cx="12192000" cy="800100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1" y="5170513"/>
            <a:ext cx="12192000" cy="887388"/>
          </a:xfrm>
          <a:prstGeom prst="trapezoid">
            <a:avLst>
              <a:gd name="adj" fmla="val 230425"/>
            </a:avLst>
          </a:prstGeom>
          <a:gradFill>
            <a:gsLst>
              <a:gs pos="0">
                <a:schemeClr val="accent1">
                  <a:lumMod val="20000"/>
                  <a:lumOff val="80000"/>
                  <a:alpha val="0"/>
                </a:schemeClr>
              </a:gs>
              <a:gs pos="98000">
                <a:schemeClr val="accent1">
                  <a:lumMod val="60000"/>
                  <a:lumOff val="40000"/>
                  <a:alpha val="100000"/>
                </a:schemeClr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528922" y="1596047"/>
            <a:ext cx="3726463" cy="785049"/>
          </a:xfrm>
          <a:prstGeom prst="roundRect">
            <a:avLst>
              <a:gd name="adj" fmla="val 18272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528921" y="2039698"/>
            <a:ext cx="472166" cy="4721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flipV="1">
            <a:off x="1733794" y="2035413"/>
            <a:ext cx="8724411" cy="3186382"/>
          </a:xfrm>
          <a:prstGeom prst="round2SameRect">
            <a:avLst>
              <a:gd name="adj1" fmla="val 6549"/>
              <a:gd name="adj2" fmla="val 0"/>
            </a:avLst>
          </a:prstGeom>
          <a:solidFill>
            <a:schemeClr val="bg1"/>
          </a:solidFill>
          <a:ln cap="sq">
            <a:noFill/>
            <a:prstDash val="solid"/>
            <a:miter/>
          </a:ln>
          <a:effectLst>
            <a:outerShdw blurRad="50800" dist="38100" dir="2700000" algn="tl" rotWithShape="0">
              <a:schemeClr val="accent1">
                <a:alpha val="4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1528922" y="1596047"/>
            <a:ext cx="9207011" cy="45464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0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1925320" y="2280920"/>
            <a:ext cx="8341360" cy="2745105"/>
          </a:xfrm>
          <a:prstGeom prst="rect">
            <a:avLst/>
          </a:prstGeom>
          <a:noFill/>
          <a:ln cap="sq">
            <a:noFill/>
          </a:ln>
          <a:effectLst/>
        </p:spPr>
        <p:txBody>
          <a:bodyPr vert="horz" wrap="square" lIns="0" tIns="0" rIns="0" bIns="0" rtlCol="0" anchor="t"/>
          <a:lstStyle/>
          <a:p>
            <a:pPr algn="l">
              <a:lnSpc>
                <a:spcPct val="150000"/>
              </a:lnSpc>
            </a:pP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- Highlight hàng, cột, và các ô có cùng giá trị khi chọn một ô.</a:t>
            </a:r>
          </a:p>
          <a:p>
            <a:pPr algn="l">
              <a:lnSpc>
                <a:spcPct val="150000"/>
              </a:lnSpc>
            </a:pP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- Hiệu ứng lỗi (màu </a:t>
            </a:r>
            <a:r>
              <a:rPr kumimoji="1" lang="" altLang="en-US" sz="24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ỏ) khi nhập sai, xóa lỗi khi sửa </a:t>
            </a:r>
            <a:r>
              <a:rPr kumimoji="1" lang="" altLang="en-US" sz="24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úng.</a:t>
            </a:r>
          </a:p>
          <a:p>
            <a:pPr algn="l">
              <a:lnSpc>
                <a:spcPct val="150000"/>
              </a:lnSpc>
            </a:pP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- Bộ </a:t>
            </a:r>
            <a:r>
              <a:rPr kumimoji="1" lang="" altLang="en-US" sz="24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ếm thời gian </a:t>
            </a:r>
            <a:r>
              <a:rPr kumimoji="1" lang="" altLang="en-US" sz="2400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ịnh dạng MM:SS.</a:t>
            </a:r>
          </a:p>
          <a:p>
            <a:pPr algn="l">
              <a:lnSpc>
                <a:spcPct val="150000"/>
              </a:lnSpc>
            </a:pP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- Modal thông báo kết quả r</a:t>
            </a:r>
            <a:r>
              <a:rPr kumimoji="1" lang="" altLang="en-US" sz="2400">
                <a:latin typeface="Times New Roman" panose="02020603050405020304" charset="0"/>
                <a:cs typeface="Times New Roman" panose="02020603050405020304" charset="0"/>
              </a:rPr>
              <a:t>õ</a:t>
            </a:r>
            <a:r>
              <a:rPr kumimoji="1" lang="en-US" altLang="en-US" sz="2400">
                <a:latin typeface="Times New Roman" panose="02020603050405020304" charset="0"/>
                <a:cs typeface="Times New Roman" panose="02020603050405020304" charset="0"/>
              </a:rPr>
              <a:t> ràng, dễ hiểu.</a:t>
            </a:r>
          </a:p>
        </p:txBody>
      </p:sp>
      <p:sp>
        <p:nvSpPr>
          <p:cNvPr id="11" name="标题 1"/>
          <p:cNvSpPr txBox="1"/>
          <p:nvPr/>
        </p:nvSpPr>
        <p:spPr>
          <a:xfrm>
            <a:off x="2026000" y="1793407"/>
            <a:ext cx="8100000" cy="1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911790" y="47720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3200" b="1">
                <a:latin typeface="Times New Roman" panose="02020603050405020304" charset="0"/>
                <a:cs typeface="Times New Roman" panose="02020603050405020304" charset="0"/>
              </a:rPr>
              <a:t>Tính năng hỗ trợ</a:t>
            </a:r>
          </a:p>
        </p:txBody>
      </p:sp>
      <p:sp>
        <p:nvSpPr>
          <p:cNvPr id="13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8661835" y="1731943"/>
            <a:ext cx="3807527" cy="4445834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1">
                  <a:alpha val="20000"/>
                </a:schemeClr>
              </a:gs>
              <a:gs pos="100000">
                <a:schemeClr val="accent2">
                  <a:alpha val="22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21000515">
            <a:off x="8739200" y="985368"/>
            <a:ext cx="1916246" cy="1996085"/>
          </a:xfrm>
          <a:prstGeom prst="roundRect">
            <a:avLst>
              <a:gd name="adj" fmla="val 50000"/>
            </a:avLst>
          </a:prstGeom>
          <a:gradFill>
            <a:gsLst>
              <a:gs pos="1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16997476">
            <a:off x="7053997" y="1390622"/>
            <a:ext cx="2580680" cy="25796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1000">
                <a:schemeClr val="bg1">
                  <a:alpha val="27000"/>
                </a:schemeClr>
              </a:gs>
              <a:gs pos="100000">
                <a:schemeClr val="accent2">
                  <a:alpha val="3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0900738" y="413267"/>
            <a:ext cx="2582523" cy="1174553"/>
          </a:xfrm>
          <a:prstGeom prst="roundRect">
            <a:avLst>
              <a:gd name="adj" fmla="val 8462"/>
            </a:avLst>
          </a:prstGeom>
          <a:gradFill>
            <a:gsLst>
              <a:gs pos="0">
                <a:schemeClr val="accent2">
                  <a:alpha val="22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>
                    <a:alpha val="100000"/>
                  </a:schemeClr>
                </a:gs>
                <a:gs pos="98000">
                  <a:schemeClr val="accent1">
                    <a:lumMod val="30000"/>
                    <a:lumOff val="70000"/>
                    <a:alpha val="10000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flipH="1" flipV="1">
            <a:off x="326130" y="3061444"/>
            <a:ext cx="6188901" cy="2438146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2">
                  <a:lumMod val="20000"/>
                  <a:lumOff val="80000"/>
                  <a:alpha val="0"/>
                </a:schemeClr>
              </a:gs>
              <a:gs pos="100000">
                <a:schemeClr val="accent2">
                  <a:alpha val="18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>
                    <a:alpha val="100000"/>
                  </a:schemeClr>
                </a:gs>
                <a:gs pos="98000">
                  <a:schemeClr val="accent1">
                    <a:lumMod val="30000"/>
                    <a:lumOff val="70000"/>
                    <a:alpha val="100000"/>
                  </a:schemeClr>
                </a:gs>
              </a:gsLst>
              <a:lin ang="5400000" scaled="0"/>
            </a:gra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581692" y="3218496"/>
            <a:ext cx="5677778" cy="21240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48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Cấu Trúc Dự Án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695486" y="620199"/>
            <a:ext cx="1398765" cy="22930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0" rtlCol="0" anchor="b"/>
          <a:lstStyle/>
          <a:p>
            <a:pPr algn="l">
              <a:lnSpc>
                <a:spcPct val="110000"/>
              </a:lnSpc>
            </a:pPr>
            <a:r>
              <a:rPr kumimoji="1" lang="en-US" altLang="zh-CN" sz="7200">
                <a:ln w="12700">
                  <a:noFill/>
                </a:ln>
                <a:solidFill>
                  <a:srgbClr val="2956E7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02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9648991" y="3758767"/>
            <a:ext cx="1753160" cy="18262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6600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2">
                  <a:lumMod val="60000"/>
                  <a:lumOff val="40000"/>
                  <a:alpha val="100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accent1">
                    <a:lumMod val="20000"/>
                    <a:lumOff val="80000"/>
                    <a:alpha val="100000"/>
                  </a:schemeClr>
                </a:gs>
                <a:gs pos="74000">
                  <a:schemeClr val="accent1">
                    <a:lumMod val="40000"/>
                    <a:lumOff val="60000"/>
                    <a:alpha val="100000"/>
                  </a:schemeClr>
                </a:gs>
                <a:gs pos="83000">
                  <a:schemeClr val="accent1">
                    <a:lumMod val="40000"/>
                    <a:lumOff val="60000"/>
                    <a:alpha val="100000"/>
                  </a:schemeClr>
                </a:gs>
                <a:gs pos="100000">
                  <a:schemeClr val="accent1">
                    <a:lumMod val="20000"/>
                    <a:lumOff val="80000"/>
                    <a:alpha val="100000"/>
                  </a:schemeClr>
                </a:gs>
              </a:gsLst>
              <a:lin ang="5400000" scaled="0"/>
            </a:gradFill>
            <a:miter/>
          </a:ln>
          <a:effectLst>
            <a:outerShdw blurRad="393700" dist="533400" dir="3000000" sx="85000" sy="85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551815" y="1270000"/>
            <a:ext cx="11066780" cy="5125085"/>
          </a:xfrm>
          <a:prstGeom prst="round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1179195" y="1478280"/>
            <a:ext cx="10168890" cy="45548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v"/>
            </a:pP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File: main.py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v"/>
            </a:pP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Chức n</a:t>
            </a:r>
            <a:r>
              <a:rPr kumimoji="1" lang="" altLang="en-US">
                <a:latin typeface="Times New Roman" panose="02020603050405020304" charset="0"/>
                <a:cs typeface="Times New Roman" panose="02020603050405020304" charset="0"/>
              </a:rPr>
              <a:t>ă</a:t>
            </a: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ng: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Sử dụng Flask và Flask-SocketIO </a:t>
            </a:r>
            <a:r>
              <a:rPr kumimoji="1"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ể xử l</a:t>
            </a:r>
            <a:r>
              <a:rPr kumimoji="1" lang="" altLang="en-US"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 kết nối thời gian thực (real-time) cho chế </a:t>
            </a:r>
            <a:r>
              <a:rPr kumimoji="1"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ộ online.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Quản l</a:t>
            </a:r>
            <a:r>
              <a:rPr kumimoji="1" lang="" altLang="en-US"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 phòng chơi (rooms) và ghép </a:t>
            </a:r>
            <a:r>
              <a:rPr kumimoji="1"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ôi ng</a:t>
            </a:r>
            <a:r>
              <a:rPr kumimoji="1" lang="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ời chơi.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Sinh bảng Sudoku với 3 mức </a:t>
            </a:r>
            <a:r>
              <a:rPr kumimoji="1"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ộ khó (dễ: 40 ô trống, trung bình: 50 ô trống, khó: 60 ô trống).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API /generate_sudoku cung cấp bảng và lời giải cho chế </a:t>
            </a:r>
            <a:r>
              <a:rPr kumimoji="1"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ộ offline.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Xử l</a:t>
            </a:r>
            <a:r>
              <a:rPr kumimoji="1" lang="" altLang="en-US"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 các sự kiện SocketIO: join_game, update_board, request_new_game, disconnect.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Kiểm tra </a:t>
            </a:r>
            <a:r>
              <a:rPr kumimoji="1"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iều kiện thắng và thông báo kết quả trong chế </a:t>
            </a:r>
            <a:r>
              <a:rPr kumimoji="1"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ộ online.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charset="0"/>
              <a:buChar char="v"/>
            </a:pP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Thuật toán: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solve_sudoku: Sử dụng backtracking </a:t>
            </a:r>
            <a:r>
              <a:rPr kumimoji="1"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ể giải bảng Sudoku.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en-US">
                <a:latin typeface="Times New Roman" panose="02020603050405020304" charset="0"/>
                <a:cs typeface="Times New Roman" panose="02020603050405020304" charset="0"/>
              </a:rPr>
              <a:t>generate_sudoku: Tạo bảng Sudoku bằng cách xóa ngẫu nhiên các ô từ bảng hoàn chỉnh.</a:t>
            </a:r>
          </a:p>
          <a:p>
            <a:pPr algn="l">
              <a:lnSpc>
                <a:spcPct val="150000"/>
              </a:lnSpc>
            </a:pPr>
            <a:endParaRPr kumimoji="1"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50000"/>
              </a:lnSpc>
            </a:pPr>
            <a:endParaRPr kumimoji="1"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标题 1"/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Backend (</a:t>
            </a:r>
            <a:r>
              <a:rPr kumimoji="1" lang="en-US" altLang="en-US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Python - Flask</a:t>
            </a: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)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695960" y="1412240"/>
            <a:ext cx="3120390" cy="5043805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1416245" y="999614"/>
            <a:ext cx="1511300" cy="1050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4800" b="1">
                <a:ln w="12700">
                  <a:noFill/>
                </a:ln>
                <a:solidFill>
                  <a:srgbClr val="2956E7">
                    <a:alpha val="100000"/>
                  </a:srgbClr>
                </a:solidFill>
                <a:latin typeface="Times New Roman" panose="02020603050405020304" charset="0"/>
                <a:ea typeface="OPPOSans H" panose="00020600040101010101" charset="-122"/>
                <a:cs typeface="Times New Roman" panose="02020603050405020304" charset="0"/>
              </a:rPr>
              <a:t>01</a:t>
            </a:r>
            <a:endParaRPr kumimoji="1" lang="zh-CN" altLang="en-US" sz="4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699770" y="6339205"/>
            <a:ext cx="3116580" cy="104775"/>
          </a:xfrm>
          <a:prstGeom prst="rect">
            <a:avLst/>
          </a:prstGeom>
          <a:solidFill>
            <a:schemeClr val="accent1"/>
          </a:solidFill>
          <a:ln cap="sq">
            <a:noFill/>
            <a:prstDash val="solid"/>
            <a:miter/>
          </a:ln>
          <a:effectLst/>
        </p:spPr>
        <p:txBody>
          <a:bodyPr vert="horz" wrap="square" lIns="45720" tIns="22860" rIns="45720" bIns="2286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4295775" y="1484630"/>
            <a:ext cx="3293745" cy="5013325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5057581" y="1040254"/>
            <a:ext cx="1511300" cy="1050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4800" b="1">
                <a:ln w="12700">
                  <a:noFill/>
                </a:ln>
                <a:solidFill>
                  <a:srgbClr val="2956E7">
                    <a:alpha val="100000"/>
                  </a:srgbClr>
                </a:solidFill>
                <a:latin typeface="Times New Roman" panose="02020603050405020304" charset="0"/>
                <a:ea typeface="OPPOSans H" panose="00020600040101010101" charset="-122"/>
                <a:cs typeface="Times New Roman" panose="02020603050405020304" charset="0"/>
              </a:rPr>
              <a:t>02</a:t>
            </a:r>
            <a:endParaRPr kumimoji="1" lang="zh-CN" altLang="en-US" sz="4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标题 1"/>
          <p:cNvSpPr txBox="1"/>
          <p:nvPr/>
        </p:nvSpPr>
        <p:spPr>
          <a:xfrm>
            <a:off x="4282440" y="6293485"/>
            <a:ext cx="3303270" cy="125095"/>
          </a:xfrm>
          <a:prstGeom prst="rect">
            <a:avLst/>
          </a:prstGeom>
          <a:solidFill>
            <a:schemeClr val="accent1"/>
          </a:solidFill>
          <a:ln cap="sq">
            <a:noFill/>
            <a:prstDash val="solid"/>
            <a:miter/>
          </a:ln>
          <a:effectLst/>
        </p:spPr>
        <p:txBody>
          <a:bodyPr vert="horz" wrap="square" lIns="45720" tIns="22860" rIns="45720" bIns="2286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355600" y="1790700"/>
            <a:ext cx="3632200" cy="518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2400" b="1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Times New Roman" panose="02020603050405020304" charset="0"/>
                <a:ea typeface="Source Han Sans CN Bold" panose="020B0800000000000000" charset="-122"/>
                <a:cs typeface="Times New Roman" panose="02020603050405020304" charset="0"/>
              </a:rPr>
              <a:t>HTML</a:t>
            </a:r>
            <a:endParaRPr kumimoji="1"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695960" y="2239645"/>
            <a:ext cx="2950210" cy="258381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Times New Roman" panose="02020603050405020304" charset="0"/>
                <a:ea typeface="Source Han Sans" panose="020B0400000000000000" charset="-122"/>
                <a:cs typeface="Times New Roman" panose="02020603050405020304" charset="0"/>
              </a:rPr>
              <a:t>Gồm index.html, practice.html và online.html, cung cấp giao diện cho người dùng chọn chế độ chơi và hiển thị bảng Sudoku</a:t>
            </a:r>
            <a:r>
              <a:rPr kumimoji="1" lang="en-US" altLang="zh-CN" sz="20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Source Han Sans" panose="020B0400000000000000" charset="-122"/>
                <a:ea typeface="Source Han Sans" panose="020B0400000000000000" charset="-122"/>
                <a:cs typeface="Source Han Sans" panose="020B0400000000000000" charset="-122"/>
              </a:rPr>
              <a:t>.</a:t>
            </a:r>
            <a:endParaRPr kumimoji="1" lang="zh-CN" altLang="en-US" sz="2000"/>
          </a:p>
        </p:txBody>
      </p:sp>
      <p:sp>
        <p:nvSpPr>
          <p:cNvPr id="11" name="标题 1"/>
          <p:cNvSpPr txBox="1"/>
          <p:nvPr/>
        </p:nvSpPr>
        <p:spPr>
          <a:xfrm>
            <a:off x="4008120" y="1844675"/>
            <a:ext cx="3632200" cy="6972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2400" b="1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Times New Roman" panose="02020603050405020304" charset="0"/>
                <a:ea typeface="Source Han Sans CN Bold" panose="020B0800000000000000" charset="-122"/>
                <a:cs typeface="Times New Roman" panose="02020603050405020304" charset="0"/>
              </a:rPr>
              <a:t>JavaScript</a:t>
            </a:r>
            <a:endParaRPr kumimoji="1" lang="zh-CN" altLang="en-US" sz="2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标题 1"/>
          <p:cNvSpPr txBox="1"/>
          <p:nvPr/>
        </p:nvSpPr>
        <p:spPr>
          <a:xfrm>
            <a:off x="4439920" y="2626995"/>
            <a:ext cx="2864485" cy="357314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zh-CN" sz="20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Times New Roman" panose="02020603050405020304" charset="0"/>
                <a:ea typeface="Source Han Sans" panose="020B0400000000000000" charset="-122"/>
                <a:cs typeface="Times New Roman" panose="02020603050405020304" charset="0"/>
              </a:rPr>
              <a:t>script.js và online.js, xử lý logic client- side, tương tác với server và quản lý giao diện trong chế độ offline và online.</a:t>
            </a:r>
            <a:endParaRPr kumimoji="1"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Frontend (</a:t>
            </a:r>
            <a:r>
              <a:rPr kumimoji="1" lang="en-US" altLang="en-US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HTML, JavaScript, CSS</a:t>
            </a:r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)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7981315" y="1611630"/>
            <a:ext cx="3293745" cy="4885690"/>
          </a:xfrm>
          <a:prstGeom prst="rect">
            <a:avLst/>
          </a:prstGeom>
          <a:solidFill>
            <a:schemeClr val="bg1">
              <a:lumMod val="9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8872661" y="1126614"/>
            <a:ext cx="1511300" cy="10509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en-US" altLang="zh-CN" sz="4800" b="1">
                <a:ln w="12700">
                  <a:noFill/>
                </a:ln>
                <a:solidFill>
                  <a:srgbClr val="2956E7">
                    <a:alpha val="100000"/>
                  </a:srgbClr>
                </a:solidFill>
                <a:latin typeface="Times New Roman" panose="02020603050405020304" charset="0"/>
                <a:ea typeface="OPPOSans H" panose="00020600040101010101" charset="-122"/>
                <a:cs typeface="Times New Roman" panose="02020603050405020304" charset="0"/>
              </a:rPr>
              <a:t>03</a:t>
            </a:r>
            <a:endParaRPr kumimoji="1" lang="zh-CN" altLang="en-US" sz="4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7832090" y="1988820"/>
            <a:ext cx="3632200" cy="6972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30000"/>
              </a:lnSpc>
            </a:pPr>
            <a:r>
              <a:rPr kumimoji="1" lang="en-US" altLang="zh-CN" sz="2400" b="1">
                <a:latin typeface="Times New Roman" panose="02020603050405020304" charset="0"/>
                <a:cs typeface="Times New Roman" panose="02020603050405020304" charset="0"/>
              </a:rPr>
              <a:t>CSS</a:t>
            </a:r>
          </a:p>
        </p:txBody>
      </p:sp>
      <p:sp>
        <p:nvSpPr>
          <p:cNvPr id="18" name="标题 1"/>
          <p:cNvSpPr txBox="1"/>
          <p:nvPr/>
        </p:nvSpPr>
        <p:spPr>
          <a:xfrm>
            <a:off x="8112760" y="2626995"/>
            <a:ext cx="2972435" cy="355663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rtlCol="0" anchor="t"/>
          <a:lstStyle/>
          <a:p>
            <a:pPr algn="ctr">
              <a:lnSpc>
                <a:spcPct val="150000"/>
              </a:lnSpc>
            </a:pP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style.css: </a:t>
            </a:r>
            <a:r>
              <a:rPr kumimoji="1"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ịnh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chế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ộ, bao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bảng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Sudoku, menu, modal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highlight.</a:t>
            </a:r>
          </a:p>
          <a:p>
            <a:pPr algn="ctr">
              <a:lnSpc>
                <a:spcPct val="150000"/>
              </a:lnSpc>
            </a:pPr>
            <a:r>
              <a:rPr kumimoji="1"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static.css: </a:t>
            </a:r>
            <a:r>
              <a:rPr lang="vi-V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CSS bổ sung, giữ lại với một số khác biệt nhỏ so với style.css.</a:t>
            </a:r>
          </a:p>
          <a:p>
            <a:pPr algn="ctr">
              <a:lnSpc>
                <a:spcPct val="150000"/>
              </a:lnSpc>
            </a:pPr>
            <a:endParaRPr kumimoji="1" lang="en-US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9" name="标题 1"/>
          <p:cNvSpPr txBox="1"/>
          <p:nvPr/>
        </p:nvSpPr>
        <p:spPr>
          <a:xfrm>
            <a:off x="8069580" y="6308725"/>
            <a:ext cx="3194685" cy="110490"/>
          </a:xfrm>
          <a:prstGeom prst="rect">
            <a:avLst/>
          </a:prstGeom>
          <a:solidFill>
            <a:schemeClr val="accent1"/>
          </a:solidFill>
          <a:ln cap="sq">
            <a:noFill/>
            <a:prstDash val="solid"/>
            <a:miter/>
          </a:ln>
          <a:effectLst/>
        </p:spPr>
        <p:txBody>
          <a:bodyPr vert="horz" wrap="square" lIns="45720" tIns="22860" rIns="45720" bIns="2286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 dir="u"/>
      </p:transition>
    </mc:Choice>
    <mc:Fallback xmlns=""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56E7"/>
      </a:accent1>
      <a:accent2>
        <a:srgbClr val="0CE8FF"/>
      </a:accent2>
      <a:accent3>
        <a:srgbClr val="2956E7"/>
      </a:accent3>
      <a:accent4>
        <a:srgbClr val="0CE8FF"/>
      </a:accent4>
      <a:accent5>
        <a:srgbClr val="2956E7"/>
      </a:accent5>
      <a:accent6>
        <a:srgbClr val="0CE8FF"/>
      </a:accent6>
      <a:hlink>
        <a:srgbClr val="2956E7"/>
      </a:hlink>
      <a:folHlink>
        <a:srgbClr val="0CE8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56E7"/>
      </a:accent1>
      <a:accent2>
        <a:srgbClr val="0CE8FF"/>
      </a:accent2>
      <a:accent3>
        <a:srgbClr val="2956E7"/>
      </a:accent3>
      <a:accent4>
        <a:srgbClr val="0CE8FF"/>
      </a:accent4>
      <a:accent5>
        <a:srgbClr val="2956E7"/>
      </a:accent5>
      <a:accent6>
        <a:srgbClr val="0CE8FF"/>
      </a:accent6>
      <a:hlink>
        <a:srgbClr val="2956E7"/>
      </a:hlink>
      <a:folHlink>
        <a:srgbClr val="0CE8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56E7"/>
      </a:accent1>
      <a:accent2>
        <a:srgbClr val="0CE8FF"/>
      </a:accent2>
      <a:accent3>
        <a:srgbClr val="2956E7"/>
      </a:accent3>
      <a:accent4>
        <a:srgbClr val="0CE8FF"/>
      </a:accent4>
      <a:accent5>
        <a:srgbClr val="2956E7"/>
      </a:accent5>
      <a:accent6>
        <a:srgbClr val="0CE8FF"/>
      </a:accent6>
      <a:hlink>
        <a:srgbClr val="2956E7"/>
      </a:hlink>
      <a:folHlink>
        <a:srgbClr val="0CE8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56E7"/>
      </a:accent1>
      <a:accent2>
        <a:srgbClr val="0CE8FF"/>
      </a:accent2>
      <a:accent3>
        <a:srgbClr val="2956E7"/>
      </a:accent3>
      <a:accent4>
        <a:srgbClr val="0CE8FF"/>
      </a:accent4>
      <a:accent5>
        <a:srgbClr val="2956E7"/>
      </a:accent5>
      <a:accent6>
        <a:srgbClr val="0CE8FF"/>
      </a:accent6>
      <a:hlink>
        <a:srgbClr val="2956E7"/>
      </a:hlink>
      <a:folHlink>
        <a:srgbClr val="0CE8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56E7"/>
      </a:accent1>
      <a:accent2>
        <a:srgbClr val="0CE8FF"/>
      </a:accent2>
      <a:accent3>
        <a:srgbClr val="2956E7"/>
      </a:accent3>
      <a:accent4>
        <a:srgbClr val="0CE8FF"/>
      </a:accent4>
      <a:accent5>
        <a:srgbClr val="2956E7"/>
      </a:accent5>
      <a:accent6>
        <a:srgbClr val="0CE8FF"/>
      </a:accent6>
      <a:hlink>
        <a:srgbClr val="2956E7"/>
      </a:hlink>
      <a:folHlink>
        <a:srgbClr val="0CE8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1116</Words>
  <Application>Microsoft Office PowerPoint</Application>
  <PresentationFormat>Widescreen</PresentationFormat>
  <Paragraphs>108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OPPOSans H</vt:lpstr>
      <vt:lpstr>Wingdings</vt:lpstr>
      <vt:lpstr>Source Han Sans</vt:lpstr>
      <vt:lpstr>Source Han Sans CN Bold</vt:lpstr>
      <vt:lpstr>Source Han Sans CN Regular</vt:lpstr>
      <vt:lpstr>Times New Roman</vt:lpstr>
      <vt:lpstr>Arial</vt:lpstr>
      <vt:lpstr>Office 主题​​</vt:lpstr>
      <vt:lpstr>1_Office 主题​​</vt:lpstr>
      <vt:lpstr>2_Office 主题​​</vt:lpstr>
      <vt:lpstr>3_Office 主题​​</vt:lpstr>
      <vt:lpstr>4_Office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doan ngocdiep</cp:lastModifiedBy>
  <cp:revision>3</cp:revision>
  <dcterms:created xsi:type="dcterms:W3CDTF">2025-05-06T10:11:31Z</dcterms:created>
  <dcterms:modified xsi:type="dcterms:W3CDTF">2025-05-06T14:46:12Z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18630D0E442B4FE992C3703455D29964_12</vt:lpwstr>
  </property>
  <property fmtid="{D5CDD505-2E9C-101B-9397-08002B2CF9AE}" pid="3" name="KSOProductBuildVer">
    <vt:lpwstr>1033-12.2.0.20795</vt:lpwstr>
  </property>
</Properties>
</file>