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7" r:id="rId3"/>
    <p:sldId id="275" r:id="rId4"/>
    <p:sldId id="276" r:id="rId5"/>
    <p:sldId id="278" r:id="rId6"/>
    <p:sldId id="257" r:id="rId7"/>
    <p:sldId id="266" r:id="rId8"/>
    <p:sldId id="296" r:id="rId9"/>
    <p:sldId id="297" r:id="rId10"/>
    <p:sldId id="258" r:id="rId11"/>
    <p:sldId id="267" r:id="rId12"/>
    <p:sldId id="259" r:id="rId13"/>
    <p:sldId id="268" r:id="rId14"/>
    <p:sldId id="260" r:id="rId15"/>
    <p:sldId id="269" r:id="rId16"/>
    <p:sldId id="261" r:id="rId17"/>
    <p:sldId id="270" r:id="rId18"/>
    <p:sldId id="262" r:id="rId19"/>
    <p:sldId id="271" r:id="rId20"/>
    <p:sldId id="263" r:id="rId21"/>
    <p:sldId id="264" r:id="rId22"/>
    <p:sldId id="272" r:id="rId23"/>
    <p:sldId id="273" r:id="rId24"/>
    <p:sldId id="265" r:id="rId25"/>
    <p:sldId id="274" r:id="rId26"/>
    <p:sldId id="279" r:id="rId27"/>
    <p:sldId id="280" r:id="rId28"/>
    <p:sldId id="288" r:id="rId29"/>
    <p:sldId id="281" r:id="rId30"/>
    <p:sldId id="289" r:id="rId31"/>
    <p:sldId id="282" r:id="rId32"/>
    <p:sldId id="290" r:id="rId33"/>
    <p:sldId id="283" r:id="rId34"/>
    <p:sldId id="291" r:id="rId35"/>
    <p:sldId id="284" r:id="rId36"/>
    <p:sldId id="292" r:id="rId37"/>
    <p:sldId id="285" r:id="rId38"/>
    <p:sldId id="286" r:id="rId39"/>
    <p:sldId id="287" r:id="rId40"/>
    <p:sldId id="293" r:id="rId41"/>
    <p:sldId id="294" r:id="rId42"/>
    <p:sldId id="29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4660"/>
  </p:normalViewPr>
  <p:slideViewPr>
    <p:cSldViewPr>
      <p:cViewPr varScale="1">
        <p:scale>
          <a:sx n="110" d="100"/>
          <a:sy n="110" d="100"/>
        </p:scale>
        <p:origin x="-165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AC5A31F9-840E-424E-861F-AC11BF481810}" type="datetimeFigureOut">
              <a:rPr lang="en-US" smtClean="0"/>
              <a:t>8/24/2020</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B6D1FF12-96F9-41EC-A68B-26B4D103FBAC}"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5A31F9-840E-424E-861F-AC11BF481810}"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1FF12-96F9-41EC-A68B-26B4D103FBA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5A31F9-840E-424E-861F-AC11BF481810}"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6D1FF12-96F9-41EC-A68B-26B4D103FBA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5A31F9-840E-424E-861F-AC11BF481810}"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1FF12-96F9-41EC-A68B-26B4D103FBAC}"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AC5A31F9-840E-424E-861F-AC11BF481810}" type="datetimeFigureOut">
              <a:rPr lang="en-US" smtClean="0"/>
              <a:t>8/24/2020</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B6D1FF12-96F9-41EC-A68B-26B4D103FBAC}"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5A31F9-840E-424E-861F-AC11BF481810}" type="datetimeFigureOut">
              <a:rPr lang="en-US" smtClean="0"/>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D1FF12-96F9-41EC-A68B-26B4D103FBA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5A31F9-840E-424E-861F-AC11BF481810}" type="datetimeFigureOut">
              <a:rPr lang="en-US" smtClean="0"/>
              <a:t>8/24/2020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D1FF12-96F9-41EC-A68B-26B4D103FBAC}"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C5A31F9-840E-424E-861F-AC11BF481810}" type="datetimeFigureOut">
              <a:rPr lang="en-US" smtClean="0"/>
              <a:t>8/24/2020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D1FF12-96F9-41EC-A68B-26B4D103FBAC}"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AC5A31F9-840E-424E-861F-AC11BF481810}" type="datetimeFigureOut">
              <a:rPr lang="en-US" smtClean="0"/>
              <a:t>8/24/2020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D1FF12-96F9-41EC-A68B-26B4D103FBA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5A31F9-840E-424E-861F-AC11BF481810}" type="datetimeFigureOut">
              <a:rPr lang="en-US" smtClean="0"/>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B6D1FF12-96F9-41EC-A68B-26B4D103FBAC}"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5A31F9-840E-424E-861F-AC11BF481810}" type="datetimeFigureOut">
              <a:rPr lang="en-US" smtClean="0"/>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D1FF12-96F9-41EC-A68B-26B4D103FBAC}"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AC5A31F9-840E-424E-861F-AC11BF481810}" type="datetimeFigureOut">
              <a:rPr lang="en-US" smtClean="0"/>
              <a:t>8/24/2020</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B6D1FF12-96F9-41EC-A68B-26B4D103FBA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emanticscholar.org/cord19"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916;&#953;&#945;&#948;&#943;&#954;&#964;&#965;&#959;%20&#954;&#945;&#953;%20&#949;&#966;&#945;&#961;&#956;&#959;&#947;&#941;&#962;.pptx" TargetMode="External"/><Relationship Id="rId2" Type="http://schemas.openxmlformats.org/officeDocument/2006/relationships/hyperlink" Target="http://localhost:8080/covid04_api/"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st.github.com/baishali-ghosh/364cd96550bfce30f9c0"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l-GR" dirty="0" smtClean="0"/>
              <a:t>Νίκος Δίκαρος</a:t>
            </a:r>
          </a:p>
          <a:p>
            <a:r>
              <a:rPr lang="el-GR" dirty="0" smtClean="0"/>
              <a:t>03112626</a:t>
            </a:r>
          </a:p>
          <a:p>
            <a:endParaRPr lang="en-US" dirty="0"/>
          </a:p>
        </p:txBody>
      </p:sp>
      <p:sp>
        <p:nvSpPr>
          <p:cNvPr id="2" name="Title 1"/>
          <p:cNvSpPr>
            <a:spLocks noGrp="1"/>
          </p:cNvSpPr>
          <p:nvPr>
            <p:ph type="title"/>
          </p:nvPr>
        </p:nvSpPr>
        <p:spPr/>
        <p:txBody>
          <a:bodyPr/>
          <a:lstStyle/>
          <a:p>
            <a:r>
              <a:rPr lang="el-GR" dirty="0" smtClean="0"/>
              <a:t>Διαδίκτυο και εφαρμογές</a:t>
            </a:r>
            <a:br>
              <a:rPr lang="el-GR" dirty="0" smtClean="0"/>
            </a:br>
            <a:r>
              <a:rPr lang="el-GR" dirty="0" smtClean="0"/>
              <a:t>Εργασία εξαμήνου</a:t>
            </a:r>
            <a:endParaRPr lang="en-US" dirty="0"/>
          </a:p>
        </p:txBody>
      </p:sp>
    </p:spTree>
    <p:extLst>
      <p:ext uri="{BB962C8B-B14F-4D97-AF65-F5344CB8AC3E}">
        <p14:creationId xmlns:p14="http://schemas.microsoft.com/office/powerpoint/2010/main" val="58240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8207" y="1719263"/>
            <a:ext cx="4012986" cy="4406900"/>
          </a:xfrm>
        </p:spPr>
      </p:pic>
      <p:sp>
        <p:nvSpPr>
          <p:cNvPr id="3" name="Title 2"/>
          <p:cNvSpPr>
            <a:spLocks noGrp="1"/>
          </p:cNvSpPr>
          <p:nvPr>
            <p:ph type="title"/>
          </p:nvPr>
        </p:nvSpPr>
        <p:spPr/>
        <p:txBody>
          <a:bodyPr/>
          <a:lstStyle/>
          <a:p>
            <a:r>
              <a:rPr lang="el-GR" dirty="0" smtClean="0"/>
              <a:t>ΔΗΜΙΟΥΡΓΙΑ ΤΩΝ </a:t>
            </a:r>
            <a:r>
              <a:rPr lang="en-US" dirty="0" smtClean="0"/>
              <a:t>MODELS</a:t>
            </a:r>
            <a:endParaRPr lang="en-US" dirty="0"/>
          </a:p>
        </p:txBody>
      </p:sp>
    </p:spTree>
    <p:extLst>
      <p:ext uri="{BB962C8B-B14F-4D97-AF65-F5344CB8AC3E}">
        <p14:creationId xmlns:p14="http://schemas.microsoft.com/office/powerpoint/2010/main" val="1500527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l-GR" dirty="0" smtClean="0"/>
              <a:t>Για κάθε ένα πίνακα του σχήματος της βάσης δεδομένων δημιουργείται ένα μοντέλο του </a:t>
            </a:r>
            <a:r>
              <a:rPr lang="en-US" dirty="0" err="1" smtClean="0"/>
              <a:t>sequelize</a:t>
            </a:r>
            <a:r>
              <a:rPr lang="el-GR" dirty="0" smtClean="0"/>
              <a:t> που απεικονίζει τα πεδία του πίνακα και τα χαρακτηριστικά τους ( π.χ </a:t>
            </a:r>
            <a:r>
              <a:rPr lang="en-US" dirty="0" smtClean="0"/>
              <a:t>primary key, </a:t>
            </a:r>
            <a:r>
              <a:rPr lang="el-GR" dirty="0" smtClean="0"/>
              <a:t>τύπος δεδομένων, </a:t>
            </a:r>
            <a:r>
              <a:rPr lang="en-US" dirty="0" err="1" smtClean="0"/>
              <a:t>nullable</a:t>
            </a:r>
            <a:r>
              <a:rPr lang="en-US" dirty="0" smtClean="0"/>
              <a:t> </a:t>
            </a:r>
            <a:r>
              <a:rPr lang="el-GR" dirty="0" smtClean="0"/>
              <a:t>κ.λ.π)</a:t>
            </a:r>
          </a:p>
          <a:p>
            <a:r>
              <a:rPr lang="el-GR" dirty="0" smtClean="0"/>
              <a:t>Τα </a:t>
            </a:r>
            <a:r>
              <a:rPr lang="en-US" dirty="0" smtClean="0"/>
              <a:t>models </a:t>
            </a:r>
            <a:r>
              <a:rPr lang="el-GR" dirty="0" smtClean="0"/>
              <a:t>βρίσκονται μέσα στον ομώνυμο φάκελο</a:t>
            </a:r>
            <a:endParaRPr lang="en-US" dirty="0"/>
          </a:p>
        </p:txBody>
      </p:sp>
      <p:sp>
        <p:nvSpPr>
          <p:cNvPr id="3" name="Title 2"/>
          <p:cNvSpPr>
            <a:spLocks noGrp="1"/>
          </p:cNvSpPr>
          <p:nvPr>
            <p:ph type="title"/>
          </p:nvPr>
        </p:nvSpPr>
        <p:spPr/>
        <p:txBody>
          <a:bodyPr/>
          <a:lstStyle/>
          <a:p>
            <a:r>
              <a:rPr lang="el-GR" dirty="0" smtClean="0"/>
              <a:t>ΔΗΜΙΟΥΡΓΙΑ ΤΩΝ </a:t>
            </a:r>
            <a:r>
              <a:rPr lang="en-US" dirty="0" smtClean="0"/>
              <a:t>MODELS (2)</a:t>
            </a:r>
            <a:endParaRPr lang="en-US" dirty="0"/>
          </a:p>
        </p:txBody>
      </p:sp>
    </p:spTree>
    <p:extLst>
      <p:ext uri="{BB962C8B-B14F-4D97-AF65-F5344CB8AC3E}">
        <p14:creationId xmlns:p14="http://schemas.microsoft.com/office/powerpoint/2010/main" val="4202269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3511" y="2555684"/>
            <a:ext cx="5382377" cy="2734057"/>
          </a:xfrm>
        </p:spPr>
      </p:pic>
      <p:sp>
        <p:nvSpPr>
          <p:cNvPr id="3" name="Title 2"/>
          <p:cNvSpPr>
            <a:spLocks noGrp="1"/>
          </p:cNvSpPr>
          <p:nvPr>
            <p:ph type="title"/>
          </p:nvPr>
        </p:nvSpPr>
        <p:spPr/>
        <p:txBody>
          <a:bodyPr/>
          <a:lstStyle/>
          <a:p>
            <a:r>
              <a:rPr lang="el-GR" dirty="0" smtClean="0"/>
              <a:t>Δημιουργια των </a:t>
            </a:r>
            <a:r>
              <a:rPr lang="en-US" dirty="0" smtClean="0"/>
              <a:t>models (3)</a:t>
            </a:r>
            <a:endParaRPr lang="en-US" dirty="0"/>
          </a:p>
        </p:txBody>
      </p:sp>
    </p:spTree>
    <p:extLst>
      <p:ext uri="{BB962C8B-B14F-4D97-AF65-F5344CB8AC3E}">
        <p14:creationId xmlns:p14="http://schemas.microsoft.com/office/powerpoint/2010/main" val="1068232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l-GR" dirty="0" smtClean="0"/>
              <a:t>Τα μοντέλα που δημιουργήθηκαν γίνονται </a:t>
            </a:r>
            <a:r>
              <a:rPr lang="en-US" dirty="0" smtClean="0"/>
              <a:t>imported </a:t>
            </a:r>
            <a:r>
              <a:rPr lang="el-GR" dirty="0" smtClean="0"/>
              <a:t>στο αρχείο </a:t>
            </a:r>
            <a:r>
              <a:rPr lang="en-US" dirty="0" smtClean="0"/>
              <a:t>index.js </a:t>
            </a:r>
            <a:r>
              <a:rPr lang="el-GR" dirty="0" smtClean="0"/>
              <a:t>όπου και διεξάγεται όλη η λογική της εφαρμογής</a:t>
            </a:r>
            <a:endParaRPr lang="en-US" dirty="0"/>
          </a:p>
        </p:txBody>
      </p:sp>
      <p:sp>
        <p:nvSpPr>
          <p:cNvPr id="3" name="Title 2"/>
          <p:cNvSpPr>
            <a:spLocks noGrp="1"/>
          </p:cNvSpPr>
          <p:nvPr>
            <p:ph type="title"/>
          </p:nvPr>
        </p:nvSpPr>
        <p:spPr/>
        <p:txBody>
          <a:bodyPr/>
          <a:lstStyle/>
          <a:p>
            <a:r>
              <a:rPr lang="el-GR" dirty="0"/>
              <a:t>Δημιουργια των </a:t>
            </a:r>
            <a:r>
              <a:rPr lang="en-US" dirty="0"/>
              <a:t>models </a:t>
            </a:r>
            <a:r>
              <a:rPr lang="en-US" dirty="0" smtClean="0"/>
              <a:t>(4)</a:t>
            </a:r>
            <a:endParaRPr lang="en-US" dirty="0"/>
          </a:p>
        </p:txBody>
      </p:sp>
    </p:spTree>
    <p:extLst>
      <p:ext uri="{BB962C8B-B14F-4D97-AF65-F5344CB8AC3E}">
        <p14:creationId xmlns:p14="http://schemas.microsoft.com/office/powerpoint/2010/main" val="421804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6250" y="3108212"/>
            <a:ext cx="2676899" cy="1629002"/>
          </a:xfrm>
        </p:spPr>
      </p:pic>
      <p:sp>
        <p:nvSpPr>
          <p:cNvPr id="3" name="Title 2"/>
          <p:cNvSpPr>
            <a:spLocks noGrp="1"/>
          </p:cNvSpPr>
          <p:nvPr>
            <p:ph type="title"/>
          </p:nvPr>
        </p:nvSpPr>
        <p:spPr/>
        <p:txBody>
          <a:bodyPr/>
          <a:lstStyle/>
          <a:p>
            <a:r>
              <a:rPr lang="el-GR" dirty="0" smtClean="0"/>
              <a:t>Δημιουργια των πινακων</a:t>
            </a:r>
            <a:endParaRPr lang="en-US" dirty="0"/>
          </a:p>
        </p:txBody>
      </p:sp>
    </p:spTree>
    <p:extLst>
      <p:ext uri="{BB962C8B-B14F-4D97-AF65-F5344CB8AC3E}">
        <p14:creationId xmlns:p14="http://schemas.microsoft.com/office/powerpoint/2010/main" val="1120920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l-GR" dirty="0" smtClean="0"/>
              <a:t>Προτού εισαγάγουμε τα δεδομένα στη βάση πρέπει να δημιουργηθούν οι πίνακες. </a:t>
            </a:r>
          </a:p>
          <a:p>
            <a:r>
              <a:rPr lang="el-GR" dirty="0" smtClean="0"/>
              <a:t>Το </a:t>
            </a:r>
            <a:r>
              <a:rPr lang="en-US" dirty="0" err="1" smtClean="0"/>
              <a:t>sequelize</a:t>
            </a:r>
            <a:r>
              <a:rPr lang="en-US" dirty="0" smtClean="0"/>
              <a:t> </a:t>
            </a:r>
            <a:r>
              <a:rPr lang="el-GR" dirty="0" smtClean="0"/>
              <a:t>τους δημιουργεί αυτόματα με τη χρήση του </a:t>
            </a:r>
            <a:r>
              <a:rPr lang="en-US" dirty="0" smtClean="0"/>
              <a:t>sync()</a:t>
            </a:r>
          </a:p>
          <a:p>
            <a:r>
              <a:rPr lang="el-GR" dirty="0" smtClean="0"/>
              <a:t>Άπαξ και δημιουργηθούν, η λειτουργία αυτή γίνεται </a:t>
            </a:r>
            <a:r>
              <a:rPr lang="en-US" dirty="0" smtClean="0"/>
              <a:t>comment</a:t>
            </a:r>
          </a:p>
          <a:p>
            <a:pPr marL="45720" indent="0">
              <a:buNone/>
            </a:pPr>
            <a:r>
              <a:rPr lang="el-GR" dirty="0" smtClean="0"/>
              <a:t>  και τη χρησιμοποιούμε πάλι σε περίπτωση τροποποιήσεων</a:t>
            </a:r>
            <a:endParaRPr lang="en-US" dirty="0"/>
          </a:p>
        </p:txBody>
      </p:sp>
      <p:sp>
        <p:nvSpPr>
          <p:cNvPr id="3" name="Title 2"/>
          <p:cNvSpPr>
            <a:spLocks noGrp="1"/>
          </p:cNvSpPr>
          <p:nvPr>
            <p:ph type="title"/>
          </p:nvPr>
        </p:nvSpPr>
        <p:spPr/>
        <p:txBody>
          <a:bodyPr/>
          <a:lstStyle/>
          <a:p>
            <a:r>
              <a:rPr lang="el-GR" dirty="0" smtClean="0"/>
              <a:t>Δημιουργια των πινακων (2)</a:t>
            </a:r>
            <a:endParaRPr lang="en-US" dirty="0"/>
          </a:p>
        </p:txBody>
      </p:sp>
    </p:spTree>
    <p:extLst>
      <p:ext uri="{BB962C8B-B14F-4D97-AF65-F5344CB8AC3E}">
        <p14:creationId xmlns:p14="http://schemas.microsoft.com/office/powerpoint/2010/main" val="1222210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490" y="1719263"/>
            <a:ext cx="7932419" cy="4406900"/>
          </a:xfrm>
        </p:spPr>
      </p:pic>
      <p:sp>
        <p:nvSpPr>
          <p:cNvPr id="3" name="Title 2"/>
          <p:cNvSpPr>
            <a:spLocks noGrp="1"/>
          </p:cNvSpPr>
          <p:nvPr>
            <p:ph type="title"/>
          </p:nvPr>
        </p:nvSpPr>
        <p:spPr/>
        <p:txBody>
          <a:bodyPr/>
          <a:lstStyle/>
          <a:p>
            <a:r>
              <a:rPr lang="el-GR" dirty="0" smtClean="0"/>
              <a:t>Διαβασμα των αρχειων εισοδου</a:t>
            </a:r>
            <a:endParaRPr lang="en-US" dirty="0"/>
          </a:p>
        </p:txBody>
      </p:sp>
    </p:spTree>
    <p:extLst>
      <p:ext uri="{BB962C8B-B14F-4D97-AF65-F5344CB8AC3E}">
        <p14:creationId xmlns:p14="http://schemas.microsoft.com/office/powerpoint/2010/main" val="2416589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l-GR" dirty="0" smtClean="0"/>
              <a:t>Αφού διαβάσουμε το αρχείο </a:t>
            </a:r>
            <a:r>
              <a:rPr lang="en-US" dirty="0" err="1" smtClean="0"/>
              <a:t>csv</a:t>
            </a:r>
            <a:r>
              <a:rPr lang="el-GR" dirty="0" smtClean="0"/>
              <a:t> με τη χρήση του </a:t>
            </a:r>
            <a:r>
              <a:rPr lang="en-US" dirty="0" err="1" smtClean="0"/>
              <a:t>csv</a:t>
            </a:r>
            <a:r>
              <a:rPr lang="en-US" dirty="0" smtClean="0"/>
              <a:t>-parser, </a:t>
            </a:r>
            <a:r>
              <a:rPr lang="el-GR" dirty="0" smtClean="0"/>
              <a:t>επεξεργαζόμαστε τις γραμμές του</a:t>
            </a:r>
            <a:r>
              <a:rPr lang="en-US" dirty="0" smtClean="0"/>
              <a:t> </a:t>
            </a:r>
            <a:r>
              <a:rPr lang="el-GR" dirty="0" smtClean="0"/>
              <a:t>μία προς μία  μέσα σε ένα βρόχο (</a:t>
            </a:r>
            <a:r>
              <a:rPr lang="en-US" dirty="0" smtClean="0"/>
              <a:t>row)</a:t>
            </a:r>
            <a:r>
              <a:rPr lang="el-GR" dirty="0" smtClean="0"/>
              <a:t>. </a:t>
            </a:r>
          </a:p>
          <a:p>
            <a:r>
              <a:rPr lang="el-GR" dirty="0" smtClean="0"/>
              <a:t>Από το πεδίο</a:t>
            </a:r>
            <a:r>
              <a:rPr lang="en-US" dirty="0" smtClean="0"/>
              <a:t> </a:t>
            </a:r>
            <a:r>
              <a:rPr lang="en-US" dirty="0" err="1" smtClean="0"/>
              <a:t>row.sha</a:t>
            </a:r>
            <a:r>
              <a:rPr lang="en-US" dirty="0" smtClean="0"/>
              <a:t> </a:t>
            </a:r>
            <a:r>
              <a:rPr lang="el-GR" dirty="0" smtClean="0"/>
              <a:t>παίρνουμε το όνομα του αντίστοιχου αρχείου </a:t>
            </a:r>
            <a:r>
              <a:rPr lang="en-US" dirty="0" err="1" smtClean="0"/>
              <a:t>json</a:t>
            </a:r>
            <a:r>
              <a:rPr lang="en-US" dirty="0" smtClean="0"/>
              <a:t> </a:t>
            </a:r>
            <a:r>
              <a:rPr lang="el-GR" dirty="0" smtClean="0"/>
              <a:t>με την αναλυτική περιγραφή του </a:t>
            </a:r>
            <a:r>
              <a:rPr lang="en-US" dirty="0" smtClean="0"/>
              <a:t>paper</a:t>
            </a:r>
            <a:r>
              <a:rPr lang="el-GR" dirty="0" smtClean="0"/>
              <a:t>,</a:t>
            </a:r>
            <a:r>
              <a:rPr lang="en-US" dirty="0" smtClean="0"/>
              <a:t> </a:t>
            </a:r>
            <a:r>
              <a:rPr lang="el-GR" dirty="0" smtClean="0"/>
              <a:t>και το διαβάζουμε και αυτό προκειμένου να εισαγάγουμε στη βάση τα στοιχεία και από τα δύο αρχεία</a:t>
            </a:r>
          </a:p>
          <a:p>
            <a:r>
              <a:rPr lang="el-GR" dirty="0" smtClean="0"/>
              <a:t>Με χρήση του </a:t>
            </a:r>
            <a:r>
              <a:rPr lang="en-US" dirty="0" err="1" smtClean="0"/>
              <a:t>destructuring</a:t>
            </a:r>
            <a:r>
              <a:rPr lang="en-US" dirty="0" smtClean="0"/>
              <a:t> </a:t>
            </a:r>
            <a:r>
              <a:rPr lang="el-GR" dirty="0" smtClean="0"/>
              <a:t>των </a:t>
            </a:r>
            <a:r>
              <a:rPr lang="en-US" dirty="0" err="1" smtClean="0"/>
              <a:t>json</a:t>
            </a:r>
            <a:r>
              <a:rPr lang="en-US" dirty="0" smtClean="0"/>
              <a:t> objects </a:t>
            </a:r>
            <a:r>
              <a:rPr lang="el-GR" dirty="0" smtClean="0"/>
              <a:t>που προσφέρει η </a:t>
            </a:r>
            <a:r>
              <a:rPr lang="en-US" dirty="0" err="1" smtClean="0"/>
              <a:t>javascript</a:t>
            </a:r>
            <a:r>
              <a:rPr lang="el-GR" dirty="0" smtClean="0"/>
              <a:t> απομονώθηκαν τα επιμέρους πεδία και τα </a:t>
            </a:r>
            <a:r>
              <a:rPr lang="en-US" dirty="0" err="1" smtClean="0"/>
              <a:t>json</a:t>
            </a:r>
            <a:r>
              <a:rPr lang="en-US" dirty="0" smtClean="0"/>
              <a:t> arrays.</a:t>
            </a:r>
            <a:endParaRPr lang="el-GR" dirty="0" smtClean="0"/>
          </a:p>
          <a:p>
            <a:pPr marL="45720" indent="0">
              <a:buNone/>
            </a:pPr>
            <a:endParaRPr lang="en-US" dirty="0"/>
          </a:p>
        </p:txBody>
      </p:sp>
      <p:sp>
        <p:nvSpPr>
          <p:cNvPr id="3" name="Title 2"/>
          <p:cNvSpPr>
            <a:spLocks noGrp="1"/>
          </p:cNvSpPr>
          <p:nvPr>
            <p:ph type="title"/>
          </p:nvPr>
        </p:nvSpPr>
        <p:spPr/>
        <p:txBody>
          <a:bodyPr/>
          <a:lstStyle/>
          <a:p>
            <a:r>
              <a:rPr lang="el-GR" dirty="0" smtClean="0"/>
              <a:t>Διαβασμα των αρχειων εισοδου (2)</a:t>
            </a:r>
            <a:endParaRPr lang="en-US" dirty="0"/>
          </a:p>
        </p:txBody>
      </p:sp>
    </p:spTree>
    <p:extLst>
      <p:ext uri="{BB962C8B-B14F-4D97-AF65-F5344CB8AC3E}">
        <p14:creationId xmlns:p14="http://schemas.microsoft.com/office/powerpoint/2010/main" val="3581957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4698" y="1719263"/>
            <a:ext cx="3220003" cy="4406900"/>
          </a:xfrm>
        </p:spPr>
      </p:pic>
      <p:sp>
        <p:nvSpPr>
          <p:cNvPr id="3" name="Title 2"/>
          <p:cNvSpPr>
            <a:spLocks noGrp="1"/>
          </p:cNvSpPr>
          <p:nvPr>
            <p:ph type="title"/>
          </p:nvPr>
        </p:nvSpPr>
        <p:spPr/>
        <p:txBody>
          <a:bodyPr/>
          <a:lstStyle/>
          <a:p>
            <a:r>
              <a:rPr lang="el-GR" dirty="0" smtClean="0"/>
              <a:t>Ορισμοσ των σχεσεων μεταξυ των πινακων</a:t>
            </a:r>
            <a:endParaRPr lang="en-US" dirty="0"/>
          </a:p>
        </p:txBody>
      </p:sp>
    </p:spTree>
    <p:extLst>
      <p:ext uri="{BB962C8B-B14F-4D97-AF65-F5344CB8AC3E}">
        <p14:creationId xmlns:p14="http://schemas.microsoft.com/office/powerpoint/2010/main" val="1479790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l-GR" dirty="0" smtClean="0"/>
              <a:t>Με τη χρήση των </a:t>
            </a:r>
            <a:r>
              <a:rPr lang="en-US" dirty="0" err="1" smtClean="0"/>
              <a:t>hasMany</a:t>
            </a:r>
            <a:r>
              <a:rPr lang="en-US" dirty="0" smtClean="0"/>
              <a:t>() </a:t>
            </a:r>
            <a:r>
              <a:rPr lang="el-GR" dirty="0" smtClean="0"/>
              <a:t>και </a:t>
            </a:r>
            <a:r>
              <a:rPr lang="en-US" dirty="0" err="1" smtClean="0"/>
              <a:t>belongsTo</a:t>
            </a:r>
            <a:r>
              <a:rPr lang="en-US" dirty="0" smtClean="0"/>
              <a:t>()  </a:t>
            </a:r>
            <a:r>
              <a:rPr lang="el-GR" dirty="0" smtClean="0"/>
              <a:t>ορίζονται οι 1 προς πολλά σχέσεις μεταξύ των πινάκων της βάσης δεδομένων</a:t>
            </a:r>
            <a:r>
              <a:rPr lang="en-US" dirty="0" smtClean="0"/>
              <a:t> </a:t>
            </a:r>
            <a:endParaRPr lang="en-US" dirty="0"/>
          </a:p>
        </p:txBody>
      </p:sp>
      <p:sp>
        <p:nvSpPr>
          <p:cNvPr id="3" name="Title 2"/>
          <p:cNvSpPr>
            <a:spLocks noGrp="1"/>
          </p:cNvSpPr>
          <p:nvPr>
            <p:ph type="title"/>
          </p:nvPr>
        </p:nvSpPr>
        <p:spPr/>
        <p:txBody>
          <a:bodyPr/>
          <a:lstStyle/>
          <a:p>
            <a:r>
              <a:rPr lang="el-GR" dirty="0" smtClean="0"/>
              <a:t>Ορισμοσ των σχεσεων μεταξυ των πινακων</a:t>
            </a:r>
            <a:endParaRPr lang="en-US" dirty="0"/>
          </a:p>
        </p:txBody>
      </p:sp>
    </p:spTree>
    <p:extLst>
      <p:ext uri="{BB962C8B-B14F-4D97-AF65-F5344CB8AC3E}">
        <p14:creationId xmlns:p14="http://schemas.microsoft.com/office/powerpoint/2010/main" val="2196319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ln>
            <a:noFill/>
          </a:ln>
        </p:spPr>
        <p:txBody>
          <a:bodyPr>
            <a:normAutofit lnSpcReduction="10000"/>
          </a:bodyPr>
          <a:lstStyle/>
          <a:p>
            <a:r>
              <a:rPr lang="el-GR" dirty="0"/>
              <a:t>Εισαγωγή Άρθρων σε μία Σχεσιακή Βάση. Τα δεδομένα που θα χρησιμοποιηθούν είναι από την ιστοσελίδα </a:t>
            </a:r>
            <a:r>
              <a:rPr lang="el-GR" dirty="0">
                <a:hlinkClick r:id="rId2"/>
              </a:rPr>
              <a:t>https://www.semanticscholar.org/cord19</a:t>
            </a:r>
            <a:r>
              <a:rPr lang="el-GR" dirty="0"/>
              <a:t> και θα εισαχθούν οι συνοπτικές και αναλυτικές πληροφορίες που τα αφορούν.</a:t>
            </a:r>
          </a:p>
          <a:p>
            <a:r>
              <a:rPr lang="el-GR" dirty="0"/>
              <a:t>Θα δημιουργηθεί μια Desktop εφαρμογή χωρίς γραφικό περιβάλλον η οποία θα εισάγει τα δεδομένα που υπάρχουν για κάθε άρθρο σε μία σχεσιακή βάση. θα δημιουργηθεί το σχήμα της βάσης το οποίο θα αποτυπωθεί και σε αντίστοιχο ER διάγραμμα καθώς και το πρόγραμμα που διαβάζει τα δεδομένα από τα αρχεία και τα βάζει σε αυτήν. </a:t>
            </a:r>
          </a:p>
          <a:p>
            <a:r>
              <a:rPr lang="el-GR" dirty="0" smtClean="0"/>
              <a:t>Θα υλοποιηθεί </a:t>
            </a:r>
            <a:r>
              <a:rPr lang="en-US" dirty="0" smtClean="0"/>
              <a:t>restful </a:t>
            </a:r>
            <a:r>
              <a:rPr lang="en-US" dirty="0" err="1" smtClean="0"/>
              <a:t>api</a:t>
            </a:r>
            <a:r>
              <a:rPr lang="en-US" dirty="0" smtClean="0"/>
              <a:t> </a:t>
            </a:r>
            <a:r>
              <a:rPr lang="el-GR" dirty="0" smtClean="0"/>
              <a:t>με χρήση </a:t>
            </a:r>
            <a:r>
              <a:rPr lang="en-US" dirty="0" smtClean="0"/>
              <a:t>servlets </a:t>
            </a:r>
            <a:r>
              <a:rPr lang="el-GR" dirty="0" smtClean="0"/>
              <a:t>το οποίο επιτρέπει την δημιουργία ερωτημάτων </a:t>
            </a:r>
            <a:r>
              <a:rPr lang="en-US" dirty="0" err="1" smtClean="0"/>
              <a:t>sql</a:t>
            </a:r>
            <a:r>
              <a:rPr lang="en-US" dirty="0" smtClean="0"/>
              <a:t> </a:t>
            </a:r>
            <a:r>
              <a:rPr lang="el-GR" dirty="0" smtClean="0"/>
              <a:t>στη βάση δεδομένων μέσω </a:t>
            </a:r>
            <a:r>
              <a:rPr lang="en-US" dirty="0" smtClean="0"/>
              <a:t>web browser, </a:t>
            </a:r>
            <a:r>
              <a:rPr lang="el-GR" dirty="0" smtClean="0"/>
              <a:t>το οποίο επιστρέφει τα αποτελέσματα σε μορφή </a:t>
            </a:r>
            <a:r>
              <a:rPr lang="en-US" dirty="0" err="1" smtClean="0"/>
              <a:t>json</a:t>
            </a:r>
            <a:r>
              <a:rPr lang="en-US" dirty="0" smtClean="0"/>
              <a:t>.  </a:t>
            </a:r>
            <a:endParaRPr lang="en-US" dirty="0"/>
          </a:p>
        </p:txBody>
      </p:sp>
      <p:sp>
        <p:nvSpPr>
          <p:cNvPr id="3" name="Title 2"/>
          <p:cNvSpPr>
            <a:spLocks noGrp="1"/>
          </p:cNvSpPr>
          <p:nvPr>
            <p:ph type="title"/>
          </p:nvPr>
        </p:nvSpPr>
        <p:spPr/>
        <p:txBody>
          <a:bodyPr/>
          <a:lstStyle/>
          <a:p>
            <a:r>
              <a:rPr lang="el-GR" dirty="0" smtClean="0"/>
              <a:t>ΑΝΤΙΚΕΙΜΕΝΟ ΤΗΣ ΕΡΓΑΣΙΑΣ</a:t>
            </a:r>
            <a:endParaRPr lang="en-US" dirty="0"/>
          </a:p>
        </p:txBody>
      </p:sp>
    </p:spTree>
    <p:extLst>
      <p:ext uri="{BB962C8B-B14F-4D97-AF65-F5344CB8AC3E}">
        <p14:creationId xmlns:p14="http://schemas.microsoft.com/office/powerpoint/2010/main" val="2165749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5695" y="2117473"/>
            <a:ext cx="6878010" cy="3610479"/>
          </a:xfrm>
        </p:spPr>
      </p:pic>
      <p:sp>
        <p:nvSpPr>
          <p:cNvPr id="3" name="Title 2"/>
          <p:cNvSpPr>
            <a:spLocks noGrp="1"/>
          </p:cNvSpPr>
          <p:nvPr>
            <p:ph type="title"/>
          </p:nvPr>
        </p:nvSpPr>
        <p:spPr/>
        <p:txBody>
          <a:bodyPr/>
          <a:lstStyle/>
          <a:p>
            <a:r>
              <a:rPr lang="el-GR" dirty="0" smtClean="0"/>
              <a:t>Ορισμοσ ενοσ πινακα ‘παιδι’ </a:t>
            </a:r>
            <a:endParaRPr lang="en-US" dirty="0"/>
          </a:p>
        </p:txBody>
      </p:sp>
    </p:spTree>
    <p:extLst>
      <p:ext uri="{BB962C8B-B14F-4D97-AF65-F5344CB8AC3E}">
        <p14:creationId xmlns:p14="http://schemas.microsoft.com/office/powerpoint/2010/main" val="78582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9013" y="3203475"/>
            <a:ext cx="3391374" cy="1438476"/>
          </a:xfrm>
        </p:spPr>
      </p:pic>
      <p:sp>
        <p:nvSpPr>
          <p:cNvPr id="3" name="Title 2"/>
          <p:cNvSpPr>
            <a:spLocks noGrp="1"/>
          </p:cNvSpPr>
          <p:nvPr>
            <p:ph type="title"/>
          </p:nvPr>
        </p:nvSpPr>
        <p:spPr/>
        <p:txBody>
          <a:bodyPr/>
          <a:lstStyle/>
          <a:p>
            <a:r>
              <a:rPr lang="el-GR" dirty="0" smtClean="0"/>
              <a:t>Εισαγωγη σε περισσοτερουσ του ενοσ πινακα</a:t>
            </a:r>
            <a:endParaRPr lang="en-US" dirty="0"/>
          </a:p>
        </p:txBody>
      </p:sp>
    </p:spTree>
    <p:extLst>
      <p:ext uri="{BB962C8B-B14F-4D97-AF65-F5344CB8AC3E}">
        <p14:creationId xmlns:p14="http://schemas.microsoft.com/office/powerpoint/2010/main" val="4252479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l-GR" dirty="0" smtClean="0"/>
              <a:t>Με τη χρηση του </a:t>
            </a:r>
            <a:r>
              <a:rPr lang="en-US" dirty="0" smtClean="0"/>
              <a:t>include </a:t>
            </a:r>
            <a:r>
              <a:rPr lang="el-GR" dirty="0" smtClean="0"/>
              <a:t>που προσφέρει του </a:t>
            </a:r>
            <a:r>
              <a:rPr lang="en-US" dirty="0" err="1" smtClean="0"/>
              <a:t>sequelize</a:t>
            </a:r>
            <a:r>
              <a:rPr lang="en-US" dirty="0" smtClean="0"/>
              <a:t> </a:t>
            </a:r>
            <a:r>
              <a:rPr lang="el-GR" dirty="0" smtClean="0"/>
              <a:t>μπορούμε δημιουργόντας τον πίνακα </a:t>
            </a:r>
            <a:r>
              <a:rPr lang="en-US" dirty="0" smtClean="0"/>
              <a:t>Paper </a:t>
            </a:r>
            <a:r>
              <a:rPr lang="el-GR" dirty="0" smtClean="0"/>
              <a:t>που είναι ο </a:t>
            </a:r>
            <a:r>
              <a:rPr lang="en-US" dirty="0" smtClean="0"/>
              <a:t>master </a:t>
            </a:r>
            <a:r>
              <a:rPr lang="el-GR" dirty="0" smtClean="0"/>
              <a:t>πίνακας, να εισαγάγουμε και τα στοιχεία που αφορούν το συγκεκριμένο πίνακα στους </a:t>
            </a:r>
            <a:r>
              <a:rPr lang="en-US" dirty="0" smtClean="0"/>
              <a:t>detail </a:t>
            </a:r>
            <a:r>
              <a:rPr lang="el-GR" dirty="0" smtClean="0"/>
              <a:t>πίνακες όπως είναι οι </a:t>
            </a:r>
            <a:r>
              <a:rPr lang="en-US" dirty="0" smtClean="0"/>
              <a:t>abstracts, authors, texts </a:t>
            </a:r>
            <a:r>
              <a:rPr lang="el-GR" dirty="0" smtClean="0"/>
              <a:t>κ.λ.π απευθείας</a:t>
            </a:r>
            <a:endParaRPr lang="en-US" dirty="0"/>
          </a:p>
        </p:txBody>
      </p:sp>
      <p:sp>
        <p:nvSpPr>
          <p:cNvPr id="3" name="Title 2"/>
          <p:cNvSpPr>
            <a:spLocks noGrp="1"/>
          </p:cNvSpPr>
          <p:nvPr>
            <p:ph type="title"/>
          </p:nvPr>
        </p:nvSpPr>
        <p:spPr/>
        <p:txBody>
          <a:bodyPr/>
          <a:lstStyle/>
          <a:p>
            <a:r>
              <a:rPr lang="el-GR" dirty="0" smtClean="0"/>
              <a:t>Εισαγωγη σε περισσοτερουσ του ενοσ πινακα</a:t>
            </a:r>
            <a:endParaRPr lang="en-US" dirty="0"/>
          </a:p>
        </p:txBody>
      </p:sp>
    </p:spTree>
    <p:extLst>
      <p:ext uri="{BB962C8B-B14F-4D97-AF65-F5344CB8AC3E}">
        <p14:creationId xmlns:p14="http://schemas.microsoft.com/office/powerpoint/2010/main" val="3783468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210" y="1719263"/>
            <a:ext cx="8302980" cy="4406900"/>
          </a:xfrm>
        </p:spPr>
      </p:pic>
      <p:sp>
        <p:nvSpPr>
          <p:cNvPr id="3" name="Title 2"/>
          <p:cNvSpPr>
            <a:spLocks noGrp="1"/>
          </p:cNvSpPr>
          <p:nvPr>
            <p:ph type="title"/>
          </p:nvPr>
        </p:nvSpPr>
        <p:spPr/>
        <p:txBody>
          <a:bodyPr/>
          <a:lstStyle/>
          <a:p>
            <a:r>
              <a:rPr lang="el-GR" dirty="0" smtClean="0"/>
              <a:t>Η βαση μετα την εισαγωγη των δεδομενων</a:t>
            </a:r>
            <a:endParaRPr lang="en-US" dirty="0"/>
          </a:p>
        </p:txBody>
      </p:sp>
    </p:spTree>
    <p:extLst>
      <p:ext uri="{BB962C8B-B14F-4D97-AF65-F5344CB8AC3E}">
        <p14:creationId xmlns:p14="http://schemas.microsoft.com/office/powerpoint/2010/main" val="562071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722236"/>
            <a:ext cx="8407400" cy="4400954"/>
          </a:xfrm>
        </p:spPr>
      </p:pic>
      <p:sp>
        <p:nvSpPr>
          <p:cNvPr id="3" name="Title 2"/>
          <p:cNvSpPr>
            <a:spLocks noGrp="1"/>
          </p:cNvSpPr>
          <p:nvPr>
            <p:ph type="title"/>
          </p:nvPr>
        </p:nvSpPr>
        <p:spPr/>
        <p:txBody>
          <a:bodyPr/>
          <a:lstStyle/>
          <a:p>
            <a:r>
              <a:rPr lang="el-GR" dirty="0" smtClean="0"/>
              <a:t>Η βαση μετα την εισαγωγη των δεδομενων</a:t>
            </a:r>
            <a:br>
              <a:rPr lang="el-GR" dirty="0" smtClean="0"/>
            </a:br>
            <a:endParaRPr lang="en-US" dirty="0"/>
          </a:p>
        </p:txBody>
      </p:sp>
    </p:spTree>
    <p:extLst>
      <p:ext uri="{BB962C8B-B14F-4D97-AF65-F5344CB8AC3E}">
        <p14:creationId xmlns:p14="http://schemas.microsoft.com/office/powerpoint/2010/main" val="1066236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l-GR" dirty="0" smtClean="0"/>
              <a:t>Για να τρέξουμε την εφαρμογή δίνουμε την εντολή</a:t>
            </a:r>
          </a:p>
          <a:p>
            <a:pPr lvl="1"/>
            <a:r>
              <a:rPr lang="en-US" dirty="0" smtClean="0"/>
              <a:t>node .</a:t>
            </a:r>
          </a:p>
          <a:p>
            <a:pPr marL="45720" indent="0">
              <a:buNone/>
            </a:pPr>
            <a:r>
              <a:rPr lang="el-GR" dirty="0" smtClean="0"/>
              <a:t>Μέσα στο φάκελο </a:t>
            </a:r>
            <a:r>
              <a:rPr lang="en-US" dirty="0" smtClean="0"/>
              <a:t>covid04</a:t>
            </a:r>
          </a:p>
          <a:p>
            <a:r>
              <a:rPr lang="el-GR" dirty="0" smtClean="0"/>
              <a:t>Πρέπει να είναι εγκατεστημένο στον υπολογιστή μας το </a:t>
            </a:r>
            <a:r>
              <a:rPr lang="en-US" dirty="0" smtClean="0"/>
              <a:t>node/</a:t>
            </a:r>
            <a:r>
              <a:rPr lang="en-US" dirty="0" err="1" smtClean="0"/>
              <a:t>npm</a:t>
            </a:r>
            <a:endParaRPr lang="el-GR" dirty="0"/>
          </a:p>
          <a:p>
            <a:r>
              <a:rPr lang="el-GR" dirty="0" smtClean="0"/>
              <a:t>Καλός </a:t>
            </a:r>
            <a:r>
              <a:rPr lang="en-US" dirty="0" smtClean="0"/>
              <a:t>client </a:t>
            </a:r>
            <a:r>
              <a:rPr lang="el-GR" dirty="0" smtClean="0"/>
              <a:t>για θέαση των δεδομένω της βάσης είναι ο:</a:t>
            </a:r>
          </a:p>
          <a:p>
            <a:r>
              <a:rPr lang="en-US" dirty="0"/>
              <a:t>https://sqlitebrowser.org/</a:t>
            </a:r>
          </a:p>
        </p:txBody>
      </p:sp>
      <p:sp>
        <p:nvSpPr>
          <p:cNvPr id="3" name="Title 2"/>
          <p:cNvSpPr>
            <a:spLocks noGrp="1"/>
          </p:cNvSpPr>
          <p:nvPr>
            <p:ph type="title"/>
          </p:nvPr>
        </p:nvSpPr>
        <p:spPr/>
        <p:txBody>
          <a:bodyPr/>
          <a:lstStyle/>
          <a:p>
            <a:r>
              <a:rPr lang="el-GR" dirty="0" smtClean="0"/>
              <a:t>Η βαση μετα την εισαγωγη των δεδομενων</a:t>
            </a:r>
            <a:endParaRPr lang="en-US" dirty="0"/>
          </a:p>
        </p:txBody>
      </p:sp>
    </p:spTree>
    <p:extLst>
      <p:ext uri="{BB962C8B-B14F-4D97-AF65-F5344CB8AC3E}">
        <p14:creationId xmlns:p14="http://schemas.microsoft.com/office/powerpoint/2010/main" val="1338653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l-GR" dirty="0" smtClean="0"/>
              <a:t>Ακολουθεί η παρουσίαση της εφαρμογής που δημιουργήθηκε με </a:t>
            </a:r>
            <a:r>
              <a:rPr lang="en-US" dirty="0" smtClean="0"/>
              <a:t>java/servlets </a:t>
            </a:r>
            <a:r>
              <a:rPr lang="el-GR" dirty="0" smtClean="0"/>
              <a:t>η οποία περιλαμβάνει ένα </a:t>
            </a:r>
            <a:r>
              <a:rPr lang="en-US" dirty="0" smtClean="0"/>
              <a:t>restful </a:t>
            </a:r>
            <a:r>
              <a:rPr lang="en-US" dirty="0" err="1" smtClean="0"/>
              <a:t>api</a:t>
            </a:r>
            <a:r>
              <a:rPr lang="en-US" dirty="0" smtClean="0"/>
              <a:t> </a:t>
            </a:r>
            <a:r>
              <a:rPr lang="el-GR" dirty="0" smtClean="0"/>
              <a:t> κι ένα υποτυπώδες </a:t>
            </a:r>
            <a:r>
              <a:rPr lang="en-US" dirty="0" smtClean="0"/>
              <a:t>web interface </a:t>
            </a:r>
            <a:r>
              <a:rPr lang="el-GR" dirty="0" smtClean="0"/>
              <a:t>μέσω του οποίου μπορούμε να στείλουμε </a:t>
            </a:r>
            <a:r>
              <a:rPr lang="en-US" dirty="0" err="1" smtClean="0"/>
              <a:t>sql</a:t>
            </a:r>
            <a:r>
              <a:rPr lang="en-US" dirty="0" smtClean="0"/>
              <a:t> queries </a:t>
            </a:r>
            <a:r>
              <a:rPr lang="el-GR" dirty="0" smtClean="0"/>
              <a:t>στη βάση δεδομένων</a:t>
            </a:r>
            <a:endParaRPr lang="en-US" dirty="0"/>
          </a:p>
        </p:txBody>
      </p:sp>
      <p:sp>
        <p:nvSpPr>
          <p:cNvPr id="3" name="Title 2"/>
          <p:cNvSpPr>
            <a:spLocks noGrp="1"/>
          </p:cNvSpPr>
          <p:nvPr>
            <p:ph type="title"/>
          </p:nvPr>
        </p:nvSpPr>
        <p:spPr/>
        <p:txBody>
          <a:bodyPr/>
          <a:lstStyle/>
          <a:p>
            <a:r>
              <a:rPr lang="el-GR" dirty="0" smtClean="0"/>
              <a:t>Εφαρμογη </a:t>
            </a:r>
            <a:r>
              <a:rPr lang="en-US" dirty="0" smtClean="0"/>
              <a:t>restful </a:t>
            </a:r>
            <a:r>
              <a:rPr lang="en-US" dirty="0" err="1" smtClean="0"/>
              <a:t>api</a:t>
            </a:r>
            <a:r>
              <a:rPr lang="en-US" dirty="0" smtClean="0"/>
              <a:t> </a:t>
            </a:r>
            <a:r>
              <a:rPr lang="el-GR" dirty="0" smtClean="0"/>
              <a:t>κ’ </a:t>
            </a:r>
            <a:r>
              <a:rPr lang="en-US" dirty="0" smtClean="0"/>
              <a:t>web interface</a:t>
            </a:r>
            <a:endParaRPr lang="en-US" dirty="0"/>
          </a:p>
        </p:txBody>
      </p:sp>
    </p:spTree>
    <p:extLst>
      <p:ext uri="{BB962C8B-B14F-4D97-AF65-F5344CB8AC3E}">
        <p14:creationId xmlns:p14="http://schemas.microsoft.com/office/powerpoint/2010/main" val="4092855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8640" y="1719263"/>
            <a:ext cx="3592119" cy="4406900"/>
          </a:xfrm>
        </p:spPr>
      </p:pic>
      <p:sp>
        <p:nvSpPr>
          <p:cNvPr id="3" name="Title 2"/>
          <p:cNvSpPr>
            <a:spLocks noGrp="1"/>
          </p:cNvSpPr>
          <p:nvPr>
            <p:ph type="title"/>
          </p:nvPr>
        </p:nvSpPr>
        <p:spPr/>
        <p:txBody>
          <a:bodyPr/>
          <a:lstStyle/>
          <a:p>
            <a:r>
              <a:rPr lang="el-GR" dirty="0" smtClean="0"/>
              <a:t>Δομη του </a:t>
            </a:r>
            <a:r>
              <a:rPr lang="en-US" dirty="0" smtClean="0"/>
              <a:t>project</a:t>
            </a:r>
            <a:endParaRPr lang="en-US" dirty="0"/>
          </a:p>
        </p:txBody>
      </p:sp>
    </p:spTree>
    <p:extLst>
      <p:ext uri="{BB962C8B-B14F-4D97-AF65-F5344CB8AC3E}">
        <p14:creationId xmlns:p14="http://schemas.microsoft.com/office/powerpoint/2010/main" val="566683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l-GR" dirty="0"/>
              <a:t>Το 2ο project της εργασίας είναι γραμμένο σε java, βρίσκεται στο φάκελο covid04_api και με χρήση της τεχνολογίας servlet προσφέρει ένα restful api της βάσης δεδομένων που δημιουργήθηκε.</a:t>
            </a:r>
          </a:p>
          <a:p>
            <a:endParaRPr lang="el-GR" dirty="0"/>
          </a:p>
          <a:p>
            <a:r>
              <a:rPr lang="el-GR" dirty="0"/>
              <a:t>Το προτζεκτ δημιουργήθηκε στο eclipse IDE και τρέχει σε Apache Tomcat έκδοση 8. Χρησιμοποιεί την βιβλιοθήκη servlet-api.jar ως referenced libary, συνεπώς όταν ανοίξουμε το προτζεκτ με το eclipse πρέπει να ορίσουμε από που διαβάζει τη συγκεκριμένη βιβλιοθήκη στα properties του project, η οποία συνήθως βρίσκεται στο φάκελο lib του Tomcat installation που έχουμε στον Υπολογιστή μας.</a:t>
            </a:r>
          </a:p>
          <a:p>
            <a:endParaRPr lang="el-GR" dirty="0"/>
          </a:p>
          <a:p>
            <a:r>
              <a:rPr lang="el-GR" dirty="0"/>
              <a:t>Οι άλλες δύο βιβλιοθήκες που χρησιμοποιήθηκαν είναι ο sqlite jdbc driver και μία βιβλιοθήκη για το χειρισμό JSON αρχείων, οι οποίες βρίσκονται μέσα στο φάκελο lib του προτζεκτ και δεν χρειάζεται να τις επανακαθορίσουμε.</a:t>
            </a:r>
            <a:endParaRPr lang="en-US" dirty="0"/>
          </a:p>
        </p:txBody>
      </p:sp>
      <p:sp>
        <p:nvSpPr>
          <p:cNvPr id="3" name="Title 2"/>
          <p:cNvSpPr>
            <a:spLocks noGrp="1"/>
          </p:cNvSpPr>
          <p:nvPr>
            <p:ph type="title"/>
          </p:nvPr>
        </p:nvSpPr>
        <p:spPr/>
        <p:txBody>
          <a:bodyPr/>
          <a:lstStyle/>
          <a:p>
            <a:r>
              <a:rPr lang="el-GR" dirty="0" smtClean="0"/>
              <a:t>Δομη του </a:t>
            </a:r>
            <a:r>
              <a:rPr lang="en-US" dirty="0" smtClean="0"/>
              <a:t>project (2)</a:t>
            </a:r>
            <a:endParaRPr lang="en-US" dirty="0"/>
          </a:p>
        </p:txBody>
      </p:sp>
    </p:spTree>
    <p:extLst>
      <p:ext uri="{BB962C8B-B14F-4D97-AF65-F5344CB8AC3E}">
        <p14:creationId xmlns:p14="http://schemas.microsoft.com/office/powerpoint/2010/main" val="3775790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8510" y="2455658"/>
            <a:ext cx="7192379" cy="2934110"/>
          </a:xfrm>
        </p:spPr>
      </p:pic>
      <p:sp>
        <p:nvSpPr>
          <p:cNvPr id="3" name="Title 2"/>
          <p:cNvSpPr>
            <a:spLocks noGrp="1"/>
          </p:cNvSpPr>
          <p:nvPr>
            <p:ph type="title"/>
          </p:nvPr>
        </p:nvSpPr>
        <p:spPr/>
        <p:txBody>
          <a:bodyPr/>
          <a:lstStyle/>
          <a:p>
            <a:r>
              <a:rPr lang="en-US" dirty="0" smtClean="0"/>
              <a:t>Web.xml</a:t>
            </a:r>
            <a:endParaRPr lang="en-US" dirty="0"/>
          </a:p>
        </p:txBody>
      </p:sp>
    </p:spTree>
    <p:extLst>
      <p:ext uri="{BB962C8B-B14F-4D97-AF65-F5344CB8AC3E}">
        <p14:creationId xmlns:p14="http://schemas.microsoft.com/office/powerpoint/2010/main" val="529306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2117562"/>
            <a:ext cx="8407400" cy="3610301"/>
          </a:xfrm>
        </p:spPr>
      </p:pic>
      <p:sp>
        <p:nvSpPr>
          <p:cNvPr id="3" name="Title 2"/>
          <p:cNvSpPr>
            <a:spLocks noGrp="1"/>
          </p:cNvSpPr>
          <p:nvPr>
            <p:ph type="title"/>
          </p:nvPr>
        </p:nvSpPr>
        <p:spPr/>
        <p:txBody>
          <a:bodyPr/>
          <a:lstStyle/>
          <a:p>
            <a:r>
              <a:rPr lang="el-GR" dirty="0" smtClean="0"/>
              <a:t>Σχημα τησ βασησ δεδομενων</a:t>
            </a:r>
            <a:endParaRPr lang="en-US" dirty="0"/>
          </a:p>
        </p:txBody>
      </p:sp>
    </p:spTree>
    <p:extLst>
      <p:ext uri="{BB962C8B-B14F-4D97-AF65-F5344CB8AC3E}">
        <p14:creationId xmlns:p14="http://schemas.microsoft.com/office/powerpoint/2010/main" val="1653055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l-GR" dirty="0" smtClean="0"/>
              <a:t>Στο αρχείο αυτό καθορίζουμε τα </a:t>
            </a:r>
            <a:r>
              <a:rPr lang="en-US" dirty="0" smtClean="0"/>
              <a:t>servlets </a:t>
            </a:r>
            <a:r>
              <a:rPr lang="el-GR" dirty="0" smtClean="0"/>
              <a:t>και τα αντίστοιχα </a:t>
            </a:r>
            <a:r>
              <a:rPr lang="en-US" dirty="0" smtClean="0"/>
              <a:t>endpoints.</a:t>
            </a:r>
          </a:p>
          <a:p>
            <a:r>
              <a:rPr lang="el-GR" dirty="0" smtClean="0"/>
              <a:t>Συνεπώς ορίσαμε ένα </a:t>
            </a:r>
            <a:r>
              <a:rPr lang="en-US" dirty="0" smtClean="0"/>
              <a:t>servlet </a:t>
            </a:r>
            <a:r>
              <a:rPr lang="el-GR" dirty="0" smtClean="0"/>
              <a:t>που έχει την ονομασία </a:t>
            </a:r>
            <a:r>
              <a:rPr lang="en-US" dirty="0" err="1" smtClean="0"/>
              <a:t>api</a:t>
            </a:r>
            <a:r>
              <a:rPr lang="en-US" dirty="0" smtClean="0"/>
              <a:t> </a:t>
            </a:r>
          </a:p>
          <a:p>
            <a:pPr marL="45720" indent="0">
              <a:buNone/>
            </a:pPr>
            <a:r>
              <a:rPr lang="en-US" dirty="0"/>
              <a:t> </a:t>
            </a:r>
            <a:r>
              <a:rPr lang="el-GR" dirty="0" smtClean="0"/>
              <a:t>που αντιστοιχεί στην κλάση </a:t>
            </a:r>
            <a:r>
              <a:rPr lang="en-US" dirty="0" err="1" smtClean="0"/>
              <a:t>ApiServlet</a:t>
            </a:r>
            <a:r>
              <a:rPr lang="en-US" dirty="0" smtClean="0"/>
              <a:t> </a:t>
            </a:r>
            <a:r>
              <a:rPr lang="el-GR" dirty="0" smtClean="0"/>
              <a:t>και αντιστοιχίζεται στο </a:t>
            </a:r>
            <a:r>
              <a:rPr lang="en-US" dirty="0" err="1" smtClean="0"/>
              <a:t>url</a:t>
            </a:r>
            <a:r>
              <a:rPr lang="en-US" dirty="0" smtClean="0"/>
              <a:t> pattern /</a:t>
            </a:r>
            <a:r>
              <a:rPr lang="en-US" dirty="0" err="1" smtClean="0"/>
              <a:t>api</a:t>
            </a:r>
            <a:r>
              <a:rPr lang="en-US" dirty="0" smtClean="0"/>
              <a:t> </a:t>
            </a:r>
            <a:r>
              <a:rPr lang="el-GR" dirty="0" smtClean="0"/>
              <a:t>που σημαίνει οτι  αν το</a:t>
            </a:r>
            <a:r>
              <a:rPr lang="en-US" dirty="0" smtClean="0"/>
              <a:t> root </a:t>
            </a:r>
            <a:r>
              <a:rPr lang="el-GR" dirty="0" smtClean="0"/>
              <a:t>της εφαρμογής βρίσκεται στο  </a:t>
            </a:r>
            <a:r>
              <a:rPr lang="en-US" dirty="0">
                <a:hlinkClick r:id="rId2"/>
              </a:rPr>
              <a:t>http://localhost:8080/covid04_api</a:t>
            </a:r>
            <a:r>
              <a:rPr lang="en-US" dirty="0" smtClean="0">
                <a:hlinkClick r:id="rId2"/>
              </a:rPr>
              <a:t>/</a:t>
            </a:r>
            <a:endParaRPr lang="el-GR" dirty="0" smtClean="0"/>
          </a:p>
          <a:p>
            <a:pPr marL="45720" indent="0">
              <a:buNone/>
            </a:pPr>
            <a:r>
              <a:rPr lang="el-GR" dirty="0" smtClean="0"/>
              <a:t>Τότε το </a:t>
            </a:r>
            <a:r>
              <a:rPr lang="en-US" dirty="0" smtClean="0"/>
              <a:t>servlet </a:t>
            </a:r>
            <a:r>
              <a:rPr lang="el-GR" dirty="0" smtClean="0"/>
              <a:t>είναι στο </a:t>
            </a:r>
          </a:p>
          <a:p>
            <a:pPr marL="45720" indent="0">
              <a:buNone/>
            </a:pPr>
            <a:r>
              <a:rPr lang="el-GR" dirty="0"/>
              <a:t> </a:t>
            </a:r>
            <a:r>
              <a:rPr lang="el-GR" dirty="0" smtClean="0"/>
              <a:t>  </a:t>
            </a:r>
            <a:r>
              <a:rPr lang="en-US" dirty="0" smtClean="0">
                <a:hlinkClick r:id="rId3" action="ppaction://hlinkpres?slideindex=1&amp;slidetitle="/>
              </a:rPr>
              <a:t>http</a:t>
            </a:r>
            <a:r>
              <a:rPr lang="en-US" dirty="0">
                <a:hlinkClick r:id="rId3" action="ppaction://hlinkpres?slideindex=1&amp;slidetitle="/>
              </a:rPr>
              <a:t>://localhost:8080/covid04_api/api</a:t>
            </a:r>
            <a:endParaRPr lang="en-US" dirty="0"/>
          </a:p>
        </p:txBody>
      </p:sp>
      <p:sp>
        <p:nvSpPr>
          <p:cNvPr id="3" name="Title 2"/>
          <p:cNvSpPr>
            <a:spLocks noGrp="1"/>
          </p:cNvSpPr>
          <p:nvPr>
            <p:ph type="title"/>
          </p:nvPr>
        </p:nvSpPr>
        <p:spPr/>
        <p:txBody>
          <a:bodyPr/>
          <a:lstStyle/>
          <a:p>
            <a:r>
              <a:rPr lang="en-US" dirty="0" smtClean="0"/>
              <a:t>Web.xml (2)</a:t>
            </a:r>
            <a:endParaRPr lang="en-US" dirty="0"/>
          </a:p>
        </p:txBody>
      </p:sp>
    </p:spTree>
    <p:extLst>
      <p:ext uri="{BB962C8B-B14F-4D97-AF65-F5344CB8AC3E}">
        <p14:creationId xmlns:p14="http://schemas.microsoft.com/office/powerpoint/2010/main" val="2968779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079" y="1719263"/>
            <a:ext cx="6851241" cy="4406900"/>
          </a:xfrm>
        </p:spPr>
      </p:pic>
      <p:sp>
        <p:nvSpPr>
          <p:cNvPr id="3" name="Title 2"/>
          <p:cNvSpPr>
            <a:spLocks noGrp="1"/>
          </p:cNvSpPr>
          <p:nvPr>
            <p:ph type="title"/>
          </p:nvPr>
        </p:nvSpPr>
        <p:spPr/>
        <p:txBody>
          <a:bodyPr/>
          <a:lstStyle/>
          <a:p>
            <a:r>
              <a:rPr lang="el-GR" dirty="0" smtClean="0"/>
              <a:t>Κλαση </a:t>
            </a:r>
            <a:r>
              <a:rPr lang="en-US" dirty="0" smtClean="0"/>
              <a:t>connect</a:t>
            </a:r>
            <a:endParaRPr lang="en-US" dirty="0"/>
          </a:p>
        </p:txBody>
      </p:sp>
    </p:spTree>
    <p:extLst>
      <p:ext uri="{BB962C8B-B14F-4D97-AF65-F5344CB8AC3E}">
        <p14:creationId xmlns:p14="http://schemas.microsoft.com/office/powerpoint/2010/main" val="2153057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l-GR" dirty="0" smtClean="0"/>
              <a:t>Είναι η κλάση με την οποία δημιουργούμε τη σύνδεση με τη βάση δεδομένων και εκτελούμε </a:t>
            </a:r>
            <a:r>
              <a:rPr lang="en-US" dirty="0" err="1" smtClean="0"/>
              <a:t>sql</a:t>
            </a:r>
            <a:r>
              <a:rPr lang="en-US" dirty="0" smtClean="0"/>
              <a:t> queries</a:t>
            </a:r>
          </a:p>
          <a:p>
            <a:r>
              <a:rPr lang="el-GR" dirty="0" smtClean="0"/>
              <a:t>Το </a:t>
            </a:r>
            <a:r>
              <a:rPr lang="en-US" dirty="0" smtClean="0"/>
              <a:t>string </a:t>
            </a:r>
            <a:r>
              <a:rPr lang="el-GR" dirty="0" smtClean="0"/>
              <a:t>του </a:t>
            </a:r>
            <a:r>
              <a:rPr lang="en-US" dirty="0" smtClean="0"/>
              <a:t>query, </a:t>
            </a:r>
            <a:r>
              <a:rPr lang="el-GR" dirty="0" smtClean="0"/>
              <a:t>το δέχεται η στατική μέθοδος </a:t>
            </a:r>
            <a:r>
              <a:rPr lang="en-US" dirty="0"/>
              <a:t>c</a:t>
            </a:r>
            <a:r>
              <a:rPr lang="en-US" dirty="0" smtClean="0"/>
              <a:t>onnect </a:t>
            </a:r>
            <a:r>
              <a:rPr lang="el-GR" dirty="0" smtClean="0"/>
              <a:t>σαν όρισμα.</a:t>
            </a:r>
            <a:endParaRPr lang="en-US" dirty="0" smtClean="0"/>
          </a:p>
          <a:p>
            <a:r>
              <a:rPr lang="el-GR" dirty="0" smtClean="0"/>
              <a:t>Η εκτέλεση του </a:t>
            </a:r>
            <a:r>
              <a:rPr lang="en-US" dirty="0" smtClean="0"/>
              <a:t>query </a:t>
            </a:r>
            <a:r>
              <a:rPr lang="el-GR" dirty="0" smtClean="0"/>
              <a:t>μας επιστρέφει ένα αντικείμενου τύπου </a:t>
            </a:r>
            <a:r>
              <a:rPr lang="en-US" dirty="0" err="1" smtClean="0"/>
              <a:t>ResultSet</a:t>
            </a:r>
            <a:r>
              <a:rPr lang="en-US" dirty="0" smtClean="0"/>
              <a:t>, </a:t>
            </a:r>
            <a:r>
              <a:rPr lang="el-GR" dirty="0" smtClean="0"/>
              <a:t>το οποίο μετατρέπεται σε </a:t>
            </a:r>
            <a:r>
              <a:rPr lang="en-US" dirty="0" err="1" smtClean="0"/>
              <a:t>JSONArray</a:t>
            </a:r>
            <a:r>
              <a:rPr lang="en-US" dirty="0" smtClean="0"/>
              <a:t> </a:t>
            </a:r>
            <a:r>
              <a:rPr lang="el-GR" dirty="0" smtClean="0"/>
              <a:t>και επιστρέφεται από τη μέθοδο.</a:t>
            </a:r>
          </a:p>
          <a:p>
            <a:r>
              <a:rPr lang="el-GR" dirty="0" smtClean="0"/>
              <a:t>Η μετατροπή γίνεται με τη βοήθεια της κλάσης </a:t>
            </a:r>
            <a:r>
              <a:rPr lang="en-US" dirty="0" err="1" smtClean="0"/>
              <a:t>mapResultSet</a:t>
            </a:r>
            <a:endParaRPr lang="en-US" dirty="0"/>
          </a:p>
        </p:txBody>
      </p:sp>
      <p:sp>
        <p:nvSpPr>
          <p:cNvPr id="3" name="Title 2"/>
          <p:cNvSpPr>
            <a:spLocks noGrp="1"/>
          </p:cNvSpPr>
          <p:nvPr>
            <p:ph type="title"/>
          </p:nvPr>
        </p:nvSpPr>
        <p:spPr/>
        <p:txBody>
          <a:bodyPr/>
          <a:lstStyle/>
          <a:p>
            <a:r>
              <a:rPr lang="el-GR" dirty="0" smtClean="0"/>
              <a:t>Κλαση </a:t>
            </a:r>
            <a:r>
              <a:rPr lang="en-US" dirty="0" smtClean="0"/>
              <a:t>connect (2)</a:t>
            </a:r>
            <a:endParaRPr lang="en-US" dirty="0"/>
          </a:p>
        </p:txBody>
      </p:sp>
    </p:spTree>
    <p:extLst>
      <p:ext uri="{BB962C8B-B14F-4D97-AF65-F5344CB8AC3E}">
        <p14:creationId xmlns:p14="http://schemas.microsoft.com/office/powerpoint/2010/main" val="4085703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6421" y="1719263"/>
            <a:ext cx="4836557" cy="4406900"/>
          </a:xfrm>
        </p:spPr>
      </p:pic>
      <p:sp>
        <p:nvSpPr>
          <p:cNvPr id="3" name="Title 2"/>
          <p:cNvSpPr>
            <a:spLocks noGrp="1"/>
          </p:cNvSpPr>
          <p:nvPr>
            <p:ph type="title"/>
          </p:nvPr>
        </p:nvSpPr>
        <p:spPr/>
        <p:txBody>
          <a:bodyPr/>
          <a:lstStyle/>
          <a:p>
            <a:r>
              <a:rPr lang="el-GR" dirty="0" smtClean="0"/>
              <a:t>ΚΛΑΣΗ </a:t>
            </a:r>
            <a:r>
              <a:rPr lang="en-US" dirty="0" err="1"/>
              <a:t>ResultSetToJsonMapper</a:t>
            </a:r>
            <a:endParaRPr lang="en-US" dirty="0"/>
          </a:p>
        </p:txBody>
      </p:sp>
    </p:spTree>
    <p:extLst>
      <p:ext uri="{BB962C8B-B14F-4D97-AF65-F5344CB8AC3E}">
        <p14:creationId xmlns:p14="http://schemas.microsoft.com/office/powerpoint/2010/main" val="20538814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 </a:t>
            </a:r>
            <a:r>
              <a:rPr lang="el-GR" dirty="0" smtClean="0"/>
              <a:t>κλάση αυτή αλιεύθηκε από το </a:t>
            </a:r>
            <a:r>
              <a:rPr lang="en-US" dirty="0" err="1" smtClean="0"/>
              <a:t>github</a:t>
            </a:r>
            <a:r>
              <a:rPr lang="en-US" dirty="0" smtClean="0"/>
              <a:t> </a:t>
            </a:r>
            <a:r>
              <a:rPr lang="el-GR" dirty="0" smtClean="0"/>
              <a:t>και συγκεκριμένα από </a:t>
            </a:r>
          </a:p>
          <a:p>
            <a:r>
              <a:rPr lang="el-GR" dirty="0" smtClean="0"/>
              <a:t> </a:t>
            </a:r>
            <a:r>
              <a:rPr lang="en-US" dirty="0">
                <a:hlinkClick r:id="rId2"/>
              </a:rPr>
              <a:t>https://</a:t>
            </a:r>
            <a:r>
              <a:rPr lang="en-US" dirty="0" smtClean="0">
                <a:hlinkClick r:id="rId2"/>
              </a:rPr>
              <a:t>gist.github.com/baishali-ghosh/364cd96550bfce30f9c0</a:t>
            </a:r>
            <a:endParaRPr lang="el-GR" dirty="0" smtClean="0"/>
          </a:p>
          <a:p>
            <a:r>
              <a:rPr lang="el-GR" dirty="0" smtClean="0"/>
              <a:t>Η στατική μέθοδος </a:t>
            </a:r>
            <a:r>
              <a:rPr lang="en-US" dirty="0" err="1" smtClean="0"/>
              <a:t>mapResultSet</a:t>
            </a:r>
            <a:r>
              <a:rPr lang="en-US" dirty="0" smtClean="0"/>
              <a:t>(</a:t>
            </a:r>
            <a:r>
              <a:rPr lang="en-US" dirty="0" err="1" smtClean="0"/>
              <a:t>ResultSet</a:t>
            </a:r>
            <a:r>
              <a:rPr lang="en-US" dirty="0" smtClean="0"/>
              <a:t> </a:t>
            </a:r>
            <a:r>
              <a:rPr lang="en-US" dirty="0" err="1" smtClean="0"/>
              <a:t>rs</a:t>
            </a:r>
            <a:r>
              <a:rPr lang="en-US" dirty="0" smtClean="0"/>
              <a:t>) </a:t>
            </a:r>
            <a:r>
              <a:rPr lang="el-GR" dirty="0" smtClean="0"/>
              <a:t>που περιέχει, λαμβάνει ως όρισμα ένα αντικείμενο </a:t>
            </a:r>
            <a:r>
              <a:rPr lang="en-US" dirty="0" err="1" smtClean="0"/>
              <a:t>ResultSet</a:t>
            </a:r>
            <a:r>
              <a:rPr lang="en-US" dirty="0" smtClean="0"/>
              <a:t> </a:t>
            </a:r>
            <a:r>
              <a:rPr lang="el-GR" dirty="0" smtClean="0"/>
              <a:t>κι επιστρέφει ένα αντικείμενο </a:t>
            </a:r>
            <a:r>
              <a:rPr lang="en-US" dirty="0" err="1" smtClean="0"/>
              <a:t>JSONArray</a:t>
            </a:r>
            <a:endParaRPr lang="en-US" dirty="0" smtClean="0"/>
          </a:p>
          <a:p>
            <a:r>
              <a:rPr lang="el-GR" dirty="0" smtClean="0"/>
              <a:t>Για τη χρήση της κλάσης χρησιμοποιήθηκε η βιβλιοθήκη </a:t>
            </a:r>
          </a:p>
          <a:p>
            <a:r>
              <a:rPr lang="en-US" dirty="0" smtClean="0"/>
              <a:t>org.json-chargebee-1.0.jar</a:t>
            </a:r>
            <a:endParaRPr lang="el-GR" dirty="0"/>
          </a:p>
          <a:p>
            <a:endParaRPr lang="en-US" dirty="0"/>
          </a:p>
        </p:txBody>
      </p:sp>
      <p:sp>
        <p:nvSpPr>
          <p:cNvPr id="3" name="Title 2"/>
          <p:cNvSpPr>
            <a:spLocks noGrp="1"/>
          </p:cNvSpPr>
          <p:nvPr>
            <p:ph type="title"/>
          </p:nvPr>
        </p:nvSpPr>
        <p:spPr/>
        <p:txBody>
          <a:bodyPr/>
          <a:lstStyle/>
          <a:p>
            <a:r>
              <a:rPr lang="el-GR" dirty="0" smtClean="0"/>
              <a:t>ΚΛΑΣΗ </a:t>
            </a:r>
            <a:r>
              <a:rPr lang="en-US" dirty="0" err="1"/>
              <a:t>ResultSetToJsonMapper</a:t>
            </a:r>
            <a:endParaRPr lang="en-US" dirty="0"/>
          </a:p>
        </p:txBody>
      </p:sp>
    </p:spTree>
    <p:extLst>
      <p:ext uri="{BB962C8B-B14F-4D97-AF65-F5344CB8AC3E}">
        <p14:creationId xmlns:p14="http://schemas.microsoft.com/office/powerpoint/2010/main" val="39365604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2610129"/>
            <a:ext cx="8407400" cy="2625167"/>
          </a:xfrm>
        </p:spPr>
      </p:pic>
      <p:sp>
        <p:nvSpPr>
          <p:cNvPr id="3" name="Title 2"/>
          <p:cNvSpPr>
            <a:spLocks noGrp="1"/>
          </p:cNvSpPr>
          <p:nvPr>
            <p:ph type="title"/>
          </p:nvPr>
        </p:nvSpPr>
        <p:spPr/>
        <p:txBody>
          <a:bodyPr/>
          <a:lstStyle/>
          <a:p>
            <a:r>
              <a:rPr lang="el-GR" dirty="0" smtClean="0"/>
              <a:t>Κλαση </a:t>
            </a:r>
            <a:r>
              <a:rPr lang="en-US" dirty="0" err="1" smtClean="0"/>
              <a:t>apiservlet</a:t>
            </a:r>
            <a:endParaRPr lang="en-US" dirty="0"/>
          </a:p>
        </p:txBody>
      </p:sp>
    </p:spTree>
    <p:extLst>
      <p:ext uri="{BB962C8B-B14F-4D97-AF65-F5344CB8AC3E}">
        <p14:creationId xmlns:p14="http://schemas.microsoft.com/office/powerpoint/2010/main" val="3594543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 </a:t>
            </a:r>
            <a:r>
              <a:rPr lang="el-GR" dirty="0" smtClean="0"/>
              <a:t>μέθοδος </a:t>
            </a:r>
            <a:r>
              <a:rPr lang="en-US" dirty="0" err="1" smtClean="0"/>
              <a:t>doPost</a:t>
            </a:r>
            <a:r>
              <a:rPr lang="en-US" dirty="0" smtClean="0"/>
              <a:t> </a:t>
            </a:r>
            <a:r>
              <a:rPr lang="el-GR" dirty="0" smtClean="0"/>
              <a:t>του </a:t>
            </a:r>
            <a:r>
              <a:rPr lang="en-US" dirty="0" smtClean="0"/>
              <a:t>servlet </a:t>
            </a:r>
            <a:r>
              <a:rPr lang="el-GR" dirty="0" smtClean="0"/>
              <a:t>λαμβάνει την παράμετρο </a:t>
            </a:r>
            <a:r>
              <a:rPr lang="en-US" dirty="0" smtClean="0"/>
              <a:t>query </a:t>
            </a:r>
            <a:r>
              <a:rPr lang="el-GR" dirty="0" smtClean="0"/>
              <a:t>μέσω </a:t>
            </a:r>
            <a:r>
              <a:rPr lang="en-US" dirty="0" smtClean="0"/>
              <a:t>POST request </a:t>
            </a:r>
            <a:r>
              <a:rPr lang="el-GR" dirty="0" smtClean="0"/>
              <a:t>από το </a:t>
            </a:r>
            <a:r>
              <a:rPr lang="en-US" dirty="0" smtClean="0"/>
              <a:t>http </a:t>
            </a:r>
            <a:r>
              <a:rPr lang="el-GR" dirty="0" smtClean="0"/>
              <a:t>και καλεί την </a:t>
            </a:r>
            <a:r>
              <a:rPr lang="en-US" dirty="0" smtClean="0"/>
              <a:t>connect </a:t>
            </a:r>
            <a:r>
              <a:rPr lang="el-GR" dirty="0" smtClean="0"/>
              <a:t>με όρισμα την τιμή αυτής της παραμέτρου, οπότε εκτελείται στη βάση δεδομένων το συγκεκριμένο </a:t>
            </a:r>
            <a:r>
              <a:rPr lang="en-US" dirty="0" smtClean="0"/>
              <a:t>query </a:t>
            </a:r>
            <a:r>
              <a:rPr lang="el-GR" dirty="0" smtClean="0"/>
              <a:t>που ζήτησε ο χρήστης.</a:t>
            </a:r>
          </a:p>
          <a:p>
            <a:r>
              <a:rPr lang="el-GR" dirty="0" smtClean="0"/>
              <a:t>Τα αποτελέσματα επιστρέφονται από την </a:t>
            </a:r>
            <a:r>
              <a:rPr lang="en-US" dirty="0" err="1" smtClean="0"/>
              <a:t>doPost</a:t>
            </a:r>
            <a:r>
              <a:rPr lang="en-US" dirty="0" smtClean="0"/>
              <a:t> </a:t>
            </a:r>
            <a:r>
              <a:rPr lang="el-GR" dirty="0" smtClean="0"/>
              <a:t>μέ μορφή </a:t>
            </a:r>
            <a:r>
              <a:rPr lang="en-US" dirty="0" err="1" smtClean="0"/>
              <a:t>json</a:t>
            </a:r>
            <a:endParaRPr lang="en-US" dirty="0"/>
          </a:p>
        </p:txBody>
      </p:sp>
      <p:sp>
        <p:nvSpPr>
          <p:cNvPr id="3" name="Title 2"/>
          <p:cNvSpPr>
            <a:spLocks noGrp="1"/>
          </p:cNvSpPr>
          <p:nvPr>
            <p:ph type="title"/>
          </p:nvPr>
        </p:nvSpPr>
        <p:spPr/>
        <p:txBody>
          <a:bodyPr/>
          <a:lstStyle/>
          <a:p>
            <a:r>
              <a:rPr lang="el-GR" dirty="0"/>
              <a:t>Κλαση </a:t>
            </a:r>
            <a:r>
              <a:rPr lang="en-US" dirty="0" err="1" smtClean="0"/>
              <a:t>apiservlet</a:t>
            </a:r>
            <a:r>
              <a:rPr lang="en-US" dirty="0" smtClean="0"/>
              <a:t> (2)</a:t>
            </a:r>
            <a:endParaRPr lang="en-US" dirty="0"/>
          </a:p>
        </p:txBody>
      </p:sp>
    </p:spTree>
    <p:extLst>
      <p:ext uri="{BB962C8B-B14F-4D97-AF65-F5344CB8AC3E}">
        <p14:creationId xmlns:p14="http://schemas.microsoft.com/office/powerpoint/2010/main" val="4598010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1037" y="2684290"/>
            <a:ext cx="6087325" cy="2476846"/>
          </a:xfrm>
        </p:spPr>
      </p:pic>
      <p:sp>
        <p:nvSpPr>
          <p:cNvPr id="3" name="Title 2"/>
          <p:cNvSpPr>
            <a:spLocks noGrp="1"/>
          </p:cNvSpPr>
          <p:nvPr>
            <p:ph type="title"/>
          </p:nvPr>
        </p:nvSpPr>
        <p:spPr/>
        <p:txBody>
          <a:bodyPr/>
          <a:lstStyle/>
          <a:p>
            <a:r>
              <a:rPr lang="en-US" dirty="0" smtClean="0"/>
              <a:t>Web interface</a:t>
            </a:r>
            <a:endParaRPr lang="en-US" dirty="0"/>
          </a:p>
        </p:txBody>
      </p:sp>
    </p:spTree>
    <p:extLst>
      <p:ext uri="{BB962C8B-B14F-4D97-AF65-F5344CB8AC3E}">
        <p14:creationId xmlns:p14="http://schemas.microsoft.com/office/powerpoint/2010/main" val="1013223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l-GR" dirty="0" smtClean="0"/>
              <a:t>Ομολογουμένως πολύ μινιμαλιστικό </a:t>
            </a:r>
            <a:r>
              <a:rPr lang="en-US" dirty="0" smtClean="0"/>
              <a:t>interface.</a:t>
            </a:r>
          </a:p>
          <a:p>
            <a:r>
              <a:rPr lang="el-GR" dirty="0" smtClean="0"/>
              <a:t>Περιέχει απλώς ένα πεδίο κειμένου κι ένα </a:t>
            </a:r>
            <a:r>
              <a:rPr lang="en-US" dirty="0" smtClean="0"/>
              <a:t>submit button </a:t>
            </a:r>
            <a:r>
              <a:rPr lang="el-GR" dirty="0" smtClean="0"/>
              <a:t>μέσω του οποίου καλείται το </a:t>
            </a:r>
            <a:r>
              <a:rPr lang="en-US" dirty="0" smtClean="0"/>
              <a:t>servlet </a:t>
            </a:r>
            <a:endParaRPr lang="en-US" dirty="0"/>
          </a:p>
        </p:txBody>
      </p:sp>
      <p:sp>
        <p:nvSpPr>
          <p:cNvPr id="3" name="Title 2"/>
          <p:cNvSpPr>
            <a:spLocks noGrp="1"/>
          </p:cNvSpPr>
          <p:nvPr>
            <p:ph type="title"/>
          </p:nvPr>
        </p:nvSpPr>
        <p:spPr/>
        <p:txBody>
          <a:bodyPr/>
          <a:lstStyle/>
          <a:p>
            <a:r>
              <a:rPr lang="en-US" dirty="0" smtClean="0"/>
              <a:t>Web interface (2)</a:t>
            </a:r>
            <a:endParaRPr lang="en-US" dirty="0"/>
          </a:p>
        </p:txBody>
      </p:sp>
    </p:spTree>
    <p:extLst>
      <p:ext uri="{BB962C8B-B14F-4D97-AF65-F5344CB8AC3E}">
        <p14:creationId xmlns:p14="http://schemas.microsoft.com/office/powerpoint/2010/main" val="1688801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l-GR" dirty="0" smtClean="0"/>
              <a:t>ΕΚΤΕΛΕΣΗ ΕΡΩΤΗΜΑΤΟΣ ΜΕΣΩ </a:t>
            </a:r>
            <a:r>
              <a:rPr lang="en-US" dirty="0" smtClean="0"/>
              <a:t>BROWSER</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3657378"/>
            <a:ext cx="8407400" cy="530670"/>
          </a:xfrm>
        </p:spPr>
      </p:pic>
    </p:spTree>
    <p:extLst>
      <p:ext uri="{BB962C8B-B14F-4D97-AF65-F5344CB8AC3E}">
        <p14:creationId xmlns:p14="http://schemas.microsoft.com/office/powerpoint/2010/main" val="1145999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l-GR" dirty="0" smtClean="0"/>
              <a:t>Δημιουργήθηκε </a:t>
            </a:r>
            <a:r>
              <a:rPr lang="en-US" dirty="0" err="1" smtClean="0"/>
              <a:t>er</a:t>
            </a:r>
            <a:r>
              <a:rPr lang="en-US" dirty="0" smtClean="0"/>
              <a:t>-model </a:t>
            </a:r>
            <a:r>
              <a:rPr lang="el-GR" dirty="0" smtClean="0"/>
              <a:t>για τη βάση δεδομένων που αναπαριστά τη δομή των αναλυτικών αρχείων </a:t>
            </a:r>
            <a:r>
              <a:rPr lang="en-US" dirty="0" err="1" smtClean="0"/>
              <a:t>json</a:t>
            </a:r>
            <a:r>
              <a:rPr lang="en-US" dirty="0" smtClean="0"/>
              <a:t> </a:t>
            </a:r>
            <a:r>
              <a:rPr lang="el-GR" dirty="0" smtClean="0"/>
              <a:t>που βρίσκονται μέσα στο φάκελο </a:t>
            </a:r>
            <a:r>
              <a:rPr lang="en-US" dirty="0" err="1" smtClean="0"/>
              <a:t>pdf-json</a:t>
            </a:r>
            <a:endParaRPr lang="en-US" dirty="0" smtClean="0"/>
          </a:p>
          <a:p>
            <a:r>
              <a:rPr lang="el-GR" dirty="0" smtClean="0"/>
              <a:t>Επιλέχθηκε η  </a:t>
            </a:r>
            <a:r>
              <a:rPr lang="en-US" dirty="0" err="1" smtClean="0"/>
              <a:t>sqlite</a:t>
            </a:r>
            <a:r>
              <a:rPr lang="en-US" dirty="0" smtClean="0"/>
              <a:t> </a:t>
            </a:r>
            <a:r>
              <a:rPr lang="el-GR" dirty="0" smtClean="0"/>
              <a:t>ως </a:t>
            </a:r>
            <a:r>
              <a:rPr lang="en-US" dirty="0" err="1" smtClean="0"/>
              <a:t>rdbms</a:t>
            </a:r>
            <a:r>
              <a:rPr lang="en-US" dirty="0" smtClean="0"/>
              <a:t> </a:t>
            </a:r>
            <a:r>
              <a:rPr lang="el-GR" dirty="0" smtClean="0"/>
              <a:t>επειδή παρέχει την ευκολία να αποθηκεύεται σε ένα μόνο αρχείο στο </a:t>
            </a:r>
            <a:r>
              <a:rPr lang="en-US" dirty="0" smtClean="0"/>
              <a:t>file system </a:t>
            </a:r>
            <a:r>
              <a:rPr lang="el-GR" dirty="0" smtClean="0"/>
              <a:t>κι έτσι δεν χρειάζεται να γίνει εγκατάσταση ενός </a:t>
            </a:r>
            <a:r>
              <a:rPr lang="en-US" dirty="0" smtClean="0"/>
              <a:t>database server.</a:t>
            </a:r>
          </a:p>
          <a:p>
            <a:r>
              <a:rPr lang="en-US" dirty="0" smtClean="0"/>
              <a:t>To </a:t>
            </a:r>
            <a:r>
              <a:rPr lang="el-GR" dirty="0" smtClean="0"/>
              <a:t>σχήμα που δημιουργήθηκε, επιδέχεται επιπλέον επεκτάσεις.</a:t>
            </a:r>
            <a:endParaRPr lang="en-US" dirty="0" smtClean="0"/>
          </a:p>
          <a:p>
            <a:endParaRPr lang="en-US" dirty="0"/>
          </a:p>
        </p:txBody>
      </p:sp>
      <p:sp>
        <p:nvSpPr>
          <p:cNvPr id="3" name="Title 2"/>
          <p:cNvSpPr>
            <a:spLocks noGrp="1"/>
          </p:cNvSpPr>
          <p:nvPr>
            <p:ph type="title"/>
          </p:nvPr>
        </p:nvSpPr>
        <p:spPr/>
        <p:txBody>
          <a:bodyPr/>
          <a:lstStyle/>
          <a:p>
            <a:r>
              <a:rPr lang="el-GR" dirty="0" smtClean="0"/>
              <a:t>ΣΧΗΜΑ ΤΗΣ ΒΑΣΗΣ ΔΕΔΟΜΕΝΩΝ</a:t>
            </a:r>
            <a:endParaRPr lang="en-US" dirty="0"/>
          </a:p>
        </p:txBody>
      </p:sp>
    </p:spTree>
    <p:extLst>
      <p:ext uri="{BB962C8B-B14F-4D97-AF65-F5344CB8AC3E}">
        <p14:creationId xmlns:p14="http://schemas.microsoft.com/office/powerpoint/2010/main" val="38645960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l-GR" dirty="0" smtClean="0"/>
              <a:t>Θέλουμε να βρούμε όλους τους συγγραφείς δημοσιεύσεων, των οποίων το μικρό όνομα ξεκινάει από </a:t>
            </a:r>
            <a:r>
              <a:rPr lang="en-US" dirty="0" smtClean="0"/>
              <a:t>J</a:t>
            </a:r>
          </a:p>
          <a:p>
            <a:r>
              <a:rPr lang="el-GR" dirty="0" smtClean="0"/>
              <a:t>Συνεπώς θέλουμε το </a:t>
            </a:r>
            <a:r>
              <a:rPr lang="en-US" dirty="0" smtClean="0"/>
              <a:t>query </a:t>
            </a:r>
          </a:p>
          <a:p>
            <a:r>
              <a:rPr lang="en-US" dirty="0"/>
              <a:t>select * from authors where first like 'J</a:t>
            </a:r>
            <a:r>
              <a:rPr lang="en-US" dirty="0" smtClean="0"/>
              <a:t>%‘</a:t>
            </a:r>
          </a:p>
          <a:p>
            <a:r>
              <a:rPr lang="en-US" dirty="0" smtClean="0"/>
              <a:t>To </a:t>
            </a:r>
            <a:r>
              <a:rPr lang="el-GR" dirty="0" smtClean="0"/>
              <a:t>εισάγουμε στο πεδίο κειμένου της φόρμας, και πατάμε το </a:t>
            </a:r>
            <a:r>
              <a:rPr lang="en-US" dirty="0" smtClean="0"/>
              <a:t>button</a:t>
            </a:r>
          </a:p>
          <a:p>
            <a:endParaRPr lang="en-US" dirty="0"/>
          </a:p>
        </p:txBody>
      </p:sp>
      <p:sp>
        <p:nvSpPr>
          <p:cNvPr id="3" name="Title 2"/>
          <p:cNvSpPr>
            <a:spLocks noGrp="1"/>
          </p:cNvSpPr>
          <p:nvPr>
            <p:ph type="title"/>
          </p:nvPr>
        </p:nvSpPr>
        <p:spPr/>
        <p:txBody>
          <a:bodyPr/>
          <a:lstStyle/>
          <a:p>
            <a:r>
              <a:rPr lang="el-GR" dirty="0" smtClean="0"/>
              <a:t>Εκτελεση ερωτηματοσ μεσω </a:t>
            </a:r>
            <a:r>
              <a:rPr lang="en-US" dirty="0" smtClean="0"/>
              <a:t>browser</a:t>
            </a:r>
            <a:endParaRPr lang="en-US" dirty="0"/>
          </a:p>
        </p:txBody>
      </p:sp>
    </p:spTree>
    <p:extLst>
      <p:ext uri="{BB962C8B-B14F-4D97-AF65-F5344CB8AC3E}">
        <p14:creationId xmlns:p14="http://schemas.microsoft.com/office/powerpoint/2010/main" val="7354853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6965" y="1719263"/>
            <a:ext cx="4155469" cy="4406900"/>
          </a:xfrm>
        </p:spPr>
      </p:pic>
      <p:sp>
        <p:nvSpPr>
          <p:cNvPr id="3" name="Title 2"/>
          <p:cNvSpPr>
            <a:spLocks noGrp="1"/>
          </p:cNvSpPr>
          <p:nvPr>
            <p:ph type="title"/>
          </p:nvPr>
        </p:nvSpPr>
        <p:spPr/>
        <p:txBody>
          <a:bodyPr/>
          <a:lstStyle/>
          <a:p>
            <a:r>
              <a:rPr lang="el-GR" dirty="0" smtClean="0"/>
              <a:t>Αποτελεσματα του </a:t>
            </a:r>
            <a:r>
              <a:rPr lang="en-US" dirty="0" smtClean="0"/>
              <a:t>query</a:t>
            </a:r>
            <a:endParaRPr lang="en-US" dirty="0"/>
          </a:p>
        </p:txBody>
      </p:sp>
    </p:spTree>
    <p:extLst>
      <p:ext uri="{BB962C8B-B14F-4D97-AF65-F5344CB8AC3E}">
        <p14:creationId xmlns:p14="http://schemas.microsoft.com/office/powerpoint/2010/main" val="30950909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l-GR" dirty="0" smtClean="0"/>
              <a:t>Ευχαριστώ για την προσοχή σας!</a:t>
            </a:r>
            <a:endParaRPr lang="en-US" dirty="0"/>
          </a:p>
        </p:txBody>
      </p:sp>
      <p:sp>
        <p:nvSpPr>
          <p:cNvPr id="3" name="Title 2"/>
          <p:cNvSpPr>
            <a:spLocks noGrp="1"/>
          </p:cNvSpPr>
          <p:nvPr>
            <p:ph type="title"/>
          </p:nvPr>
        </p:nvSpPr>
        <p:spPr/>
        <p:txBody>
          <a:bodyPr/>
          <a:lstStyle/>
          <a:p>
            <a:r>
              <a:rPr lang="el-GR" dirty="0" smtClean="0"/>
              <a:t>τελοσ</a:t>
            </a:r>
            <a:endParaRPr lang="en-US" dirty="0"/>
          </a:p>
        </p:txBody>
      </p:sp>
    </p:spTree>
    <p:extLst>
      <p:ext uri="{BB962C8B-B14F-4D97-AF65-F5344CB8AC3E}">
        <p14:creationId xmlns:p14="http://schemas.microsoft.com/office/powerpoint/2010/main" val="3634651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l-GR" dirty="0" smtClean="0"/>
              <a:t>Ακολουθεί η παρουσίαση της εφαρμογής σε </a:t>
            </a:r>
            <a:r>
              <a:rPr lang="en-US" dirty="0" err="1" smtClean="0"/>
              <a:t>nodejs</a:t>
            </a:r>
            <a:r>
              <a:rPr lang="en-US" dirty="0" smtClean="0"/>
              <a:t>/</a:t>
            </a:r>
            <a:r>
              <a:rPr lang="en-US" dirty="0" err="1" smtClean="0"/>
              <a:t>npm</a:t>
            </a:r>
            <a:r>
              <a:rPr lang="en-US" dirty="0" smtClean="0"/>
              <a:t> </a:t>
            </a:r>
            <a:r>
              <a:rPr lang="el-GR" dirty="0" smtClean="0"/>
              <a:t>με την οποία εισάγαμε τα δεδομένα στη βάση.</a:t>
            </a:r>
            <a:endParaRPr lang="en-US" dirty="0"/>
          </a:p>
        </p:txBody>
      </p:sp>
      <p:sp>
        <p:nvSpPr>
          <p:cNvPr id="3" name="Title 2"/>
          <p:cNvSpPr>
            <a:spLocks noGrp="1"/>
          </p:cNvSpPr>
          <p:nvPr>
            <p:ph type="title"/>
          </p:nvPr>
        </p:nvSpPr>
        <p:spPr/>
        <p:txBody>
          <a:bodyPr/>
          <a:lstStyle/>
          <a:p>
            <a:r>
              <a:rPr lang="el-GR" dirty="0" smtClean="0"/>
              <a:t>Εφαρμογη εισαγωγησ των δεδομενων</a:t>
            </a:r>
            <a:endParaRPr lang="en-US" dirty="0"/>
          </a:p>
        </p:txBody>
      </p:sp>
    </p:spTree>
    <p:extLst>
      <p:ext uri="{BB962C8B-B14F-4D97-AF65-F5344CB8AC3E}">
        <p14:creationId xmlns:p14="http://schemas.microsoft.com/office/powerpoint/2010/main" val="551586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5783" y="1719263"/>
            <a:ext cx="5177834" cy="4406900"/>
          </a:xfrm>
        </p:spPr>
      </p:pic>
      <p:sp>
        <p:nvSpPr>
          <p:cNvPr id="2" name="Title 1"/>
          <p:cNvSpPr>
            <a:spLocks noGrp="1"/>
          </p:cNvSpPr>
          <p:nvPr>
            <p:ph type="title"/>
          </p:nvPr>
        </p:nvSpPr>
        <p:spPr/>
        <p:txBody>
          <a:bodyPr/>
          <a:lstStyle/>
          <a:p>
            <a:r>
              <a:rPr lang="el-GR" dirty="0" smtClean="0"/>
              <a:t>Πακετα του </a:t>
            </a:r>
            <a:r>
              <a:rPr lang="en-US" dirty="0" smtClean="0"/>
              <a:t>NPM</a:t>
            </a:r>
            <a:endParaRPr lang="en-US" dirty="0"/>
          </a:p>
        </p:txBody>
      </p:sp>
    </p:spTree>
    <p:extLst>
      <p:ext uri="{BB962C8B-B14F-4D97-AF65-F5344CB8AC3E}">
        <p14:creationId xmlns:p14="http://schemas.microsoft.com/office/powerpoint/2010/main" val="3799691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l-GR" dirty="0" smtClean="0"/>
              <a:t>Χρησιμοποιήθηκαν τα πακέτα του </a:t>
            </a:r>
            <a:r>
              <a:rPr lang="en-US" dirty="0" err="1" smtClean="0"/>
              <a:t>npm</a:t>
            </a:r>
            <a:endParaRPr lang="el-GR" dirty="0" smtClean="0"/>
          </a:p>
          <a:p>
            <a:pPr lvl="1"/>
            <a:r>
              <a:rPr lang="en-US" dirty="0" err="1" smtClean="0"/>
              <a:t>csv</a:t>
            </a:r>
            <a:r>
              <a:rPr lang="en-US" dirty="0" smtClean="0"/>
              <a:t>-parser , </a:t>
            </a:r>
            <a:endParaRPr lang="el-GR" dirty="0" smtClean="0"/>
          </a:p>
          <a:p>
            <a:pPr lvl="1"/>
            <a:r>
              <a:rPr lang="en-US" dirty="0" err="1"/>
              <a:t>s</a:t>
            </a:r>
            <a:r>
              <a:rPr lang="en-US" dirty="0" err="1" smtClean="0"/>
              <a:t>equelize</a:t>
            </a:r>
            <a:endParaRPr lang="el-GR" dirty="0" smtClean="0"/>
          </a:p>
          <a:p>
            <a:pPr lvl="1"/>
            <a:r>
              <a:rPr lang="en-US" dirty="0"/>
              <a:t>s</a:t>
            </a:r>
            <a:r>
              <a:rPr lang="en-US" dirty="0" smtClean="0"/>
              <a:t>qlite3</a:t>
            </a:r>
          </a:p>
          <a:p>
            <a:pPr marL="365760" lvl="1" indent="0">
              <a:buNone/>
            </a:pPr>
            <a:r>
              <a:rPr lang="en-US" dirty="0" smtClean="0"/>
              <a:t> </a:t>
            </a:r>
          </a:p>
          <a:p>
            <a:pPr marL="434340" indent="-342900"/>
            <a:r>
              <a:rPr lang="el-GR" dirty="0" smtClean="0"/>
              <a:t>Για την εγκατάστασή τους χρησιμοποιείται πχ</a:t>
            </a:r>
          </a:p>
          <a:p>
            <a:pPr marL="91440" indent="0">
              <a:buNone/>
            </a:pPr>
            <a:r>
              <a:rPr lang="el-GR" dirty="0" smtClean="0"/>
              <a:t>η εντολή </a:t>
            </a:r>
            <a:r>
              <a:rPr lang="en-US" dirty="0" err="1" smtClean="0"/>
              <a:t>npm</a:t>
            </a:r>
            <a:r>
              <a:rPr lang="en-US" dirty="0" smtClean="0"/>
              <a:t> install - - save </a:t>
            </a:r>
            <a:r>
              <a:rPr lang="en-US" dirty="0" err="1" smtClean="0"/>
              <a:t>sequelize</a:t>
            </a:r>
            <a:endParaRPr lang="en-US" dirty="0" smtClean="0"/>
          </a:p>
          <a:p>
            <a:pPr marL="434340" indent="-342900"/>
            <a:r>
              <a:rPr lang="el-GR" dirty="0" smtClean="0"/>
              <a:t>Τα πακέτα που έχουν εγκατασταθεί στο </a:t>
            </a:r>
            <a:r>
              <a:rPr lang="en-US" dirty="0" smtClean="0"/>
              <a:t>project </a:t>
            </a:r>
            <a:r>
              <a:rPr lang="el-GR" dirty="0" smtClean="0"/>
              <a:t>εμφανίζονται</a:t>
            </a:r>
          </a:p>
          <a:p>
            <a:pPr marL="91440" indent="0">
              <a:buNone/>
            </a:pPr>
            <a:r>
              <a:rPr lang="el-GR" dirty="0" smtClean="0"/>
              <a:t>στο αρχείο </a:t>
            </a:r>
            <a:r>
              <a:rPr lang="en-US" dirty="0" err="1" smtClean="0"/>
              <a:t>package.json</a:t>
            </a:r>
            <a:endParaRPr lang="en-US" dirty="0" smtClean="0"/>
          </a:p>
          <a:p>
            <a:pPr marL="434340" indent="-342900"/>
            <a:r>
              <a:rPr lang="en-US" dirty="0" smtClean="0"/>
              <a:t>To </a:t>
            </a:r>
            <a:r>
              <a:rPr lang="en-US" dirty="0" err="1" smtClean="0"/>
              <a:t>sequelize</a:t>
            </a:r>
            <a:r>
              <a:rPr lang="en-US" dirty="0" smtClean="0"/>
              <a:t> </a:t>
            </a:r>
            <a:r>
              <a:rPr lang="el-GR" dirty="0" smtClean="0"/>
              <a:t>είναι το </a:t>
            </a:r>
            <a:r>
              <a:rPr lang="en-US" dirty="0" smtClean="0"/>
              <a:t>ORM </a:t>
            </a:r>
            <a:r>
              <a:rPr lang="el-GR" dirty="0" smtClean="0"/>
              <a:t>που χρησιμοποιήθηκε για το </a:t>
            </a:r>
            <a:r>
              <a:rPr lang="en-US" dirty="0" smtClean="0"/>
              <a:t>database abstraction </a:t>
            </a:r>
            <a:r>
              <a:rPr lang="el-GR" dirty="0" smtClean="0"/>
              <a:t>, το </a:t>
            </a:r>
            <a:r>
              <a:rPr lang="en-US" dirty="0" err="1" smtClean="0"/>
              <a:t>csv</a:t>
            </a:r>
            <a:r>
              <a:rPr lang="en-US" dirty="0" smtClean="0"/>
              <a:t>-parser </a:t>
            </a:r>
            <a:r>
              <a:rPr lang="el-GR" dirty="0" smtClean="0"/>
              <a:t>για να διαβάσουμε το αρχείο </a:t>
            </a:r>
            <a:r>
              <a:rPr lang="en-US" dirty="0" err="1" smtClean="0"/>
              <a:t>csv</a:t>
            </a:r>
            <a:r>
              <a:rPr lang="en-US" dirty="0" smtClean="0"/>
              <a:t> </a:t>
            </a:r>
            <a:r>
              <a:rPr lang="el-GR" dirty="0" smtClean="0"/>
              <a:t>και το </a:t>
            </a:r>
            <a:r>
              <a:rPr lang="en-US" dirty="0" smtClean="0"/>
              <a:t>sqlite3 </a:t>
            </a:r>
            <a:r>
              <a:rPr lang="el-GR" dirty="0" smtClean="0"/>
              <a:t>είναι ο </a:t>
            </a:r>
            <a:r>
              <a:rPr lang="en-US" dirty="0" smtClean="0"/>
              <a:t>driver </a:t>
            </a:r>
            <a:r>
              <a:rPr lang="el-GR" dirty="0" smtClean="0"/>
              <a:t>για την επικοινωνία με τη βάση δεδομένων</a:t>
            </a:r>
            <a:endParaRPr lang="en-US" dirty="0" smtClean="0"/>
          </a:p>
          <a:p>
            <a:pPr marL="434340" indent="-342900"/>
            <a:r>
              <a:rPr lang="el-GR" dirty="0" smtClean="0"/>
              <a:t>Το πλεονέκτημα του </a:t>
            </a:r>
            <a:r>
              <a:rPr lang="en-US" dirty="0" smtClean="0"/>
              <a:t>ORM </a:t>
            </a:r>
            <a:r>
              <a:rPr lang="el-GR" dirty="0" smtClean="0"/>
              <a:t>είναι πως μπορεί να γίνει χρήση άλλης σχεσιακής βάσης ( π.χ </a:t>
            </a:r>
            <a:r>
              <a:rPr lang="en-US" dirty="0" err="1" smtClean="0"/>
              <a:t>postgress</a:t>
            </a:r>
            <a:r>
              <a:rPr lang="en-US" dirty="0" smtClean="0"/>
              <a:t>) </a:t>
            </a:r>
            <a:r>
              <a:rPr lang="el-GR" dirty="0" smtClean="0"/>
              <a:t>χωρίς να χρειάζονται αλλαγές στον κώδικα</a:t>
            </a:r>
            <a:endParaRPr lang="en-US" dirty="0"/>
          </a:p>
          <a:p>
            <a:pPr marL="365760" lvl="1" indent="0">
              <a:buNone/>
            </a:pPr>
            <a:endParaRPr lang="en-US" dirty="0"/>
          </a:p>
        </p:txBody>
      </p:sp>
      <p:sp>
        <p:nvSpPr>
          <p:cNvPr id="3" name="Title 2"/>
          <p:cNvSpPr>
            <a:spLocks noGrp="1"/>
          </p:cNvSpPr>
          <p:nvPr>
            <p:ph type="title"/>
          </p:nvPr>
        </p:nvSpPr>
        <p:spPr/>
        <p:txBody>
          <a:bodyPr/>
          <a:lstStyle/>
          <a:p>
            <a:r>
              <a:rPr lang="el-GR" dirty="0" smtClean="0"/>
              <a:t>Πακετα του </a:t>
            </a:r>
            <a:r>
              <a:rPr lang="en-US" dirty="0" err="1" smtClean="0"/>
              <a:t>npm</a:t>
            </a:r>
            <a:r>
              <a:rPr lang="en-US" dirty="0" smtClean="0"/>
              <a:t> (2)</a:t>
            </a:r>
            <a:endParaRPr lang="en-US" dirty="0"/>
          </a:p>
        </p:txBody>
      </p:sp>
    </p:spTree>
    <p:extLst>
      <p:ext uri="{BB962C8B-B14F-4D97-AF65-F5344CB8AC3E}">
        <p14:creationId xmlns:p14="http://schemas.microsoft.com/office/powerpoint/2010/main" val="1446191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0434" y="3136791"/>
            <a:ext cx="3448532" cy="1571844"/>
          </a:xfrm>
        </p:spPr>
      </p:pic>
      <p:sp>
        <p:nvSpPr>
          <p:cNvPr id="3" name="Title 2"/>
          <p:cNvSpPr>
            <a:spLocks noGrp="1"/>
          </p:cNvSpPr>
          <p:nvPr>
            <p:ph type="title"/>
          </p:nvPr>
        </p:nvSpPr>
        <p:spPr/>
        <p:txBody>
          <a:bodyPr/>
          <a:lstStyle/>
          <a:p>
            <a:r>
              <a:rPr lang="el-GR" dirty="0" smtClean="0"/>
              <a:t>Συνδεση με τη βαση</a:t>
            </a:r>
            <a:endParaRPr lang="en-US" dirty="0"/>
          </a:p>
        </p:txBody>
      </p:sp>
    </p:spTree>
    <p:extLst>
      <p:ext uri="{BB962C8B-B14F-4D97-AF65-F5344CB8AC3E}">
        <p14:creationId xmlns:p14="http://schemas.microsoft.com/office/powerpoint/2010/main" val="1039853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l-GR" dirty="0" smtClean="0"/>
              <a:t>Ως βάση δεδομένων χρησιμοποιούμε ένα αρχείο </a:t>
            </a:r>
            <a:r>
              <a:rPr lang="en-US" dirty="0" err="1" smtClean="0"/>
              <a:t>sqlite</a:t>
            </a:r>
            <a:r>
              <a:rPr lang="en-US" dirty="0" smtClean="0"/>
              <a:t> </a:t>
            </a:r>
            <a:r>
              <a:rPr lang="el-GR" dirty="0" smtClean="0"/>
              <a:t>στο </a:t>
            </a:r>
            <a:r>
              <a:rPr lang="en-US" dirty="0" smtClean="0"/>
              <a:t>file system ( </a:t>
            </a:r>
            <a:r>
              <a:rPr lang="el-GR" dirty="0" smtClean="0"/>
              <a:t>δεν χρειάζεται εγκατάσταση </a:t>
            </a:r>
            <a:r>
              <a:rPr lang="en-US" dirty="0" smtClean="0"/>
              <a:t>database server)</a:t>
            </a:r>
          </a:p>
          <a:p>
            <a:r>
              <a:rPr lang="el-GR" dirty="0" smtClean="0"/>
              <a:t>Απλά δηλώνουμε την τοποθεσία του αρχείου, και το όνομα της διαλέκτου. </a:t>
            </a:r>
            <a:endParaRPr lang="en-US" dirty="0"/>
          </a:p>
        </p:txBody>
      </p:sp>
      <p:sp>
        <p:nvSpPr>
          <p:cNvPr id="3" name="Title 2"/>
          <p:cNvSpPr>
            <a:spLocks noGrp="1"/>
          </p:cNvSpPr>
          <p:nvPr>
            <p:ph type="title"/>
          </p:nvPr>
        </p:nvSpPr>
        <p:spPr/>
        <p:txBody>
          <a:bodyPr/>
          <a:lstStyle/>
          <a:p>
            <a:r>
              <a:rPr lang="el-GR" dirty="0" smtClean="0"/>
              <a:t>Συνδεση με τη βαση (2)</a:t>
            </a:r>
            <a:endParaRPr lang="en-US" dirty="0"/>
          </a:p>
        </p:txBody>
      </p:sp>
    </p:spTree>
    <p:extLst>
      <p:ext uri="{BB962C8B-B14F-4D97-AF65-F5344CB8AC3E}">
        <p14:creationId xmlns:p14="http://schemas.microsoft.com/office/powerpoint/2010/main" val="3310800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133</TotalTime>
  <Words>1219</Words>
  <Application>Microsoft Office PowerPoint</Application>
  <PresentationFormat>On-screen Show (4:3)</PresentationFormat>
  <Paragraphs>111</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Grid</vt:lpstr>
      <vt:lpstr>Διαδίκτυο και εφαρμογές Εργασία εξαμήνου</vt:lpstr>
      <vt:lpstr>ΑΝΤΙΚΕΙΜΕΝΟ ΤΗΣ ΕΡΓΑΣΙΑΣ</vt:lpstr>
      <vt:lpstr>Σχημα τησ βασησ δεδομενων</vt:lpstr>
      <vt:lpstr>ΣΧΗΜΑ ΤΗΣ ΒΑΣΗΣ ΔΕΔΟΜΕΝΩΝ</vt:lpstr>
      <vt:lpstr>Εφαρμογη εισαγωγησ των δεδομενων</vt:lpstr>
      <vt:lpstr>Πακετα του NPM</vt:lpstr>
      <vt:lpstr>Πακετα του npm (2)</vt:lpstr>
      <vt:lpstr>Συνδεση με τη βαση</vt:lpstr>
      <vt:lpstr>Συνδεση με τη βαση (2)</vt:lpstr>
      <vt:lpstr>ΔΗΜΙΟΥΡΓΙΑ ΤΩΝ MODELS</vt:lpstr>
      <vt:lpstr>ΔΗΜΙΟΥΡΓΙΑ ΤΩΝ MODELS (2)</vt:lpstr>
      <vt:lpstr>Δημιουργια των models (3)</vt:lpstr>
      <vt:lpstr>Δημιουργια των models (4)</vt:lpstr>
      <vt:lpstr>Δημιουργια των πινακων</vt:lpstr>
      <vt:lpstr>Δημιουργια των πινακων (2)</vt:lpstr>
      <vt:lpstr>Διαβασμα των αρχειων εισοδου</vt:lpstr>
      <vt:lpstr>Διαβασμα των αρχειων εισοδου (2)</vt:lpstr>
      <vt:lpstr>Ορισμοσ των σχεσεων μεταξυ των πινακων</vt:lpstr>
      <vt:lpstr>Ορισμοσ των σχεσεων μεταξυ των πινακων</vt:lpstr>
      <vt:lpstr>Ορισμοσ ενοσ πινακα ‘παιδι’ </vt:lpstr>
      <vt:lpstr>Εισαγωγη σε περισσοτερουσ του ενοσ πινακα</vt:lpstr>
      <vt:lpstr>Εισαγωγη σε περισσοτερουσ του ενοσ πινακα</vt:lpstr>
      <vt:lpstr>Η βαση μετα την εισαγωγη των δεδομενων</vt:lpstr>
      <vt:lpstr>Η βαση μετα την εισαγωγη των δεδομενων </vt:lpstr>
      <vt:lpstr>Η βαση μετα την εισαγωγη των δεδομενων</vt:lpstr>
      <vt:lpstr>Εφαρμογη restful api κ’ web interface</vt:lpstr>
      <vt:lpstr>Δομη του project</vt:lpstr>
      <vt:lpstr>Δομη του project (2)</vt:lpstr>
      <vt:lpstr>Web.xml</vt:lpstr>
      <vt:lpstr>Web.xml (2)</vt:lpstr>
      <vt:lpstr>Κλαση connect</vt:lpstr>
      <vt:lpstr>Κλαση connect (2)</vt:lpstr>
      <vt:lpstr>ΚΛΑΣΗ ResultSetToJsonMapper</vt:lpstr>
      <vt:lpstr>ΚΛΑΣΗ ResultSetToJsonMapper</vt:lpstr>
      <vt:lpstr>Κλαση apiservlet</vt:lpstr>
      <vt:lpstr>Κλαση apiservlet (2)</vt:lpstr>
      <vt:lpstr>Web interface</vt:lpstr>
      <vt:lpstr>Web interface (2)</vt:lpstr>
      <vt:lpstr>ΕΚΤΕΛΕΣΗ ΕΡΩΤΗΜΑΤΟΣ ΜΕΣΩ BROWSER</vt:lpstr>
      <vt:lpstr>Εκτελεση ερωτηματοσ μεσω browser</vt:lpstr>
      <vt:lpstr>Αποτελεσματα του query</vt:lpstr>
      <vt:lpstr>τελοσ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Διαδίκτυο και εφαρμογές Εργασία εξαμήνου</dc:title>
  <dc:creator>Afioni</dc:creator>
  <cp:lastModifiedBy>Afioni</cp:lastModifiedBy>
  <cp:revision>20</cp:revision>
  <dcterms:created xsi:type="dcterms:W3CDTF">2020-08-23T21:14:10Z</dcterms:created>
  <dcterms:modified xsi:type="dcterms:W3CDTF">2020-08-23T23:27:15Z</dcterms:modified>
</cp:coreProperties>
</file>