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edicting the student yield for the University of California…"/>
          <p:cNvSpPr txBox="1"/>
          <p:nvPr>
            <p:ph type="ctrTitle"/>
          </p:nvPr>
        </p:nvSpPr>
        <p:spPr>
          <a:xfrm>
            <a:off x="1270000" y="4235232"/>
            <a:ext cx="10464800" cy="2355981"/>
          </a:xfrm>
          <a:prstGeom prst="rect">
            <a:avLst/>
          </a:prstGeom>
        </p:spPr>
        <p:txBody>
          <a:bodyPr/>
          <a:lstStyle/>
          <a:p>
            <a:pPr defTabSz="514095">
              <a:defRPr sz="4840"/>
            </a:pPr>
            <a:r>
              <a:t>Predicting the student yield for the University of California</a:t>
            </a:r>
          </a:p>
          <a:p>
            <a:pPr defTabSz="514095">
              <a:defRPr b="1" sz="4840" u="sng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Iteration 2</a:t>
            </a:r>
          </a:p>
        </p:txBody>
      </p:sp>
      <p:sp>
        <p:nvSpPr>
          <p:cNvPr id="120" name="Michal, Nick, Nelson"/>
          <p:cNvSpPr txBox="1"/>
          <p:nvPr>
            <p:ph type="subTitle" sz="quarter" idx="1"/>
          </p:nvPr>
        </p:nvSpPr>
        <p:spPr>
          <a:xfrm>
            <a:off x="1270000" y="7411913"/>
            <a:ext cx="10464800" cy="1130301"/>
          </a:xfrm>
          <a:prstGeom prst="rect">
            <a:avLst/>
          </a:prstGeom>
        </p:spPr>
        <p:txBody>
          <a:bodyPr/>
          <a:lstStyle/>
          <a:p>
            <a:pPr/>
            <a:r>
              <a:t>Michal, Nick, Nelson</a:t>
            </a:r>
          </a:p>
        </p:txBody>
      </p:sp>
      <p:pic>
        <p:nvPicPr>
          <p:cNvPr id="121" name="ucal-fb-image.jpg" descr="ucal-fb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6361" y="827899"/>
            <a:ext cx="4926918" cy="25866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uc-system.jpg" descr="uc-system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81673" y="138778"/>
            <a:ext cx="3991486" cy="3964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xploration / Visualiz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Exploration / Visualization</a:t>
            </a:r>
          </a:p>
        </p:txBody>
      </p:sp>
      <p:pic>
        <p:nvPicPr>
          <p:cNvPr id="159" name="yield_yr.png" descr="yield_y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1047" y="2630314"/>
            <a:ext cx="8360593" cy="57115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ns for Comple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Plans for Completion </a:t>
            </a:r>
          </a:p>
        </p:txBody>
      </p:sp>
      <p:sp>
        <p:nvSpPr>
          <p:cNvPr id="162" name="Finish getting distance data from high schools to campuses…"/>
          <p:cNvSpPr txBox="1"/>
          <p:nvPr>
            <p:ph type="body" sz="half" idx="4294967295"/>
          </p:nvPr>
        </p:nvSpPr>
        <p:spPr>
          <a:xfrm>
            <a:off x="952500" y="2590800"/>
            <a:ext cx="4782169" cy="6286500"/>
          </a:xfrm>
          <a:prstGeom prst="rect">
            <a:avLst/>
          </a:prstGeom>
        </p:spPr>
        <p:txBody>
          <a:bodyPr/>
          <a:lstStyle/>
          <a:p>
            <a:pPr marL="417830" indent="-417830" defTabSz="549148">
              <a:spcBef>
                <a:spcPts val="3900"/>
              </a:spcBef>
              <a:defRPr sz="3008"/>
            </a:pPr>
            <a:r>
              <a:t>Finish getting distance data from high schools to campuses</a:t>
            </a:r>
          </a:p>
          <a:p>
            <a:pPr marL="417830" indent="-417830" defTabSz="549148">
              <a:spcBef>
                <a:spcPts val="3900"/>
              </a:spcBef>
              <a:defRPr sz="3008"/>
            </a:pPr>
            <a:r>
              <a:t>Finish test scores integration</a:t>
            </a:r>
          </a:p>
          <a:p>
            <a:pPr marL="417830" indent="-417830" defTabSz="549148">
              <a:spcBef>
                <a:spcPts val="3900"/>
              </a:spcBef>
              <a:defRPr sz="3008"/>
            </a:pPr>
            <a:r>
              <a:t>Use distance, test score, gpa, and year to predict the yield for a school</a:t>
            </a:r>
          </a:p>
          <a:p>
            <a:pPr marL="417830" indent="-417830" defTabSz="549148">
              <a:spcBef>
                <a:spcPts val="3900"/>
              </a:spcBef>
              <a:defRPr sz="3008"/>
            </a:pPr>
            <a:r>
              <a:t>Find a multivariate linear regression model </a:t>
            </a:r>
          </a:p>
        </p:txBody>
      </p:sp>
      <p:pic>
        <p:nvPicPr>
          <p:cNvPr id="163" name="comp.jpg" descr="comp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26525" y="3322014"/>
            <a:ext cx="6180645" cy="41010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Challenges</a:t>
            </a:r>
          </a:p>
        </p:txBody>
      </p:sp>
      <p:sp>
        <p:nvSpPr>
          <p:cNvPr id="166" name="Insufficient data in breadth and depth…"/>
          <p:cNvSpPr txBox="1"/>
          <p:nvPr>
            <p:ph type="body" sz="half" idx="4294967295"/>
          </p:nvPr>
        </p:nvSpPr>
        <p:spPr>
          <a:xfrm>
            <a:off x="834542" y="2590799"/>
            <a:ext cx="5024593" cy="6286501"/>
          </a:xfrm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040"/>
            </a:pPr>
            <a:r>
              <a:t>Insufficient data in breadth and depth 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Poor correlation between existing variables 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Integration / Merging of new datasets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API limit of Google Maps 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Multiple high schools with the same name</a:t>
            </a:r>
          </a:p>
        </p:txBody>
      </p:sp>
      <p:pic>
        <p:nvPicPr>
          <p:cNvPr id="167" name="chal.jpg" descr="cha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6379" y="3720412"/>
            <a:ext cx="6712125" cy="4027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125" name="Updates…"/>
          <p:cNvSpPr txBox="1"/>
          <p:nvPr>
            <p:ph type="body" sz="half" idx="1"/>
          </p:nvPr>
        </p:nvSpPr>
        <p:spPr>
          <a:xfrm>
            <a:off x="1056144" y="2116925"/>
            <a:ext cx="4220087" cy="6273801"/>
          </a:xfrm>
          <a:prstGeom prst="rect">
            <a:avLst/>
          </a:prstGeom>
        </p:spPr>
        <p:txBody>
          <a:bodyPr/>
          <a:lstStyle/>
          <a:p>
            <a:pPr/>
            <a:r>
              <a:t>Updates </a:t>
            </a:r>
          </a:p>
          <a:p>
            <a:pPr/>
            <a:r>
              <a:t>More Data Cleaning</a:t>
            </a:r>
          </a:p>
          <a:p>
            <a:pPr/>
            <a:r>
              <a:t>More Exploration / Visualization</a:t>
            </a:r>
          </a:p>
          <a:p>
            <a:pPr/>
            <a:r>
              <a:t>Plans for Completion </a:t>
            </a:r>
          </a:p>
          <a:p>
            <a:pPr/>
            <a:r>
              <a:t>Challenges </a:t>
            </a:r>
          </a:p>
        </p:txBody>
      </p:sp>
      <p:pic>
        <p:nvPicPr>
          <p:cNvPr id="126" name="eeb4069d04168f3d-high-school-graduation-770x470.jpg" descr="eeb4069d04168f3d-high-school-graduation-770x47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61638" y="3225097"/>
            <a:ext cx="6647324" cy="40574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Upd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Update </a:t>
            </a:r>
          </a:p>
        </p:txBody>
      </p:sp>
      <p:sp>
        <p:nvSpPr>
          <p:cNvPr id="129" name="Our main goal - predicting student yield rate for UC schools.…"/>
          <p:cNvSpPr txBox="1"/>
          <p:nvPr>
            <p:ph type="body" sz="half" idx="1"/>
          </p:nvPr>
        </p:nvSpPr>
        <p:spPr>
          <a:xfrm>
            <a:off x="937755" y="2590800"/>
            <a:ext cx="5906393" cy="6286501"/>
          </a:xfrm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464"/>
            </a:pPr>
            <a:r>
              <a:t>Our main goal - </a:t>
            </a:r>
            <a:r>
              <a:rPr b="1"/>
              <a:t>predicting student yield rate for UC schools</a:t>
            </a:r>
            <a:r>
              <a:t>.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t>Fixed pre-processing data file.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t>Generated more statistical analyses  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t>Examined the yield rate under different categories </a:t>
            </a:r>
            <a:r>
              <a:rPr sz="1925"/>
              <a:t>(2D histogram, more line plots, probability distribution plots etc.)</a:t>
            </a:r>
            <a:r>
              <a:t> 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t>Processing on new datasets: SAT, AP and ACT per California High Schools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t>Google Maps scraping: distance between high schools and colleges </a:t>
            </a:r>
          </a:p>
        </p:txBody>
      </p:sp>
      <p:pic>
        <p:nvPicPr>
          <p:cNvPr id="130" name="ckl.jpg" descr="ck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69915" y="3765550"/>
            <a:ext cx="3771901" cy="3937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More Data Clea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Data Cleaning</a:t>
            </a:r>
          </a:p>
        </p:txBody>
      </p:sp>
      <p:sp>
        <p:nvSpPr>
          <p:cNvPr id="133" name="Verifying the data cleanup process from our previous iteration…"/>
          <p:cNvSpPr txBox="1"/>
          <p:nvPr>
            <p:ph type="body" sz="half" idx="4294967295"/>
          </p:nvPr>
        </p:nvSpPr>
        <p:spPr>
          <a:xfrm>
            <a:off x="952500" y="2590800"/>
            <a:ext cx="5148137" cy="6286500"/>
          </a:xfrm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040"/>
            </a:pPr>
            <a:r>
              <a:t>Verifying the data cleanup process from our previous iteration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Fixing possible artifacts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Finding new data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Cleaning up and verifying the new data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Merging the new data with our main dataset</a:t>
            </a:r>
          </a:p>
        </p:txBody>
      </p:sp>
      <p:pic>
        <p:nvPicPr>
          <p:cNvPr id="134" name="BigData_Wormhole_XL_721_420_80_s_c1.jpg" descr="BigData_Wormhole_XL_721_420_80_s_c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22493" y="3764596"/>
            <a:ext cx="5691208" cy="33152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Artifacts Fix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Artifacts Fixes</a:t>
            </a:r>
          </a:p>
        </p:txBody>
      </p:sp>
      <p:pic>
        <p:nvPicPr>
          <p:cNvPr id="137" name="improved_gpa.png" descr="improved_gp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8877" y="3290563"/>
            <a:ext cx="5719084" cy="3992852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After"/>
          <p:cNvSpPr txBox="1"/>
          <p:nvPr/>
        </p:nvSpPr>
        <p:spPr>
          <a:xfrm>
            <a:off x="9391389" y="7801010"/>
            <a:ext cx="129946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u="sng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After</a:t>
            </a:r>
          </a:p>
        </p:txBody>
      </p:sp>
      <p:sp>
        <p:nvSpPr>
          <p:cNvPr id="139" name="GPA Inflation Plots"/>
          <p:cNvSpPr txBox="1"/>
          <p:nvPr/>
        </p:nvSpPr>
        <p:spPr>
          <a:xfrm>
            <a:off x="4706480" y="2212519"/>
            <a:ext cx="3591840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sz="3000">
                <a:solidFill>
                  <a:schemeClr val="accent1"/>
                </a:solidFill>
              </a:rPr>
              <a:t>GPA Inflation Plots</a:t>
            </a:r>
            <a:r>
              <a:t> </a:t>
            </a:r>
          </a:p>
        </p:txBody>
      </p:sp>
      <p:pic>
        <p:nvPicPr>
          <p:cNvPr id="140" name="line.png" descr="lin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1949" y="3182664"/>
            <a:ext cx="5984179" cy="4255082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Before"/>
          <p:cNvSpPr txBox="1"/>
          <p:nvPr/>
        </p:nvSpPr>
        <p:spPr>
          <a:xfrm>
            <a:off x="2479770" y="7801010"/>
            <a:ext cx="1723137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u="sng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Before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AT / AP Scores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/>
            <a:r>
              <a:t>SAT / AP Scores Overview</a:t>
            </a:r>
          </a:p>
        </p:txBody>
      </p:sp>
      <p:pic>
        <p:nvPicPr>
          <p:cNvPr id="144" name="new_data.png" descr="new_dat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0999" y="2495002"/>
            <a:ext cx="12242801" cy="58547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SAT</a:t>
            </a:r>
          </a:p>
        </p:txBody>
      </p:sp>
      <p:pic>
        <p:nvPicPr>
          <p:cNvPr id="147" name="sat.png" descr="sa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480" y="2454224"/>
            <a:ext cx="9291246" cy="559076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148" name="sat_list.png" descr="sat_lis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56650" y="2825436"/>
            <a:ext cx="2057930" cy="484834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</a:t>
            </a:r>
          </a:p>
        </p:txBody>
      </p:sp>
      <p:pic>
        <p:nvPicPr>
          <p:cNvPr id="151" name="ap.png" descr="a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295" y="3135928"/>
            <a:ext cx="9317217" cy="410097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152" name="ap_list.png" descr="ap_lis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80218" y="3148021"/>
            <a:ext cx="2437052" cy="410096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ist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Distance</a:t>
            </a:r>
          </a:p>
        </p:txBody>
      </p:sp>
      <p:pic>
        <p:nvPicPr>
          <p:cNvPr id="155" name="ggm.jpg" descr="gg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5126" y="2725485"/>
            <a:ext cx="4914239" cy="4914239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Distance between the high school and the UC campus…"/>
          <p:cNvSpPr txBox="1"/>
          <p:nvPr>
            <p:ph type="body" sz="half" idx="4294967295"/>
          </p:nvPr>
        </p:nvSpPr>
        <p:spPr>
          <a:xfrm>
            <a:off x="1528132" y="2249018"/>
            <a:ext cx="5934629" cy="6286501"/>
          </a:xfrm>
          <a:prstGeom prst="rect">
            <a:avLst/>
          </a:prstGeom>
        </p:spPr>
        <p:txBody>
          <a:bodyPr/>
          <a:lstStyle/>
          <a:p>
            <a:pPr/>
            <a:r>
              <a:t>Distance between the high school and the UC campus</a:t>
            </a:r>
          </a:p>
          <a:p>
            <a:pPr/>
            <a:r>
              <a:t>Used the Google Maps API to locate the high schools from our dataset</a:t>
            </a:r>
          </a:p>
          <a:p>
            <a:pPr/>
            <a:r>
              <a:t>Computed high schools’ distances to each UC campus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