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4198600" cy="20104100"/>
  <p:notesSz cx="14198600" cy="2010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244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65371" y="6232271"/>
            <a:ext cx="12074208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30742" y="11258296"/>
            <a:ext cx="994346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10-Mar-21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D3053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10-Mar-21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D3053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10247" y="4623943"/>
            <a:ext cx="6179153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315549" y="4623943"/>
            <a:ext cx="6179153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10-Mar-21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D3053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10-Mar-21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10-Mar-21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5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31" Type="http://schemas.openxmlformats.org/officeDocument/2006/relationships/image" Target="../media/image2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17152" y="723150"/>
            <a:ext cx="964936" cy="12414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847415" y="771104"/>
            <a:ext cx="165095" cy="2156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039186" y="771107"/>
            <a:ext cx="190243" cy="2156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256100" y="771104"/>
            <a:ext cx="165095" cy="2156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447273" y="771096"/>
            <a:ext cx="352011" cy="2156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825946" y="771104"/>
            <a:ext cx="165104" cy="2156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034084" y="769282"/>
            <a:ext cx="160862" cy="21932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845754" y="1056067"/>
            <a:ext cx="326390" cy="216535"/>
          </a:xfrm>
          <a:custGeom>
            <a:avLst/>
            <a:gdLst/>
            <a:ahLst/>
            <a:cxnLst/>
            <a:rect l="l" t="t" r="r" b="b"/>
            <a:pathLst>
              <a:path w="326389" h="216534">
                <a:moveTo>
                  <a:pt x="154787" y="0"/>
                </a:moveTo>
                <a:lnTo>
                  <a:pt x="0" y="0"/>
                </a:lnTo>
                <a:lnTo>
                  <a:pt x="0" y="38100"/>
                </a:lnTo>
                <a:lnTo>
                  <a:pt x="56337" y="38100"/>
                </a:lnTo>
                <a:lnTo>
                  <a:pt x="56337" y="215900"/>
                </a:lnTo>
                <a:lnTo>
                  <a:pt x="98437" y="215900"/>
                </a:lnTo>
                <a:lnTo>
                  <a:pt x="98437" y="38100"/>
                </a:lnTo>
                <a:lnTo>
                  <a:pt x="154787" y="38100"/>
                </a:lnTo>
                <a:lnTo>
                  <a:pt x="154787" y="0"/>
                </a:lnTo>
                <a:close/>
              </a:path>
              <a:path w="326389" h="216534">
                <a:moveTo>
                  <a:pt x="326313" y="317"/>
                </a:moveTo>
                <a:lnTo>
                  <a:pt x="184238" y="317"/>
                </a:lnTo>
                <a:lnTo>
                  <a:pt x="184238" y="38417"/>
                </a:lnTo>
                <a:lnTo>
                  <a:pt x="184238" y="89217"/>
                </a:lnTo>
                <a:lnTo>
                  <a:pt x="184238" y="126047"/>
                </a:lnTo>
                <a:lnTo>
                  <a:pt x="184238" y="178117"/>
                </a:lnTo>
                <a:lnTo>
                  <a:pt x="184238" y="216217"/>
                </a:lnTo>
                <a:lnTo>
                  <a:pt x="326313" y="216217"/>
                </a:lnTo>
                <a:lnTo>
                  <a:pt x="326313" y="178117"/>
                </a:lnTo>
                <a:lnTo>
                  <a:pt x="226352" y="178117"/>
                </a:lnTo>
                <a:lnTo>
                  <a:pt x="226352" y="126047"/>
                </a:lnTo>
                <a:lnTo>
                  <a:pt x="311480" y="126047"/>
                </a:lnTo>
                <a:lnTo>
                  <a:pt x="311480" y="89217"/>
                </a:lnTo>
                <a:lnTo>
                  <a:pt x="226352" y="89217"/>
                </a:lnTo>
                <a:lnTo>
                  <a:pt x="226352" y="38417"/>
                </a:lnTo>
                <a:lnTo>
                  <a:pt x="326313" y="38417"/>
                </a:lnTo>
                <a:lnTo>
                  <a:pt x="326313" y="317"/>
                </a:lnTo>
                <a:close/>
              </a:path>
            </a:pathLst>
          </a:custGeom>
          <a:solidFill>
            <a:srgbClr val="211F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201225" y="1054779"/>
            <a:ext cx="158737" cy="21932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2391525" y="1182113"/>
            <a:ext cx="42545" cy="90170"/>
          </a:xfrm>
          <a:custGeom>
            <a:avLst/>
            <a:gdLst/>
            <a:ahLst/>
            <a:cxnLst/>
            <a:rect l="l" t="t" r="r" b="b"/>
            <a:pathLst>
              <a:path w="42544" h="90169">
                <a:moveTo>
                  <a:pt x="0" y="90169"/>
                </a:moveTo>
                <a:lnTo>
                  <a:pt x="42106" y="90169"/>
                </a:lnTo>
                <a:lnTo>
                  <a:pt x="42106" y="0"/>
                </a:lnTo>
                <a:lnTo>
                  <a:pt x="0" y="0"/>
                </a:lnTo>
                <a:lnTo>
                  <a:pt x="0" y="90169"/>
                </a:lnTo>
                <a:close/>
              </a:path>
            </a:pathLst>
          </a:custGeom>
          <a:solidFill>
            <a:srgbClr val="211F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391524" y="1056385"/>
            <a:ext cx="157480" cy="215900"/>
          </a:xfrm>
          <a:custGeom>
            <a:avLst/>
            <a:gdLst/>
            <a:ahLst/>
            <a:cxnLst/>
            <a:rect l="l" t="t" r="r" b="b"/>
            <a:pathLst>
              <a:path w="157480" h="215900">
                <a:moveTo>
                  <a:pt x="157213" y="0"/>
                </a:moveTo>
                <a:lnTo>
                  <a:pt x="115112" y="0"/>
                </a:lnTo>
                <a:lnTo>
                  <a:pt x="115112" y="88900"/>
                </a:lnTo>
                <a:lnTo>
                  <a:pt x="42100" y="88900"/>
                </a:lnTo>
                <a:lnTo>
                  <a:pt x="42100" y="0"/>
                </a:lnTo>
                <a:lnTo>
                  <a:pt x="0" y="0"/>
                </a:lnTo>
                <a:lnTo>
                  <a:pt x="0" y="88900"/>
                </a:lnTo>
                <a:lnTo>
                  <a:pt x="0" y="125730"/>
                </a:lnTo>
                <a:lnTo>
                  <a:pt x="115112" y="125730"/>
                </a:lnTo>
                <a:lnTo>
                  <a:pt x="115112" y="215900"/>
                </a:lnTo>
                <a:lnTo>
                  <a:pt x="157213" y="215900"/>
                </a:lnTo>
                <a:lnTo>
                  <a:pt x="157213" y="125730"/>
                </a:lnTo>
                <a:lnTo>
                  <a:pt x="157213" y="88900"/>
                </a:lnTo>
                <a:lnTo>
                  <a:pt x="157213" y="0"/>
                </a:lnTo>
                <a:close/>
              </a:path>
            </a:pathLst>
          </a:custGeom>
          <a:solidFill>
            <a:srgbClr val="211F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2599056" y="1056597"/>
            <a:ext cx="165095" cy="21568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807192" y="1054785"/>
            <a:ext cx="159335" cy="2193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004756" y="1056385"/>
            <a:ext cx="140335" cy="215900"/>
          </a:xfrm>
          <a:custGeom>
            <a:avLst/>
            <a:gdLst/>
            <a:ahLst/>
            <a:cxnLst/>
            <a:rect l="l" t="t" r="r" b="b"/>
            <a:pathLst>
              <a:path w="140335" h="215900">
                <a:moveTo>
                  <a:pt x="139954" y="177800"/>
                </a:moveTo>
                <a:lnTo>
                  <a:pt x="42113" y="177800"/>
                </a:lnTo>
                <a:lnTo>
                  <a:pt x="42113" y="0"/>
                </a:lnTo>
                <a:lnTo>
                  <a:pt x="0" y="0"/>
                </a:lnTo>
                <a:lnTo>
                  <a:pt x="0" y="177800"/>
                </a:lnTo>
                <a:lnTo>
                  <a:pt x="0" y="215900"/>
                </a:lnTo>
                <a:lnTo>
                  <a:pt x="139954" y="215900"/>
                </a:lnTo>
                <a:lnTo>
                  <a:pt x="139954" y="177800"/>
                </a:lnTo>
                <a:close/>
              </a:path>
            </a:pathLst>
          </a:custGeom>
          <a:solidFill>
            <a:srgbClr val="211F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163783" y="1054785"/>
            <a:ext cx="159344" cy="2193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349291" y="1054782"/>
            <a:ext cx="160870" cy="21932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557689" y="1056604"/>
            <a:ext cx="42545" cy="215900"/>
          </a:xfrm>
          <a:custGeom>
            <a:avLst/>
            <a:gdLst/>
            <a:ahLst/>
            <a:cxnLst/>
            <a:rect l="l" t="t" r="r" b="b"/>
            <a:pathLst>
              <a:path w="42545" h="215900">
                <a:moveTo>
                  <a:pt x="42106" y="0"/>
                </a:moveTo>
                <a:lnTo>
                  <a:pt x="0" y="0"/>
                </a:lnTo>
                <a:lnTo>
                  <a:pt x="0" y="215685"/>
                </a:lnTo>
                <a:lnTo>
                  <a:pt x="42106" y="215685"/>
                </a:lnTo>
                <a:lnTo>
                  <a:pt x="42106" y="0"/>
                </a:lnTo>
                <a:close/>
              </a:path>
            </a:pathLst>
          </a:custGeom>
          <a:solidFill>
            <a:srgbClr val="211F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652404" y="1054779"/>
            <a:ext cx="358683" cy="21932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4037749" y="1056385"/>
            <a:ext cx="140335" cy="215900"/>
          </a:xfrm>
          <a:custGeom>
            <a:avLst/>
            <a:gdLst/>
            <a:ahLst/>
            <a:cxnLst/>
            <a:rect l="l" t="t" r="r" b="b"/>
            <a:pathLst>
              <a:path w="140335" h="215900">
                <a:moveTo>
                  <a:pt x="139966" y="177800"/>
                </a:moveTo>
                <a:lnTo>
                  <a:pt x="42113" y="177800"/>
                </a:lnTo>
                <a:lnTo>
                  <a:pt x="42113" y="0"/>
                </a:lnTo>
                <a:lnTo>
                  <a:pt x="0" y="0"/>
                </a:lnTo>
                <a:lnTo>
                  <a:pt x="0" y="177800"/>
                </a:lnTo>
                <a:lnTo>
                  <a:pt x="0" y="215900"/>
                </a:lnTo>
                <a:lnTo>
                  <a:pt x="139966" y="215900"/>
                </a:lnTo>
                <a:lnTo>
                  <a:pt x="139966" y="177800"/>
                </a:lnTo>
                <a:close/>
              </a:path>
            </a:pathLst>
          </a:custGeom>
          <a:solidFill>
            <a:srgbClr val="211F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844076" y="1342092"/>
            <a:ext cx="158737" cy="2175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2049786" y="1342095"/>
            <a:ext cx="165095" cy="21568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2265200" y="1342091"/>
            <a:ext cx="42545" cy="215900"/>
          </a:xfrm>
          <a:custGeom>
            <a:avLst/>
            <a:gdLst/>
            <a:ahLst/>
            <a:cxnLst/>
            <a:rect l="l" t="t" r="r" b="b"/>
            <a:pathLst>
              <a:path w="42544" h="215900">
                <a:moveTo>
                  <a:pt x="42106" y="0"/>
                </a:moveTo>
                <a:lnTo>
                  <a:pt x="0" y="0"/>
                </a:lnTo>
                <a:lnTo>
                  <a:pt x="0" y="215685"/>
                </a:lnTo>
                <a:lnTo>
                  <a:pt x="42106" y="215685"/>
                </a:lnTo>
                <a:lnTo>
                  <a:pt x="42106" y="0"/>
                </a:lnTo>
                <a:close/>
              </a:path>
            </a:pathLst>
          </a:custGeom>
          <a:solidFill>
            <a:srgbClr val="211F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2333366" y="1342095"/>
            <a:ext cx="174178" cy="21568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2533611" y="1341881"/>
            <a:ext cx="142240" cy="215900"/>
          </a:xfrm>
          <a:custGeom>
            <a:avLst/>
            <a:gdLst/>
            <a:ahLst/>
            <a:cxnLst/>
            <a:rect l="l" t="t" r="r" b="b"/>
            <a:pathLst>
              <a:path w="142239" h="215900">
                <a:moveTo>
                  <a:pt x="142074" y="0"/>
                </a:moveTo>
                <a:lnTo>
                  <a:pt x="0" y="0"/>
                </a:lnTo>
                <a:lnTo>
                  <a:pt x="0" y="38100"/>
                </a:lnTo>
                <a:lnTo>
                  <a:pt x="0" y="88900"/>
                </a:lnTo>
                <a:lnTo>
                  <a:pt x="0" y="125730"/>
                </a:lnTo>
                <a:lnTo>
                  <a:pt x="0" y="177800"/>
                </a:lnTo>
                <a:lnTo>
                  <a:pt x="0" y="215900"/>
                </a:lnTo>
                <a:lnTo>
                  <a:pt x="142074" y="215900"/>
                </a:lnTo>
                <a:lnTo>
                  <a:pt x="142074" y="177800"/>
                </a:lnTo>
                <a:lnTo>
                  <a:pt x="42087" y="177800"/>
                </a:lnTo>
                <a:lnTo>
                  <a:pt x="42087" y="125730"/>
                </a:lnTo>
                <a:lnTo>
                  <a:pt x="127228" y="125730"/>
                </a:lnTo>
                <a:lnTo>
                  <a:pt x="127228" y="88900"/>
                </a:lnTo>
                <a:lnTo>
                  <a:pt x="42087" y="88900"/>
                </a:lnTo>
                <a:lnTo>
                  <a:pt x="42087" y="38100"/>
                </a:lnTo>
                <a:lnTo>
                  <a:pt x="142074" y="38100"/>
                </a:lnTo>
                <a:lnTo>
                  <a:pt x="142074" y="0"/>
                </a:lnTo>
                <a:close/>
              </a:path>
            </a:pathLst>
          </a:custGeom>
          <a:solidFill>
            <a:srgbClr val="211F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716903" y="1340279"/>
            <a:ext cx="337481" cy="21932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3094077" y="1342091"/>
            <a:ext cx="42545" cy="215900"/>
          </a:xfrm>
          <a:custGeom>
            <a:avLst/>
            <a:gdLst/>
            <a:ahLst/>
            <a:cxnLst/>
            <a:rect l="l" t="t" r="r" b="b"/>
            <a:pathLst>
              <a:path w="42544" h="215900">
                <a:moveTo>
                  <a:pt x="42098" y="0"/>
                </a:moveTo>
                <a:lnTo>
                  <a:pt x="0" y="0"/>
                </a:lnTo>
                <a:lnTo>
                  <a:pt x="0" y="215685"/>
                </a:lnTo>
                <a:lnTo>
                  <a:pt x="42098" y="215685"/>
                </a:lnTo>
                <a:lnTo>
                  <a:pt x="42098" y="0"/>
                </a:lnTo>
                <a:close/>
              </a:path>
            </a:pathLst>
          </a:custGeom>
          <a:solidFill>
            <a:srgbClr val="211F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3170436" y="1341556"/>
            <a:ext cx="341062" cy="21621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846242" y="1636349"/>
            <a:ext cx="1664970" cy="19685"/>
          </a:xfrm>
          <a:custGeom>
            <a:avLst/>
            <a:gdLst/>
            <a:ahLst/>
            <a:cxnLst/>
            <a:rect l="l" t="t" r="r" b="b"/>
            <a:pathLst>
              <a:path w="1664970" h="19685">
                <a:moveTo>
                  <a:pt x="1664474" y="0"/>
                </a:moveTo>
                <a:lnTo>
                  <a:pt x="0" y="0"/>
                </a:lnTo>
                <a:lnTo>
                  <a:pt x="0" y="19556"/>
                </a:lnTo>
                <a:lnTo>
                  <a:pt x="1664474" y="19556"/>
                </a:lnTo>
                <a:lnTo>
                  <a:pt x="1664474" y="0"/>
                </a:lnTo>
                <a:close/>
              </a:path>
            </a:pathLst>
          </a:custGeom>
          <a:solidFill>
            <a:srgbClr val="D30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846156" y="1734403"/>
            <a:ext cx="130039" cy="17967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2053393" y="1735885"/>
            <a:ext cx="34925" cy="177165"/>
          </a:xfrm>
          <a:custGeom>
            <a:avLst/>
            <a:gdLst/>
            <a:ahLst/>
            <a:cxnLst/>
            <a:rect l="l" t="t" r="r" b="b"/>
            <a:pathLst>
              <a:path w="34925" h="177164">
                <a:moveTo>
                  <a:pt x="34499" y="0"/>
                </a:moveTo>
                <a:lnTo>
                  <a:pt x="0" y="0"/>
                </a:lnTo>
                <a:lnTo>
                  <a:pt x="0" y="176699"/>
                </a:lnTo>
                <a:lnTo>
                  <a:pt x="34499" y="176699"/>
                </a:lnTo>
                <a:lnTo>
                  <a:pt x="34499" y="0"/>
                </a:lnTo>
                <a:close/>
              </a:path>
            </a:pathLst>
          </a:custGeom>
          <a:solidFill>
            <a:srgbClr val="D30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2173758" y="1735885"/>
            <a:ext cx="135259" cy="17669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2388945" y="1734398"/>
            <a:ext cx="131784" cy="17966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2578570" y="1735886"/>
            <a:ext cx="155852" cy="17669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2796145" y="1735883"/>
            <a:ext cx="126817" cy="17669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2985934" y="1734400"/>
            <a:ext cx="130545" cy="17967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3186810" y="1735883"/>
            <a:ext cx="133766" cy="17669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3393795" y="1736063"/>
            <a:ext cx="116839" cy="176530"/>
          </a:xfrm>
          <a:custGeom>
            <a:avLst/>
            <a:gdLst/>
            <a:ahLst/>
            <a:cxnLst/>
            <a:rect l="l" t="t" r="r" b="b"/>
            <a:pathLst>
              <a:path w="116839" h="176530">
                <a:moveTo>
                  <a:pt x="116382" y="0"/>
                </a:moveTo>
                <a:lnTo>
                  <a:pt x="0" y="0"/>
                </a:lnTo>
                <a:lnTo>
                  <a:pt x="0" y="30480"/>
                </a:lnTo>
                <a:lnTo>
                  <a:pt x="0" y="72390"/>
                </a:lnTo>
                <a:lnTo>
                  <a:pt x="0" y="102870"/>
                </a:lnTo>
                <a:lnTo>
                  <a:pt x="0" y="146050"/>
                </a:lnTo>
                <a:lnTo>
                  <a:pt x="0" y="176530"/>
                </a:lnTo>
                <a:lnTo>
                  <a:pt x="116382" y="176530"/>
                </a:lnTo>
                <a:lnTo>
                  <a:pt x="116382" y="146050"/>
                </a:lnTo>
                <a:lnTo>
                  <a:pt x="34493" y="146050"/>
                </a:lnTo>
                <a:lnTo>
                  <a:pt x="34493" y="102870"/>
                </a:lnTo>
                <a:lnTo>
                  <a:pt x="104228" y="102870"/>
                </a:lnTo>
                <a:lnTo>
                  <a:pt x="104228" y="72390"/>
                </a:lnTo>
                <a:lnTo>
                  <a:pt x="34493" y="72390"/>
                </a:lnTo>
                <a:lnTo>
                  <a:pt x="34493" y="30480"/>
                </a:lnTo>
                <a:lnTo>
                  <a:pt x="116382" y="30480"/>
                </a:lnTo>
                <a:lnTo>
                  <a:pt x="116382" y="0"/>
                </a:lnTo>
                <a:close/>
              </a:path>
            </a:pathLst>
          </a:custGeom>
          <a:solidFill>
            <a:srgbClr val="D30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4774431" y="1410878"/>
            <a:ext cx="1740785" cy="16399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768027" y="763186"/>
            <a:ext cx="3133459" cy="56841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473257" y="723195"/>
            <a:ext cx="0" cy="1242060"/>
          </a:xfrm>
          <a:custGeom>
            <a:avLst/>
            <a:gdLst/>
            <a:ahLst/>
            <a:cxnLst/>
            <a:rect l="l" t="t" r="r" b="b"/>
            <a:pathLst>
              <a:path h="1242060">
                <a:moveTo>
                  <a:pt x="0" y="1241695"/>
                </a:moveTo>
                <a:lnTo>
                  <a:pt x="0" y="0"/>
                </a:lnTo>
              </a:path>
            </a:pathLst>
          </a:custGeom>
          <a:ln w="19978">
            <a:solidFill>
              <a:srgbClr val="211F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0" y="19488548"/>
            <a:ext cx="14199869" cy="615950"/>
          </a:xfrm>
          <a:custGeom>
            <a:avLst/>
            <a:gdLst/>
            <a:ahLst/>
            <a:cxnLst/>
            <a:rect l="l" t="t" r="r" b="b"/>
            <a:pathLst>
              <a:path w="14199869" h="615950">
                <a:moveTo>
                  <a:pt x="14199553" y="0"/>
                </a:moveTo>
                <a:lnTo>
                  <a:pt x="0" y="0"/>
                </a:lnTo>
                <a:lnTo>
                  <a:pt x="0" y="615551"/>
                </a:lnTo>
                <a:lnTo>
                  <a:pt x="14199553" y="615551"/>
                </a:lnTo>
                <a:lnTo>
                  <a:pt x="14199553" y="0"/>
                </a:lnTo>
                <a:close/>
              </a:path>
            </a:pathLst>
          </a:custGeom>
          <a:solidFill>
            <a:srgbClr val="D30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4449" y="2369486"/>
            <a:ext cx="10988040" cy="1098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rgbClr val="D3053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0247" y="4623943"/>
            <a:ext cx="1278445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829683" y="18696814"/>
            <a:ext cx="4545584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10247" y="18696814"/>
            <a:ext cx="3267138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10-Mar-21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27564" y="18696814"/>
            <a:ext cx="3267138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hyperlink" Target="http://www.scse.ntu.edu.s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93883" y="19605598"/>
            <a:ext cx="2477770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-3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www.scse.ntu.edu.sg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04449" y="2369486"/>
            <a:ext cx="10988040" cy="1032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SG" sz="6600" spc="-200" dirty="0">
                <a:latin typeface="Arial" panose="020B0604020202020204" pitchFamily="34" charset="0"/>
                <a:cs typeface="Arial" panose="020B0604020202020204" pitchFamily="34" charset="0"/>
              </a:rPr>
              <a:t>Web Interface for</a:t>
            </a:r>
            <a:endParaRPr lang="en-SG" sz="6600" spc="-18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4449" y="3364596"/>
            <a:ext cx="12466320" cy="58669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SG" sz="3700" b="1" spc="-135" dirty="0">
                <a:solidFill>
                  <a:srgbClr val="211F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Automated Speech Recognition Transcriber</a:t>
            </a:r>
            <a:endParaRPr sz="3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4449" y="4113461"/>
            <a:ext cx="12748574" cy="3922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77055" algn="l"/>
              </a:tabLst>
            </a:pPr>
            <a:r>
              <a:rPr sz="2400" spc="-70" dirty="0">
                <a:solidFill>
                  <a:srgbClr val="211F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Student: </a:t>
            </a:r>
            <a:r>
              <a:rPr lang="en-SG" sz="2400" spc="-75" dirty="0">
                <a:solidFill>
                  <a:srgbClr val="211F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Nguyen Dinh Le Dan</a:t>
            </a:r>
            <a:r>
              <a:rPr sz="2400" spc="-75" dirty="0">
                <a:solidFill>
                  <a:srgbClr val="211F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spc="-75" dirty="0">
                <a:solidFill>
                  <a:srgbClr val="211F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</a:t>
            </a:r>
            <a:r>
              <a:rPr sz="2400" spc="-30" dirty="0">
                <a:solidFill>
                  <a:srgbClr val="211F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Supervisor: </a:t>
            </a:r>
            <a:r>
              <a:rPr lang="en-SG" sz="2400" spc="-20" dirty="0">
                <a:solidFill>
                  <a:srgbClr val="211F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</a:rPr>
              <a:t>Assoc Prof </a:t>
            </a:r>
            <a:r>
              <a:rPr lang="en-US" sz="2400" dirty="0" err="1">
                <a:effectLst/>
                <a:latin typeface="Arial" panose="020B0604020202020204" pitchFamily="34" charset="0"/>
              </a:rPr>
              <a:t>Chng</a:t>
            </a:r>
            <a:r>
              <a:rPr lang="en-US" sz="2400" dirty="0">
                <a:effectLst/>
                <a:latin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</a:rPr>
              <a:t>Eng</a:t>
            </a:r>
            <a:r>
              <a:rPr lang="en-US" sz="2400" dirty="0">
                <a:effectLst/>
                <a:latin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</a:rPr>
              <a:t>Siong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4449" y="11503273"/>
            <a:ext cx="12864143" cy="3301470"/>
          </a:xfrm>
          <a:prstGeom prst="rect">
            <a:avLst/>
          </a:prstGeom>
          <a:ln w="3175">
            <a:noFill/>
          </a:ln>
        </p:spPr>
        <p:txBody>
          <a:bodyPr vert="horz" wrap="square" lIns="0" tIns="17145" rIns="0" bIns="0" rtlCol="0">
            <a:noAutofit/>
          </a:bodyPr>
          <a:lstStyle/>
          <a:p>
            <a:pPr marL="12700">
              <a:lnSpc>
                <a:spcPts val="3765"/>
              </a:lnSpc>
              <a:spcBef>
                <a:spcPts val="135"/>
              </a:spcBef>
            </a:pPr>
            <a:r>
              <a:rPr sz="2800" b="1" spc="-120" dirty="0">
                <a:solidFill>
                  <a:srgbClr val="0048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sz="2800" b="1" spc="-65" dirty="0">
                <a:solidFill>
                  <a:srgbClr val="0048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130" dirty="0">
                <a:solidFill>
                  <a:srgbClr val="0048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Objectives: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spcBef>
                <a:spcPts val="400"/>
              </a:spcBef>
            </a:pPr>
            <a:r>
              <a:rPr lang="en-US" sz="2800" spc="-85" dirty="0">
                <a:latin typeface="Arial" panose="020B0604020202020204" pitchFamily="34" charset="0"/>
                <a:cs typeface="Arial" panose="020B0604020202020204" pitchFamily="34" charset="0"/>
              </a:rPr>
              <a:t>This project aims to create a management system for the training of an automated speech recognition (ASR) transcriber, equipped with the ability to manage users, upload, view and edit transcriptions. With a rich set of features, this application can also transform into an interface for users to use the ASR when the transcriber is completed and is deployed as a product. </a:t>
            </a:r>
          </a:p>
          <a:p>
            <a:pPr marL="12700" marR="5080">
              <a:lnSpc>
                <a:spcPct val="150000"/>
              </a:lnSpc>
              <a:spcBef>
                <a:spcPts val="55"/>
              </a:spcBef>
            </a:pPr>
            <a:endParaRPr lang="en-SG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50000"/>
              </a:lnSpc>
              <a:spcBef>
                <a:spcPts val="55"/>
              </a:spcBef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4449" y="14879163"/>
            <a:ext cx="6477438" cy="372068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wrap="square" lIns="0" tIns="182880" rIns="0" bIns="0" rtlCol="0">
            <a:noAutofit/>
          </a:bodyPr>
          <a:lstStyle/>
          <a:p>
            <a:pPr marL="6477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SG" sz="3150" b="1" spc="-5" dirty="0">
                <a:latin typeface="Arial" panose="020B0604020202020204" pitchFamily="34" charset="0"/>
                <a:cs typeface="Arial" panose="020B0604020202020204" pitchFamily="34" charset="0"/>
              </a:rPr>
              <a:t>Powered by</a:t>
            </a:r>
          </a:p>
          <a:p>
            <a:pPr marL="11049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SG" sz="3150" spc="-5" dirty="0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</a:p>
          <a:p>
            <a:pPr marL="11049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SG" sz="3150" spc="-5" dirty="0">
                <a:latin typeface="Arial" panose="020B0604020202020204" pitchFamily="34" charset="0"/>
                <a:cs typeface="Arial" panose="020B0604020202020204" pitchFamily="34" charset="0"/>
              </a:rPr>
              <a:t>Redux</a:t>
            </a:r>
          </a:p>
          <a:p>
            <a:pPr marL="11049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SG" sz="3150" spc="-5" dirty="0" err="1">
                <a:latin typeface="Arial" panose="020B0604020202020204" pitchFamily="34" charset="0"/>
                <a:cs typeface="Arial" panose="020B0604020202020204" pitchFamily="34" charset="0"/>
              </a:rPr>
              <a:t>Axios</a:t>
            </a:r>
            <a:endParaRPr lang="en-SG" sz="315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049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SG" sz="3150" spc="-5" dirty="0" err="1">
                <a:latin typeface="Arial" panose="020B0604020202020204" pitchFamily="34" charset="0"/>
                <a:cs typeface="Arial" panose="020B0604020202020204" pitchFamily="34" charset="0"/>
              </a:rPr>
              <a:t>Wavesurfer</a:t>
            </a:r>
            <a:endParaRPr lang="en-SG" sz="315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049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SG" sz="3150" spc="-5" dirty="0">
                <a:latin typeface="Arial" panose="020B0604020202020204" pitchFamily="34" charset="0"/>
                <a:cs typeface="Arial" panose="020B0604020202020204" pitchFamily="34" charset="0"/>
              </a:rPr>
              <a:t>Material UI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700977" y="14885701"/>
            <a:ext cx="5752047" cy="4828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SG" sz="3050" b="1" spc="-65" dirty="0">
                <a:latin typeface="Trebuchet MS"/>
                <a:cs typeface="Trebuchet MS"/>
              </a:rPr>
              <a:t>Application Editor</a:t>
            </a:r>
            <a:endParaRPr sz="3050" dirty="0">
              <a:latin typeface="Trebuchet MS"/>
              <a:cs typeface="Trebuchet MS"/>
            </a:endParaRPr>
          </a:p>
        </p:txBody>
      </p:sp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93A44D7-6DC1-4D0D-B5C0-4DD752EB3F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977" y="15715892"/>
            <a:ext cx="5752047" cy="2896994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4F09ECE7-D6F4-4BED-8D74-FE4F09169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49" y="4742219"/>
            <a:ext cx="12864143" cy="63246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113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Trebuchet MS</vt:lpstr>
      <vt:lpstr>Office Theme</vt:lpstr>
      <vt:lpstr>Web Interface for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Aslkfdfdo asmdamfo  vvncid</dc:title>
  <dc:creator>Susy Lawrence Edappilly</dc:creator>
  <cp:lastModifiedBy>Nguyễn Đình Lê Dân</cp:lastModifiedBy>
  <cp:revision>12</cp:revision>
  <dcterms:created xsi:type="dcterms:W3CDTF">2020-09-25T03:55:13Z</dcterms:created>
  <dcterms:modified xsi:type="dcterms:W3CDTF">2021-03-10T15:17:01Z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2020-02-25T00:00:00Z</vt:filetime>
  </property>
  <property fmtid="{D5CDD505-2E9C-101B-9397-08002B2CF9AE}" pid="3" name="Creator">
    <vt:lpwstr>Adobe InDesign CC 13.0 (Windows)</vt:lpwstr>
  </property>
  <property fmtid="{D5CDD505-2E9C-101B-9397-08002B2CF9AE}" pid="4" name="LastSaved">
    <vt:filetime>2020-09-25T00:00:00Z</vt:filetime>
  </property>
</Properties>
</file>