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70" r:id="rId5"/>
    <p:sldId id="259" r:id="rId6"/>
    <p:sldId id="261" r:id="rId7"/>
    <p:sldId id="271" r:id="rId8"/>
    <p:sldId id="272" r:id="rId9"/>
    <p:sldId id="273" r:id="rId10"/>
    <p:sldId id="260" r:id="rId11"/>
    <p:sldId id="262" r:id="rId12"/>
    <p:sldId id="263" r:id="rId13"/>
    <p:sldId id="264" r:id="rId14"/>
    <p:sldId id="265" r:id="rId15"/>
    <p:sldId id="266" r:id="rId16"/>
    <p:sldId id="267" r:id="rId17"/>
  </p:sldIdLst>
  <p:sldSz cx="18288000" cy="10287000"/>
  <p:notesSz cx="6858000" cy="9144000"/>
  <p:embeddedFontLst>
    <p:embeddedFont>
      <p:font typeface="Cormorant Garamond Bold Italics" panose="020B0604020202020204" charset="0"/>
      <p:regular r:id="rId19"/>
    </p:embeddedFont>
    <p:embeddedFont>
      <p:font typeface="Quicksand" panose="020B0604020202020204" charset="0"/>
      <p:regular r:id="rId20"/>
    </p:embeddedFont>
    <p:embeddedFont>
      <p:font typeface="Quicksand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09" autoAdjust="0"/>
    <p:restoredTop sz="94622" autoAdjust="0"/>
  </p:normalViewPr>
  <p:slideViewPr>
    <p:cSldViewPr>
      <p:cViewPr>
        <p:scale>
          <a:sx n="35" d="100"/>
          <a:sy n="35" d="100"/>
        </p:scale>
        <p:origin x="1412" y="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53362-660F-408A-8E5F-922599228A67}" type="datetimeFigureOut">
              <a:rPr lang="fr-FR" smtClean="0"/>
              <a:t>19/12/2024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5834A-6DEF-433B-99A6-31A916A46473}" type="slidenum">
              <a:rPr lang="fr-FR" smtClean="0"/>
              <a:t>‹N°›</a:t>
            </a:fld>
            <a:endParaRPr lang="fr-FR"/>
          </a:p>
        </p:txBody>
      </p:sp>
    </p:spTree>
    <p:extLst>
      <p:ext uri="{BB962C8B-B14F-4D97-AF65-F5344CB8AC3E}">
        <p14:creationId xmlns:p14="http://schemas.microsoft.com/office/powerpoint/2010/main" val="4042653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rgbClr val="0F4662"/>
                </a:solidFill>
                <a:latin typeface="Quicksand"/>
                <a:ea typeface="Quicksand"/>
                <a:cs typeface="Quicksand"/>
                <a:sym typeface="Quicksand"/>
              </a:rPr>
              <a:t>Cette présentation mettra en lumière notre méthodologie, nos résultats et les recommandations qui permettront à </a:t>
            </a:r>
            <a:r>
              <a:rPr lang="fr-FR" sz="1200" dirty="0" err="1">
                <a:solidFill>
                  <a:srgbClr val="0F4662"/>
                </a:solidFill>
                <a:latin typeface="Quicksand"/>
                <a:ea typeface="Quicksand"/>
                <a:cs typeface="Quicksand"/>
                <a:sym typeface="Quicksand"/>
              </a:rPr>
              <a:t>Favorita</a:t>
            </a:r>
            <a:r>
              <a:rPr lang="fr-FR" sz="1200" dirty="0">
                <a:solidFill>
                  <a:srgbClr val="0F4662"/>
                </a:solidFill>
                <a:latin typeface="Quicksand"/>
                <a:ea typeface="Quicksand"/>
                <a:cs typeface="Quicksand"/>
                <a:sym typeface="Quicksand"/>
              </a:rPr>
              <a:t> de maximiser son efficacité et ses revenus.</a:t>
            </a:r>
            <a:endParaRPr lang="fr-FR" dirty="0"/>
          </a:p>
        </p:txBody>
      </p:sp>
      <p:sp>
        <p:nvSpPr>
          <p:cNvPr id="4" name="Espace réservé du numéro de diapositive 3"/>
          <p:cNvSpPr>
            <a:spLocks noGrp="1"/>
          </p:cNvSpPr>
          <p:nvPr>
            <p:ph type="sldNum" sz="quarter" idx="5"/>
          </p:nvPr>
        </p:nvSpPr>
        <p:spPr/>
        <p:txBody>
          <a:bodyPr/>
          <a:lstStyle/>
          <a:p>
            <a:fld id="{ACE5834A-6DEF-433B-99A6-31A916A46473}" type="slidenum">
              <a:rPr lang="fr-FR" smtClean="0"/>
              <a:t>4</a:t>
            </a:fld>
            <a:endParaRPr lang="fr-FR"/>
          </a:p>
        </p:txBody>
      </p:sp>
    </p:spTree>
    <p:extLst>
      <p:ext uri="{BB962C8B-B14F-4D97-AF65-F5344CB8AC3E}">
        <p14:creationId xmlns:p14="http://schemas.microsoft.com/office/powerpoint/2010/main" val="71107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a:t>
            </a:r>
            <a:r>
              <a:rPr lang="fr-FR" sz="1200" dirty="0">
                <a:solidFill>
                  <a:srgbClr val="0F4662"/>
                </a:solidFill>
                <a:latin typeface="Quicksand"/>
                <a:ea typeface="Quicksand"/>
                <a:cs typeface="Quicksand"/>
                <a:sym typeface="Quicksand"/>
              </a:rPr>
              <a:t>Cette approche nous permet de centraliser toutes les informations provenant de sources variées en un seul ensemble cohérent</a:t>
            </a:r>
            <a:endParaRPr lang="fr-FR" dirty="0"/>
          </a:p>
        </p:txBody>
      </p:sp>
      <p:sp>
        <p:nvSpPr>
          <p:cNvPr id="4" name="Espace réservé du numéro de diapositive 3"/>
          <p:cNvSpPr>
            <a:spLocks noGrp="1"/>
          </p:cNvSpPr>
          <p:nvPr>
            <p:ph type="sldNum" sz="quarter" idx="5"/>
          </p:nvPr>
        </p:nvSpPr>
        <p:spPr/>
        <p:txBody>
          <a:bodyPr/>
          <a:lstStyle/>
          <a:p>
            <a:fld id="{ACE5834A-6DEF-433B-99A6-31A916A46473}" type="slidenum">
              <a:rPr lang="fr-FR" smtClean="0"/>
              <a:t>10</a:t>
            </a:fld>
            <a:endParaRPr lang="fr-FR"/>
          </a:p>
        </p:txBody>
      </p:sp>
    </p:spTree>
    <p:extLst>
      <p:ext uri="{BB962C8B-B14F-4D97-AF65-F5344CB8AC3E}">
        <p14:creationId xmlns:p14="http://schemas.microsoft.com/office/powerpoint/2010/main" val="316552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www.blogdumoderateur.com/e-commerce-france-bilan-vente-en-ligne-premier-trimestre-2023/" TargetMode="External"/><Relationship Id="rId5" Type="http://schemas.openxmlformats.org/officeDocument/2006/relationships/image" Target="../media/image5.jp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hyperlink" Target="https://www.kdnuggets.com/2022/12/python-used-data-visualization.html" TargetMode="External"/><Relationship Id="rId7" Type="http://schemas.openxmlformats.org/officeDocument/2006/relationships/image" Target="../media/image2.sv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s://fity.club/lists/suggestions/big-data/"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643578"/>
            <a:ext cx="16229942"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rgbClr val="0F4662"/>
                </a:solidFill>
                <a:latin typeface="Cormorant Garamond Bold Italics"/>
                <a:ea typeface="Cormorant Garamond Bold Italics"/>
                <a:cs typeface="Cormorant Garamond Bold Italics"/>
                <a:sym typeface="Cormorant Garamond Bold Italics"/>
              </a:rPr>
              <a:t>Sales Prediction</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fr-FR"/>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fr-FR"/>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6" name="TextBox 6"/>
          <p:cNvSpPr txBox="1"/>
          <p:nvPr/>
        </p:nvSpPr>
        <p:spPr>
          <a:xfrm>
            <a:off x="2737539" y="6219036"/>
            <a:ext cx="12812922" cy="1217256"/>
          </a:xfrm>
          <a:prstGeom prst="rect">
            <a:avLst/>
          </a:prstGeom>
        </p:spPr>
        <p:txBody>
          <a:bodyPr lIns="0" tIns="0" rIns="0" bIns="0" rtlCol="0" anchor="t">
            <a:spAutoFit/>
          </a:bodyPr>
          <a:lstStyle/>
          <a:p>
            <a:pPr marL="0" lvl="0" indent="0" algn="ctr">
              <a:lnSpc>
                <a:spcPct val="150000"/>
              </a:lnSpc>
              <a:spcBef>
                <a:spcPct val="0"/>
              </a:spcBef>
            </a:pPr>
            <a:r>
              <a:rPr lang="en-US" sz="2800" dirty="0">
                <a:solidFill>
                  <a:srgbClr val="0F4662"/>
                </a:solidFill>
                <a:latin typeface="Quicksand"/>
                <a:ea typeface="Quicksand"/>
                <a:cs typeface="Quicksand"/>
                <a:sym typeface="Quicksand"/>
              </a:rPr>
              <a:t>Par </a:t>
            </a:r>
            <a:r>
              <a:rPr lang="en-US" sz="2800" dirty="0" err="1">
                <a:solidFill>
                  <a:srgbClr val="0F4662"/>
                </a:solidFill>
                <a:latin typeface="Quicksand"/>
                <a:ea typeface="Quicksand"/>
                <a:cs typeface="Quicksand"/>
                <a:sym typeface="Quicksand"/>
              </a:rPr>
              <a:t>Mohamadi</a:t>
            </a:r>
            <a:r>
              <a:rPr lang="en-US" sz="2800" dirty="0">
                <a:solidFill>
                  <a:srgbClr val="0F4662"/>
                </a:solidFill>
                <a:latin typeface="Quicksand"/>
                <a:ea typeface="Quicksand"/>
                <a:cs typeface="Quicksand"/>
                <a:sym typeface="Quicksand"/>
              </a:rPr>
              <a:t> Bassirou COMPAORE et Maty NDIONE</a:t>
            </a:r>
          </a:p>
          <a:p>
            <a:pPr marL="0" lvl="0" indent="0" algn="ctr">
              <a:lnSpc>
                <a:spcPct val="150000"/>
              </a:lnSpc>
              <a:spcBef>
                <a:spcPct val="0"/>
              </a:spcBef>
            </a:pPr>
            <a:r>
              <a:rPr lang="en-US" sz="2800" dirty="0">
                <a:solidFill>
                  <a:srgbClr val="0F4662"/>
                </a:solidFill>
                <a:latin typeface="Quicksand"/>
                <a:ea typeface="Quicksand"/>
                <a:cs typeface="Quicksand"/>
                <a:sym typeface="Quicksand"/>
              </a:rPr>
              <a:t>Sous la supervision de </a:t>
            </a:r>
            <a:r>
              <a:rPr lang="en-US" sz="2800" dirty="0" err="1">
                <a:solidFill>
                  <a:srgbClr val="0F4662"/>
                </a:solidFill>
                <a:latin typeface="Quicksand"/>
                <a:ea typeface="Quicksand"/>
                <a:cs typeface="Quicksand"/>
                <a:sym typeface="Quicksand"/>
              </a:rPr>
              <a:t>Mme</a:t>
            </a:r>
            <a:r>
              <a:rPr lang="en-US" sz="2800" dirty="0">
                <a:solidFill>
                  <a:srgbClr val="0F4662"/>
                </a:solidFill>
                <a:latin typeface="Quicksand"/>
                <a:ea typeface="Quicksand"/>
                <a:cs typeface="Quicksand"/>
                <a:sym typeface="Quicksand"/>
              </a:rPr>
              <a:t> </a:t>
            </a:r>
            <a:r>
              <a:rPr lang="en-US" sz="2800" dirty="0" err="1">
                <a:solidFill>
                  <a:srgbClr val="0F4662"/>
                </a:solidFill>
                <a:latin typeface="Quicksand"/>
                <a:ea typeface="Quicksand"/>
                <a:cs typeface="Quicksand"/>
                <a:sym typeface="Quicksand"/>
              </a:rPr>
              <a:t>Mouly</a:t>
            </a:r>
            <a:r>
              <a:rPr lang="en-US" sz="2800" dirty="0">
                <a:solidFill>
                  <a:srgbClr val="0F4662"/>
                </a:solidFill>
                <a:latin typeface="Quicksand"/>
                <a:ea typeface="Quicksand"/>
                <a:cs typeface="Quicksand"/>
                <a:sym typeface="Quicksand"/>
              </a:rPr>
              <a:t> DIAW ML Engineer/ Data Scientist</a:t>
            </a:r>
          </a:p>
        </p:txBody>
      </p:sp>
      <p:sp>
        <p:nvSpPr>
          <p:cNvPr id="7" name="TextBox 7"/>
          <p:cNvSpPr txBox="1"/>
          <p:nvPr/>
        </p:nvSpPr>
        <p:spPr>
          <a:xfrm>
            <a:off x="5649752" y="8046588"/>
            <a:ext cx="6988496" cy="497059"/>
          </a:xfrm>
          <a:prstGeom prst="rect">
            <a:avLst/>
          </a:prstGeom>
        </p:spPr>
        <p:txBody>
          <a:bodyPr lIns="0" tIns="0" rIns="0" bIns="0" rtlCol="0" anchor="t">
            <a:spAutoFit/>
          </a:bodyPr>
          <a:lstStyle/>
          <a:p>
            <a:pPr marL="0" lvl="0" indent="0" algn="ctr">
              <a:lnSpc>
                <a:spcPts val="4397"/>
              </a:lnSpc>
              <a:spcBef>
                <a:spcPct val="0"/>
              </a:spcBef>
            </a:pPr>
            <a:r>
              <a:rPr lang="en-US" sz="2400" dirty="0" err="1">
                <a:solidFill>
                  <a:srgbClr val="0F4662"/>
                </a:solidFill>
                <a:latin typeface="Quicksand"/>
                <a:ea typeface="Quicksand"/>
                <a:cs typeface="Quicksand"/>
                <a:sym typeface="Quicksand"/>
              </a:rPr>
              <a:t>Décembre</a:t>
            </a:r>
            <a:r>
              <a:rPr lang="en-US" sz="2400" dirty="0">
                <a:solidFill>
                  <a:srgbClr val="0F4662"/>
                </a:solidFill>
                <a:latin typeface="Quicksand"/>
                <a:ea typeface="Quicksand"/>
                <a:cs typeface="Quicksand"/>
                <a:sym typeface="Quicksand"/>
              </a:rPr>
              <a:t>, 2024</a:t>
            </a:r>
          </a:p>
        </p:txBody>
      </p:sp>
      <p:sp>
        <p:nvSpPr>
          <p:cNvPr id="8" name="TextBox 8"/>
          <p:cNvSpPr txBox="1"/>
          <p:nvPr/>
        </p:nvSpPr>
        <p:spPr>
          <a:xfrm>
            <a:off x="3322179" y="2327689"/>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Machine Learning</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pic>
        <p:nvPicPr>
          <p:cNvPr id="10" name="Image 9">
            <a:extLst>
              <a:ext uri="{FF2B5EF4-FFF2-40B4-BE49-F238E27FC236}">
                <a16:creationId xmlns:a16="http://schemas.microsoft.com/office/drawing/2014/main" id="{95B258CB-85C2-E745-4DC1-F6F97FA9ACAB}"/>
              </a:ext>
            </a:extLst>
          </p:cNvPr>
          <p:cNvPicPr/>
          <p:nvPr/>
        </p:nvPicPr>
        <p:blipFill>
          <a:blip r:embed="rId4">
            <a:extLst>
              <a:ext uri="{28A0092B-C50C-407E-A947-70E740481C1C}">
                <a14:useLocalDpi xmlns:a14="http://schemas.microsoft.com/office/drawing/2010/main" val="0"/>
              </a:ext>
            </a:extLst>
          </a:blip>
          <a:stretch>
            <a:fillRect/>
          </a:stretch>
        </p:blipFill>
        <p:spPr>
          <a:xfrm>
            <a:off x="0" y="1140153"/>
            <a:ext cx="2134800" cy="1868400"/>
          </a:xfrm>
          <a:prstGeom prst="rect">
            <a:avLst/>
          </a:prstGeom>
        </p:spPr>
      </p:pic>
      <p:pic>
        <p:nvPicPr>
          <p:cNvPr id="11" name="Image 10">
            <a:extLst>
              <a:ext uri="{FF2B5EF4-FFF2-40B4-BE49-F238E27FC236}">
                <a16:creationId xmlns:a16="http://schemas.microsoft.com/office/drawing/2014/main" id="{0BB8DDCE-5415-7EB7-FC95-248F09DAEC05}"/>
              </a:ext>
            </a:extLst>
          </p:cNvPr>
          <p:cNvPicPr>
            <a:picLocks noChangeAspect="1"/>
          </p:cNvPicPr>
          <p:nvPr/>
        </p:nvPicPr>
        <p:blipFill>
          <a:blip r:embed="rId5"/>
          <a:stretch>
            <a:fillRect/>
          </a:stretch>
        </p:blipFill>
        <p:spPr>
          <a:xfrm>
            <a:off x="16154400" y="1141647"/>
            <a:ext cx="2133600" cy="1866906"/>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AutoShape 3"/>
          <p:cNvSpPr/>
          <p:nvPr/>
        </p:nvSpPr>
        <p:spPr>
          <a:xfrm>
            <a:off x="2027699" y="5114925"/>
            <a:ext cx="4344915" cy="0"/>
          </a:xfrm>
          <a:prstGeom prst="line">
            <a:avLst/>
          </a:prstGeom>
          <a:ln w="57150" cap="flat">
            <a:solidFill>
              <a:srgbClr val="7994A0"/>
            </a:solidFill>
            <a:prstDash val="solid"/>
            <a:headEnd type="none" w="sm" len="sm"/>
            <a:tailEnd type="none" w="sm" len="sm"/>
          </a:ln>
        </p:spPr>
        <p:txBody>
          <a:bodyPr/>
          <a:lstStyle/>
          <a:p>
            <a:endParaRPr lang="fr-FR"/>
          </a:p>
        </p:txBody>
      </p:sp>
      <p:sp>
        <p:nvSpPr>
          <p:cNvPr id="4" name="AutoShape 4"/>
          <p:cNvSpPr/>
          <p:nvPr/>
        </p:nvSpPr>
        <p:spPr>
          <a:xfrm>
            <a:off x="11911071" y="7581900"/>
            <a:ext cx="4346753" cy="0"/>
          </a:xfrm>
          <a:prstGeom prst="line">
            <a:avLst/>
          </a:prstGeom>
          <a:ln w="57150" cap="flat">
            <a:solidFill>
              <a:srgbClr val="7994A0"/>
            </a:solidFill>
            <a:prstDash val="solid"/>
            <a:headEnd type="none" w="sm" len="sm"/>
            <a:tailEnd type="none" w="sm" len="sm"/>
          </a:ln>
        </p:spPr>
        <p:txBody>
          <a:bodyPr/>
          <a:lstStyle/>
          <a:p>
            <a:endParaRPr lang="fr-FR"/>
          </a:p>
        </p:txBody>
      </p:sp>
      <p:sp>
        <p:nvSpPr>
          <p:cNvPr id="5" name="AutoShape 5"/>
          <p:cNvSpPr/>
          <p:nvPr/>
        </p:nvSpPr>
        <p:spPr>
          <a:xfrm flipV="1">
            <a:off x="1660540" y="8483796"/>
            <a:ext cx="4716390" cy="0"/>
          </a:xfrm>
          <a:prstGeom prst="line">
            <a:avLst/>
          </a:prstGeom>
          <a:ln w="57150" cap="flat">
            <a:solidFill>
              <a:srgbClr val="7994A0"/>
            </a:solidFill>
            <a:prstDash val="solid"/>
            <a:headEnd type="none" w="sm" len="sm"/>
            <a:tailEnd type="none" w="sm" len="sm"/>
          </a:ln>
        </p:spPr>
        <p:txBody>
          <a:bodyPr/>
          <a:lstStyle/>
          <a:p>
            <a:endParaRPr lang="fr-FR"/>
          </a:p>
        </p:txBody>
      </p:sp>
      <p:sp>
        <p:nvSpPr>
          <p:cNvPr id="6" name="TextBox 6"/>
          <p:cNvSpPr txBox="1"/>
          <p:nvPr/>
        </p:nvSpPr>
        <p:spPr>
          <a:xfrm>
            <a:off x="1024384" y="599709"/>
            <a:ext cx="14072064" cy="1099019"/>
          </a:xfrm>
          <a:prstGeom prst="rect">
            <a:avLst/>
          </a:prstGeom>
        </p:spPr>
        <p:txBody>
          <a:bodyPr lIns="0" tIns="0" rIns="0" bIns="0" rtlCol="0" anchor="t">
            <a:spAutoFit/>
          </a:bodyPr>
          <a:lstStyle/>
          <a:p>
            <a:pPr marL="0" lvl="0" indent="0" algn="l">
              <a:lnSpc>
                <a:spcPts val="8959"/>
              </a:lnSpc>
              <a:spcBef>
                <a:spcPct val="0"/>
              </a:spcBef>
            </a:pPr>
            <a:r>
              <a:rPr lang="en-US" sz="6399" b="1" i="1" dirty="0" err="1">
                <a:solidFill>
                  <a:srgbClr val="0F4662"/>
                </a:solidFill>
                <a:latin typeface="Cormorant Garamond Bold Italics"/>
                <a:ea typeface="Cormorant Garamond Bold Italics"/>
                <a:cs typeface="Cormorant Garamond Bold Italics"/>
                <a:sym typeface="Cormorant Garamond Bold Italics"/>
              </a:rPr>
              <a:t>Analyse</a:t>
            </a:r>
            <a:r>
              <a:rPr lang="en-US" sz="6399" b="1" i="1" dirty="0">
                <a:solidFill>
                  <a:srgbClr val="0F4662"/>
                </a:solidFill>
                <a:latin typeface="Cormorant Garamond Bold Italics"/>
                <a:ea typeface="Cormorant Garamond Bold Italics"/>
                <a:cs typeface="Cormorant Garamond Bold Italics"/>
                <a:sym typeface="Cormorant Garamond Bold Italics"/>
              </a:rPr>
              <a:t> </a:t>
            </a:r>
            <a:r>
              <a:rPr lang="en-US" sz="6399" b="1" i="1" dirty="0" err="1">
                <a:solidFill>
                  <a:srgbClr val="0F4662"/>
                </a:solidFill>
                <a:latin typeface="Cormorant Garamond Bold Italics"/>
                <a:ea typeface="Cormorant Garamond Bold Italics"/>
                <a:cs typeface="Cormorant Garamond Bold Italics"/>
                <a:sym typeface="Cormorant Garamond Bold Italics"/>
              </a:rPr>
              <a:t>exploratoire</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7" name="TextBox 7"/>
          <p:cNvSpPr txBox="1"/>
          <p:nvPr/>
        </p:nvSpPr>
        <p:spPr>
          <a:xfrm>
            <a:off x="1024384" y="3681606"/>
            <a:ext cx="5348229" cy="1272913"/>
          </a:xfrm>
          <a:prstGeom prst="rect">
            <a:avLst/>
          </a:prstGeom>
        </p:spPr>
        <p:txBody>
          <a:bodyPr lIns="0" tIns="0" rIns="0" bIns="0" rtlCol="0" anchor="t">
            <a:spAutoFit/>
          </a:bodyPr>
          <a:lstStyle/>
          <a:p>
            <a:pPr marL="0" lvl="0" indent="0" algn="r">
              <a:lnSpc>
                <a:spcPts val="3359"/>
              </a:lnSpc>
              <a:spcBef>
                <a:spcPct val="0"/>
              </a:spcBef>
            </a:pPr>
            <a:r>
              <a:rPr lang="fr-FR" sz="2400" dirty="0">
                <a:solidFill>
                  <a:srgbClr val="0F4662"/>
                </a:solidFill>
                <a:latin typeface="Quicksand"/>
                <a:ea typeface="Quicksand"/>
                <a:cs typeface="Quicksand"/>
                <a:sym typeface="Quicksand"/>
              </a:rPr>
              <a:t> Les différents fichiers sont joints de données afin de créer un seul et unique dataset. </a:t>
            </a:r>
            <a:endParaRPr lang="en-US" sz="2400" dirty="0">
              <a:solidFill>
                <a:srgbClr val="0F4662"/>
              </a:solidFill>
              <a:latin typeface="Quicksand"/>
              <a:ea typeface="Quicksand"/>
              <a:cs typeface="Quicksand"/>
              <a:sym typeface="Quicksand"/>
            </a:endParaRPr>
          </a:p>
        </p:txBody>
      </p:sp>
      <p:sp>
        <p:nvSpPr>
          <p:cNvPr id="8" name="TextBox 8"/>
          <p:cNvSpPr txBox="1"/>
          <p:nvPr/>
        </p:nvSpPr>
        <p:spPr>
          <a:xfrm>
            <a:off x="1024384" y="3161819"/>
            <a:ext cx="5348229" cy="461280"/>
          </a:xfrm>
          <a:prstGeom prst="rect">
            <a:avLst/>
          </a:prstGeom>
        </p:spPr>
        <p:txBody>
          <a:bodyPr lIns="0" tIns="0" rIns="0" bIns="0" rtlCol="0" anchor="t">
            <a:spAutoFit/>
          </a:bodyPr>
          <a:lstStyle/>
          <a:p>
            <a:pPr marL="0" lvl="0" indent="0" algn="r">
              <a:lnSpc>
                <a:spcPts val="3919"/>
              </a:lnSpc>
              <a:spcBef>
                <a:spcPct val="0"/>
              </a:spcBef>
            </a:pPr>
            <a:r>
              <a:rPr lang="en-US" sz="2799" b="1" dirty="0" err="1">
                <a:solidFill>
                  <a:srgbClr val="0F4662"/>
                </a:solidFill>
                <a:latin typeface="Quicksand Bold"/>
                <a:ea typeface="Quicksand Bold"/>
                <a:cs typeface="Quicksand Bold"/>
                <a:sym typeface="Quicksand Bold"/>
              </a:rPr>
              <a:t>Traitement</a:t>
            </a:r>
            <a:r>
              <a:rPr lang="en-US" sz="2799" b="1" dirty="0">
                <a:solidFill>
                  <a:srgbClr val="0F4662"/>
                </a:solidFill>
                <a:latin typeface="Quicksand Bold"/>
                <a:ea typeface="Quicksand Bold"/>
                <a:cs typeface="Quicksand Bold"/>
                <a:sym typeface="Quicksand Bold"/>
              </a:rPr>
              <a:t> des </a:t>
            </a:r>
            <a:r>
              <a:rPr lang="en-US" sz="2799" b="1" dirty="0" err="1">
                <a:solidFill>
                  <a:srgbClr val="0F4662"/>
                </a:solidFill>
                <a:latin typeface="Quicksand Bold"/>
                <a:ea typeface="Quicksand Bold"/>
                <a:cs typeface="Quicksand Bold"/>
                <a:sym typeface="Quicksand Bold"/>
              </a:rPr>
              <a:t>dataframes</a:t>
            </a:r>
            <a:endParaRPr lang="en-US" sz="2799" b="1" dirty="0">
              <a:solidFill>
                <a:srgbClr val="0F4662"/>
              </a:solidFill>
              <a:latin typeface="Quicksand Bold"/>
              <a:ea typeface="Quicksand Bold"/>
              <a:cs typeface="Quicksand Bold"/>
              <a:sym typeface="Quicksand Bold"/>
            </a:endParaRPr>
          </a:p>
        </p:txBody>
      </p:sp>
      <p:sp>
        <p:nvSpPr>
          <p:cNvPr id="9" name="TextBox 9"/>
          <p:cNvSpPr txBox="1"/>
          <p:nvPr/>
        </p:nvSpPr>
        <p:spPr>
          <a:xfrm>
            <a:off x="11911070" y="4417337"/>
            <a:ext cx="5538729" cy="3016980"/>
          </a:xfrm>
          <a:prstGeom prst="rect">
            <a:avLst/>
          </a:prstGeom>
        </p:spPr>
        <p:txBody>
          <a:bodyPr wrap="square" lIns="0" tIns="0" rIns="0" bIns="0" rtlCol="0" anchor="t">
            <a:spAutoFit/>
          </a:bodyPr>
          <a:lstStyle/>
          <a:p>
            <a:pPr marL="0" lvl="0" indent="0" algn="l">
              <a:lnSpc>
                <a:spcPts val="3359"/>
              </a:lnSpc>
              <a:spcBef>
                <a:spcPct val="0"/>
              </a:spcBef>
            </a:pPr>
            <a:r>
              <a:rPr lang="fr-FR" sz="2400" dirty="0">
                <a:solidFill>
                  <a:srgbClr val="0F4662"/>
                </a:solidFill>
                <a:latin typeface="Quicksand"/>
                <a:ea typeface="Quicksand"/>
                <a:cs typeface="Quicksand"/>
                <a:sym typeface="Quicksand"/>
              </a:rPr>
              <a:t>un échantillonnage des données afin de rendre le dataset plus représentatif et gérable</a:t>
            </a:r>
            <a:r>
              <a:rPr lang="en-US" sz="2400" dirty="0">
                <a:solidFill>
                  <a:srgbClr val="0F4662"/>
                </a:solidFill>
                <a:latin typeface="Quicksand"/>
                <a:ea typeface="Quicksand"/>
                <a:cs typeface="Quicksand"/>
                <a:sym typeface="Quicksand"/>
              </a:rPr>
              <a:t>.</a:t>
            </a:r>
            <a:r>
              <a:rPr lang="fr-FR" sz="2400" dirty="0">
                <a:solidFill>
                  <a:srgbClr val="0F4662"/>
                </a:solidFill>
                <a:latin typeface="Quicksand"/>
                <a:ea typeface="Quicksand"/>
                <a:cs typeface="Quicksand"/>
                <a:sym typeface="Quicksand"/>
              </a:rPr>
              <a:t> L’échantillonnage nous a permis de réduire la taille du dataset pour faciliter son traitement, tout en assurant que les résultats obtenus demeurent valides et fiables. </a:t>
            </a:r>
            <a:endParaRPr lang="en-US" sz="2400" dirty="0">
              <a:solidFill>
                <a:srgbClr val="0F4662"/>
              </a:solidFill>
              <a:latin typeface="Quicksand"/>
              <a:ea typeface="Quicksand"/>
              <a:cs typeface="Quicksand"/>
              <a:sym typeface="Quicksand"/>
            </a:endParaRPr>
          </a:p>
        </p:txBody>
      </p:sp>
      <p:sp>
        <p:nvSpPr>
          <p:cNvPr id="10" name="TextBox 10"/>
          <p:cNvSpPr txBox="1"/>
          <p:nvPr/>
        </p:nvSpPr>
        <p:spPr>
          <a:xfrm>
            <a:off x="11911071" y="3926078"/>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err="1">
                <a:solidFill>
                  <a:srgbClr val="0F4662"/>
                </a:solidFill>
                <a:latin typeface="Quicksand Bold"/>
                <a:ea typeface="Quicksand Bold"/>
                <a:cs typeface="Quicksand Bold"/>
                <a:sym typeface="Quicksand Bold"/>
              </a:rPr>
              <a:t>Echantillonnage</a:t>
            </a:r>
            <a:endParaRPr lang="en-US" sz="2799" b="1" dirty="0">
              <a:solidFill>
                <a:srgbClr val="0F4662"/>
              </a:solidFill>
              <a:latin typeface="Quicksand Bold"/>
              <a:ea typeface="Quicksand Bold"/>
              <a:cs typeface="Quicksand Bold"/>
              <a:sym typeface="Quicksand Bold"/>
            </a:endParaRPr>
          </a:p>
        </p:txBody>
      </p:sp>
      <p:sp>
        <p:nvSpPr>
          <p:cNvPr id="11" name="TextBox 11"/>
          <p:cNvSpPr txBox="1"/>
          <p:nvPr/>
        </p:nvSpPr>
        <p:spPr>
          <a:xfrm>
            <a:off x="457200" y="6990424"/>
            <a:ext cx="6248400" cy="1278683"/>
          </a:xfrm>
          <a:prstGeom prst="rect">
            <a:avLst/>
          </a:prstGeom>
        </p:spPr>
        <p:txBody>
          <a:bodyPr wrap="square" lIns="0" tIns="0" rIns="0" bIns="0" rtlCol="0" anchor="t">
            <a:spAutoFit/>
          </a:bodyPr>
          <a:lstStyle/>
          <a:p>
            <a:pPr marL="0" lvl="0" indent="0" algn="r">
              <a:lnSpc>
                <a:spcPts val="3359"/>
              </a:lnSpc>
              <a:spcBef>
                <a:spcPct val="0"/>
              </a:spcBef>
            </a:pPr>
            <a:r>
              <a:rPr lang="fr-FR" sz="2400" dirty="0"/>
              <a:t>Afin d'assurer la qualité et la fiabilité de notre analyse, nous avons traité ces valeurs manquantes par en éliminant les enregistrements incomplets</a:t>
            </a:r>
            <a:endParaRPr lang="en-US" sz="2400" dirty="0">
              <a:solidFill>
                <a:srgbClr val="0F4662"/>
              </a:solidFill>
              <a:latin typeface="Quicksand"/>
              <a:ea typeface="Quicksand"/>
              <a:cs typeface="Quicksand"/>
              <a:sym typeface="Quicksand"/>
            </a:endParaRPr>
          </a:p>
        </p:txBody>
      </p:sp>
      <p:sp>
        <p:nvSpPr>
          <p:cNvPr id="12" name="TextBox 12"/>
          <p:cNvSpPr txBox="1"/>
          <p:nvPr/>
        </p:nvSpPr>
        <p:spPr>
          <a:xfrm>
            <a:off x="1024384" y="6556719"/>
            <a:ext cx="5352545" cy="461280"/>
          </a:xfrm>
          <a:prstGeom prst="rect">
            <a:avLst/>
          </a:prstGeom>
        </p:spPr>
        <p:txBody>
          <a:bodyPr lIns="0" tIns="0" rIns="0" bIns="0" rtlCol="0" anchor="t">
            <a:spAutoFit/>
          </a:bodyPr>
          <a:lstStyle/>
          <a:p>
            <a:pPr marL="0" lvl="0" indent="0" algn="r">
              <a:lnSpc>
                <a:spcPts val="3919"/>
              </a:lnSpc>
              <a:spcBef>
                <a:spcPct val="0"/>
              </a:spcBef>
            </a:pPr>
            <a:r>
              <a:rPr lang="en-US" sz="2799" b="1" dirty="0" err="1">
                <a:solidFill>
                  <a:srgbClr val="0F4662"/>
                </a:solidFill>
                <a:latin typeface="Quicksand Bold"/>
                <a:ea typeface="Quicksand Bold"/>
                <a:cs typeface="Quicksand Bold"/>
                <a:sym typeface="Quicksand Bold"/>
              </a:rPr>
              <a:t>Traitement</a:t>
            </a:r>
            <a:r>
              <a:rPr lang="en-US" sz="2799" b="1" dirty="0">
                <a:solidFill>
                  <a:srgbClr val="0F4662"/>
                </a:solidFill>
                <a:latin typeface="Quicksand Bold"/>
                <a:ea typeface="Quicksand Bold"/>
                <a:cs typeface="Quicksand Bold"/>
                <a:sym typeface="Quicksand Bold"/>
              </a:rPr>
              <a:t> des données</a:t>
            </a: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fr-FR"/>
          </a:p>
        </p:txBody>
      </p:sp>
      <p:sp>
        <p:nvSpPr>
          <p:cNvPr id="14" name="Freeform 14"/>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fr-F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64771" y="1809453"/>
            <a:ext cx="5539941" cy="7448847"/>
            <a:chOff x="0" y="0"/>
            <a:chExt cx="858282" cy="1154021"/>
          </a:xfrm>
        </p:grpSpPr>
        <p:sp>
          <p:nvSpPr>
            <p:cNvPr id="3" name="Freeform 3"/>
            <p:cNvSpPr/>
            <p:nvPr/>
          </p:nvSpPr>
          <p:spPr>
            <a:xfrm>
              <a:off x="0" y="0"/>
              <a:ext cx="858282" cy="1154021"/>
            </a:xfrm>
            <a:custGeom>
              <a:avLst/>
              <a:gdLst/>
              <a:ahLst/>
              <a:cxnLst/>
              <a:rect l="l" t="t" r="r" b="b"/>
              <a:pathLst>
                <a:path w="858282" h="1154021">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a:blip r:embed="rId2"/>
              <a:stretch>
                <a:fillRect t="-5710" b="-5710"/>
              </a:stretch>
            </a:blipFill>
          </p:spPr>
          <p:txBody>
            <a:bodyPr/>
            <a:lstStyle/>
            <a:p>
              <a:endParaRPr lang="fr-FR"/>
            </a:p>
          </p:txBody>
        </p:sp>
      </p:grpSp>
      <p:grpSp>
        <p:nvGrpSpPr>
          <p:cNvPr id="4" name="Group 4"/>
          <p:cNvGrpSpPr/>
          <p:nvPr/>
        </p:nvGrpSpPr>
        <p:grpSpPr>
          <a:xfrm>
            <a:off x="8449761" y="0"/>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txBody>
            <a:bodyPr/>
            <a:lstStyle/>
            <a:p>
              <a:endParaRPr lang="fr-FR"/>
            </a:p>
          </p:txBody>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9480749" cy="1099019"/>
          </a:xfrm>
          <a:prstGeom prst="rect">
            <a:avLst/>
          </a:prstGeom>
        </p:spPr>
        <p:txBody>
          <a:bodyPr lIns="0" tIns="0" rIns="0" bIns="0" rtlCol="0" anchor="t">
            <a:spAutoFit/>
          </a:bodyPr>
          <a:lstStyle/>
          <a:p>
            <a:pPr marL="0" lvl="0" indent="0" algn="l">
              <a:lnSpc>
                <a:spcPts val="8959"/>
              </a:lnSpc>
              <a:spcBef>
                <a:spcPct val="0"/>
              </a:spcBef>
            </a:pPr>
            <a:r>
              <a:rPr lang="en-US" sz="6399" b="1" i="1" dirty="0" err="1">
                <a:solidFill>
                  <a:srgbClr val="0F4662"/>
                </a:solidFill>
                <a:latin typeface="Cormorant Garamond Bold Italics"/>
                <a:ea typeface="Cormorant Garamond Bold Italics"/>
                <a:cs typeface="Cormorant Garamond Bold Italics"/>
                <a:sym typeface="Cormorant Garamond Bold Italics"/>
              </a:rPr>
              <a:t>Analyse</a:t>
            </a:r>
            <a:r>
              <a:rPr lang="en-US" sz="6399" b="1" i="1" dirty="0">
                <a:solidFill>
                  <a:srgbClr val="0F4662"/>
                </a:solidFill>
                <a:latin typeface="Cormorant Garamond Bold Italics"/>
                <a:ea typeface="Cormorant Garamond Bold Italics"/>
                <a:cs typeface="Cormorant Garamond Bold Italics"/>
                <a:sym typeface="Cormorant Garamond Bold Italics"/>
              </a:rPr>
              <a:t> </a:t>
            </a:r>
            <a:r>
              <a:rPr lang="en-US" sz="6399" b="1" i="1" dirty="0" err="1">
                <a:solidFill>
                  <a:srgbClr val="0F4662"/>
                </a:solidFill>
                <a:latin typeface="Cormorant Garamond Bold Italics"/>
                <a:ea typeface="Cormorant Garamond Bold Italics"/>
                <a:cs typeface="Cormorant Garamond Bold Italics"/>
                <a:sym typeface="Cormorant Garamond Bold Italics"/>
              </a:rPr>
              <a:t>exploratoire</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14" name="AutoShape 14"/>
          <p:cNvSpPr/>
          <p:nvPr/>
        </p:nvSpPr>
        <p:spPr>
          <a:xfrm>
            <a:off x="1028700" y="9741523"/>
            <a:ext cx="6492240" cy="0"/>
          </a:xfrm>
          <a:prstGeom prst="line">
            <a:avLst/>
          </a:prstGeom>
          <a:ln w="76200" cap="flat">
            <a:solidFill>
              <a:srgbClr val="0F4662"/>
            </a:solidFill>
            <a:prstDash val="solid"/>
            <a:headEnd type="none" w="sm" len="sm"/>
            <a:tailEnd type="none" w="sm" len="sm"/>
          </a:ln>
        </p:spPr>
        <p:txBody>
          <a:bodyPr/>
          <a:lstStyle/>
          <a:p>
            <a:endParaRPr lang="fr-FR"/>
          </a:p>
        </p:txBody>
      </p:sp>
      <p:sp>
        <p:nvSpPr>
          <p:cNvPr id="15" name="AutoShape 15"/>
          <p:cNvSpPr/>
          <p:nvPr/>
        </p:nvSpPr>
        <p:spPr>
          <a:xfrm>
            <a:off x="10767060" y="1028700"/>
            <a:ext cx="6492240" cy="0"/>
          </a:xfrm>
          <a:prstGeom prst="line">
            <a:avLst/>
          </a:prstGeom>
          <a:ln w="76200" cap="flat">
            <a:solidFill>
              <a:srgbClr val="0F4662"/>
            </a:solidFill>
            <a:prstDash val="solid"/>
            <a:headEnd type="none" w="sm" len="sm"/>
            <a:tailEnd type="none" w="sm" len="sm"/>
          </a:ln>
        </p:spPr>
        <p:txBody>
          <a:bodyPr/>
          <a:lstStyle/>
          <a:p>
            <a:endParaRPr lang="fr-F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fr-FR"/>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11915073" y="1684924"/>
            <a:ext cx="5344227" cy="7573376"/>
            <a:chOff x="0" y="0"/>
            <a:chExt cx="827961" cy="1173314"/>
          </a:xfrm>
        </p:grpSpPr>
        <p:sp>
          <p:nvSpPr>
            <p:cNvPr id="6" name="Freeform 6"/>
            <p:cNvSpPr/>
            <p:nvPr/>
          </p:nvSpPr>
          <p:spPr>
            <a:xfrm>
              <a:off x="0" y="0"/>
              <a:ext cx="827961" cy="1173314"/>
            </a:xfrm>
            <a:custGeom>
              <a:avLst/>
              <a:gdLst/>
              <a:ahLst/>
              <a:cxnLst/>
              <a:rect l="l" t="t" r="r" b="b"/>
              <a:pathLst>
                <a:path w="827961" h="1173314">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r="-56349"/>
              </a:stretch>
            </a:blipFill>
          </p:spPr>
          <p:txBody>
            <a:bodyPr/>
            <a:lstStyle/>
            <a:p>
              <a:endParaRPr lang="fr-FR"/>
            </a:p>
          </p:txBody>
        </p:sp>
      </p:grpSp>
      <p:sp>
        <p:nvSpPr>
          <p:cNvPr id="7" name="TextBox 7"/>
          <p:cNvSpPr txBox="1"/>
          <p:nvPr/>
        </p:nvSpPr>
        <p:spPr>
          <a:xfrm>
            <a:off x="1028700" y="599709"/>
            <a:ext cx="5702843" cy="1099019"/>
          </a:xfrm>
          <a:prstGeom prst="rect">
            <a:avLst/>
          </a:prstGeom>
        </p:spPr>
        <p:txBody>
          <a:bodyPr lIns="0" tIns="0" rIns="0" bIns="0" rtlCol="0" anchor="t">
            <a:spAutoFit/>
          </a:bodyPr>
          <a:lstStyle/>
          <a:p>
            <a:pPr marL="0" lvl="0" indent="0" algn="l">
              <a:lnSpc>
                <a:spcPts val="8959"/>
              </a:lnSpc>
              <a:spcBef>
                <a:spcPct val="0"/>
              </a:spcBef>
            </a:pPr>
            <a:r>
              <a:rPr lang="en-US" sz="6399" b="1" i="1" dirty="0" err="1">
                <a:solidFill>
                  <a:srgbClr val="0F4662"/>
                </a:solidFill>
                <a:latin typeface="Cormorant Garamond Bold Italics"/>
                <a:ea typeface="Cormorant Garamond Bold Italics"/>
                <a:cs typeface="Cormorant Garamond Bold Italics"/>
                <a:sym typeface="Cormorant Garamond Bold Italics"/>
              </a:rPr>
              <a:t>Modélisation</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8" name="TextBox 8"/>
          <p:cNvSpPr txBox="1"/>
          <p:nvPr/>
        </p:nvSpPr>
        <p:spPr>
          <a:xfrm>
            <a:off x="1028700" y="2434248"/>
            <a:ext cx="10527757"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Gather sales data, market research, and consumer feedback through surveys and analysis tools.</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Utilize both primary and secondary research methods to gather comprehensive insights.</a:t>
            </a:r>
          </a:p>
        </p:txBody>
      </p:sp>
      <p:sp>
        <p:nvSpPr>
          <p:cNvPr id="9" name="TextBox 9"/>
          <p:cNvSpPr txBox="1"/>
          <p:nvPr/>
        </p:nvSpPr>
        <p:spPr>
          <a:xfrm>
            <a:off x="1028700" y="5064290"/>
            <a:ext cx="10527757"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Collaborate to generate innovative ideas for product positioning, pricing, and promotional campaigns.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Consider various channels such as online platforms, partnerships, and offline marketing.</a:t>
            </a:r>
          </a:p>
        </p:txBody>
      </p:sp>
      <p:sp>
        <p:nvSpPr>
          <p:cNvPr id="10" name="TextBox 10"/>
          <p:cNvSpPr txBox="1"/>
          <p:nvPr/>
        </p:nvSpPr>
        <p:spPr>
          <a:xfrm>
            <a:off x="1028700" y="7694333"/>
            <a:ext cx="10527757"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Pilot the proposed strategies on a smaller scale to assess their effectiveness.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Gather feedback, iterate, and refine the strategies based on initial results.</a:t>
            </a:r>
          </a:p>
        </p:txBody>
      </p:sp>
      <p:sp>
        <p:nvSpPr>
          <p:cNvPr id="11" name="TextBox 11"/>
          <p:cNvSpPr txBox="1"/>
          <p:nvPr/>
        </p:nvSpPr>
        <p:spPr>
          <a:xfrm>
            <a:off x="1028700" y="1914818"/>
            <a:ext cx="1052775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Data Collection:</a:t>
            </a:r>
          </a:p>
        </p:txBody>
      </p:sp>
      <p:sp>
        <p:nvSpPr>
          <p:cNvPr id="12" name="TextBox 12"/>
          <p:cNvSpPr txBox="1"/>
          <p:nvPr/>
        </p:nvSpPr>
        <p:spPr>
          <a:xfrm>
            <a:off x="1028700" y="4472598"/>
            <a:ext cx="1052775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Brainstorming Sessions:</a:t>
            </a:r>
          </a:p>
        </p:txBody>
      </p:sp>
      <p:sp>
        <p:nvSpPr>
          <p:cNvPr id="13" name="TextBox 13"/>
          <p:cNvSpPr txBox="1"/>
          <p:nvPr/>
        </p:nvSpPr>
        <p:spPr>
          <a:xfrm>
            <a:off x="1028700" y="7102640"/>
            <a:ext cx="1052775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Testing and Refinement: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44942" y="1031983"/>
            <a:ext cx="11805095" cy="9217491"/>
          </a:xfrm>
          <a:prstGeom prst="rect">
            <a:avLst/>
          </a:prstGeom>
        </p:spPr>
      </p:pic>
      <p:grpSp>
        <p:nvGrpSpPr>
          <p:cNvPr id="3" name="Group 3"/>
          <p:cNvGrpSpPr/>
          <p:nvPr/>
        </p:nvGrpSpPr>
        <p:grpSpPr>
          <a:xfrm>
            <a:off x="11355291" y="6038650"/>
            <a:ext cx="810923" cy="8109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994A0"/>
            </a:solidFill>
          </p:spPr>
          <p:txBody>
            <a:bodyPr/>
            <a:lstStyle/>
            <a:p>
              <a:endParaRPr lang="fr-FR"/>
            </a:p>
          </p:txBody>
        </p:sp>
        <p:sp>
          <p:nvSpPr>
            <p:cNvPr id="5" name="TextBox 5"/>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6" name="TextBox 6"/>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b="1" i="1" dirty="0" err="1">
                <a:solidFill>
                  <a:srgbClr val="0F4662"/>
                </a:solidFill>
                <a:latin typeface="Cormorant Garamond Bold Italics"/>
                <a:ea typeface="Cormorant Garamond Bold Italics"/>
                <a:cs typeface="Cormorant Garamond Bold Italics"/>
                <a:sym typeface="Cormorant Garamond Bold Italics"/>
              </a:rPr>
              <a:t>Résultats</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grpSp>
        <p:nvGrpSpPr>
          <p:cNvPr id="8" name="Group 8"/>
          <p:cNvGrpSpPr/>
          <p:nvPr/>
        </p:nvGrpSpPr>
        <p:grpSpPr>
          <a:xfrm>
            <a:off x="11355291" y="7243014"/>
            <a:ext cx="810923" cy="8109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ECB"/>
            </a:solidFill>
          </p:spPr>
          <p:txBody>
            <a:bodyPr/>
            <a:lstStyle/>
            <a:p>
              <a:endParaRPr lang="fr-FR"/>
            </a:p>
          </p:txBody>
        </p:sp>
        <p:sp>
          <p:nvSpPr>
            <p:cNvPr id="10" name="TextBox 10"/>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grpSp>
        <p:nvGrpSpPr>
          <p:cNvPr id="11" name="Group 11"/>
          <p:cNvGrpSpPr/>
          <p:nvPr/>
        </p:nvGrpSpPr>
        <p:grpSpPr>
          <a:xfrm>
            <a:off x="11355291" y="8447377"/>
            <a:ext cx="810923" cy="81092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ECB"/>
            </a:solidFill>
          </p:spPr>
          <p:txBody>
            <a:bodyPr/>
            <a:lstStyle/>
            <a:p>
              <a:endParaRPr lang="fr-FR"/>
            </a:p>
          </p:txBody>
        </p:sp>
        <p:sp>
          <p:nvSpPr>
            <p:cNvPr id="13" name="TextBox 13"/>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4" name="TextBox 14"/>
          <p:cNvSpPr txBox="1"/>
          <p:nvPr/>
        </p:nvSpPr>
        <p:spPr>
          <a:xfrm>
            <a:off x="12566225" y="6207891"/>
            <a:ext cx="4693075" cy="4152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Product 1</a:t>
            </a:r>
          </a:p>
        </p:txBody>
      </p:sp>
      <p:sp>
        <p:nvSpPr>
          <p:cNvPr id="15" name="TextBox 15"/>
          <p:cNvSpPr txBox="1"/>
          <p:nvPr/>
        </p:nvSpPr>
        <p:spPr>
          <a:xfrm>
            <a:off x="12566225" y="7412255"/>
            <a:ext cx="4693075" cy="4152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Product 2</a:t>
            </a:r>
          </a:p>
        </p:txBody>
      </p:sp>
      <p:sp>
        <p:nvSpPr>
          <p:cNvPr id="16" name="TextBox 16"/>
          <p:cNvSpPr txBox="1"/>
          <p:nvPr/>
        </p:nvSpPr>
        <p:spPr>
          <a:xfrm>
            <a:off x="12566225" y="8616619"/>
            <a:ext cx="4693075" cy="4152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Product 3</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669551"/>
            <a:ext cx="7514133" cy="6330250"/>
            <a:chOff x="0" y="0"/>
            <a:chExt cx="1979031" cy="1667226"/>
          </a:xfrm>
        </p:grpSpPr>
        <p:sp>
          <p:nvSpPr>
            <p:cNvPr id="3" name="Freeform 3"/>
            <p:cNvSpPr/>
            <p:nvPr/>
          </p:nvSpPr>
          <p:spPr>
            <a:xfrm>
              <a:off x="0" y="0"/>
              <a:ext cx="1979031" cy="1667227"/>
            </a:xfrm>
            <a:custGeom>
              <a:avLst/>
              <a:gdLst/>
              <a:ahLst/>
              <a:cxnLst/>
              <a:rect l="l" t="t" r="r" b="b"/>
              <a:pathLst>
                <a:path w="1979031" h="1667227">
                  <a:moveTo>
                    <a:pt x="52546" y="0"/>
                  </a:moveTo>
                  <a:lnTo>
                    <a:pt x="1926485" y="0"/>
                  </a:lnTo>
                  <a:cubicBezTo>
                    <a:pt x="1955505" y="0"/>
                    <a:pt x="1979031" y="23526"/>
                    <a:pt x="1979031" y="52546"/>
                  </a:cubicBezTo>
                  <a:lnTo>
                    <a:pt x="1979031" y="1614681"/>
                  </a:lnTo>
                  <a:cubicBezTo>
                    <a:pt x="1979031" y="1628617"/>
                    <a:pt x="1973495" y="1641982"/>
                    <a:pt x="1963641" y="1651836"/>
                  </a:cubicBezTo>
                  <a:cubicBezTo>
                    <a:pt x="1953786" y="1661690"/>
                    <a:pt x="1940421" y="1667227"/>
                    <a:pt x="1926485" y="1667227"/>
                  </a:cubicBezTo>
                  <a:lnTo>
                    <a:pt x="52546" y="1667227"/>
                  </a:lnTo>
                  <a:cubicBezTo>
                    <a:pt x="38610" y="1667227"/>
                    <a:pt x="25245" y="1661690"/>
                    <a:pt x="15390" y="1651836"/>
                  </a:cubicBezTo>
                  <a:cubicBezTo>
                    <a:pt x="5536" y="1641982"/>
                    <a:pt x="0" y="1628617"/>
                    <a:pt x="0" y="1614681"/>
                  </a:cubicBezTo>
                  <a:lnTo>
                    <a:pt x="0" y="52546"/>
                  </a:lnTo>
                  <a:cubicBezTo>
                    <a:pt x="0" y="23526"/>
                    <a:pt x="23526" y="0"/>
                    <a:pt x="52546" y="0"/>
                  </a:cubicBezTo>
                  <a:close/>
                </a:path>
              </a:pathLst>
            </a:custGeom>
            <a:solidFill>
              <a:srgbClr val="FFFFFF"/>
            </a:solidFill>
          </p:spPr>
          <p:txBody>
            <a:bodyPr/>
            <a:lstStyle/>
            <a:p>
              <a:endParaRPr lang="fr-FR"/>
            </a:p>
          </p:txBody>
        </p:sp>
        <p:sp>
          <p:nvSpPr>
            <p:cNvPr id="4" name="TextBox 4"/>
            <p:cNvSpPr txBox="1"/>
            <p:nvPr/>
          </p:nvSpPr>
          <p:spPr>
            <a:xfrm>
              <a:off x="0" y="-123825"/>
              <a:ext cx="1979031" cy="1791051"/>
            </a:xfrm>
            <a:prstGeom prst="rect">
              <a:avLst/>
            </a:prstGeom>
          </p:spPr>
          <p:txBody>
            <a:bodyPr lIns="50800" tIns="50800" rIns="50800" bIns="50800" rtlCol="0" anchor="ctr"/>
            <a:lstStyle/>
            <a:p>
              <a:pPr algn="ctr">
                <a:lnSpc>
                  <a:spcPts val="4079"/>
                </a:lnSpc>
              </a:pPr>
              <a:endParaRPr/>
            </a:p>
          </p:txBody>
        </p:sp>
      </p:grpSp>
      <p:pic>
        <p:nvPicPr>
          <p:cNvPr id="5" name="Picture 5"/>
          <p:cNvPicPr>
            <a:picLocks noChangeAspect="1"/>
          </p:cNvPicPr>
          <p:nvPr/>
        </p:nvPicPr>
        <p:blipFill>
          <a:blip r:embed="rId2"/>
          <a:stretch>
            <a:fillRect/>
          </a:stretch>
        </p:blipFill>
        <p:spPr>
          <a:xfrm>
            <a:off x="695614" y="3350195"/>
            <a:ext cx="8180306" cy="6968961"/>
          </a:xfrm>
          <a:prstGeom prst="rect">
            <a:avLst/>
          </a:prstGeom>
        </p:spPr>
      </p:pic>
      <p:grpSp>
        <p:nvGrpSpPr>
          <p:cNvPr id="6" name="Group 6"/>
          <p:cNvGrpSpPr/>
          <p:nvPr/>
        </p:nvGrpSpPr>
        <p:grpSpPr>
          <a:xfrm>
            <a:off x="9745167" y="3669551"/>
            <a:ext cx="7514133" cy="6260364"/>
            <a:chOff x="0" y="0"/>
            <a:chExt cx="1979031" cy="1648820"/>
          </a:xfrm>
        </p:grpSpPr>
        <p:sp>
          <p:nvSpPr>
            <p:cNvPr id="7" name="Freeform 7"/>
            <p:cNvSpPr/>
            <p:nvPr/>
          </p:nvSpPr>
          <p:spPr>
            <a:xfrm>
              <a:off x="0" y="0"/>
              <a:ext cx="1979031" cy="1648820"/>
            </a:xfrm>
            <a:custGeom>
              <a:avLst/>
              <a:gdLst/>
              <a:ahLst/>
              <a:cxnLst/>
              <a:rect l="l" t="t" r="r" b="b"/>
              <a:pathLst>
                <a:path w="1979031" h="1648820">
                  <a:moveTo>
                    <a:pt x="52546" y="0"/>
                  </a:moveTo>
                  <a:lnTo>
                    <a:pt x="1926485" y="0"/>
                  </a:lnTo>
                  <a:cubicBezTo>
                    <a:pt x="1955505" y="0"/>
                    <a:pt x="1979031" y="23526"/>
                    <a:pt x="1979031" y="52546"/>
                  </a:cubicBezTo>
                  <a:lnTo>
                    <a:pt x="1979031" y="1596274"/>
                  </a:lnTo>
                  <a:cubicBezTo>
                    <a:pt x="1979031" y="1610210"/>
                    <a:pt x="1973495" y="1623575"/>
                    <a:pt x="1963641" y="1633430"/>
                  </a:cubicBezTo>
                  <a:cubicBezTo>
                    <a:pt x="1953786" y="1643284"/>
                    <a:pt x="1940421" y="1648820"/>
                    <a:pt x="1926485" y="1648820"/>
                  </a:cubicBezTo>
                  <a:lnTo>
                    <a:pt x="52546" y="1648820"/>
                  </a:lnTo>
                  <a:cubicBezTo>
                    <a:pt x="38610" y="1648820"/>
                    <a:pt x="25245" y="1643284"/>
                    <a:pt x="15390" y="1633430"/>
                  </a:cubicBezTo>
                  <a:cubicBezTo>
                    <a:pt x="5536" y="1623575"/>
                    <a:pt x="0" y="1610210"/>
                    <a:pt x="0" y="1596274"/>
                  </a:cubicBezTo>
                  <a:lnTo>
                    <a:pt x="0" y="52546"/>
                  </a:lnTo>
                  <a:cubicBezTo>
                    <a:pt x="0" y="23526"/>
                    <a:pt x="23526" y="0"/>
                    <a:pt x="52546" y="0"/>
                  </a:cubicBezTo>
                  <a:close/>
                </a:path>
              </a:pathLst>
            </a:custGeom>
            <a:solidFill>
              <a:srgbClr val="FFFFFF"/>
            </a:solidFill>
          </p:spPr>
          <p:txBody>
            <a:bodyPr/>
            <a:lstStyle/>
            <a:p>
              <a:endParaRPr lang="fr-FR"/>
            </a:p>
          </p:txBody>
        </p:sp>
        <p:sp>
          <p:nvSpPr>
            <p:cNvPr id="8" name="TextBox 8"/>
            <p:cNvSpPr txBox="1"/>
            <p:nvPr/>
          </p:nvSpPr>
          <p:spPr>
            <a:xfrm>
              <a:off x="0" y="-123825"/>
              <a:ext cx="1979031" cy="1772645"/>
            </a:xfrm>
            <a:prstGeom prst="rect">
              <a:avLst/>
            </a:prstGeom>
          </p:spPr>
          <p:txBody>
            <a:bodyPr lIns="50800" tIns="50800" rIns="50800" bIns="50800" rtlCol="0" anchor="ctr"/>
            <a:lstStyle/>
            <a:p>
              <a:pPr algn="ctr">
                <a:lnSpc>
                  <a:spcPts val="4079"/>
                </a:lnSpc>
              </a:pPr>
              <a:endParaRPr/>
            </a:p>
          </p:txBody>
        </p:sp>
      </p:grpSp>
      <p:pic>
        <p:nvPicPr>
          <p:cNvPr id="9" name="Picture 9"/>
          <p:cNvPicPr>
            <a:picLocks noChangeAspect="1"/>
          </p:cNvPicPr>
          <p:nvPr/>
        </p:nvPicPr>
        <p:blipFill>
          <a:blip r:embed="rId3"/>
          <a:stretch>
            <a:fillRect/>
          </a:stretch>
        </p:blipFill>
        <p:spPr>
          <a:xfrm>
            <a:off x="9304686" y="3305158"/>
            <a:ext cx="8395096" cy="6989150"/>
          </a:xfrm>
          <a:prstGeom prst="rect">
            <a:avLst/>
          </a:prstGeom>
        </p:spPr>
      </p:pic>
      <p:sp>
        <p:nvSpPr>
          <p:cNvPr id="10" name="TextBox 10"/>
          <p:cNvSpPr txBox="1"/>
          <p:nvPr/>
        </p:nvSpPr>
        <p:spPr>
          <a:xfrm>
            <a:off x="1028700" y="599709"/>
            <a:ext cx="1032659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 Analysis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Conclusion</a:t>
            </a:r>
          </a:p>
        </p:txBody>
      </p:sp>
      <p:sp>
        <p:nvSpPr>
          <p:cNvPr id="3" name="TextBox 3"/>
          <p:cNvSpPr txBox="1"/>
          <p:nvPr/>
        </p:nvSpPr>
        <p:spPr>
          <a:xfrm>
            <a:off x="3816256" y="4231184"/>
            <a:ext cx="10655487" cy="2045560"/>
          </a:xfrm>
          <a:prstGeom prst="rect">
            <a:avLst/>
          </a:prstGeom>
        </p:spPr>
        <p:txBody>
          <a:bodyPr lIns="0" tIns="0" rIns="0" bIns="0" rtlCol="0" anchor="t">
            <a:spAutoFit/>
          </a:bodyPr>
          <a:lstStyle/>
          <a:p>
            <a:pPr lvl="0" algn="ctr">
              <a:lnSpc>
                <a:spcPts val="4079"/>
              </a:lnSpc>
            </a:pPr>
            <a:r>
              <a:rPr lang="fr-FR" sz="2400">
                <a:solidFill>
                  <a:srgbClr val="0F4662"/>
                </a:solidFill>
                <a:latin typeface="Quicksand"/>
                <a:ea typeface="Quicksand"/>
                <a:cs typeface="Quicksand"/>
                <a:sym typeface="Quicksand"/>
              </a:rPr>
              <a:t>En mettant en œuvre une stratégie de vente bien documentée et innovante, notre objectif n’est pas seulement d’augmenter les chiffres de vente immédiats, mais aussi d’établir un cadre durable pour une croissance et un succès continus.</a:t>
            </a:r>
            <a:endParaRPr lang="en-US" sz="2400" dirty="0">
              <a:solidFill>
                <a:srgbClr val="0F4662"/>
              </a:solidFill>
              <a:latin typeface="Quicksand"/>
              <a:ea typeface="Quicksand"/>
              <a:cs typeface="Quicksand"/>
              <a:sym typeface="Quicksand"/>
            </a:endParaRPr>
          </a:p>
        </p:txBody>
      </p:sp>
      <p:sp>
        <p:nvSpPr>
          <p:cNvPr id="4" name="AutoShape 4"/>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fr-FR"/>
          </a:p>
        </p:txBody>
      </p:sp>
      <p:sp>
        <p:nvSpPr>
          <p:cNvPr id="5" name="AutoShape 5"/>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fr-FR"/>
          </a:p>
        </p:txBody>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fr-FR"/>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fr-FR"/>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txBody>
            <a:bodyPr/>
            <a:lstStyle/>
            <a:p>
              <a:endParaRPr lang="fr-FR"/>
            </a:p>
          </p:txBody>
        </p:sp>
        <p:sp>
          <p:nvSpPr>
            <p:cNvPr id="4" name="TextBox 4"/>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1" name="TextBox 11"/>
          <p:cNvSpPr txBox="1"/>
          <p:nvPr/>
        </p:nvSpPr>
        <p:spPr>
          <a:xfrm>
            <a:off x="1028700" y="599709"/>
            <a:ext cx="9914964"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Plan</a:t>
            </a:r>
          </a:p>
        </p:txBody>
      </p:sp>
      <p:sp>
        <p:nvSpPr>
          <p:cNvPr id="12" name="TextBox 12"/>
          <p:cNvSpPr txBox="1"/>
          <p:nvPr/>
        </p:nvSpPr>
        <p:spPr>
          <a:xfrm>
            <a:off x="6324600" y="4573122"/>
            <a:ext cx="5017320" cy="570378"/>
          </a:xfrm>
          <a:prstGeom prst="rect">
            <a:avLst/>
          </a:prstGeom>
        </p:spPr>
        <p:txBody>
          <a:bodyPr lIns="0" tIns="0" rIns="0" bIns="0" rtlCol="0" anchor="t">
            <a:spAutoFit/>
          </a:bodyPr>
          <a:lstStyle/>
          <a:p>
            <a:pPr lvl="0" algn="ctr">
              <a:lnSpc>
                <a:spcPts val="4786"/>
              </a:lnSpc>
              <a:spcBef>
                <a:spcPct val="0"/>
              </a:spcBef>
            </a:pPr>
            <a:r>
              <a:rPr lang="en-US" sz="3419" b="1" dirty="0">
                <a:solidFill>
                  <a:srgbClr val="0F4662"/>
                </a:solidFill>
                <a:latin typeface="Quicksand Bold"/>
                <a:ea typeface="Quicksand Bold"/>
                <a:cs typeface="Quicksand Bold"/>
                <a:sym typeface="Quicksand Bold"/>
              </a:rPr>
              <a:t>2. Données</a:t>
            </a:r>
          </a:p>
        </p:txBody>
      </p:sp>
      <p:sp>
        <p:nvSpPr>
          <p:cNvPr id="14" name="TextBox 14"/>
          <p:cNvSpPr txBox="1"/>
          <p:nvPr/>
        </p:nvSpPr>
        <p:spPr>
          <a:xfrm>
            <a:off x="11931240" y="4570232"/>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b="1" dirty="0">
                <a:solidFill>
                  <a:srgbClr val="0F4662"/>
                </a:solidFill>
                <a:latin typeface="Quicksand Bold"/>
                <a:ea typeface="Quicksand Bold"/>
                <a:cs typeface="Quicksand Bold"/>
                <a:sym typeface="Quicksand Bold"/>
              </a:rPr>
              <a:t>3. </a:t>
            </a:r>
            <a:r>
              <a:rPr lang="en-US" sz="3419" b="1" dirty="0" err="1">
                <a:solidFill>
                  <a:srgbClr val="0F4662"/>
                </a:solidFill>
                <a:latin typeface="Quicksand Bold"/>
                <a:ea typeface="Quicksand Bold"/>
                <a:cs typeface="Quicksand Bold"/>
                <a:sym typeface="Quicksand Bold"/>
              </a:rPr>
              <a:t>Analyse</a:t>
            </a:r>
            <a:r>
              <a:rPr lang="en-US" sz="3419" b="1" dirty="0">
                <a:solidFill>
                  <a:srgbClr val="0F4662"/>
                </a:solidFill>
                <a:latin typeface="Quicksand Bold"/>
                <a:ea typeface="Quicksand Bold"/>
                <a:cs typeface="Quicksand Bold"/>
                <a:sym typeface="Quicksand Bold"/>
              </a:rPr>
              <a:t> </a:t>
            </a:r>
            <a:r>
              <a:rPr lang="en-US" sz="3419" b="1" dirty="0" err="1">
                <a:solidFill>
                  <a:srgbClr val="0F4662"/>
                </a:solidFill>
                <a:latin typeface="Quicksand Bold"/>
                <a:ea typeface="Quicksand Bold"/>
                <a:cs typeface="Quicksand Bold"/>
                <a:sym typeface="Quicksand Bold"/>
              </a:rPr>
              <a:t>exploratoire</a:t>
            </a:r>
            <a:endParaRPr lang="en-US" sz="3419" b="1" dirty="0">
              <a:solidFill>
                <a:srgbClr val="0F4662"/>
              </a:solidFill>
              <a:latin typeface="Quicksand Bold"/>
              <a:ea typeface="Quicksand Bold"/>
              <a:cs typeface="Quicksand Bold"/>
              <a:sym typeface="Quicksand Bold"/>
            </a:endParaRPr>
          </a:p>
        </p:txBody>
      </p:sp>
      <p:sp>
        <p:nvSpPr>
          <p:cNvPr id="16" name="TextBox 16"/>
          <p:cNvSpPr txBox="1"/>
          <p:nvPr/>
        </p:nvSpPr>
        <p:spPr>
          <a:xfrm>
            <a:off x="717960" y="4573122"/>
            <a:ext cx="5017320" cy="570378"/>
          </a:xfrm>
          <a:prstGeom prst="rect">
            <a:avLst/>
          </a:prstGeom>
        </p:spPr>
        <p:txBody>
          <a:bodyPr lIns="0" tIns="0" rIns="0" bIns="0" rtlCol="0" anchor="t">
            <a:spAutoFit/>
          </a:bodyPr>
          <a:lstStyle/>
          <a:p>
            <a:pPr marL="514350" lvl="0" indent="-514350" algn="ctr">
              <a:lnSpc>
                <a:spcPts val="4786"/>
              </a:lnSpc>
              <a:spcBef>
                <a:spcPct val="0"/>
              </a:spcBef>
              <a:buFont typeface="+mj-lt"/>
              <a:buAutoNum type="arabicPeriod"/>
            </a:pPr>
            <a:r>
              <a:rPr lang="en-US" sz="3419" b="1" dirty="0">
                <a:solidFill>
                  <a:srgbClr val="0F4662"/>
                </a:solidFill>
                <a:latin typeface="Quicksand Bold"/>
                <a:ea typeface="Quicksand Bold"/>
                <a:cs typeface="Quicksand Bold"/>
                <a:sym typeface="Quicksand Bold"/>
              </a:rPr>
              <a:t>Introduction</a:t>
            </a:r>
          </a:p>
        </p:txBody>
      </p:sp>
      <p:sp>
        <p:nvSpPr>
          <p:cNvPr id="18" name="AutoShape 18"/>
          <p:cNvSpPr/>
          <p:nvPr/>
        </p:nvSpPr>
        <p:spPr>
          <a:xfrm>
            <a:off x="5897880" y="8681205"/>
            <a:ext cx="6492240" cy="0"/>
          </a:xfrm>
          <a:prstGeom prst="line">
            <a:avLst/>
          </a:prstGeom>
          <a:ln w="76200" cap="flat">
            <a:solidFill>
              <a:srgbClr val="0F4662"/>
            </a:solidFill>
            <a:prstDash val="solid"/>
            <a:headEnd type="none" w="sm" len="sm"/>
            <a:tailEnd type="none" w="sm" len="sm"/>
          </a:ln>
        </p:spPr>
        <p:txBody>
          <a:bodyPr/>
          <a:lstStyle/>
          <a:p>
            <a:endParaRPr lang="fr-FR"/>
          </a:p>
        </p:txBody>
      </p:sp>
      <p:sp>
        <p:nvSpPr>
          <p:cNvPr id="19" name="Freeform 19"/>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20" name="TextBox 12">
            <a:extLst>
              <a:ext uri="{FF2B5EF4-FFF2-40B4-BE49-F238E27FC236}">
                <a16:creationId xmlns:a16="http://schemas.microsoft.com/office/drawing/2014/main" id="{FE343345-D36B-DBDF-C415-C58770C9FCB6}"/>
              </a:ext>
            </a:extLst>
          </p:cNvPr>
          <p:cNvSpPr txBox="1"/>
          <p:nvPr/>
        </p:nvSpPr>
        <p:spPr>
          <a:xfrm>
            <a:off x="6324600" y="6053895"/>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b="1" dirty="0">
                <a:solidFill>
                  <a:srgbClr val="0F4662"/>
                </a:solidFill>
                <a:latin typeface="Quicksand Bold"/>
                <a:ea typeface="Quicksand Bold"/>
                <a:cs typeface="Quicksand Bold"/>
                <a:sym typeface="Quicksand Bold"/>
              </a:rPr>
              <a:t>5. </a:t>
            </a:r>
            <a:r>
              <a:rPr lang="en-US" sz="3419" b="1" dirty="0" err="1">
                <a:solidFill>
                  <a:srgbClr val="0F4662"/>
                </a:solidFill>
                <a:latin typeface="Quicksand Bold"/>
                <a:ea typeface="Quicksand Bold"/>
                <a:cs typeface="Quicksand Bold"/>
                <a:sym typeface="Quicksand Bold"/>
              </a:rPr>
              <a:t>Résultats</a:t>
            </a:r>
            <a:endParaRPr lang="en-US" sz="3419" b="1" dirty="0">
              <a:solidFill>
                <a:srgbClr val="0F4662"/>
              </a:solidFill>
              <a:latin typeface="Quicksand Bold"/>
              <a:ea typeface="Quicksand Bold"/>
              <a:cs typeface="Quicksand Bold"/>
              <a:sym typeface="Quicksand Bold"/>
            </a:endParaRPr>
          </a:p>
        </p:txBody>
      </p:sp>
      <p:sp>
        <p:nvSpPr>
          <p:cNvPr id="21" name="TextBox 14">
            <a:extLst>
              <a:ext uri="{FF2B5EF4-FFF2-40B4-BE49-F238E27FC236}">
                <a16:creationId xmlns:a16="http://schemas.microsoft.com/office/drawing/2014/main" id="{27810209-BD2D-A599-3D15-16C7E6527BAD}"/>
              </a:ext>
            </a:extLst>
          </p:cNvPr>
          <p:cNvSpPr txBox="1"/>
          <p:nvPr/>
        </p:nvSpPr>
        <p:spPr>
          <a:xfrm>
            <a:off x="11931240" y="6051005"/>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b="1" dirty="0">
                <a:solidFill>
                  <a:srgbClr val="0F4662"/>
                </a:solidFill>
                <a:latin typeface="Quicksand Bold"/>
                <a:ea typeface="Quicksand Bold"/>
                <a:cs typeface="Quicksand Bold"/>
                <a:sym typeface="Quicksand Bold"/>
              </a:rPr>
              <a:t>6. Conclusion</a:t>
            </a:r>
          </a:p>
        </p:txBody>
      </p:sp>
      <p:sp>
        <p:nvSpPr>
          <p:cNvPr id="22" name="TextBox 16">
            <a:extLst>
              <a:ext uri="{FF2B5EF4-FFF2-40B4-BE49-F238E27FC236}">
                <a16:creationId xmlns:a16="http://schemas.microsoft.com/office/drawing/2014/main" id="{526DEEEE-67B7-6A5C-9F85-909DB28461AE}"/>
              </a:ext>
            </a:extLst>
          </p:cNvPr>
          <p:cNvSpPr txBox="1"/>
          <p:nvPr/>
        </p:nvSpPr>
        <p:spPr>
          <a:xfrm>
            <a:off x="717960" y="6053895"/>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b="1" dirty="0">
                <a:solidFill>
                  <a:srgbClr val="0F4662"/>
                </a:solidFill>
                <a:latin typeface="Quicksand Bold"/>
                <a:ea typeface="Quicksand Bold"/>
                <a:cs typeface="Quicksand Bold"/>
                <a:sym typeface="Quicksand Bold"/>
              </a:rPr>
              <a:t>4. </a:t>
            </a:r>
            <a:r>
              <a:rPr lang="en-US" sz="3419" b="1" dirty="0" err="1">
                <a:solidFill>
                  <a:srgbClr val="0F4662"/>
                </a:solidFill>
                <a:latin typeface="Quicksand Bold"/>
                <a:ea typeface="Quicksand Bold"/>
                <a:cs typeface="Quicksand Bold"/>
                <a:sym typeface="Quicksand Bold"/>
              </a:rPr>
              <a:t>Modélisation</a:t>
            </a:r>
            <a:endParaRPr lang="en-US" sz="3419" b="1" dirty="0">
              <a:solidFill>
                <a:srgbClr val="0F4662"/>
              </a:solidFill>
              <a:latin typeface="Quicksand Bold"/>
              <a:ea typeface="Quicksand Bold"/>
              <a:cs typeface="Quicksand Bold"/>
              <a:sym typeface="Quicksand Bo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163754" y="4076700"/>
            <a:ext cx="9960491" cy="2571345"/>
          </a:xfrm>
          <a:prstGeom prst="rect">
            <a:avLst/>
          </a:prstGeom>
        </p:spPr>
        <p:txBody>
          <a:bodyPr lIns="0" tIns="0" rIns="0" bIns="0" rtlCol="0" anchor="t">
            <a:spAutoFit/>
          </a:bodyPr>
          <a:lstStyle/>
          <a:p>
            <a:pPr marL="0" lvl="0" indent="0" algn="ctr">
              <a:lnSpc>
                <a:spcPts val="4079"/>
              </a:lnSpc>
            </a:pPr>
            <a:r>
              <a:rPr lang="fr-FR" sz="2400" dirty="0">
                <a:latin typeface="Quicksand"/>
                <a:ea typeface="Quicksand"/>
                <a:cs typeface="Quicksand"/>
                <a:sym typeface="Quicksand"/>
              </a:rPr>
              <a:t>Dans un marché de la vente au détail de plus en plus compétitif, il est essentiel pour </a:t>
            </a:r>
            <a:r>
              <a:rPr lang="fr-FR" sz="2400" dirty="0" err="1">
                <a:latin typeface="Quicksand"/>
                <a:ea typeface="Quicksand"/>
                <a:cs typeface="Quicksand"/>
                <a:sym typeface="Quicksand"/>
              </a:rPr>
              <a:t>Favorita</a:t>
            </a:r>
            <a:r>
              <a:rPr lang="fr-FR" sz="2400" dirty="0">
                <a:latin typeface="Quicksand"/>
                <a:ea typeface="Quicksand"/>
                <a:cs typeface="Quicksand"/>
                <a:sym typeface="Quicksand"/>
              </a:rPr>
              <a:t> d'anticiper la demande de ses clients pour rester compétitif. Ce projet de prévision des ventes vise à offrir une solution data-</a:t>
            </a:r>
            <a:r>
              <a:rPr lang="fr-FR" sz="2400" dirty="0" err="1">
                <a:latin typeface="Quicksand"/>
                <a:ea typeface="Quicksand"/>
                <a:cs typeface="Quicksand"/>
                <a:sym typeface="Quicksand"/>
              </a:rPr>
              <a:t>driven</a:t>
            </a:r>
            <a:r>
              <a:rPr lang="fr-FR" sz="2400" dirty="0">
                <a:latin typeface="Quicksand"/>
                <a:ea typeface="Quicksand"/>
                <a:cs typeface="Quicksand"/>
                <a:sym typeface="Quicksand"/>
              </a:rPr>
              <a:t> permettant d'optimiser la gestion des stocks et de mieux planifier les opérations, tout en améliorant l'expérience client. </a:t>
            </a:r>
            <a:endParaRPr lang="en-US" sz="2400" dirty="0">
              <a:latin typeface="Quicksand"/>
              <a:ea typeface="Quicksand"/>
              <a:cs typeface="Quicksand"/>
              <a:sym typeface="Quicksand"/>
            </a:endParaRPr>
          </a:p>
        </p:txBody>
      </p:sp>
      <p:sp>
        <p:nvSpPr>
          <p:cNvPr id="3" name="AutoShape 3"/>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fr-FR"/>
          </a:p>
        </p:txBody>
      </p:sp>
      <p:sp>
        <p:nvSpPr>
          <p:cNvPr id="4" name="AutoShape 4"/>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fr-FR"/>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6" name="TextBox 6"/>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21EBC284-B254-F5FE-92F0-570F5FA49D2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D130EB3-C04C-A166-8EA0-8FA9EB8B1DBD}"/>
              </a:ext>
            </a:extLst>
          </p:cNvPr>
          <p:cNvSpPr txBox="1"/>
          <p:nvPr/>
        </p:nvSpPr>
        <p:spPr>
          <a:xfrm>
            <a:off x="1699008" y="4264178"/>
            <a:ext cx="9960491" cy="2045560"/>
          </a:xfrm>
          <a:prstGeom prst="rect">
            <a:avLst/>
          </a:prstGeom>
        </p:spPr>
        <p:txBody>
          <a:bodyPr lIns="0" tIns="0" rIns="0" bIns="0" rtlCol="0" anchor="t">
            <a:spAutoFit/>
          </a:bodyPr>
          <a:lstStyle/>
          <a:p>
            <a:pPr marL="0" lvl="0" indent="0" algn="ctr">
              <a:lnSpc>
                <a:spcPts val="4079"/>
              </a:lnSpc>
            </a:pPr>
            <a:r>
              <a:rPr lang="fr-FR" sz="2400" dirty="0">
                <a:latin typeface="Quicksand"/>
                <a:ea typeface="Quicksand"/>
                <a:cs typeface="Quicksand"/>
                <a:sym typeface="Quicksand"/>
              </a:rPr>
              <a:t>En nous appuyant sur des données riches et variées, nous avons développé un modèle capable de prédire les fluctuations des ventes, prenant en compte des facteurs tels que les promotions, la saisonnalité et les événements spéciaux. </a:t>
            </a:r>
            <a:endParaRPr lang="en-US" sz="2400" dirty="0">
              <a:latin typeface="Quicksand"/>
              <a:ea typeface="Quicksand"/>
              <a:cs typeface="Quicksand"/>
              <a:sym typeface="Quicksand"/>
            </a:endParaRPr>
          </a:p>
        </p:txBody>
      </p:sp>
      <p:sp>
        <p:nvSpPr>
          <p:cNvPr id="3" name="AutoShape 3">
            <a:extLst>
              <a:ext uri="{FF2B5EF4-FFF2-40B4-BE49-F238E27FC236}">
                <a16:creationId xmlns:a16="http://schemas.microsoft.com/office/drawing/2014/main" id="{55D886B7-D83C-A919-A22D-B6A9E9C99119}"/>
              </a:ext>
            </a:extLst>
          </p:cNvPr>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fr-FR"/>
          </a:p>
        </p:txBody>
      </p:sp>
      <p:sp>
        <p:nvSpPr>
          <p:cNvPr id="4" name="AutoShape 4">
            <a:extLst>
              <a:ext uri="{FF2B5EF4-FFF2-40B4-BE49-F238E27FC236}">
                <a16:creationId xmlns:a16="http://schemas.microsoft.com/office/drawing/2014/main" id="{F0E0F7F1-C8CF-62A2-5118-30DD7AFE756E}"/>
              </a:ext>
            </a:extLst>
          </p:cNvPr>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fr-FR"/>
          </a:p>
        </p:txBody>
      </p:sp>
      <p:sp>
        <p:nvSpPr>
          <p:cNvPr id="5" name="Freeform 5">
            <a:extLst>
              <a:ext uri="{FF2B5EF4-FFF2-40B4-BE49-F238E27FC236}">
                <a16:creationId xmlns:a16="http://schemas.microsoft.com/office/drawing/2014/main" id="{76D36B37-B798-F533-CAEA-DB2E80650309}"/>
              </a:ext>
            </a:extLst>
          </p:cNvPr>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6" name="TextBox 6">
            <a:extLst>
              <a:ext uri="{FF2B5EF4-FFF2-40B4-BE49-F238E27FC236}">
                <a16:creationId xmlns:a16="http://schemas.microsoft.com/office/drawing/2014/main" id="{9E1344A5-6094-B89B-D088-129020B59B40}"/>
              </a:ext>
            </a:extLst>
          </p:cNvPr>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id="7" name="Freeform 7">
            <a:extLst>
              <a:ext uri="{FF2B5EF4-FFF2-40B4-BE49-F238E27FC236}">
                <a16:creationId xmlns:a16="http://schemas.microsoft.com/office/drawing/2014/main" id="{E57B558A-5521-AA07-89A7-F8ED44B0C398}"/>
              </a:ext>
            </a:extLst>
          </p:cNvPr>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grpSp>
        <p:nvGrpSpPr>
          <p:cNvPr id="8" name="Group 5">
            <a:extLst>
              <a:ext uri="{FF2B5EF4-FFF2-40B4-BE49-F238E27FC236}">
                <a16:creationId xmlns:a16="http://schemas.microsoft.com/office/drawing/2014/main" id="{3FC8B16E-51DC-CC9A-7225-5B468710C788}"/>
              </a:ext>
            </a:extLst>
          </p:cNvPr>
          <p:cNvGrpSpPr/>
          <p:nvPr/>
        </p:nvGrpSpPr>
        <p:grpSpPr>
          <a:xfrm>
            <a:off x="12725400" y="2895359"/>
            <a:ext cx="4305300" cy="4783198"/>
            <a:chOff x="0" y="0"/>
            <a:chExt cx="8441085" cy="10097834"/>
          </a:xfrm>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p:grpSpPr>
        <p:pic>
          <p:nvPicPr>
            <p:cNvPr id="9" name="Picture 6">
              <a:extLst>
                <a:ext uri="{FF2B5EF4-FFF2-40B4-BE49-F238E27FC236}">
                  <a16:creationId xmlns:a16="http://schemas.microsoft.com/office/drawing/2014/main" id="{5A671F3A-1645-18C1-B3CF-33CCAE6571D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2136" r="22136"/>
            <a:stretch/>
          </p:blipFill>
          <p:spPr>
            <a:xfrm>
              <a:off x="0" y="0"/>
              <a:ext cx="8441085" cy="10097834"/>
            </a:xfrm>
            <a:prstGeom prst="rect">
              <a:avLst/>
            </a:prstGeom>
            <a:grpFill/>
          </p:spPr>
        </p:pic>
      </p:grpSp>
    </p:spTree>
    <p:extLst>
      <p:ext uri="{BB962C8B-B14F-4D97-AF65-F5344CB8AC3E}">
        <p14:creationId xmlns:p14="http://schemas.microsoft.com/office/powerpoint/2010/main" val="1019847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txBody>
            <a:bodyPr/>
            <a:lstStyle/>
            <a:p>
              <a:endParaRPr lang="fr-FR"/>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grpSp>
        <p:nvGrpSpPr>
          <p:cNvPr id="5" name="Group 5"/>
          <p:cNvGrpSpPr/>
          <p:nvPr/>
        </p:nvGrpSpPr>
        <p:grpSpPr>
          <a:xfrm>
            <a:off x="9871981" y="1879554"/>
            <a:ext cx="7445822" cy="6712464"/>
            <a:chOff x="-1486677" y="436683"/>
            <a:chExt cx="9927763" cy="8370634"/>
          </a:xfr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grpSpPr>
        <p:pic>
          <p:nvPicPr>
            <p:cNvPr id="6" name="Picture 6"/>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2136" r="22136"/>
            <a:stretch/>
          </p:blipFill>
          <p:spPr>
            <a:xfrm>
              <a:off x="-1486677" y="436683"/>
              <a:ext cx="9927763" cy="8370634"/>
            </a:xfrm>
            <a:prstGeom prst="rect">
              <a:avLst/>
            </a:prstGeom>
            <a:grpFill/>
          </p:spPr>
        </p:pic>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8" name="TextBox 8"/>
          <p:cNvSpPr txBox="1"/>
          <p:nvPr/>
        </p:nvSpPr>
        <p:spPr>
          <a:xfrm>
            <a:off x="1028700" y="599709"/>
            <a:ext cx="939024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Données</a:t>
            </a:r>
          </a:p>
        </p:txBody>
      </p:sp>
      <p:sp>
        <p:nvSpPr>
          <p:cNvPr id="9" name="TextBox 9"/>
          <p:cNvSpPr txBox="1"/>
          <p:nvPr/>
        </p:nvSpPr>
        <p:spPr>
          <a:xfrm>
            <a:off x="1028700" y="3386084"/>
            <a:ext cx="8115300" cy="4148700"/>
          </a:xfrm>
          <a:prstGeom prst="rect">
            <a:avLst/>
          </a:prstGeom>
        </p:spPr>
        <p:txBody>
          <a:bodyPr wrap="square" lIns="0" tIns="0" rIns="0" bIns="0" rtlCol="0" anchor="t">
            <a:spAutoFit/>
          </a:bodyPr>
          <a:lstStyle/>
          <a:p>
            <a:pPr lvl="0" algn="just">
              <a:lnSpc>
                <a:spcPts val="4079"/>
              </a:lnSpc>
            </a:pPr>
            <a:r>
              <a:rPr lang="fr-FR" sz="2400" dirty="0">
                <a:latin typeface="Quicksand"/>
                <a:ea typeface="Quicksand"/>
                <a:cs typeface="Quicksand"/>
                <a:sym typeface="Quicksand"/>
              </a:rPr>
              <a:t>Elles sont essentielles pour prédire les ventes unitaires de milliers d’articles vendus dans différents magasins </a:t>
            </a:r>
            <a:r>
              <a:rPr lang="fr-FR" sz="2400" b="1" dirty="0" err="1">
                <a:latin typeface="Quicksand"/>
                <a:ea typeface="Quicksand"/>
                <a:cs typeface="Quicksand"/>
                <a:sym typeface="Quicksand"/>
              </a:rPr>
              <a:t>Favorita</a:t>
            </a:r>
            <a:r>
              <a:rPr lang="fr-FR" sz="2400" dirty="0">
                <a:latin typeface="Quicksand"/>
                <a:ea typeface="Quicksand"/>
                <a:cs typeface="Quicksand"/>
                <a:sym typeface="Quicksand"/>
              </a:rPr>
              <a:t> situés en Équateur. Les données d’entraînement comprennent les dates, les informations sur le magasin et l’article, si cet article a été promu, ainsi que les ventes unitaires. Les fichiers supplémentaires contiennent des informations supplémentaires qui peuvent être utiles lors de la création de vos modèles.</a:t>
            </a:r>
            <a:endParaRPr lang="en-US" sz="2400" dirty="0">
              <a:latin typeface="Quicksand"/>
              <a:ea typeface="Quicksand"/>
              <a:cs typeface="Quicksand"/>
              <a:sym typeface="Quicksand"/>
            </a:endParaRPr>
          </a:p>
        </p:txBody>
      </p:sp>
      <p:sp>
        <p:nvSpPr>
          <p:cNvPr id="10" name="TextBox 10"/>
          <p:cNvSpPr txBox="1"/>
          <p:nvPr/>
        </p:nvSpPr>
        <p:spPr>
          <a:xfrm>
            <a:off x="1028700" y="2823184"/>
            <a:ext cx="6938067"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Sources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4" name="TextBox 14"/>
          <p:cNvSpPr txBox="1"/>
          <p:nvPr/>
        </p:nvSpPr>
        <p:spPr>
          <a:xfrm>
            <a:off x="1028700" y="599709"/>
            <a:ext cx="8115300"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Données</a:t>
            </a:r>
          </a:p>
        </p:txBody>
      </p:sp>
      <p:sp>
        <p:nvSpPr>
          <p:cNvPr id="21" name="AutoShape 21"/>
          <p:cNvSpPr/>
          <p:nvPr/>
        </p:nvSpPr>
        <p:spPr>
          <a:xfrm>
            <a:off x="11658600" y="990600"/>
            <a:ext cx="6492240" cy="0"/>
          </a:xfrm>
          <a:prstGeom prst="line">
            <a:avLst/>
          </a:prstGeom>
          <a:ln w="76200" cap="flat">
            <a:solidFill>
              <a:srgbClr val="0F4662"/>
            </a:solidFill>
            <a:prstDash val="solid"/>
            <a:headEnd type="none" w="sm" len="sm"/>
            <a:tailEnd type="none" w="sm" len="sm"/>
          </a:ln>
        </p:spPr>
        <p:txBody>
          <a:bodyPr/>
          <a:lstStyle/>
          <a:p>
            <a:endParaRPr lang="fr-FR"/>
          </a:p>
        </p:txBody>
      </p:sp>
      <p:grpSp>
        <p:nvGrpSpPr>
          <p:cNvPr id="64" name="Groupe 63">
            <a:extLst>
              <a:ext uri="{FF2B5EF4-FFF2-40B4-BE49-F238E27FC236}">
                <a16:creationId xmlns:a16="http://schemas.microsoft.com/office/drawing/2014/main" id="{9C1E2452-5276-3987-53CF-AC74376B0D6D}"/>
              </a:ext>
            </a:extLst>
          </p:cNvPr>
          <p:cNvGrpSpPr/>
          <p:nvPr/>
        </p:nvGrpSpPr>
        <p:grpSpPr>
          <a:xfrm>
            <a:off x="2871475" y="2367162"/>
            <a:ext cx="100091822" cy="7009117"/>
            <a:chOff x="2871475" y="2367162"/>
            <a:chExt cx="100091822" cy="7009117"/>
          </a:xfrm>
        </p:grpSpPr>
        <p:grpSp>
          <p:nvGrpSpPr>
            <p:cNvPr id="2" name="Group 2"/>
            <p:cNvGrpSpPr/>
            <p:nvPr/>
          </p:nvGrpSpPr>
          <p:grpSpPr>
            <a:xfrm>
              <a:off x="2871475" y="2456695"/>
              <a:ext cx="9853925" cy="6426664"/>
              <a:chOff x="0" y="0"/>
              <a:chExt cx="1418473" cy="1692619"/>
            </a:xfrm>
          </p:grpSpPr>
          <p:sp>
            <p:nvSpPr>
              <p:cNvPr id="3" name="Freeform 3"/>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5943600" y="3101829"/>
              <a:ext cx="4297585" cy="2348889"/>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dirty="0"/>
            </a:p>
          </p:txBody>
        </p:sp>
        <p:grpSp>
          <p:nvGrpSpPr>
            <p:cNvPr id="6" name="Group 6"/>
            <p:cNvGrpSpPr/>
            <p:nvPr/>
          </p:nvGrpSpPr>
          <p:grpSpPr>
            <a:xfrm>
              <a:off x="15671318" y="2456695"/>
              <a:ext cx="9853925" cy="6426664"/>
              <a:chOff x="0" y="0"/>
              <a:chExt cx="1418473" cy="1692619"/>
            </a:xfrm>
          </p:grpSpPr>
          <p:sp>
            <p:nvSpPr>
              <p:cNvPr id="7" name="Freeform 7"/>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fr-FR"/>
              </a:p>
            </p:txBody>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17204704" y="2877488"/>
              <a:ext cx="4242888"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grpSp>
          <p:nvGrpSpPr>
            <p:cNvPr id="10" name="Group 10"/>
            <p:cNvGrpSpPr/>
            <p:nvPr/>
          </p:nvGrpSpPr>
          <p:grpSpPr>
            <a:xfrm>
              <a:off x="28471161" y="2367162"/>
              <a:ext cx="9853925" cy="6426664"/>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30050716" y="2998930"/>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16" name="TextBox 16"/>
            <p:cNvSpPr txBox="1"/>
            <p:nvPr/>
          </p:nvSpPr>
          <p:spPr>
            <a:xfrm>
              <a:off x="3013415" y="558049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Train</a:t>
              </a:r>
            </a:p>
          </p:txBody>
        </p:sp>
        <p:sp>
          <p:nvSpPr>
            <p:cNvPr id="17" name="TextBox 17"/>
            <p:cNvSpPr txBox="1"/>
            <p:nvPr/>
          </p:nvSpPr>
          <p:spPr>
            <a:xfrm>
              <a:off x="15931012" y="6083055"/>
              <a:ext cx="9334537"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avec la date, le </a:t>
              </a:r>
              <a:r>
                <a:rPr lang="fr-FR" sz="2400" dirty="0" err="1">
                  <a:latin typeface="Quicksand"/>
                  <a:ea typeface="Quicksand"/>
                  <a:cs typeface="Quicksand"/>
                  <a:sym typeface="Quicksand"/>
                </a:rPr>
                <a:t>store_nbr</a:t>
              </a:r>
              <a:r>
                <a:rPr lang="fr-FR" sz="2400" dirty="0">
                  <a:latin typeface="Quicksand"/>
                  <a:ea typeface="Quicksand"/>
                  <a:cs typeface="Quicksand"/>
                  <a:sym typeface="Quicksand"/>
                </a:rPr>
                <a:t>, </a:t>
              </a:r>
              <a:r>
                <a:rPr lang="fr-FR" sz="2400" dirty="0" err="1">
                  <a:latin typeface="Quicksand"/>
                  <a:ea typeface="Quicksand"/>
                  <a:cs typeface="Quicksand"/>
                  <a:sym typeface="Quicksand"/>
                </a:rPr>
                <a:t>item_nbr</a:t>
              </a:r>
              <a:r>
                <a:rPr lang="fr-FR" sz="2400" dirty="0">
                  <a:latin typeface="Quicksand"/>
                  <a:ea typeface="Quicksand"/>
                  <a:cs typeface="Quicksand"/>
                  <a:sym typeface="Quicksand"/>
                </a:rPr>
                <a:t> combinaisons à prévoir, ainsi que les informations en promotion.</a:t>
              </a:r>
              <a:endParaRPr lang="en-US" sz="2400" dirty="0">
                <a:latin typeface="Quicksand"/>
                <a:ea typeface="Quicksand"/>
                <a:cs typeface="Quicksand"/>
                <a:sym typeface="Quicksand"/>
              </a:endParaRPr>
            </a:p>
          </p:txBody>
        </p:sp>
        <p:sp>
          <p:nvSpPr>
            <p:cNvPr id="18" name="TextBox 18"/>
            <p:cNvSpPr txBox="1"/>
            <p:nvPr/>
          </p:nvSpPr>
          <p:spPr>
            <a:xfrm>
              <a:off x="15813258" y="558049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test</a:t>
              </a:r>
            </a:p>
          </p:txBody>
        </p:sp>
        <p:sp>
          <p:nvSpPr>
            <p:cNvPr id="19" name="TextBox 19"/>
            <p:cNvSpPr txBox="1"/>
            <p:nvPr/>
          </p:nvSpPr>
          <p:spPr>
            <a:xfrm>
              <a:off x="28613100" y="6133234"/>
              <a:ext cx="8226628" cy="1519775"/>
            </a:xfrm>
            <a:prstGeom prst="rect">
              <a:avLst/>
            </a:prstGeom>
          </p:spPr>
          <p:txBody>
            <a:bodyPr wrap="square" lIns="0" tIns="0" rIns="0" bIns="0" rtlCol="0" anchor="t">
              <a:spAutoFit/>
            </a:bodyPr>
            <a:lstStyle/>
            <a:p>
              <a:pPr marL="259080" lvl="1">
                <a:lnSpc>
                  <a:spcPts val="4079"/>
                </a:lnSpc>
              </a:pPr>
              <a:r>
                <a:rPr lang="fr-FR" sz="2400">
                  <a:latin typeface="Quicksand"/>
                  <a:ea typeface="Quicksand"/>
                  <a:cs typeface="Quicksand"/>
                  <a:sym typeface="Quicksand"/>
                </a:rPr>
                <a:t>Nombre de transactions de vente pour chaque date, store_nbr combinaison. Inclus uniquement pour la période des données d’entraînement.</a:t>
              </a:r>
              <a:endParaRPr lang="en-US" sz="2400" dirty="0">
                <a:latin typeface="Quicksand"/>
                <a:ea typeface="Quicksand"/>
                <a:cs typeface="Quicksand"/>
                <a:sym typeface="Quicksand"/>
              </a:endParaRPr>
            </a:p>
          </p:txBody>
        </p:sp>
        <p:sp>
          <p:nvSpPr>
            <p:cNvPr id="20" name="TextBox 20"/>
            <p:cNvSpPr txBox="1"/>
            <p:nvPr/>
          </p:nvSpPr>
          <p:spPr>
            <a:xfrm>
              <a:off x="28613100" y="5461386"/>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transactions</a:t>
              </a:r>
            </a:p>
          </p:txBody>
        </p:sp>
        <p:grpSp>
          <p:nvGrpSpPr>
            <p:cNvPr id="22" name="Group 10">
              <a:extLst>
                <a:ext uri="{FF2B5EF4-FFF2-40B4-BE49-F238E27FC236}">
                  <a16:creationId xmlns:a16="http://schemas.microsoft.com/office/drawing/2014/main" id="{2A447ACC-3FC8-49B3-BFB6-562004674282}"/>
                </a:ext>
              </a:extLst>
            </p:cNvPr>
            <p:cNvGrpSpPr/>
            <p:nvPr/>
          </p:nvGrpSpPr>
          <p:grpSpPr>
            <a:xfrm>
              <a:off x="41910000" y="2456695"/>
              <a:ext cx="9853925" cy="6426664"/>
              <a:chOff x="0" y="0"/>
              <a:chExt cx="1418473" cy="1692619"/>
            </a:xfrm>
          </p:grpSpPr>
          <p:sp>
            <p:nvSpPr>
              <p:cNvPr id="23" name="Freeform 11">
                <a:extLst>
                  <a:ext uri="{FF2B5EF4-FFF2-40B4-BE49-F238E27FC236}">
                    <a16:creationId xmlns:a16="http://schemas.microsoft.com/office/drawing/2014/main" id="{0C930A31-7A0E-8E46-172F-1CD3252B4362}"/>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24" name="TextBox 12">
                <a:extLst>
                  <a:ext uri="{FF2B5EF4-FFF2-40B4-BE49-F238E27FC236}">
                    <a16:creationId xmlns:a16="http://schemas.microsoft.com/office/drawing/2014/main" id="{620D0B88-FE90-0D02-C307-FDC291BF59A0}"/>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25" name="Freeform 13">
              <a:extLst>
                <a:ext uri="{FF2B5EF4-FFF2-40B4-BE49-F238E27FC236}">
                  <a16:creationId xmlns:a16="http://schemas.microsoft.com/office/drawing/2014/main" id="{0902A742-846F-135F-7979-5E15BB9EEBBC}"/>
                </a:ext>
              </a:extLst>
            </p:cNvPr>
            <p:cNvSpPr/>
            <p:nvPr/>
          </p:nvSpPr>
          <p:spPr>
            <a:xfrm>
              <a:off x="43489555" y="3088463"/>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26" name="TextBox 19">
              <a:extLst>
                <a:ext uri="{FF2B5EF4-FFF2-40B4-BE49-F238E27FC236}">
                  <a16:creationId xmlns:a16="http://schemas.microsoft.com/office/drawing/2014/main" id="{F79D305B-4949-C2B3-7CD7-F4D4F950EFD9}"/>
                </a:ext>
              </a:extLst>
            </p:cNvPr>
            <p:cNvSpPr txBox="1"/>
            <p:nvPr/>
          </p:nvSpPr>
          <p:spPr>
            <a:xfrm>
              <a:off x="41910000" y="6179160"/>
              <a:ext cx="8226628"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Stockez les métadonnées, y compris la ville, l’état, le type et le cluster.</a:t>
              </a:r>
              <a:endParaRPr lang="en-US" sz="2400" dirty="0">
                <a:latin typeface="Quicksand"/>
                <a:ea typeface="Quicksand"/>
                <a:cs typeface="Quicksand"/>
                <a:sym typeface="Quicksand"/>
              </a:endParaRPr>
            </a:p>
          </p:txBody>
        </p:sp>
        <p:sp>
          <p:nvSpPr>
            <p:cNvPr id="27" name="TextBox 20">
              <a:extLst>
                <a:ext uri="{FF2B5EF4-FFF2-40B4-BE49-F238E27FC236}">
                  <a16:creationId xmlns:a16="http://schemas.microsoft.com/office/drawing/2014/main" id="{B4F0840F-DAEA-C1A1-DEDA-B79866086A79}"/>
                </a:ext>
              </a:extLst>
            </p:cNvPr>
            <p:cNvSpPr txBox="1"/>
            <p:nvPr/>
          </p:nvSpPr>
          <p:spPr>
            <a:xfrm>
              <a:off x="42051939" y="5550919"/>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stores</a:t>
              </a:r>
            </a:p>
          </p:txBody>
        </p:sp>
        <p:grpSp>
          <p:nvGrpSpPr>
            <p:cNvPr id="28" name="Group 10">
              <a:extLst>
                <a:ext uri="{FF2B5EF4-FFF2-40B4-BE49-F238E27FC236}">
                  <a16:creationId xmlns:a16="http://schemas.microsoft.com/office/drawing/2014/main" id="{B238D925-BA35-E264-7735-AF7AD8E274CD}"/>
                </a:ext>
              </a:extLst>
            </p:cNvPr>
            <p:cNvGrpSpPr/>
            <p:nvPr/>
          </p:nvGrpSpPr>
          <p:grpSpPr>
            <a:xfrm>
              <a:off x="54709843" y="2607443"/>
              <a:ext cx="9853925" cy="6426664"/>
              <a:chOff x="0" y="0"/>
              <a:chExt cx="1418473" cy="1692619"/>
            </a:xfrm>
          </p:grpSpPr>
          <p:sp>
            <p:nvSpPr>
              <p:cNvPr id="29" name="Freeform 11">
                <a:extLst>
                  <a:ext uri="{FF2B5EF4-FFF2-40B4-BE49-F238E27FC236}">
                    <a16:creationId xmlns:a16="http://schemas.microsoft.com/office/drawing/2014/main" id="{E9A8EF05-3EFD-D53B-EAF8-0F4911EC348D}"/>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30" name="TextBox 12">
                <a:extLst>
                  <a:ext uri="{FF2B5EF4-FFF2-40B4-BE49-F238E27FC236}">
                    <a16:creationId xmlns:a16="http://schemas.microsoft.com/office/drawing/2014/main" id="{DEE23527-D211-F830-19C2-4BB7450EF4D5}"/>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1" name="Freeform 13">
              <a:extLst>
                <a:ext uri="{FF2B5EF4-FFF2-40B4-BE49-F238E27FC236}">
                  <a16:creationId xmlns:a16="http://schemas.microsoft.com/office/drawing/2014/main" id="{DEC488F6-A3DA-578D-59A9-86BCF43E18F6}"/>
                </a:ext>
              </a:extLst>
            </p:cNvPr>
            <p:cNvSpPr/>
            <p:nvPr/>
          </p:nvSpPr>
          <p:spPr>
            <a:xfrm>
              <a:off x="56289398" y="3239211"/>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32" name="TextBox 19">
              <a:extLst>
                <a:ext uri="{FF2B5EF4-FFF2-40B4-BE49-F238E27FC236}">
                  <a16:creationId xmlns:a16="http://schemas.microsoft.com/office/drawing/2014/main" id="{5C59627F-9D11-F4AB-E6BF-BBFBCD62FED1}"/>
                </a:ext>
              </a:extLst>
            </p:cNvPr>
            <p:cNvSpPr txBox="1"/>
            <p:nvPr/>
          </p:nvSpPr>
          <p:spPr>
            <a:xfrm>
              <a:off x="54851782" y="6373515"/>
              <a:ext cx="8226628" cy="369332"/>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400" b="0" i="0" u="none" strike="noStrike" cap="none" normalizeH="0" baseline="0" dirty="0">
                  <a:ln>
                    <a:noFill/>
                  </a:ln>
                  <a:effectLst/>
                  <a:latin typeface="Quicksand" panose="020B0604020202020204" charset="0"/>
                </a:rPr>
                <a:t>Item </a:t>
              </a:r>
              <a:r>
                <a:rPr kumimoji="0" lang="fr-FR" altLang="fr-FR" sz="2400" b="0" i="0" u="none" strike="noStrike" cap="none" normalizeH="0" baseline="0" dirty="0" err="1">
                  <a:ln>
                    <a:noFill/>
                  </a:ln>
                  <a:effectLst/>
                  <a:latin typeface="Quicksand" panose="020B0604020202020204" charset="0"/>
                </a:rPr>
                <a:t>metadata</a:t>
              </a:r>
              <a:r>
                <a:rPr kumimoji="0" lang="fr-FR" altLang="fr-FR" sz="2400" b="0" i="0" u="none" strike="noStrike" cap="none" normalizeH="0" baseline="0" dirty="0">
                  <a:ln>
                    <a:noFill/>
                  </a:ln>
                  <a:effectLst/>
                  <a:latin typeface="Quicksand" panose="020B0604020202020204" charset="0"/>
                </a:rPr>
                <a:t>, </a:t>
              </a:r>
              <a:r>
                <a:rPr kumimoji="0" lang="fr-FR" altLang="fr-FR" sz="2400" b="0" i="0" u="none" strike="noStrike" cap="none" normalizeH="0" baseline="0" dirty="0" err="1">
                  <a:ln>
                    <a:noFill/>
                  </a:ln>
                  <a:effectLst/>
                  <a:latin typeface="Quicksand" panose="020B0604020202020204" charset="0"/>
                </a:rPr>
                <a:t>including</a:t>
              </a:r>
              <a:r>
                <a:rPr kumimoji="0" lang="fr-FR" altLang="fr-FR" sz="2400" b="0" i="0" u="none" strike="noStrike" cap="none" normalizeH="0" baseline="0" dirty="0">
                  <a:ln>
                    <a:noFill/>
                  </a:ln>
                  <a:effectLst/>
                  <a:latin typeface="Quicksand" panose="020B0604020202020204" charset="0"/>
                </a:rPr>
                <a:t> </a:t>
              </a:r>
              <a:r>
                <a:rPr kumimoji="0" lang="fr-FR" altLang="fr-FR" sz="2400" b="0" i="0" u="none" strike="noStrike" cap="none" normalizeH="0" baseline="0" dirty="0" err="1">
                  <a:ln>
                    <a:noFill/>
                  </a:ln>
                  <a:effectLst/>
                  <a:latin typeface="Quicksand" panose="020B0604020202020204" charset="0"/>
                </a:rPr>
                <a:t>family</a:t>
              </a:r>
              <a:r>
                <a:rPr kumimoji="0" lang="fr-FR" altLang="fr-FR" sz="2400" b="0" i="0" u="none" strike="noStrike" cap="none" normalizeH="0" baseline="0" dirty="0">
                  <a:ln>
                    <a:noFill/>
                  </a:ln>
                  <a:effectLst/>
                  <a:latin typeface="Quicksand" panose="020B0604020202020204" charset="0"/>
                </a:rPr>
                <a:t>, class, and </a:t>
              </a:r>
              <a:r>
                <a:rPr kumimoji="0" lang="fr-FR" altLang="fr-FR" sz="2400" b="0" i="0" u="none" strike="noStrike" cap="none" normalizeH="0" baseline="0" dirty="0" err="1">
                  <a:ln>
                    <a:noFill/>
                  </a:ln>
                  <a:effectLst/>
                  <a:latin typeface="Quicksand" panose="020B0604020202020204" charset="0"/>
                </a:rPr>
                <a:t>perishable</a:t>
              </a:r>
              <a:r>
                <a:rPr kumimoji="0" lang="fr-FR" altLang="fr-FR" sz="2400" b="0" i="0" u="none" strike="noStrike" cap="none" normalizeH="0" baseline="0" dirty="0">
                  <a:ln>
                    <a:noFill/>
                  </a:ln>
                  <a:effectLst/>
                  <a:latin typeface="Quicksand" panose="020B0604020202020204" charset="0"/>
                </a:rPr>
                <a:t>.</a:t>
              </a:r>
            </a:p>
          </p:txBody>
        </p:sp>
        <p:sp>
          <p:nvSpPr>
            <p:cNvPr id="33" name="TextBox 20">
              <a:extLst>
                <a:ext uri="{FF2B5EF4-FFF2-40B4-BE49-F238E27FC236}">
                  <a16:creationId xmlns:a16="http://schemas.microsoft.com/office/drawing/2014/main" id="{689E8264-546E-7057-BE9F-DE4555DD6AC1}"/>
                </a:ext>
              </a:extLst>
            </p:cNvPr>
            <p:cNvSpPr txBox="1"/>
            <p:nvPr/>
          </p:nvSpPr>
          <p:spPr>
            <a:xfrm>
              <a:off x="54851782" y="5701667"/>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items</a:t>
              </a:r>
            </a:p>
          </p:txBody>
        </p:sp>
        <p:grpSp>
          <p:nvGrpSpPr>
            <p:cNvPr id="34" name="Group 10">
              <a:extLst>
                <a:ext uri="{FF2B5EF4-FFF2-40B4-BE49-F238E27FC236}">
                  <a16:creationId xmlns:a16="http://schemas.microsoft.com/office/drawing/2014/main" id="{FBA9C909-6778-A4AC-E1EF-EA23831159E0}"/>
                </a:ext>
              </a:extLst>
            </p:cNvPr>
            <p:cNvGrpSpPr/>
            <p:nvPr/>
          </p:nvGrpSpPr>
          <p:grpSpPr>
            <a:xfrm>
              <a:off x="67509686" y="2758191"/>
              <a:ext cx="9853925" cy="6426664"/>
              <a:chOff x="0" y="0"/>
              <a:chExt cx="1418473" cy="1692619"/>
            </a:xfrm>
          </p:grpSpPr>
          <p:sp>
            <p:nvSpPr>
              <p:cNvPr id="35" name="Freeform 11">
                <a:extLst>
                  <a:ext uri="{FF2B5EF4-FFF2-40B4-BE49-F238E27FC236}">
                    <a16:creationId xmlns:a16="http://schemas.microsoft.com/office/drawing/2014/main" id="{1B03FC72-FC7F-FEBD-7896-C516DDBBB199}"/>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36" name="TextBox 12">
                <a:extLst>
                  <a:ext uri="{FF2B5EF4-FFF2-40B4-BE49-F238E27FC236}">
                    <a16:creationId xmlns:a16="http://schemas.microsoft.com/office/drawing/2014/main" id="{4FE98C08-9D66-8E00-7AA9-7DBC69C2D857}"/>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7" name="Freeform 13">
              <a:extLst>
                <a:ext uri="{FF2B5EF4-FFF2-40B4-BE49-F238E27FC236}">
                  <a16:creationId xmlns:a16="http://schemas.microsoft.com/office/drawing/2014/main" id="{DD91C9CE-FA21-18E8-5746-AE5D0D3800A7}"/>
                </a:ext>
              </a:extLst>
            </p:cNvPr>
            <p:cNvSpPr/>
            <p:nvPr/>
          </p:nvSpPr>
          <p:spPr>
            <a:xfrm>
              <a:off x="69089241" y="3389959"/>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38" name="TextBox 19">
              <a:extLst>
                <a:ext uri="{FF2B5EF4-FFF2-40B4-BE49-F238E27FC236}">
                  <a16:creationId xmlns:a16="http://schemas.microsoft.com/office/drawing/2014/main" id="{15F8A04E-E169-A936-D21E-471D63BF9C01}"/>
                </a:ext>
              </a:extLst>
            </p:cNvPr>
            <p:cNvSpPr txBox="1"/>
            <p:nvPr/>
          </p:nvSpPr>
          <p:spPr>
            <a:xfrm>
              <a:off x="67651625" y="6524263"/>
              <a:ext cx="8226628" cy="1846659"/>
            </a:xfrm>
            <a:prstGeom prst="rect">
              <a:avLst/>
            </a:prstGeom>
          </p:spPr>
          <p:txBody>
            <a:bodyPr wrap="square" lIns="0" tIns="0" rIns="0" bIns="0" rtlCol="0" anchor="t">
              <a:spAutoFit/>
            </a:bodyPr>
            <a:lstStyle/>
            <a:p>
              <a:pPr fontAlgn="base">
                <a:spcBef>
                  <a:spcPts val="600"/>
                </a:spcBef>
                <a:spcAft>
                  <a:spcPts val="600"/>
                </a:spcAft>
              </a:pPr>
              <a:r>
                <a:rPr lang="fr-FR" sz="2400" dirty="0">
                  <a:latin typeface="Quicksand" panose="020B0604020202020204" charset="0"/>
                </a:rPr>
                <a:t>Prix quotidien du pétrole qui inclut les valeurs pendant la période des données d’entraînement et d’essai. (L’Équateur est un pays dépendant du pétrole et sa santé économique est très vulnérable aux chocs des prix du pétrole.)</a:t>
              </a:r>
              <a:endParaRPr lang="en-US" sz="2400" b="0" i="0" dirty="0">
                <a:effectLst/>
                <a:latin typeface="Quicksand" panose="020B0604020202020204" charset="0"/>
              </a:endParaRPr>
            </a:p>
          </p:txBody>
        </p:sp>
        <p:sp>
          <p:nvSpPr>
            <p:cNvPr id="39" name="TextBox 20">
              <a:extLst>
                <a:ext uri="{FF2B5EF4-FFF2-40B4-BE49-F238E27FC236}">
                  <a16:creationId xmlns:a16="http://schemas.microsoft.com/office/drawing/2014/main" id="{F0403CE3-12E3-072A-B9A5-241A853B78C9}"/>
                </a:ext>
              </a:extLst>
            </p:cNvPr>
            <p:cNvSpPr txBox="1"/>
            <p:nvPr/>
          </p:nvSpPr>
          <p:spPr>
            <a:xfrm>
              <a:off x="67651625" y="5852415"/>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oil</a:t>
              </a:r>
            </a:p>
          </p:txBody>
        </p:sp>
        <p:sp>
          <p:nvSpPr>
            <p:cNvPr id="44" name="TextBox 17">
              <a:extLst>
                <a:ext uri="{FF2B5EF4-FFF2-40B4-BE49-F238E27FC236}">
                  <a16:creationId xmlns:a16="http://schemas.microsoft.com/office/drawing/2014/main" id="{10B0A0B9-3DAF-5075-65E6-8BBE042067C5}"/>
                </a:ext>
              </a:extLst>
            </p:cNvPr>
            <p:cNvSpPr txBox="1"/>
            <p:nvPr/>
          </p:nvSpPr>
          <p:spPr>
            <a:xfrm>
              <a:off x="3131169" y="6083055"/>
              <a:ext cx="9334537"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qui inclut le </a:t>
              </a:r>
              <a:r>
                <a:rPr lang="fr-FR" sz="2400" b="1" dirty="0" err="1">
                  <a:latin typeface="Quicksand"/>
                  <a:ea typeface="Quicksand"/>
                  <a:cs typeface="Quicksand"/>
                  <a:sym typeface="Quicksand"/>
                </a:rPr>
                <a:t>unit_sales</a:t>
              </a:r>
              <a:r>
                <a:rPr lang="fr-FR" sz="2400" b="1" dirty="0">
                  <a:latin typeface="Quicksand"/>
                  <a:ea typeface="Quicksand"/>
                  <a:cs typeface="Quicksand"/>
                  <a:sym typeface="Quicksand"/>
                </a:rPr>
                <a:t> </a:t>
              </a:r>
              <a:r>
                <a:rPr lang="fr-FR" sz="2400" dirty="0">
                  <a:latin typeface="Quicksand"/>
                  <a:ea typeface="Quicksand"/>
                  <a:cs typeface="Quicksand"/>
                  <a:sym typeface="Quicksand"/>
                </a:rPr>
                <a:t>par </a:t>
              </a:r>
              <a:r>
                <a:rPr lang="fr-FR" sz="2400" b="1" dirty="0">
                  <a:latin typeface="Quicksand"/>
                  <a:ea typeface="Quicksand"/>
                  <a:cs typeface="Quicksand"/>
                  <a:sym typeface="Quicksand"/>
                </a:rPr>
                <a:t>date</a:t>
              </a:r>
              <a:r>
                <a:rPr lang="fr-FR" sz="2400" dirty="0">
                  <a:latin typeface="Quicksand"/>
                  <a:ea typeface="Quicksand"/>
                  <a:cs typeface="Quicksand"/>
                  <a:sym typeface="Quicksand"/>
                </a:rPr>
                <a:t>, </a:t>
              </a:r>
              <a:r>
                <a:rPr lang="fr-FR" sz="2400" dirty="0" err="1">
                  <a:latin typeface="Quicksand"/>
                  <a:ea typeface="Quicksand"/>
                  <a:cs typeface="Quicksand"/>
                  <a:sym typeface="Quicksand"/>
                </a:rPr>
                <a:t>store_nbr</a:t>
              </a:r>
              <a:r>
                <a:rPr lang="fr-FR" sz="2400" dirty="0">
                  <a:latin typeface="Quicksand"/>
                  <a:ea typeface="Quicksand"/>
                  <a:cs typeface="Quicksand"/>
                  <a:sym typeface="Quicksand"/>
                </a:rPr>
                <a:t> et </a:t>
              </a:r>
              <a:r>
                <a:rPr lang="fr-FR" sz="2400" dirty="0" err="1">
                  <a:latin typeface="Quicksand"/>
                  <a:ea typeface="Quicksand"/>
                  <a:cs typeface="Quicksand"/>
                  <a:sym typeface="Quicksand"/>
                </a:rPr>
                <a:t>item_nbr</a:t>
              </a:r>
              <a:r>
                <a:rPr lang="fr-FR" sz="2400" dirty="0">
                  <a:latin typeface="Quicksand"/>
                  <a:ea typeface="Quicksand"/>
                  <a:cs typeface="Quicksand"/>
                  <a:sym typeface="Quicksand"/>
                </a:rPr>
                <a:t> ainsi qu’un ID unique pour étiqueter les lignes</a:t>
              </a:r>
              <a:endParaRPr lang="en-US" sz="2400" dirty="0">
                <a:latin typeface="Quicksand"/>
                <a:ea typeface="Quicksand"/>
                <a:cs typeface="Quicksand"/>
                <a:sym typeface="Quicksand"/>
              </a:endParaRPr>
            </a:p>
          </p:txBody>
        </p:sp>
        <p:grpSp>
          <p:nvGrpSpPr>
            <p:cNvPr id="50" name="Group 10">
              <a:extLst>
                <a:ext uri="{FF2B5EF4-FFF2-40B4-BE49-F238E27FC236}">
                  <a16:creationId xmlns:a16="http://schemas.microsoft.com/office/drawing/2014/main" id="{9B917108-BE69-6662-F97E-DAE9357728A6}"/>
                </a:ext>
              </a:extLst>
            </p:cNvPr>
            <p:cNvGrpSpPr/>
            <p:nvPr/>
          </p:nvGrpSpPr>
          <p:grpSpPr>
            <a:xfrm>
              <a:off x="80309529" y="2758191"/>
              <a:ext cx="9853925" cy="6426664"/>
              <a:chOff x="0" y="0"/>
              <a:chExt cx="1418473" cy="1692619"/>
            </a:xfrm>
          </p:grpSpPr>
          <p:sp>
            <p:nvSpPr>
              <p:cNvPr id="51" name="Freeform 11">
                <a:extLst>
                  <a:ext uri="{FF2B5EF4-FFF2-40B4-BE49-F238E27FC236}">
                    <a16:creationId xmlns:a16="http://schemas.microsoft.com/office/drawing/2014/main" id="{6F45E603-8F62-33F7-8EF0-809A68A43A73}"/>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52" name="TextBox 12">
                <a:extLst>
                  <a:ext uri="{FF2B5EF4-FFF2-40B4-BE49-F238E27FC236}">
                    <a16:creationId xmlns:a16="http://schemas.microsoft.com/office/drawing/2014/main" id="{75A659DF-5166-6FEC-0636-FD14FCF64642}"/>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3" name="Freeform 13">
              <a:extLst>
                <a:ext uri="{FF2B5EF4-FFF2-40B4-BE49-F238E27FC236}">
                  <a16:creationId xmlns:a16="http://schemas.microsoft.com/office/drawing/2014/main" id="{132D904E-CA9F-2192-2C17-CD7E9FFA4393}"/>
                </a:ext>
              </a:extLst>
            </p:cNvPr>
            <p:cNvSpPr/>
            <p:nvPr/>
          </p:nvSpPr>
          <p:spPr>
            <a:xfrm>
              <a:off x="82008692" y="3348678"/>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54" name="TextBox 19">
              <a:extLst>
                <a:ext uri="{FF2B5EF4-FFF2-40B4-BE49-F238E27FC236}">
                  <a16:creationId xmlns:a16="http://schemas.microsoft.com/office/drawing/2014/main" id="{72F5E162-0691-A053-A5DB-5E5395FB8761}"/>
                </a:ext>
              </a:extLst>
            </p:cNvPr>
            <p:cNvSpPr txBox="1"/>
            <p:nvPr/>
          </p:nvSpPr>
          <p:spPr>
            <a:xfrm>
              <a:off x="80571076" y="6482982"/>
              <a:ext cx="8226628" cy="738664"/>
            </a:xfrm>
            <a:prstGeom prst="rect">
              <a:avLst/>
            </a:prstGeom>
          </p:spPr>
          <p:txBody>
            <a:bodyPr wrap="square" lIns="0" tIns="0" rIns="0" bIns="0" rtlCol="0" anchor="t">
              <a:spAutoFit/>
            </a:bodyPr>
            <a:lstStyle/>
            <a:p>
              <a:pPr fontAlgn="base">
                <a:spcBef>
                  <a:spcPts val="600"/>
                </a:spcBef>
                <a:spcAft>
                  <a:spcPts val="600"/>
                </a:spcAft>
              </a:pPr>
              <a:r>
                <a:rPr lang="fr-FR" sz="2400" dirty="0">
                  <a:latin typeface="Quicksand" panose="020B0604020202020204" charset="0"/>
                </a:rPr>
                <a:t>Jours fériés et événements, avec métadonnées (description)</a:t>
              </a:r>
              <a:endParaRPr lang="en-US" sz="2400" dirty="0">
                <a:latin typeface="Quicksand" panose="020B0604020202020204" charset="0"/>
              </a:endParaRPr>
            </a:p>
          </p:txBody>
        </p:sp>
        <p:sp>
          <p:nvSpPr>
            <p:cNvPr id="55" name="TextBox 20">
              <a:extLst>
                <a:ext uri="{FF2B5EF4-FFF2-40B4-BE49-F238E27FC236}">
                  <a16:creationId xmlns:a16="http://schemas.microsoft.com/office/drawing/2014/main" id="{01B3AAF5-FF85-34FB-A126-A08D727966A6}"/>
                </a:ext>
              </a:extLst>
            </p:cNvPr>
            <p:cNvSpPr txBox="1"/>
            <p:nvPr/>
          </p:nvSpPr>
          <p:spPr>
            <a:xfrm>
              <a:off x="80571076" y="581113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err="1">
                  <a:solidFill>
                    <a:srgbClr val="0F4662"/>
                  </a:solidFill>
                  <a:latin typeface="Quicksand Bold"/>
                  <a:ea typeface="Quicksand Bold"/>
                  <a:cs typeface="Quicksand Bold"/>
                  <a:sym typeface="Quicksand Bold"/>
                </a:rPr>
                <a:t>holidays_events</a:t>
              </a:r>
              <a:endParaRPr lang="en-US" sz="2799" b="1" dirty="0">
                <a:solidFill>
                  <a:srgbClr val="0F4662"/>
                </a:solidFill>
                <a:latin typeface="Quicksand Bold"/>
                <a:ea typeface="Quicksand Bold"/>
                <a:cs typeface="Quicksand Bold"/>
                <a:sym typeface="Quicksand Bold"/>
              </a:endParaRPr>
            </a:p>
          </p:txBody>
        </p:sp>
        <p:grpSp>
          <p:nvGrpSpPr>
            <p:cNvPr id="58" name="Group 10">
              <a:extLst>
                <a:ext uri="{FF2B5EF4-FFF2-40B4-BE49-F238E27FC236}">
                  <a16:creationId xmlns:a16="http://schemas.microsoft.com/office/drawing/2014/main" id="{D045D8F4-7996-B132-FC7F-A4E10E62764E}"/>
                </a:ext>
              </a:extLst>
            </p:cNvPr>
            <p:cNvGrpSpPr/>
            <p:nvPr/>
          </p:nvGrpSpPr>
          <p:grpSpPr>
            <a:xfrm>
              <a:off x="93109372" y="2949615"/>
              <a:ext cx="9853925" cy="6426664"/>
              <a:chOff x="0" y="0"/>
              <a:chExt cx="1418473" cy="1692619"/>
            </a:xfrm>
          </p:grpSpPr>
          <p:sp>
            <p:nvSpPr>
              <p:cNvPr id="59" name="Freeform 11">
                <a:extLst>
                  <a:ext uri="{FF2B5EF4-FFF2-40B4-BE49-F238E27FC236}">
                    <a16:creationId xmlns:a16="http://schemas.microsoft.com/office/drawing/2014/main" id="{76DDAA8D-0B28-CF7B-3556-A4FAC7CA1E91}"/>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60" name="TextBox 12">
                <a:extLst>
                  <a:ext uri="{FF2B5EF4-FFF2-40B4-BE49-F238E27FC236}">
                    <a16:creationId xmlns:a16="http://schemas.microsoft.com/office/drawing/2014/main" id="{ADF323F7-8257-49FD-5453-AB1C348C94A8}"/>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61" name="Freeform 13">
              <a:extLst>
                <a:ext uri="{FF2B5EF4-FFF2-40B4-BE49-F238E27FC236}">
                  <a16:creationId xmlns:a16="http://schemas.microsoft.com/office/drawing/2014/main" id="{41E5113E-20FC-86B9-5A25-1A8F9238DA0F}"/>
                </a:ext>
              </a:extLst>
            </p:cNvPr>
            <p:cNvSpPr/>
            <p:nvPr/>
          </p:nvSpPr>
          <p:spPr>
            <a:xfrm>
              <a:off x="94808535" y="3540102"/>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62" name="TextBox 19">
              <a:extLst>
                <a:ext uri="{FF2B5EF4-FFF2-40B4-BE49-F238E27FC236}">
                  <a16:creationId xmlns:a16="http://schemas.microsoft.com/office/drawing/2014/main" id="{E0FB9B70-D0EE-DF25-3614-82E0EAC53D42}"/>
                </a:ext>
              </a:extLst>
            </p:cNvPr>
            <p:cNvSpPr txBox="1"/>
            <p:nvPr/>
          </p:nvSpPr>
          <p:spPr>
            <a:xfrm>
              <a:off x="93370919" y="6674406"/>
              <a:ext cx="8226628" cy="369332"/>
            </a:xfrm>
            <a:prstGeom prst="rect">
              <a:avLst/>
            </a:prstGeom>
          </p:spPr>
          <p:txBody>
            <a:bodyPr wrap="square" lIns="0" tIns="0" rIns="0" bIns="0" rtlCol="0" anchor="t">
              <a:spAutoFit/>
            </a:bodyPr>
            <a:lstStyle/>
            <a:p>
              <a:pPr fontAlgn="base">
                <a:spcBef>
                  <a:spcPts val="600"/>
                </a:spcBef>
                <a:spcAft>
                  <a:spcPts val="600"/>
                </a:spcAft>
              </a:pPr>
              <a:r>
                <a:rPr lang="en-US" sz="2400">
                  <a:latin typeface="Quicksand" panose="020B0604020202020204" charset="0"/>
                </a:rPr>
                <a:t>A sample submission file in the correct format.</a:t>
              </a:r>
              <a:endParaRPr lang="en-US" sz="2400" dirty="0">
                <a:latin typeface="Quicksand" panose="020B0604020202020204" charset="0"/>
              </a:endParaRPr>
            </a:p>
          </p:txBody>
        </p:sp>
        <p:sp>
          <p:nvSpPr>
            <p:cNvPr id="63" name="TextBox 20">
              <a:extLst>
                <a:ext uri="{FF2B5EF4-FFF2-40B4-BE49-F238E27FC236}">
                  <a16:creationId xmlns:a16="http://schemas.microsoft.com/office/drawing/2014/main" id="{6AF70DD3-AA76-BFF4-B3F6-7DFC45CBD9F7}"/>
                </a:ext>
              </a:extLst>
            </p:cNvPr>
            <p:cNvSpPr txBox="1"/>
            <p:nvPr/>
          </p:nvSpPr>
          <p:spPr>
            <a:xfrm>
              <a:off x="93370919" y="6002558"/>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err="1">
                  <a:solidFill>
                    <a:srgbClr val="0F4662"/>
                  </a:solidFill>
                  <a:latin typeface="Quicksand Bold"/>
                  <a:ea typeface="Quicksand Bold"/>
                  <a:cs typeface="Quicksand Bold"/>
                  <a:sym typeface="Quicksand Bold"/>
                </a:rPr>
                <a:t>sample_submission</a:t>
              </a:r>
              <a:endParaRPr lang="en-US" sz="2799" b="1" dirty="0">
                <a:solidFill>
                  <a:srgbClr val="0F4662"/>
                </a:solidFill>
                <a:latin typeface="Quicksand Bold"/>
                <a:ea typeface="Quicksand Bold"/>
                <a:cs typeface="Quicksand Bold"/>
                <a:sym typeface="Quicksand Bold"/>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65CE6FAC-0BF6-F3BA-185A-5D465F7E10D8}"/>
            </a:ext>
          </a:extLst>
        </p:cNvPr>
        <p:cNvGrpSpPr/>
        <p:nvPr/>
      </p:nvGrpSpPr>
      <p:grpSpPr>
        <a:xfrm>
          <a:off x="0" y="0"/>
          <a:ext cx="0" cy="0"/>
          <a:chOff x="0" y="0"/>
          <a:chExt cx="0" cy="0"/>
        </a:xfrm>
      </p:grpSpPr>
      <p:sp>
        <p:nvSpPr>
          <p:cNvPr id="14" name="TextBox 14">
            <a:extLst>
              <a:ext uri="{FF2B5EF4-FFF2-40B4-BE49-F238E27FC236}">
                <a16:creationId xmlns:a16="http://schemas.microsoft.com/office/drawing/2014/main" id="{92472D6C-3DCE-5A63-604A-B519042DE4F8}"/>
              </a:ext>
            </a:extLst>
          </p:cNvPr>
          <p:cNvSpPr txBox="1"/>
          <p:nvPr/>
        </p:nvSpPr>
        <p:spPr>
          <a:xfrm>
            <a:off x="1028700" y="599709"/>
            <a:ext cx="8115300"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Données</a:t>
            </a:r>
          </a:p>
        </p:txBody>
      </p:sp>
      <p:sp>
        <p:nvSpPr>
          <p:cNvPr id="21" name="AutoShape 21">
            <a:extLst>
              <a:ext uri="{FF2B5EF4-FFF2-40B4-BE49-F238E27FC236}">
                <a16:creationId xmlns:a16="http://schemas.microsoft.com/office/drawing/2014/main" id="{521D68BF-98CA-FD97-0F6C-565C24E2363C}"/>
              </a:ext>
            </a:extLst>
          </p:cNvPr>
          <p:cNvSpPr/>
          <p:nvPr/>
        </p:nvSpPr>
        <p:spPr>
          <a:xfrm>
            <a:off x="11658600" y="990600"/>
            <a:ext cx="6492240" cy="0"/>
          </a:xfrm>
          <a:prstGeom prst="line">
            <a:avLst/>
          </a:prstGeom>
          <a:ln w="76200" cap="flat">
            <a:solidFill>
              <a:srgbClr val="0F4662"/>
            </a:solidFill>
            <a:prstDash val="solid"/>
            <a:headEnd type="none" w="sm" len="sm"/>
            <a:tailEnd type="none" w="sm" len="sm"/>
          </a:ln>
        </p:spPr>
        <p:txBody>
          <a:bodyPr/>
          <a:lstStyle/>
          <a:p>
            <a:endParaRPr lang="fr-FR"/>
          </a:p>
        </p:txBody>
      </p:sp>
      <p:grpSp>
        <p:nvGrpSpPr>
          <p:cNvPr id="64" name="Groupe 63">
            <a:extLst>
              <a:ext uri="{FF2B5EF4-FFF2-40B4-BE49-F238E27FC236}">
                <a16:creationId xmlns:a16="http://schemas.microsoft.com/office/drawing/2014/main" id="{AF211A5C-A86D-7474-FD43-86505DA947EF}"/>
              </a:ext>
            </a:extLst>
          </p:cNvPr>
          <p:cNvGrpSpPr/>
          <p:nvPr/>
        </p:nvGrpSpPr>
        <p:grpSpPr>
          <a:xfrm>
            <a:off x="-10058400" y="2367162"/>
            <a:ext cx="100091822" cy="7009117"/>
            <a:chOff x="2871475" y="2367162"/>
            <a:chExt cx="100091822" cy="7009117"/>
          </a:xfrm>
        </p:grpSpPr>
        <p:grpSp>
          <p:nvGrpSpPr>
            <p:cNvPr id="2" name="Group 2">
              <a:extLst>
                <a:ext uri="{FF2B5EF4-FFF2-40B4-BE49-F238E27FC236}">
                  <a16:creationId xmlns:a16="http://schemas.microsoft.com/office/drawing/2014/main" id="{E0553DE7-1158-686E-DF2A-96EA7F58FF64}"/>
                </a:ext>
              </a:extLst>
            </p:cNvPr>
            <p:cNvGrpSpPr/>
            <p:nvPr/>
          </p:nvGrpSpPr>
          <p:grpSpPr>
            <a:xfrm>
              <a:off x="2871475" y="2456695"/>
              <a:ext cx="9853925" cy="6426664"/>
              <a:chOff x="0" y="0"/>
              <a:chExt cx="1418473" cy="1692619"/>
            </a:xfrm>
          </p:grpSpPr>
          <p:sp>
            <p:nvSpPr>
              <p:cNvPr id="3" name="Freeform 3">
                <a:extLst>
                  <a:ext uri="{FF2B5EF4-FFF2-40B4-BE49-F238E27FC236}">
                    <a16:creationId xmlns:a16="http://schemas.microsoft.com/office/drawing/2014/main" id="{79D9D71E-A9DE-ED72-4493-399C3600B972}"/>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4" name="TextBox 4">
                <a:extLst>
                  <a:ext uri="{FF2B5EF4-FFF2-40B4-BE49-F238E27FC236}">
                    <a16:creationId xmlns:a16="http://schemas.microsoft.com/office/drawing/2014/main" id="{A5734115-00B1-7FAF-6F2A-BCB0914191F5}"/>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a:extLst>
                <a:ext uri="{FF2B5EF4-FFF2-40B4-BE49-F238E27FC236}">
                  <a16:creationId xmlns:a16="http://schemas.microsoft.com/office/drawing/2014/main" id="{FF6B3AA2-F372-5B86-B725-7B2C80DCF29A}"/>
                </a:ext>
              </a:extLst>
            </p:cNvPr>
            <p:cNvSpPr/>
            <p:nvPr/>
          </p:nvSpPr>
          <p:spPr>
            <a:xfrm>
              <a:off x="5943600" y="3101829"/>
              <a:ext cx="4297585" cy="2348889"/>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dirty="0"/>
            </a:p>
          </p:txBody>
        </p:sp>
        <p:grpSp>
          <p:nvGrpSpPr>
            <p:cNvPr id="6" name="Group 6">
              <a:extLst>
                <a:ext uri="{FF2B5EF4-FFF2-40B4-BE49-F238E27FC236}">
                  <a16:creationId xmlns:a16="http://schemas.microsoft.com/office/drawing/2014/main" id="{704BFC24-D7A8-5282-7B82-28EDCF6D38E3}"/>
                </a:ext>
              </a:extLst>
            </p:cNvPr>
            <p:cNvGrpSpPr/>
            <p:nvPr/>
          </p:nvGrpSpPr>
          <p:grpSpPr>
            <a:xfrm>
              <a:off x="15671318" y="2456695"/>
              <a:ext cx="9853925" cy="6426664"/>
              <a:chOff x="0" y="0"/>
              <a:chExt cx="1418473" cy="1692619"/>
            </a:xfrm>
          </p:grpSpPr>
          <p:sp>
            <p:nvSpPr>
              <p:cNvPr id="7" name="Freeform 7">
                <a:extLst>
                  <a:ext uri="{FF2B5EF4-FFF2-40B4-BE49-F238E27FC236}">
                    <a16:creationId xmlns:a16="http://schemas.microsoft.com/office/drawing/2014/main" id="{0C54D6BB-D397-5B4B-A736-8051E3751092}"/>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fr-FR"/>
              </a:p>
            </p:txBody>
          </p:sp>
          <p:sp>
            <p:nvSpPr>
              <p:cNvPr id="8" name="TextBox 8">
                <a:extLst>
                  <a:ext uri="{FF2B5EF4-FFF2-40B4-BE49-F238E27FC236}">
                    <a16:creationId xmlns:a16="http://schemas.microsoft.com/office/drawing/2014/main" id="{D0DCCABA-897A-C0CA-A84B-E535259C6DB5}"/>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a:extLst>
                <a:ext uri="{FF2B5EF4-FFF2-40B4-BE49-F238E27FC236}">
                  <a16:creationId xmlns:a16="http://schemas.microsoft.com/office/drawing/2014/main" id="{129B5CBF-5777-E413-C337-1838BB48364E}"/>
                </a:ext>
              </a:extLst>
            </p:cNvPr>
            <p:cNvSpPr/>
            <p:nvPr/>
          </p:nvSpPr>
          <p:spPr>
            <a:xfrm>
              <a:off x="17204704" y="2877488"/>
              <a:ext cx="4242888"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grpSp>
          <p:nvGrpSpPr>
            <p:cNvPr id="10" name="Group 10">
              <a:extLst>
                <a:ext uri="{FF2B5EF4-FFF2-40B4-BE49-F238E27FC236}">
                  <a16:creationId xmlns:a16="http://schemas.microsoft.com/office/drawing/2014/main" id="{83CEF783-3153-4AD1-60C7-CD18FAF4443F}"/>
                </a:ext>
              </a:extLst>
            </p:cNvPr>
            <p:cNvGrpSpPr/>
            <p:nvPr/>
          </p:nvGrpSpPr>
          <p:grpSpPr>
            <a:xfrm>
              <a:off x="28471161" y="2367162"/>
              <a:ext cx="9853925" cy="6426664"/>
              <a:chOff x="0" y="0"/>
              <a:chExt cx="1418473" cy="1692619"/>
            </a:xfrm>
          </p:grpSpPr>
          <p:sp>
            <p:nvSpPr>
              <p:cNvPr id="11" name="Freeform 11">
                <a:extLst>
                  <a:ext uri="{FF2B5EF4-FFF2-40B4-BE49-F238E27FC236}">
                    <a16:creationId xmlns:a16="http://schemas.microsoft.com/office/drawing/2014/main" id="{ACE10006-29AB-B114-36CB-D809EA3779C1}"/>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12" name="TextBox 12">
                <a:extLst>
                  <a:ext uri="{FF2B5EF4-FFF2-40B4-BE49-F238E27FC236}">
                    <a16:creationId xmlns:a16="http://schemas.microsoft.com/office/drawing/2014/main" id="{43754CF0-66C6-D803-542C-E92F97FA92AA}"/>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a:extLst>
                <a:ext uri="{FF2B5EF4-FFF2-40B4-BE49-F238E27FC236}">
                  <a16:creationId xmlns:a16="http://schemas.microsoft.com/office/drawing/2014/main" id="{033F6387-EBAE-9940-82A3-BFD097131F1F}"/>
                </a:ext>
              </a:extLst>
            </p:cNvPr>
            <p:cNvSpPr/>
            <p:nvPr/>
          </p:nvSpPr>
          <p:spPr>
            <a:xfrm>
              <a:off x="30050716" y="2998930"/>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16" name="TextBox 16">
              <a:extLst>
                <a:ext uri="{FF2B5EF4-FFF2-40B4-BE49-F238E27FC236}">
                  <a16:creationId xmlns:a16="http://schemas.microsoft.com/office/drawing/2014/main" id="{656A1307-E78C-2A25-C2E2-78FE20E975EC}"/>
                </a:ext>
              </a:extLst>
            </p:cNvPr>
            <p:cNvSpPr txBox="1"/>
            <p:nvPr/>
          </p:nvSpPr>
          <p:spPr>
            <a:xfrm>
              <a:off x="3013415" y="558049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Train</a:t>
              </a:r>
            </a:p>
          </p:txBody>
        </p:sp>
        <p:sp>
          <p:nvSpPr>
            <p:cNvPr id="17" name="TextBox 17">
              <a:extLst>
                <a:ext uri="{FF2B5EF4-FFF2-40B4-BE49-F238E27FC236}">
                  <a16:creationId xmlns:a16="http://schemas.microsoft.com/office/drawing/2014/main" id="{ECEC76ED-DFFC-F50F-81A8-71D7AE563604}"/>
                </a:ext>
              </a:extLst>
            </p:cNvPr>
            <p:cNvSpPr txBox="1"/>
            <p:nvPr/>
          </p:nvSpPr>
          <p:spPr>
            <a:xfrm>
              <a:off x="15931012" y="6083055"/>
              <a:ext cx="9334537"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avec la date, le </a:t>
              </a:r>
              <a:r>
                <a:rPr lang="fr-FR" sz="2400" dirty="0" err="1">
                  <a:latin typeface="Quicksand"/>
                  <a:ea typeface="Quicksand"/>
                  <a:cs typeface="Quicksand"/>
                  <a:sym typeface="Quicksand"/>
                </a:rPr>
                <a:t>store_nbr</a:t>
              </a:r>
              <a:r>
                <a:rPr lang="fr-FR" sz="2400" dirty="0">
                  <a:latin typeface="Quicksand"/>
                  <a:ea typeface="Quicksand"/>
                  <a:cs typeface="Quicksand"/>
                  <a:sym typeface="Quicksand"/>
                </a:rPr>
                <a:t>, </a:t>
              </a:r>
              <a:r>
                <a:rPr lang="fr-FR" sz="2400" dirty="0" err="1">
                  <a:latin typeface="Quicksand"/>
                  <a:ea typeface="Quicksand"/>
                  <a:cs typeface="Quicksand"/>
                  <a:sym typeface="Quicksand"/>
                </a:rPr>
                <a:t>item_nbr</a:t>
              </a:r>
              <a:r>
                <a:rPr lang="fr-FR" sz="2400" dirty="0">
                  <a:latin typeface="Quicksand"/>
                  <a:ea typeface="Quicksand"/>
                  <a:cs typeface="Quicksand"/>
                  <a:sym typeface="Quicksand"/>
                </a:rPr>
                <a:t> combinaisons à prévoir, ainsi que les informations en promotion.</a:t>
              </a:r>
              <a:endParaRPr lang="en-US" sz="2400" dirty="0">
                <a:latin typeface="Quicksand"/>
                <a:ea typeface="Quicksand"/>
                <a:cs typeface="Quicksand"/>
                <a:sym typeface="Quicksand"/>
              </a:endParaRPr>
            </a:p>
          </p:txBody>
        </p:sp>
        <p:sp>
          <p:nvSpPr>
            <p:cNvPr id="18" name="TextBox 18">
              <a:extLst>
                <a:ext uri="{FF2B5EF4-FFF2-40B4-BE49-F238E27FC236}">
                  <a16:creationId xmlns:a16="http://schemas.microsoft.com/office/drawing/2014/main" id="{5540103A-8315-D5B2-3D3A-76EB67A85ACF}"/>
                </a:ext>
              </a:extLst>
            </p:cNvPr>
            <p:cNvSpPr txBox="1"/>
            <p:nvPr/>
          </p:nvSpPr>
          <p:spPr>
            <a:xfrm>
              <a:off x="15813258" y="558049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test</a:t>
              </a:r>
            </a:p>
          </p:txBody>
        </p:sp>
        <p:sp>
          <p:nvSpPr>
            <p:cNvPr id="19" name="TextBox 19">
              <a:extLst>
                <a:ext uri="{FF2B5EF4-FFF2-40B4-BE49-F238E27FC236}">
                  <a16:creationId xmlns:a16="http://schemas.microsoft.com/office/drawing/2014/main" id="{50673569-E2E3-3B3F-D33E-FE3E5E320971}"/>
                </a:ext>
              </a:extLst>
            </p:cNvPr>
            <p:cNvSpPr txBox="1"/>
            <p:nvPr/>
          </p:nvSpPr>
          <p:spPr>
            <a:xfrm>
              <a:off x="28613100" y="6133234"/>
              <a:ext cx="8226628" cy="1519775"/>
            </a:xfrm>
            <a:prstGeom prst="rect">
              <a:avLst/>
            </a:prstGeom>
          </p:spPr>
          <p:txBody>
            <a:bodyPr wrap="square" lIns="0" tIns="0" rIns="0" bIns="0" rtlCol="0" anchor="t">
              <a:spAutoFit/>
            </a:bodyPr>
            <a:lstStyle/>
            <a:p>
              <a:pPr marL="259080" lvl="1">
                <a:lnSpc>
                  <a:spcPts val="4079"/>
                </a:lnSpc>
              </a:pPr>
              <a:r>
                <a:rPr lang="fr-FR" sz="2400">
                  <a:latin typeface="Quicksand"/>
                  <a:ea typeface="Quicksand"/>
                  <a:cs typeface="Quicksand"/>
                  <a:sym typeface="Quicksand"/>
                </a:rPr>
                <a:t>Nombre de transactions de vente pour chaque date, store_nbr combinaison. Inclus uniquement pour la période des données d’entraînement.</a:t>
              </a:r>
              <a:endParaRPr lang="en-US" sz="2400" dirty="0">
                <a:latin typeface="Quicksand"/>
                <a:ea typeface="Quicksand"/>
                <a:cs typeface="Quicksand"/>
                <a:sym typeface="Quicksand"/>
              </a:endParaRPr>
            </a:p>
          </p:txBody>
        </p:sp>
        <p:sp>
          <p:nvSpPr>
            <p:cNvPr id="20" name="TextBox 20">
              <a:extLst>
                <a:ext uri="{FF2B5EF4-FFF2-40B4-BE49-F238E27FC236}">
                  <a16:creationId xmlns:a16="http://schemas.microsoft.com/office/drawing/2014/main" id="{180A3DB4-09EF-4DA3-A87E-2A879293D5B9}"/>
                </a:ext>
              </a:extLst>
            </p:cNvPr>
            <p:cNvSpPr txBox="1"/>
            <p:nvPr/>
          </p:nvSpPr>
          <p:spPr>
            <a:xfrm>
              <a:off x="28613100" y="5461386"/>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transactions</a:t>
              </a:r>
            </a:p>
          </p:txBody>
        </p:sp>
        <p:grpSp>
          <p:nvGrpSpPr>
            <p:cNvPr id="22" name="Group 10">
              <a:extLst>
                <a:ext uri="{FF2B5EF4-FFF2-40B4-BE49-F238E27FC236}">
                  <a16:creationId xmlns:a16="http://schemas.microsoft.com/office/drawing/2014/main" id="{FA25AF27-39B9-FD2B-8AD8-1B4167484D9E}"/>
                </a:ext>
              </a:extLst>
            </p:cNvPr>
            <p:cNvGrpSpPr/>
            <p:nvPr/>
          </p:nvGrpSpPr>
          <p:grpSpPr>
            <a:xfrm>
              <a:off x="41910000" y="2456695"/>
              <a:ext cx="9853925" cy="6426664"/>
              <a:chOff x="0" y="0"/>
              <a:chExt cx="1418473" cy="1692619"/>
            </a:xfrm>
          </p:grpSpPr>
          <p:sp>
            <p:nvSpPr>
              <p:cNvPr id="23" name="Freeform 11">
                <a:extLst>
                  <a:ext uri="{FF2B5EF4-FFF2-40B4-BE49-F238E27FC236}">
                    <a16:creationId xmlns:a16="http://schemas.microsoft.com/office/drawing/2014/main" id="{1E54E7B8-8D91-2C19-6349-19FEC93339C8}"/>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24" name="TextBox 12">
                <a:extLst>
                  <a:ext uri="{FF2B5EF4-FFF2-40B4-BE49-F238E27FC236}">
                    <a16:creationId xmlns:a16="http://schemas.microsoft.com/office/drawing/2014/main" id="{5C110B80-9E2B-3F22-3164-0E9AB5802201}"/>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25" name="Freeform 13">
              <a:extLst>
                <a:ext uri="{FF2B5EF4-FFF2-40B4-BE49-F238E27FC236}">
                  <a16:creationId xmlns:a16="http://schemas.microsoft.com/office/drawing/2014/main" id="{783C4188-EC49-5B11-1A6E-A1ECCBBFF4CE}"/>
                </a:ext>
              </a:extLst>
            </p:cNvPr>
            <p:cNvSpPr/>
            <p:nvPr/>
          </p:nvSpPr>
          <p:spPr>
            <a:xfrm>
              <a:off x="43489555" y="3088463"/>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26" name="TextBox 19">
              <a:extLst>
                <a:ext uri="{FF2B5EF4-FFF2-40B4-BE49-F238E27FC236}">
                  <a16:creationId xmlns:a16="http://schemas.microsoft.com/office/drawing/2014/main" id="{C33DBFDF-3AEC-3E19-C922-FB5FF4BD43D6}"/>
                </a:ext>
              </a:extLst>
            </p:cNvPr>
            <p:cNvSpPr txBox="1"/>
            <p:nvPr/>
          </p:nvSpPr>
          <p:spPr>
            <a:xfrm>
              <a:off x="41910000" y="6179160"/>
              <a:ext cx="8226628"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Stockez les métadonnées, y compris la ville, l’état, le type et le cluster.</a:t>
              </a:r>
              <a:endParaRPr lang="en-US" sz="2400" dirty="0">
                <a:latin typeface="Quicksand"/>
                <a:ea typeface="Quicksand"/>
                <a:cs typeface="Quicksand"/>
                <a:sym typeface="Quicksand"/>
              </a:endParaRPr>
            </a:p>
          </p:txBody>
        </p:sp>
        <p:sp>
          <p:nvSpPr>
            <p:cNvPr id="27" name="TextBox 20">
              <a:extLst>
                <a:ext uri="{FF2B5EF4-FFF2-40B4-BE49-F238E27FC236}">
                  <a16:creationId xmlns:a16="http://schemas.microsoft.com/office/drawing/2014/main" id="{6459FF6A-6C9C-A2B0-5636-070E491760EC}"/>
                </a:ext>
              </a:extLst>
            </p:cNvPr>
            <p:cNvSpPr txBox="1"/>
            <p:nvPr/>
          </p:nvSpPr>
          <p:spPr>
            <a:xfrm>
              <a:off x="42051939" y="5550919"/>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stores</a:t>
              </a:r>
            </a:p>
          </p:txBody>
        </p:sp>
        <p:grpSp>
          <p:nvGrpSpPr>
            <p:cNvPr id="28" name="Group 10">
              <a:extLst>
                <a:ext uri="{FF2B5EF4-FFF2-40B4-BE49-F238E27FC236}">
                  <a16:creationId xmlns:a16="http://schemas.microsoft.com/office/drawing/2014/main" id="{3449BC3F-42E8-88B4-140A-8647C177DE3B}"/>
                </a:ext>
              </a:extLst>
            </p:cNvPr>
            <p:cNvGrpSpPr/>
            <p:nvPr/>
          </p:nvGrpSpPr>
          <p:grpSpPr>
            <a:xfrm>
              <a:off x="54709843" y="2607443"/>
              <a:ext cx="9853925" cy="6426664"/>
              <a:chOff x="0" y="0"/>
              <a:chExt cx="1418473" cy="1692619"/>
            </a:xfrm>
          </p:grpSpPr>
          <p:sp>
            <p:nvSpPr>
              <p:cNvPr id="29" name="Freeform 11">
                <a:extLst>
                  <a:ext uri="{FF2B5EF4-FFF2-40B4-BE49-F238E27FC236}">
                    <a16:creationId xmlns:a16="http://schemas.microsoft.com/office/drawing/2014/main" id="{B0C272F7-D5F4-5E97-B7AB-A00B490D0A66}"/>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30" name="TextBox 12">
                <a:extLst>
                  <a:ext uri="{FF2B5EF4-FFF2-40B4-BE49-F238E27FC236}">
                    <a16:creationId xmlns:a16="http://schemas.microsoft.com/office/drawing/2014/main" id="{A08D7EB0-AEA7-3EAA-4FB3-9F370BC59E8E}"/>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1" name="Freeform 13">
              <a:extLst>
                <a:ext uri="{FF2B5EF4-FFF2-40B4-BE49-F238E27FC236}">
                  <a16:creationId xmlns:a16="http://schemas.microsoft.com/office/drawing/2014/main" id="{410ED1E3-61C4-8BF8-A043-2CF078E1DDAC}"/>
                </a:ext>
              </a:extLst>
            </p:cNvPr>
            <p:cNvSpPr/>
            <p:nvPr/>
          </p:nvSpPr>
          <p:spPr>
            <a:xfrm>
              <a:off x="56289398" y="3239211"/>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32" name="TextBox 19">
              <a:extLst>
                <a:ext uri="{FF2B5EF4-FFF2-40B4-BE49-F238E27FC236}">
                  <a16:creationId xmlns:a16="http://schemas.microsoft.com/office/drawing/2014/main" id="{256EF3E2-32C9-C814-827F-D523C3B861C4}"/>
                </a:ext>
              </a:extLst>
            </p:cNvPr>
            <p:cNvSpPr txBox="1"/>
            <p:nvPr/>
          </p:nvSpPr>
          <p:spPr>
            <a:xfrm>
              <a:off x="54851782" y="6373515"/>
              <a:ext cx="8226628" cy="369332"/>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400" b="0" i="0" u="none" strike="noStrike" cap="none" normalizeH="0" baseline="0" dirty="0">
                  <a:ln>
                    <a:noFill/>
                  </a:ln>
                  <a:effectLst/>
                  <a:latin typeface="Quicksand" panose="020B0604020202020204" charset="0"/>
                </a:rPr>
                <a:t>Item </a:t>
              </a:r>
              <a:r>
                <a:rPr kumimoji="0" lang="fr-FR" altLang="fr-FR" sz="2400" b="0" i="0" u="none" strike="noStrike" cap="none" normalizeH="0" baseline="0" dirty="0" err="1">
                  <a:ln>
                    <a:noFill/>
                  </a:ln>
                  <a:effectLst/>
                  <a:latin typeface="Quicksand" panose="020B0604020202020204" charset="0"/>
                </a:rPr>
                <a:t>metadata</a:t>
              </a:r>
              <a:r>
                <a:rPr kumimoji="0" lang="fr-FR" altLang="fr-FR" sz="2400" b="0" i="0" u="none" strike="noStrike" cap="none" normalizeH="0" baseline="0" dirty="0">
                  <a:ln>
                    <a:noFill/>
                  </a:ln>
                  <a:effectLst/>
                  <a:latin typeface="Quicksand" panose="020B0604020202020204" charset="0"/>
                </a:rPr>
                <a:t>, </a:t>
              </a:r>
              <a:r>
                <a:rPr kumimoji="0" lang="fr-FR" altLang="fr-FR" sz="2400" b="0" i="0" u="none" strike="noStrike" cap="none" normalizeH="0" baseline="0" dirty="0" err="1">
                  <a:ln>
                    <a:noFill/>
                  </a:ln>
                  <a:effectLst/>
                  <a:latin typeface="Quicksand" panose="020B0604020202020204" charset="0"/>
                </a:rPr>
                <a:t>including</a:t>
              </a:r>
              <a:r>
                <a:rPr kumimoji="0" lang="fr-FR" altLang="fr-FR" sz="2400" b="0" i="0" u="none" strike="noStrike" cap="none" normalizeH="0" baseline="0" dirty="0">
                  <a:ln>
                    <a:noFill/>
                  </a:ln>
                  <a:effectLst/>
                  <a:latin typeface="Quicksand" panose="020B0604020202020204" charset="0"/>
                </a:rPr>
                <a:t> </a:t>
              </a:r>
              <a:r>
                <a:rPr kumimoji="0" lang="fr-FR" altLang="fr-FR" sz="2400" b="0" i="0" u="none" strike="noStrike" cap="none" normalizeH="0" baseline="0" dirty="0" err="1">
                  <a:ln>
                    <a:noFill/>
                  </a:ln>
                  <a:effectLst/>
                  <a:latin typeface="Quicksand" panose="020B0604020202020204" charset="0"/>
                </a:rPr>
                <a:t>family</a:t>
              </a:r>
              <a:r>
                <a:rPr kumimoji="0" lang="fr-FR" altLang="fr-FR" sz="2400" b="0" i="0" u="none" strike="noStrike" cap="none" normalizeH="0" baseline="0" dirty="0">
                  <a:ln>
                    <a:noFill/>
                  </a:ln>
                  <a:effectLst/>
                  <a:latin typeface="Quicksand" panose="020B0604020202020204" charset="0"/>
                </a:rPr>
                <a:t>, class, and </a:t>
              </a:r>
              <a:r>
                <a:rPr kumimoji="0" lang="fr-FR" altLang="fr-FR" sz="2400" b="0" i="0" u="none" strike="noStrike" cap="none" normalizeH="0" baseline="0" dirty="0" err="1">
                  <a:ln>
                    <a:noFill/>
                  </a:ln>
                  <a:effectLst/>
                  <a:latin typeface="Quicksand" panose="020B0604020202020204" charset="0"/>
                </a:rPr>
                <a:t>perishable</a:t>
              </a:r>
              <a:r>
                <a:rPr kumimoji="0" lang="fr-FR" altLang="fr-FR" sz="2400" b="0" i="0" u="none" strike="noStrike" cap="none" normalizeH="0" baseline="0" dirty="0">
                  <a:ln>
                    <a:noFill/>
                  </a:ln>
                  <a:effectLst/>
                  <a:latin typeface="Quicksand" panose="020B0604020202020204" charset="0"/>
                </a:rPr>
                <a:t>.</a:t>
              </a:r>
            </a:p>
          </p:txBody>
        </p:sp>
        <p:sp>
          <p:nvSpPr>
            <p:cNvPr id="33" name="TextBox 20">
              <a:extLst>
                <a:ext uri="{FF2B5EF4-FFF2-40B4-BE49-F238E27FC236}">
                  <a16:creationId xmlns:a16="http://schemas.microsoft.com/office/drawing/2014/main" id="{FE6514D3-59EE-0DF2-0B36-985A8C5C47C6}"/>
                </a:ext>
              </a:extLst>
            </p:cNvPr>
            <p:cNvSpPr txBox="1"/>
            <p:nvPr/>
          </p:nvSpPr>
          <p:spPr>
            <a:xfrm>
              <a:off x="54851782" y="5701667"/>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items</a:t>
              </a:r>
            </a:p>
          </p:txBody>
        </p:sp>
        <p:grpSp>
          <p:nvGrpSpPr>
            <p:cNvPr id="34" name="Group 10">
              <a:extLst>
                <a:ext uri="{FF2B5EF4-FFF2-40B4-BE49-F238E27FC236}">
                  <a16:creationId xmlns:a16="http://schemas.microsoft.com/office/drawing/2014/main" id="{F46ADFB8-FD12-A217-92D6-FE3678AFDC32}"/>
                </a:ext>
              </a:extLst>
            </p:cNvPr>
            <p:cNvGrpSpPr/>
            <p:nvPr/>
          </p:nvGrpSpPr>
          <p:grpSpPr>
            <a:xfrm>
              <a:off x="67509686" y="2758191"/>
              <a:ext cx="9853925" cy="6426664"/>
              <a:chOff x="0" y="0"/>
              <a:chExt cx="1418473" cy="1692619"/>
            </a:xfrm>
          </p:grpSpPr>
          <p:sp>
            <p:nvSpPr>
              <p:cNvPr id="35" name="Freeform 11">
                <a:extLst>
                  <a:ext uri="{FF2B5EF4-FFF2-40B4-BE49-F238E27FC236}">
                    <a16:creationId xmlns:a16="http://schemas.microsoft.com/office/drawing/2014/main" id="{4397E7DB-C971-749A-3F72-8D09EEC7C6DC}"/>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36" name="TextBox 12">
                <a:extLst>
                  <a:ext uri="{FF2B5EF4-FFF2-40B4-BE49-F238E27FC236}">
                    <a16:creationId xmlns:a16="http://schemas.microsoft.com/office/drawing/2014/main" id="{08FD739B-676C-B404-14E8-73A7050CA6B7}"/>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7" name="Freeform 13">
              <a:extLst>
                <a:ext uri="{FF2B5EF4-FFF2-40B4-BE49-F238E27FC236}">
                  <a16:creationId xmlns:a16="http://schemas.microsoft.com/office/drawing/2014/main" id="{734D7B00-D6FE-6875-0583-8F439CDBBFD9}"/>
                </a:ext>
              </a:extLst>
            </p:cNvPr>
            <p:cNvSpPr/>
            <p:nvPr/>
          </p:nvSpPr>
          <p:spPr>
            <a:xfrm>
              <a:off x="69089241" y="3389959"/>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38" name="TextBox 19">
              <a:extLst>
                <a:ext uri="{FF2B5EF4-FFF2-40B4-BE49-F238E27FC236}">
                  <a16:creationId xmlns:a16="http://schemas.microsoft.com/office/drawing/2014/main" id="{415EFECE-2133-7255-994D-3A099A017A40}"/>
                </a:ext>
              </a:extLst>
            </p:cNvPr>
            <p:cNvSpPr txBox="1"/>
            <p:nvPr/>
          </p:nvSpPr>
          <p:spPr>
            <a:xfrm>
              <a:off x="67651625" y="6524263"/>
              <a:ext cx="8226628" cy="1846659"/>
            </a:xfrm>
            <a:prstGeom prst="rect">
              <a:avLst/>
            </a:prstGeom>
          </p:spPr>
          <p:txBody>
            <a:bodyPr wrap="square" lIns="0" tIns="0" rIns="0" bIns="0" rtlCol="0" anchor="t">
              <a:spAutoFit/>
            </a:bodyPr>
            <a:lstStyle/>
            <a:p>
              <a:pPr fontAlgn="base">
                <a:spcBef>
                  <a:spcPts val="600"/>
                </a:spcBef>
                <a:spcAft>
                  <a:spcPts val="600"/>
                </a:spcAft>
              </a:pPr>
              <a:r>
                <a:rPr lang="fr-FR" sz="2400" dirty="0">
                  <a:latin typeface="Quicksand" panose="020B0604020202020204" charset="0"/>
                </a:rPr>
                <a:t>Prix quotidien du pétrole qui inclut les valeurs pendant la période des données d’entraînement et d’essai. (L’Équateur est un pays dépendant du pétrole et sa santé économique est très vulnérable aux chocs des prix du pétrole.)</a:t>
              </a:r>
              <a:endParaRPr lang="en-US" sz="2400" b="0" i="0" dirty="0">
                <a:effectLst/>
                <a:latin typeface="Quicksand" panose="020B0604020202020204" charset="0"/>
              </a:endParaRPr>
            </a:p>
          </p:txBody>
        </p:sp>
        <p:sp>
          <p:nvSpPr>
            <p:cNvPr id="39" name="TextBox 20">
              <a:extLst>
                <a:ext uri="{FF2B5EF4-FFF2-40B4-BE49-F238E27FC236}">
                  <a16:creationId xmlns:a16="http://schemas.microsoft.com/office/drawing/2014/main" id="{66B9911C-29DE-CDB7-97BF-A0C0CED4C152}"/>
                </a:ext>
              </a:extLst>
            </p:cNvPr>
            <p:cNvSpPr txBox="1"/>
            <p:nvPr/>
          </p:nvSpPr>
          <p:spPr>
            <a:xfrm>
              <a:off x="67651625" y="5852415"/>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oil</a:t>
              </a:r>
            </a:p>
          </p:txBody>
        </p:sp>
        <p:sp>
          <p:nvSpPr>
            <p:cNvPr id="44" name="TextBox 17">
              <a:extLst>
                <a:ext uri="{FF2B5EF4-FFF2-40B4-BE49-F238E27FC236}">
                  <a16:creationId xmlns:a16="http://schemas.microsoft.com/office/drawing/2014/main" id="{F88A8A1A-F1A6-F4AE-4A38-2A4CA6F47397}"/>
                </a:ext>
              </a:extLst>
            </p:cNvPr>
            <p:cNvSpPr txBox="1"/>
            <p:nvPr/>
          </p:nvSpPr>
          <p:spPr>
            <a:xfrm>
              <a:off x="3131169" y="6083055"/>
              <a:ext cx="9334537"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qui inclut le </a:t>
              </a:r>
              <a:r>
                <a:rPr lang="fr-FR" sz="2400" b="1" dirty="0" err="1">
                  <a:latin typeface="Quicksand"/>
                  <a:ea typeface="Quicksand"/>
                  <a:cs typeface="Quicksand"/>
                  <a:sym typeface="Quicksand"/>
                </a:rPr>
                <a:t>unit_sales</a:t>
              </a:r>
              <a:r>
                <a:rPr lang="fr-FR" sz="2400" b="1" dirty="0">
                  <a:latin typeface="Quicksand"/>
                  <a:ea typeface="Quicksand"/>
                  <a:cs typeface="Quicksand"/>
                  <a:sym typeface="Quicksand"/>
                </a:rPr>
                <a:t> </a:t>
              </a:r>
              <a:r>
                <a:rPr lang="fr-FR" sz="2400" dirty="0">
                  <a:latin typeface="Quicksand"/>
                  <a:ea typeface="Quicksand"/>
                  <a:cs typeface="Quicksand"/>
                  <a:sym typeface="Quicksand"/>
                </a:rPr>
                <a:t>par </a:t>
              </a:r>
              <a:r>
                <a:rPr lang="fr-FR" sz="2400" b="1" dirty="0">
                  <a:latin typeface="Quicksand"/>
                  <a:ea typeface="Quicksand"/>
                  <a:cs typeface="Quicksand"/>
                  <a:sym typeface="Quicksand"/>
                </a:rPr>
                <a:t>date</a:t>
              </a:r>
              <a:r>
                <a:rPr lang="fr-FR" sz="2400" dirty="0">
                  <a:latin typeface="Quicksand"/>
                  <a:ea typeface="Quicksand"/>
                  <a:cs typeface="Quicksand"/>
                  <a:sym typeface="Quicksand"/>
                </a:rPr>
                <a:t>, </a:t>
              </a:r>
              <a:r>
                <a:rPr lang="fr-FR" sz="2400" dirty="0" err="1">
                  <a:latin typeface="Quicksand"/>
                  <a:ea typeface="Quicksand"/>
                  <a:cs typeface="Quicksand"/>
                  <a:sym typeface="Quicksand"/>
                </a:rPr>
                <a:t>store_nbr</a:t>
              </a:r>
              <a:r>
                <a:rPr lang="fr-FR" sz="2400" dirty="0">
                  <a:latin typeface="Quicksand"/>
                  <a:ea typeface="Quicksand"/>
                  <a:cs typeface="Quicksand"/>
                  <a:sym typeface="Quicksand"/>
                </a:rPr>
                <a:t> et </a:t>
              </a:r>
              <a:r>
                <a:rPr lang="fr-FR" sz="2400" dirty="0" err="1">
                  <a:latin typeface="Quicksand"/>
                  <a:ea typeface="Quicksand"/>
                  <a:cs typeface="Quicksand"/>
                  <a:sym typeface="Quicksand"/>
                </a:rPr>
                <a:t>item_nbr</a:t>
              </a:r>
              <a:r>
                <a:rPr lang="fr-FR" sz="2400" dirty="0">
                  <a:latin typeface="Quicksand"/>
                  <a:ea typeface="Quicksand"/>
                  <a:cs typeface="Quicksand"/>
                  <a:sym typeface="Quicksand"/>
                </a:rPr>
                <a:t> ainsi qu’un ID unique pour étiqueter les lignes</a:t>
              </a:r>
              <a:endParaRPr lang="en-US" sz="2400" dirty="0">
                <a:latin typeface="Quicksand"/>
                <a:ea typeface="Quicksand"/>
                <a:cs typeface="Quicksand"/>
                <a:sym typeface="Quicksand"/>
              </a:endParaRPr>
            </a:p>
          </p:txBody>
        </p:sp>
        <p:grpSp>
          <p:nvGrpSpPr>
            <p:cNvPr id="50" name="Group 10">
              <a:extLst>
                <a:ext uri="{FF2B5EF4-FFF2-40B4-BE49-F238E27FC236}">
                  <a16:creationId xmlns:a16="http://schemas.microsoft.com/office/drawing/2014/main" id="{90474B0F-03E5-D9B0-FC8F-04F3F17A840E}"/>
                </a:ext>
              </a:extLst>
            </p:cNvPr>
            <p:cNvGrpSpPr/>
            <p:nvPr/>
          </p:nvGrpSpPr>
          <p:grpSpPr>
            <a:xfrm>
              <a:off x="80309529" y="2758191"/>
              <a:ext cx="9853925" cy="6426664"/>
              <a:chOff x="0" y="0"/>
              <a:chExt cx="1418473" cy="1692619"/>
            </a:xfrm>
          </p:grpSpPr>
          <p:sp>
            <p:nvSpPr>
              <p:cNvPr id="51" name="Freeform 11">
                <a:extLst>
                  <a:ext uri="{FF2B5EF4-FFF2-40B4-BE49-F238E27FC236}">
                    <a16:creationId xmlns:a16="http://schemas.microsoft.com/office/drawing/2014/main" id="{0C801706-53E6-CEEB-9EB4-5597A35AC79C}"/>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52" name="TextBox 12">
                <a:extLst>
                  <a:ext uri="{FF2B5EF4-FFF2-40B4-BE49-F238E27FC236}">
                    <a16:creationId xmlns:a16="http://schemas.microsoft.com/office/drawing/2014/main" id="{F449A222-537E-30ED-6737-E60A3416164E}"/>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3" name="Freeform 13">
              <a:extLst>
                <a:ext uri="{FF2B5EF4-FFF2-40B4-BE49-F238E27FC236}">
                  <a16:creationId xmlns:a16="http://schemas.microsoft.com/office/drawing/2014/main" id="{4F31230C-9C09-348B-624C-B251891C25CE}"/>
                </a:ext>
              </a:extLst>
            </p:cNvPr>
            <p:cNvSpPr/>
            <p:nvPr/>
          </p:nvSpPr>
          <p:spPr>
            <a:xfrm>
              <a:off x="82008692" y="3348678"/>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54" name="TextBox 19">
              <a:extLst>
                <a:ext uri="{FF2B5EF4-FFF2-40B4-BE49-F238E27FC236}">
                  <a16:creationId xmlns:a16="http://schemas.microsoft.com/office/drawing/2014/main" id="{8452964D-5178-934D-FD0B-E406DBCE29F4}"/>
                </a:ext>
              </a:extLst>
            </p:cNvPr>
            <p:cNvSpPr txBox="1"/>
            <p:nvPr/>
          </p:nvSpPr>
          <p:spPr>
            <a:xfrm>
              <a:off x="80571076" y="6482982"/>
              <a:ext cx="8226628" cy="738664"/>
            </a:xfrm>
            <a:prstGeom prst="rect">
              <a:avLst/>
            </a:prstGeom>
          </p:spPr>
          <p:txBody>
            <a:bodyPr wrap="square" lIns="0" tIns="0" rIns="0" bIns="0" rtlCol="0" anchor="t">
              <a:spAutoFit/>
            </a:bodyPr>
            <a:lstStyle/>
            <a:p>
              <a:pPr fontAlgn="base">
                <a:spcBef>
                  <a:spcPts val="600"/>
                </a:spcBef>
                <a:spcAft>
                  <a:spcPts val="600"/>
                </a:spcAft>
              </a:pPr>
              <a:r>
                <a:rPr lang="fr-FR" sz="2400" dirty="0">
                  <a:latin typeface="Quicksand" panose="020B0604020202020204" charset="0"/>
                </a:rPr>
                <a:t>Jours fériés et événements, avec métadonnées (description)</a:t>
              </a:r>
              <a:endParaRPr lang="en-US" sz="2400" dirty="0">
                <a:latin typeface="Quicksand" panose="020B0604020202020204" charset="0"/>
              </a:endParaRPr>
            </a:p>
          </p:txBody>
        </p:sp>
        <p:sp>
          <p:nvSpPr>
            <p:cNvPr id="55" name="TextBox 20">
              <a:extLst>
                <a:ext uri="{FF2B5EF4-FFF2-40B4-BE49-F238E27FC236}">
                  <a16:creationId xmlns:a16="http://schemas.microsoft.com/office/drawing/2014/main" id="{CA5758A4-5F21-F9B6-50DC-5CEE9D4C28D5}"/>
                </a:ext>
              </a:extLst>
            </p:cNvPr>
            <p:cNvSpPr txBox="1"/>
            <p:nvPr/>
          </p:nvSpPr>
          <p:spPr>
            <a:xfrm>
              <a:off x="80571076" y="581113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err="1">
                  <a:solidFill>
                    <a:srgbClr val="0F4662"/>
                  </a:solidFill>
                  <a:latin typeface="Quicksand Bold"/>
                  <a:ea typeface="Quicksand Bold"/>
                  <a:cs typeface="Quicksand Bold"/>
                  <a:sym typeface="Quicksand Bold"/>
                </a:rPr>
                <a:t>holidays_events</a:t>
              </a:r>
              <a:endParaRPr lang="en-US" sz="2799" b="1" dirty="0">
                <a:solidFill>
                  <a:srgbClr val="0F4662"/>
                </a:solidFill>
                <a:latin typeface="Quicksand Bold"/>
                <a:ea typeface="Quicksand Bold"/>
                <a:cs typeface="Quicksand Bold"/>
                <a:sym typeface="Quicksand Bold"/>
              </a:endParaRPr>
            </a:p>
          </p:txBody>
        </p:sp>
        <p:grpSp>
          <p:nvGrpSpPr>
            <p:cNvPr id="58" name="Group 10">
              <a:extLst>
                <a:ext uri="{FF2B5EF4-FFF2-40B4-BE49-F238E27FC236}">
                  <a16:creationId xmlns:a16="http://schemas.microsoft.com/office/drawing/2014/main" id="{CD3A1F23-8558-BF3D-8FD5-3FDE6682DE41}"/>
                </a:ext>
              </a:extLst>
            </p:cNvPr>
            <p:cNvGrpSpPr/>
            <p:nvPr/>
          </p:nvGrpSpPr>
          <p:grpSpPr>
            <a:xfrm>
              <a:off x="93109372" y="2949615"/>
              <a:ext cx="9853925" cy="6426664"/>
              <a:chOff x="0" y="0"/>
              <a:chExt cx="1418473" cy="1692619"/>
            </a:xfrm>
          </p:grpSpPr>
          <p:sp>
            <p:nvSpPr>
              <p:cNvPr id="59" name="Freeform 11">
                <a:extLst>
                  <a:ext uri="{FF2B5EF4-FFF2-40B4-BE49-F238E27FC236}">
                    <a16:creationId xmlns:a16="http://schemas.microsoft.com/office/drawing/2014/main" id="{1187E87A-75E1-6E51-982B-C721A1EEFA9D}"/>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60" name="TextBox 12">
                <a:extLst>
                  <a:ext uri="{FF2B5EF4-FFF2-40B4-BE49-F238E27FC236}">
                    <a16:creationId xmlns:a16="http://schemas.microsoft.com/office/drawing/2014/main" id="{A8C08C34-834B-7DE5-5A21-35E75FF2BC7C}"/>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61" name="Freeform 13">
              <a:extLst>
                <a:ext uri="{FF2B5EF4-FFF2-40B4-BE49-F238E27FC236}">
                  <a16:creationId xmlns:a16="http://schemas.microsoft.com/office/drawing/2014/main" id="{C0472707-1429-436F-0F35-41015F5A2519}"/>
                </a:ext>
              </a:extLst>
            </p:cNvPr>
            <p:cNvSpPr/>
            <p:nvPr/>
          </p:nvSpPr>
          <p:spPr>
            <a:xfrm>
              <a:off x="94808535" y="3540102"/>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62" name="TextBox 19">
              <a:extLst>
                <a:ext uri="{FF2B5EF4-FFF2-40B4-BE49-F238E27FC236}">
                  <a16:creationId xmlns:a16="http://schemas.microsoft.com/office/drawing/2014/main" id="{87923267-C25F-91BD-4780-FE40F6A886FC}"/>
                </a:ext>
              </a:extLst>
            </p:cNvPr>
            <p:cNvSpPr txBox="1"/>
            <p:nvPr/>
          </p:nvSpPr>
          <p:spPr>
            <a:xfrm>
              <a:off x="93370919" y="6674406"/>
              <a:ext cx="8226628" cy="369332"/>
            </a:xfrm>
            <a:prstGeom prst="rect">
              <a:avLst/>
            </a:prstGeom>
          </p:spPr>
          <p:txBody>
            <a:bodyPr wrap="square" lIns="0" tIns="0" rIns="0" bIns="0" rtlCol="0" anchor="t">
              <a:spAutoFit/>
            </a:bodyPr>
            <a:lstStyle/>
            <a:p>
              <a:pPr fontAlgn="base">
                <a:spcBef>
                  <a:spcPts val="600"/>
                </a:spcBef>
                <a:spcAft>
                  <a:spcPts val="600"/>
                </a:spcAft>
              </a:pPr>
              <a:r>
                <a:rPr lang="en-US" sz="2400">
                  <a:latin typeface="Quicksand" panose="020B0604020202020204" charset="0"/>
                </a:rPr>
                <a:t>A sample submission file in the correct format.</a:t>
              </a:r>
              <a:endParaRPr lang="en-US" sz="2400" dirty="0">
                <a:latin typeface="Quicksand" panose="020B0604020202020204" charset="0"/>
              </a:endParaRPr>
            </a:p>
          </p:txBody>
        </p:sp>
        <p:sp>
          <p:nvSpPr>
            <p:cNvPr id="63" name="TextBox 20">
              <a:extLst>
                <a:ext uri="{FF2B5EF4-FFF2-40B4-BE49-F238E27FC236}">
                  <a16:creationId xmlns:a16="http://schemas.microsoft.com/office/drawing/2014/main" id="{1D57B88A-7FCA-D7C7-6606-02EF7A9EEAC8}"/>
                </a:ext>
              </a:extLst>
            </p:cNvPr>
            <p:cNvSpPr txBox="1"/>
            <p:nvPr/>
          </p:nvSpPr>
          <p:spPr>
            <a:xfrm>
              <a:off x="93370919" y="6002558"/>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err="1">
                  <a:solidFill>
                    <a:srgbClr val="0F4662"/>
                  </a:solidFill>
                  <a:latin typeface="Quicksand Bold"/>
                  <a:ea typeface="Quicksand Bold"/>
                  <a:cs typeface="Quicksand Bold"/>
                  <a:sym typeface="Quicksand Bold"/>
                </a:rPr>
                <a:t>sample_submission</a:t>
              </a:r>
              <a:endParaRPr lang="en-US" sz="2799" b="1" dirty="0">
                <a:solidFill>
                  <a:srgbClr val="0F4662"/>
                </a:solidFill>
                <a:latin typeface="Quicksand Bold"/>
                <a:ea typeface="Quicksand Bold"/>
                <a:cs typeface="Quicksand Bold"/>
                <a:sym typeface="Quicksand Bold"/>
              </a:endParaRPr>
            </a:p>
          </p:txBody>
        </p:sp>
      </p:grpSp>
    </p:spTree>
    <p:extLst>
      <p:ext uri="{BB962C8B-B14F-4D97-AF65-F5344CB8AC3E}">
        <p14:creationId xmlns:p14="http://schemas.microsoft.com/office/powerpoint/2010/main" val="2993487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D5FC69C7-FD7D-BE47-4DC2-51CFCD5D3E2B}"/>
            </a:ext>
          </a:extLst>
        </p:cNvPr>
        <p:cNvGrpSpPr/>
        <p:nvPr/>
      </p:nvGrpSpPr>
      <p:grpSpPr>
        <a:xfrm>
          <a:off x="0" y="0"/>
          <a:ext cx="0" cy="0"/>
          <a:chOff x="0" y="0"/>
          <a:chExt cx="0" cy="0"/>
        </a:xfrm>
      </p:grpSpPr>
      <p:sp>
        <p:nvSpPr>
          <p:cNvPr id="14" name="TextBox 14">
            <a:extLst>
              <a:ext uri="{FF2B5EF4-FFF2-40B4-BE49-F238E27FC236}">
                <a16:creationId xmlns:a16="http://schemas.microsoft.com/office/drawing/2014/main" id="{405472BD-51B4-3E70-20F7-C6FD8BB398C6}"/>
              </a:ext>
            </a:extLst>
          </p:cNvPr>
          <p:cNvSpPr txBox="1"/>
          <p:nvPr/>
        </p:nvSpPr>
        <p:spPr>
          <a:xfrm>
            <a:off x="1028700" y="599709"/>
            <a:ext cx="8115300"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Données</a:t>
            </a:r>
          </a:p>
        </p:txBody>
      </p:sp>
      <p:sp>
        <p:nvSpPr>
          <p:cNvPr id="21" name="AutoShape 21">
            <a:extLst>
              <a:ext uri="{FF2B5EF4-FFF2-40B4-BE49-F238E27FC236}">
                <a16:creationId xmlns:a16="http://schemas.microsoft.com/office/drawing/2014/main" id="{65517B39-CAE5-3A91-057F-0E2B3F517475}"/>
              </a:ext>
            </a:extLst>
          </p:cNvPr>
          <p:cNvSpPr/>
          <p:nvPr/>
        </p:nvSpPr>
        <p:spPr>
          <a:xfrm>
            <a:off x="11658600" y="990600"/>
            <a:ext cx="6492240" cy="0"/>
          </a:xfrm>
          <a:prstGeom prst="line">
            <a:avLst/>
          </a:prstGeom>
          <a:ln w="76200" cap="flat">
            <a:solidFill>
              <a:srgbClr val="0F4662"/>
            </a:solidFill>
            <a:prstDash val="solid"/>
            <a:headEnd type="none" w="sm" len="sm"/>
            <a:tailEnd type="none" w="sm" len="sm"/>
          </a:ln>
        </p:spPr>
        <p:txBody>
          <a:bodyPr/>
          <a:lstStyle/>
          <a:p>
            <a:endParaRPr lang="fr-FR"/>
          </a:p>
        </p:txBody>
      </p:sp>
      <p:grpSp>
        <p:nvGrpSpPr>
          <p:cNvPr id="64" name="Groupe 63">
            <a:extLst>
              <a:ext uri="{FF2B5EF4-FFF2-40B4-BE49-F238E27FC236}">
                <a16:creationId xmlns:a16="http://schemas.microsoft.com/office/drawing/2014/main" id="{5DBA941E-3596-3CDA-AA4A-CCE30879FCF2}"/>
              </a:ext>
            </a:extLst>
          </p:cNvPr>
          <p:cNvGrpSpPr/>
          <p:nvPr/>
        </p:nvGrpSpPr>
        <p:grpSpPr>
          <a:xfrm>
            <a:off x="-22936200" y="2367162"/>
            <a:ext cx="100091822" cy="7009117"/>
            <a:chOff x="2871475" y="2367162"/>
            <a:chExt cx="100091822" cy="7009117"/>
          </a:xfrm>
        </p:grpSpPr>
        <p:grpSp>
          <p:nvGrpSpPr>
            <p:cNvPr id="2" name="Group 2">
              <a:extLst>
                <a:ext uri="{FF2B5EF4-FFF2-40B4-BE49-F238E27FC236}">
                  <a16:creationId xmlns:a16="http://schemas.microsoft.com/office/drawing/2014/main" id="{893B03C1-3CD8-4C99-27E2-315B960C7DE0}"/>
                </a:ext>
              </a:extLst>
            </p:cNvPr>
            <p:cNvGrpSpPr/>
            <p:nvPr/>
          </p:nvGrpSpPr>
          <p:grpSpPr>
            <a:xfrm>
              <a:off x="2871475" y="2456695"/>
              <a:ext cx="9853925" cy="6426664"/>
              <a:chOff x="0" y="0"/>
              <a:chExt cx="1418473" cy="1692619"/>
            </a:xfrm>
          </p:grpSpPr>
          <p:sp>
            <p:nvSpPr>
              <p:cNvPr id="3" name="Freeform 3">
                <a:extLst>
                  <a:ext uri="{FF2B5EF4-FFF2-40B4-BE49-F238E27FC236}">
                    <a16:creationId xmlns:a16="http://schemas.microsoft.com/office/drawing/2014/main" id="{1D95A539-FDAA-0C3A-1209-2EEAB5B95093}"/>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4" name="TextBox 4">
                <a:extLst>
                  <a:ext uri="{FF2B5EF4-FFF2-40B4-BE49-F238E27FC236}">
                    <a16:creationId xmlns:a16="http://schemas.microsoft.com/office/drawing/2014/main" id="{7FB7358B-6F09-9349-D54B-7DFFE6617598}"/>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a:extLst>
                <a:ext uri="{FF2B5EF4-FFF2-40B4-BE49-F238E27FC236}">
                  <a16:creationId xmlns:a16="http://schemas.microsoft.com/office/drawing/2014/main" id="{39424103-F3B6-B73E-2159-B59E47289A82}"/>
                </a:ext>
              </a:extLst>
            </p:cNvPr>
            <p:cNvSpPr/>
            <p:nvPr/>
          </p:nvSpPr>
          <p:spPr>
            <a:xfrm>
              <a:off x="5943600" y="3101829"/>
              <a:ext cx="4297585" cy="2348889"/>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dirty="0"/>
            </a:p>
          </p:txBody>
        </p:sp>
        <p:grpSp>
          <p:nvGrpSpPr>
            <p:cNvPr id="6" name="Group 6">
              <a:extLst>
                <a:ext uri="{FF2B5EF4-FFF2-40B4-BE49-F238E27FC236}">
                  <a16:creationId xmlns:a16="http://schemas.microsoft.com/office/drawing/2014/main" id="{A1CFE904-D35C-48DE-00C0-60E52FF65753}"/>
                </a:ext>
              </a:extLst>
            </p:cNvPr>
            <p:cNvGrpSpPr/>
            <p:nvPr/>
          </p:nvGrpSpPr>
          <p:grpSpPr>
            <a:xfrm>
              <a:off x="15671318" y="2456695"/>
              <a:ext cx="9853925" cy="6426664"/>
              <a:chOff x="0" y="0"/>
              <a:chExt cx="1418473" cy="1692619"/>
            </a:xfrm>
          </p:grpSpPr>
          <p:sp>
            <p:nvSpPr>
              <p:cNvPr id="7" name="Freeform 7">
                <a:extLst>
                  <a:ext uri="{FF2B5EF4-FFF2-40B4-BE49-F238E27FC236}">
                    <a16:creationId xmlns:a16="http://schemas.microsoft.com/office/drawing/2014/main" id="{3A6D076C-DB32-C50A-EFA0-5E03735920BF}"/>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fr-FR"/>
              </a:p>
            </p:txBody>
          </p:sp>
          <p:sp>
            <p:nvSpPr>
              <p:cNvPr id="8" name="TextBox 8">
                <a:extLst>
                  <a:ext uri="{FF2B5EF4-FFF2-40B4-BE49-F238E27FC236}">
                    <a16:creationId xmlns:a16="http://schemas.microsoft.com/office/drawing/2014/main" id="{58C2FC5D-8E7C-F7ED-536D-1C361FE3138E}"/>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a:extLst>
                <a:ext uri="{FF2B5EF4-FFF2-40B4-BE49-F238E27FC236}">
                  <a16:creationId xmlns:a16="http://schemas.microsoft.com/office/drawing/2014/main" id="{577F91A9-B3AB-C44A-0DB2-B620242814E5}"/>
                </a:ext>
              </a:extLst>
            </p:cNvPr>
            <p:cNvSpPr/>
            <p:nvPr/>
          </p:nvSpPr>
          <p:spPr>
            <a:xfrm>
              <a:off x="17204704" y="2877488"/>
              <a:ext cx="4242888"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grpSp>
          <p:nvGrpSpPr>
            <p:cNvPr id="10" name="Group 10">
              <a:extLst>
                <a:ext uri="{FF2B5EF4-FFF2-40B4-BE49-F238E27FC236}">
                  <a16:creationId xmlns:a16="http://schemas.microsoft.com/office/drawing/2014/main" id="{5A9BFF74-DAF2-D410-AED3-FF6F1366ABFD}"/>
                </a:ext>
              </a:extLst>
            </p:cNvPr>
            <p:cNvGrpSpPr/>
            <p:nvPr/>
          </p:nvGrpSpPr>
          <p:grpSpPr>
            <a:xfrm>
              <a:off x="28471161" y="2367162"/>
              <a:ext cx="9853925" cy="6426664"/>
              <a:chOff x="0" y="0"/>
              <a:chExt cx="1418473" cy="1692619"/>
            </a:xfrm>
          </p:grpSpPr>
          <p:sp>
            <p:nvSpPr>
              <p:cNvPr id="11" name="Freeform 11">
                <a:extLst>
                  <a:ext uri="{FF2B5EF4-FFF2-40B4-BE49-F238E27FC236}">
                    <a16:creationId xmlns:a16="http://schemas.microsoft.com/office/drawing/2014/main" id="{C330E629-FEEC-FAF6-15DB-067E81F2A8B8}"/>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12" name="TextBox 12">
                <a:extLst>
                  <a:ext uri="{FF2B5EF4-FFF2-40B4-BE49-F238E27FC236}">
                    <a16:creationId xmlns:a16="http://schemas.microsoft.com/office/drawing/2014/main" id="{14D12AFE-2DA1-9A4C-E81F-4A84AE0D70EE}"/>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a:extLst>
                <a:ext uri="{FF2B5EF4-FFF2-40B4-BE49-F238E27FC236}">
                  <a16:creationId xmlns:a16="http://schemas.microsoft.com/office/drawing/2014/main" id="{8400733A-AC18-51CF-FF1B-380A984A5BA6}"/>
                </a:ext>
              </a:extLst>
            </p:cNvPr>
            <p:cNvSpPr/>
            <p:nvPr/>
          </p:nvSpPr>
          <p:spPr>
            <a:xfrm>
              <a:off x="30050716" y="2998930"/>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16" name="TextBox 16">
              <a:extLst>
                <a:ext uri="{FF2B5EF4-FFF2-40B4-BE49-F238E27FC236}">
                  <a16:creationId xmlns:a16="http://schemas.microsoft.com/office/drawing/2014/main" id="{3C72B4D0-EABE-8A38-A250-079701772B9F}"/>
                </a:ext>
              </a:extLst>
            </p:cNvPr>
            <p:cNvSpPr txBox="1"/>
            <p:nvPr/>
          </p:nvSpPr>
          <p:spPr>
            <a:xfrm>
              <a:off x="3013415" y="558049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Train</a:t>
              </a:r>
            </a:p>
          </p:txBody>
        </p:sp>
        <p:sp>
          <p:nvSpPr>
            <p:cNvPr id="17" name="TextBox 17">
              <a:extLst>
                <a:ext uri="{FF2B5EF4-FFF2-40B4-BE49-F238E27FC236}">
                  <a16:creationId xmlns:a16="http://schemas.microsoft.com/office/drawing/2014/main" id="{EACA5C7A-3D88-A7B2-D6D8-305BAB6C2A89}"/>
                </a:ext>
              </a:extLst>
            </p:cNvPr>
            <p:cNvSpPr txBox="1"/>
            <p:nvPr/>
          </p:nvSpPr>
          <p:spPr>
            <a:xfrm>
              <a:off x="15931012" y="6083055"/>
              <a:ext cx="9334537"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avec la date, le </a:t>
              </a:r>
              <a:r>
                <a:rPr lang="fr-FR" sz="2400" dirty="0" err="1">
                  <a:latin typeface="Quicksand"/>
                  <a:ea typeface="Quicksand"/>
                  <a:cs typeface="Quicksand"/>
                  <a:sym typeface="Quicksand"/>
                </a:rPr>
                <a:t>store_nbr</a:t>
              </a:r>
              <a:r>
                <a:rPr lang="fr-FR" sz="2400" dirty="0">
                  <a:latin typeface="Quicksand"/>
                  <a:ea typeface="Quicksand"/>
                  <a:cs typeface="Quicksand"/>
                  <a:sym typeface="Quicksand"/>
                </a:rPr>
                <a:t>, </a:t>
              </a:r>
              <a:r>
                <a:rPr lang="fr-FR" sz="2400" dirty="0" err="1">
                  <a:latin typeface="Quicksand"/>
                  <a:ea typeface="Quicksand"/>
                  <a:cs typeface="Quicksand"/>
                  <a:sym typeface="Quicksand"/>
                </a:rPr>
                <a:t>item_nbr</a:t>
              </a:r>
              <a:r>
                <a:rPr lang="fr-FR" sz="2400" dirty="0">
                  <a:latin typeface="Quicksand"/>
                  <a:ea typeface="Quicksand"/>
                  <a:cs typeface="Quicksand"/>
                  <a:sym typeface="Quicksand"/>
                </a:rPr>
                <a:t> combinaisons à prévoir, ainsi que les informations en promotion.</a:t>
              </a:r>
              <a:endParaRPr lang="en-US" sz="2400" dirty="0">
                <a:latin typeface="Quicksand"/>
                <a:ea typeface="Quicksand"/>
                <a:cs typeface="Quicksand"/>
                <a:sym typeface="Quicksand"/>
              </a:endParaRPr>
            </a:p>
          </p:txBody>
        </p:sp>
        <p:sp>
          <p:nvSpPr>
            <p:cNvPr id="18" name="TextBox 18">
              <a:extLst>
                <a:ext uri="{FF2B5EF4-FFF2-40B4-BE49-F238E27FC236}">
                  <a16:creationId xmlns:a16="http://schemas.microsoft.com/office/drawing/2014/main" id="{1D76CF7C-CF6B-54D5-B939-0A3C03C23827}"/>
                </a:ext>
              </a:extLst>
            </p:cNvPr>
            <p:cNvSpPr txBox="1"/>
            <p:nvPr/>
          </p:nvSpPr>
          <p:spPr>
            <a:xfrm>
              <a:off x="15813258" y="558049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test</a:t>
              </a:r>
            </a:p>
          </p:txBody>
        </p:sp>
        <p:sp>
          <p:nvSpPr>
            <p:cNvPr id="19" name="TextBox 19">
              <a:extLst>
                <a:ext uri="{FF2B5EF4-FFF2-40B4-BE49-F238E27FC236}">
                  <a16:creationId xmlns:a16="http://schemas.microsoft.com/office/drawing/2014/main" id="{DEAB155D-71E2-F95F-80DE-A2EB60774A29}"/>
                </a:ext>
              </a:extLst>
            </p:cNvPr>
            <p:cNvSpPr txBox="1"/>
            <p:nvPr/>
          </p:nvSpPr>
          <p:spPr>
            <a:xfrm>
              <a:off x="28613100" y="6133234"/>
              <a:ext cx="8226628" cy="1519775"/>
            </a:xfrm>
            <a:prstGeom prst="rect">
              <a:avLst/>
            </a:prstGeom>
          </p:spPr>
          <p:txBody>
            <a:bodyPr wrap="square" lIns="0" tIns="0" rIns="0" bIns="0" rtlCol="0" anchor="t">
              <a:spAutoFit/>
            </a:bodyPr>
            <a:lstStyle/>
            <a:p>
              <a:pPr marL="259080" lvl="1">
                <a:lnSpc>
                  <a:spcPts val="4079"/>
                </a:lnSpc>
              </a:pPr>
              <a:r>
                <a:rPr lang="fr-FR" sz="2400">
                  <a:latin typeface="Quicksand"/>
                  <a:ea typeface="Quicksand"/>
                  <a:cs typeface="Quicksand"/>
                  <a:sym typeface="Quicksand"/>
                </a:rPr>
                <a:t>Nombre de transactions de vente pour chaque date, store_nbr combinaison. Inclus uniquement pour la période des données d’entraînement.</a:t>
              </a:r>
              <a:endParaRPr lang="en-US" sz="2400" dirty="0">
                <a:latin typeface="Quicksand"/>
                <a:ea typeface="Quicksand"/>
                <a:cs typeface="Quicksand"/>
                <a:sym typeface="Quicksand"/>
              </a:endParaRPr>
            </a:p>
          </p:txBody>
        </p:sp>
        <p:sp>
          <p:nvSpPr>
            <p:cNvPr id="20" name="TextBox 20">
              <a:extLst>
                <a:ext uri="{FF2B5EF4-FFF2-40B4-BE49-F238E27FC236}">
                  <a16:creationId xmlns:a16="http://schemas.microsoft.com/office/drawing/2014/main" id="{91B309EF-B91D-0857-B90B-660742D906DA}"/>
                </a:ext>
              </a:extLst>
            </p:cNvPr>
            <p:cNvSpPr txBox="1"/>
            <p:nvPr/>
          </p:nvSpPr>
          <p:spPr>
            <a:xfrm>
              <a:off x="28613100" y="5461386"/>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transactions</a:t>
              </a:r>
            </a:p>
          </p:txBody>
        </p:sp>
        <p:grpSp>
          <p:nvGrpSpPr>
            <p:cNvPr id="22" name="Group 10">
              <a:extLst>
                <a:ext uri="{FF2B5EF4-FFF2-40B4-BE49-F238E27FC236}">
                  <a16:creationId xmlns:a16="http://schemas.microsoft.com/office/drawing/2014/main" id="{74641385-6501-BE23-09DF-6F702EDB6705}"/>
                </a:ext>
              </a:extLst>
            </p:cNvPr>
            <p:cNvGrpSpPr/>
            <p:nvPr/>
          </p:nvGrpSpPr>
          <p:grpSpPr>
            <a:xfrm>
              <a:off x="41910000" y="2456695"/>
              <a:ext cx="9853925" cy="6426664"/>
              <a:chOff x="0" y="0"/>
              <a:chExt cx="1418473" cy="1692619"/>
            </a:xfrm>
          </p:grpSpPr>
          <p:sp>
            <p:nvSpPr>
              <p:cNvPr id="23" name="Freeform 11">
                <a:extLst>
                  <a:ext uri="{FF2B5EF4-FFF2-40B4-BE49-F238E27FC236}">
                    <a16:creationId xmlns:a16="http://schemas.microsoft.com/office/drawing/2014/main" id="{46380D5B-3731-3FFE-25B2-7E423E67C101}"/>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24" name="TextBox 12">
                <a:extLst>
                  <a:ext uri="{FF2B5EF4-FFF2-40B4-BE49-F238E27FC236}">
                    <a16:creationId xmlns:a16="http://schemas.microsoft.com/office/drawing/2014/main" id="{814B0116-8A59-A0ED-2A81-643BA18E3615}"/>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25" name="Freeform 13">
              <a:extLst>
                <a:ext uri="{FF2B5EF4-FFF2-40B4-BE49-F238E27FC236}">
                  <a16:creationId xmlns:a16="http://schemas.microsoft.com/office/drawing/2014/main" id="{8321F787-4D90-8FBE-C086-6951B9B85E91}"/>
                </a:ext>
              </a:extLst>
            </p:cNvPr>
            <p:cNvSpPr/>
            <p:nvPr/>
          </p:nvSpPr>
          <p:spPr>
            <a:xfrm>
              <a:off x="43489555" y="3088463"/>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26" name="TextBox 19">
              <a:extLst>
                <a:ext uri="{FF2B5EF4-FFF2-40B4-BE49-F238E27FC236}">
                  <a16:creationId xmlns:a16="http://schemas.microsoft.com/office/drawing/2014/main" id="{C839BF27-5F1C-C5FF-B33E-6B0B208E20F5}"/>
                </a:ext>
              </a:extLst>
            </p:cNvPr>
            <p:cNvSpPr txBox="1"/>
            <p:nvPr/>
          </p:nvSpPr>
          <p:spPr>
            <a:xfrm>
              <a:off x="41910000" y="6179160"/>
              <a:ext cx="8226628"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Stockez les métadonnées, y compris la ville, l’état, le type et le cluster.</a:t>
              </a:r>
              <a:endParaRPr lang="en-US" sz="2400" dirty="0">
                <a:latin typeface="Quicksand"/>
                <a:ea typeface="Quicksand"/>
                <a:cs typeface="Quicksand"/>
                <a:sym typeface="Quicksand"/>
              </a:endParaRPr>
            </a:p>
          </p:txBody>
        </p:sp>
        <p:sp>
          <p:nvSpPr>
            <p:cNvPr id="27" name="TextBox 20">
              <a:extLst>
                <a:ext uri="{FF2B5EF4-FFF2-40B4-BE49-F238E27FC236}">
                  <a16:creationId xmlns:a16="http://schemas.microsoft.com/office/drawing/2014/main" id="{29616485-584B-FBE1-9BBA-9CE68B43BE17}"/>
                </a:ext>
              </a:extLst>
            </p:cNvPr>
            <p:cNvSpPr txBox="1"/>
            <p:nvPr/>
          </p:nvSpPr>
          <p:spPr>
            <a:xfrm>
              <a:off x="42051939" y="5550919"/>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stores</a:t>
              </a:r>
            </a:p>
          </p:txBody>
        </p:sp>
        <p:grpSp>
          <p:nvGrpSpPr>
            <p:cNvPr id="28" name="Group 10">
              <a:extLst>
                <a:ext uri="{FF2B5EF4-FFF2-40B4-BE49-F238E27FC236}">
                  <a16:creationId xmlns:a16="http://schemas.microsoft.com/office/drawing/2014/main" id="{63B48EFA-5740-79C4-2202-FF8990690C92}"/>
                </a:ext>
              </a:extLst>
            </p:cNvPr>
            <p:cNvGrpSpPr/>
            <p:nvPr/>
          </p:nvGrpSpPr>
          <p:grpSpPr>
            <a:xfrm>
              <a:off x="54709843" y="2607443"/>
              <a:ext cx="9853925" cy="6426664"/>
              <a:chOff x="0" y="0"/>
              <a:chExt cx="1418473" cy="1692619"/>
            </a:xfrm>
          </p:grpSpPr>
          <p:sp>
            <p:nvSpPr>
              <p:cNvPr id="29" name="Freeform 11">
                <a:extLst>
                  <a:ext uri="{FF2B5EF4-FFF2-40B4-BE49-F238E27FC236}">
                    <a16:creationId xmlns:a16="http://schemas.microsoft.com/office/drawing/2014/main" id="{DEA18E25-F746-8447-E319-FBAA633956AF}"/>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30" name="TextBox 12">
                <a:extLst>
                  <a:ext uri="{FF2B5EF4-FFF2-40B4-BE49-F238E27FC236}">
                    <a16:creationId xmlns:a16="http://schemas.microsoft.com/office/drawing/2014/main" id="{33592EC0-F59E-9A49-C5CD-DD75281AA2B9}"/>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1" name="Freeform 13">
              <a:extLst>
                <a:ext uri="{FF2B5EF4-FFF2-40B4-BE49-F238E27FC236}">
                  <a16:creationId xmlns:a16="http://schemas.microsoft.com/office/drawing/2014/main" id="{FF9354D6-F5A7-6E51-9591-BF7FF7E3017B}"/>
                </a:ext>
              </a:extLst>
            </p:cNvPr>
            <p:cNvSpPr/>
            <p:nvPr/>
          </p:nvSpPr>
          <p:spPr>
            <a:xfrm>
              <a:off x="56289398" y="3239211"/>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32" name="TextBox 19">
              <a:extLst>
                <a:ext uri="{FF2B5EF4-FFF2-40B4-BE49-F238E27FC236}">
                  <a16:creationId xmlns:a16="http://schemas.microsoft.com/office/drawing/2014/main" id="{C5A34421-FB49-26CF-E92C-57F64F3EF776}"/>
                </a:ext>
              </a:extLst>
            </p:cNvPr>
            <p:cNvSpPr txBox="1"/>
            <p:nvPr/>
          </p:nvSpPr>
          <p:spPr>
            <a:xfrm>
              <a:off x="54851782" y="6373515"/>
              <a:ext cx="8226628" cy="369332"/>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400" b="0" i="0" u="none" strike="noStrike" cap="none" normalizeH="0" baseline="0" dirty="0">
                  <a:ln>
                    <a:noFill/>
                  </a:ln>
                  <a:effectLst/>
                  <a:latin typeface="Quicksand" panose="020B0604020202020204" charset="0"/>
                </a:rPr>
                <a:t>Item </a:t>
              </a:r>
              <a:r>
                <a:rPr kumimoji="0" lang="fr-FR" altLang="fr-FR" sz="2400" b="0" i="0" u="none" strike="noStrike" cap="none" normalizeH="0" baseline="0" dirty="0" err="1">
                  <a:ln>
                    <a:noFill/>
                  </a:ln>
                  <a:effectLst/>
                  <a:latin typeface="Quicksand" panose="020B0604020202020204" charset="0"/>
                </a:rPr>
                <a:t>metadata</a:t>
              </a:r>
              <a:r>
                <a:rPr kumimoji="0" lang="fr-FR" altLang="fr-FR" sz="2400" b="0" i="0" u="none" strike="noStrike" cap="none" normalizeH="0" baseline="0" dirty="0">
                  <a:ln>
                    <a:noFill/>
                  </a:ln>
                  <a:effectLst/>
                  <a:latin typeface="Quicksand" panose="020B0604020202020204" charset="0"/>
                </a:rPr>
                <a:t>, </a:t>
              </a:r>
              <a:r>
                <a:rPr kumimoji="0" lang="fr-FR" altLang="fr-FR" sz="2400" b="0" i="0" u="none" strike="noStrike" cap="none" normalizeH="0" baseline="0" dirty="0" err="1">
                  <a:ln>
                    <a:noFill/>
                  </a:ln>
                  <a:effectLst/>
                  <a:latin typeface="Quicksand" panose="020B0604020202020204" charset="0"/>
                </a:rPr>
                <a:t>including</a:t>
              </a:r>
              <a:r>
                <a:rPr kumimoji="0" lang="fr-FR" altLang="fr-FR" sz="2400" b="0" i="0" u="none" strike="noStrike" cap="none" normalizeH="0" baseline="0" dirty="0">
                  <a:ln>
                    <a:noFill/>
                  </a:ln>
                  <a:effectLst/>
                  <a:latin typeface="Quicksand" panose="020B0604020202020204" charset="0"/>
                </a:rPr>
                <a:t> </a:t>
              </a:r>
              <a:r>
                <a:rPr kumimoji="0" lang="fr-FR" altLang="fr-FR" sz="2400" b="0" i="0" u="none" strike="noStrike" cap="none" normalizeH="0" baseline="0" dirty="0" err="1">
                  <a:ln>
                    <a:noFill/>
                  </a:ln>
                  <a:effectLst/>
                  <a:latin typeface="Quicksand" panose="020B0604020202020204" charset="0"/>
                </a:rPr>
                <a:t>family</a:t>
              </a:r>
              <a:r>
                <a:rPr kumimoji="0" lang="fr-FR" altLang="fr-FR" sz="2400" b="0" i="0" u="none" strike="noStrike" cap="none" normalizeH="0" baseline="0" dirty="0">
                  <a:ln>
                    <a:noFill/>
                  </a:ln>
                  <a:effectLst/>
                  <a:latin typeface="Quicksand" panose="020B0604020202020204" charset="0"/>
                </a:rPr>
                <a:t>, class, and </a:t>
              </a:r>
              <a:r>
                <a:rPr kumimoji="0" lang="fr-FR" altLang="fr-FR" sz="2400" b="0" i="0" u="none" strike="noStrike" cap="none" normalizeH="0" baseline="0" dirty="0" err="1">
                  <a:ln>
                    <a:noFill/>
                  </a:ln>
                  <a:effectLst/>
                  <a:latin typeface="Quicksand" panose="020B0604020202020204" charset="0"/>
                </a:rPr>
                <a:t>perishable</a:t>
              </a:r>
              <a:r>
                <a:rPr kumimoji="0" lang="fr-FR" altLang="fr-FR" sz="2400" b="0" i="0" u="none" strike="noStrike" cap="none" normalizeH="0" baseline="0" dirty="0">
                  <a:ln>
                    <a:noFill/>
                  </a:ln>
                  <a:effectLst/>
                  <a:latin typeface="Quicksand" panose="020B0604020202020204" charset="0"/>
                </a:rPr>
                <a:t>.</a:t>
              </a:r>
            </a:p>
          </p:txBody>
        </p:sp>
        <p:sp>
          <p:nvSpPr>
            <p:cNvPr id="33" name="TextBox 20">
              <a:extLst>
                <a:ext uri="{FF2B5EF4-FFF2-40B4-BE49-F238E27FC236}">
                  <a16:creationId xmlns:a16="http://schemas.microsoft.com/office/drawing/2014/main" id="{EBA2B800-AB10-0D3F-6284-2EED0E977A8D}"/>
                </a:ext>
              </a:extLst>
            </p:cNvPr>
            <p:cNvSpPr txBox="1"/>
            <p:nvPr/>
          </p:nvSpPr>
          <p:spPr>
            <a:xfrm>
              <a:off x="54851782" y="5701667"/>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items</a:t>
              </a:r>
            </a:p>
          </p:txBody>
        </p:sp>
        <p:grpSp>
          <p:nvGrpSpPr>
            <p:cNvPr id="34" name="Group 10">
              <a:extLst>
                <a:ext uri="{FF2B5EF4-FFF2-40B4-BE49-F238E27FC236}">
                  <a16:creationId xmlns:a16="http://schemas.microsoft.com/office/drawing/2014/main" id="{188302E3-A6CA-66A1-FBA5-9C23325AA4FC}"/>
                </a:ext>
              </a:extLst>
            </p:cNvPr>
            <p:cNvGrpSpPr/>
            <p:nvPr/>
          </p:nvGrpSpPr>
          <p:grpSpPr>
            <a:xfrm>
              <a:off x="67509686" y="2758191"/>
              <a:ext cx="9853925" cy="6426664"/>
              <a:chOff x="0" y="0"/>
              <a:chExt cx="1418473" cy="1692619"/>
            </a:xfrm>
          </p:grpSpPr>
          <p:sp>
            <p:nvSpPr>
              <p:cNvPr id="35" name="Freeform 11">
                <a:extLst>
                  <a:ext uri="{FF2B5EF4-FFF2-40B4-BE49-F238E27FC236}">
                    <a16:creationId xmlns:a16="http://schemas.microsoft.com/office/drawing/2014/main" id="{64B83408-467C-32F6-F2B6-D1C14644AF08}"/>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36" name="TextBox 12">
                <a:extLst>
                  <a:ext uri="{FF2B5EF4-FFF2-40B4-BE49-F238E27FC236}">
                    <a16:creationId xmlns:a16="http://schemas.microsoft.com/office/drawing/2014/main" id="{E0E15364-60D9-6A57-600F-C7A15FD6C3D0}"/>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7" name="Freeform 13">
              <a:extLst>
                <a:ext uri="{FF2B5EF4-FFF2-40B4-BE49-F238E27FC236}">
                  <a16:creationId xmlns:a16="http://schemas.microsoft.com/office/drawing/2014/main" id="{8B0A69C3-76BE-3999-85F5-8D5CA9E71CE5}"/>
                </a:ext>
              </a:extLst>
            </p:cNvPr>
            <p:cNvSpPr/>
            <p:nvPr/>
          </p:nvSpPr>
          <p:spPr>
            <a:xfrm>
              <a:off x="69089241" y="3389959"/>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38" name="TextBox 19">
              <a:extLst>
                <a:ext uri="{FF2B5EF4-FFF2-40B4-BE49-F238E27FC236}">
                  <a16:creationId xmlns:a16="http://schemas.microsoft.com/office/drawing/2014/main" id="{76C0CB26-B344-3562-B527-143DD660BFB8}"/>
                </a:ext>
              </a:extLst>
            </p:cNvPr>
            <p:cNvSpPr txBox="1"/>
            <p:nvPr/>
          </p:nvSpPr>
          <p:spPr>
            <a:xfrm>
              <a:off x="67651625" y="6524263"/>
              <a:ext cx="8226628" cy="1846659"/>
            </a:xfrm>
            <a:prstGeom prst="rect">
              <a:avLst/>
            </a:prstGeom>
          </p:spPr>
          <p:txBody>
            <a:bodyPr wrap="square" lIns="0" tIns="0" rIns="0" bIns="0" rtlCol="0" anchor="t">
              <a:spAutoFit/>
            </a:bodyPr>
            <a:lstStyle/>
            <a:p>
              <a:pPr fontAlgn="base">
                <a:spcBef>
                  <a:spcPts val="600"/>
                </a:spcBef>
                <a:spcAft>
                  <a:spcPts val="600"/>
                </a:spcAft>
              </a:pPr>
              <a:r>
                <a:rPr lang="fr-FR" sz="2400" dirty="0">
                  <a:latin typeface="Quicksand" panose="020B0604020202020204" charset="0"/>
                </a:rPr>
                <a:t>Prix quotidien du pétrole qui inclut les valeurs pendant la période des données d’entraînement et d’essai. (L’Équateur est un pays dépendant du pétrole et sa santé économique est très vulnérable aux chocs des prix du pétrole.)</a:t>
              </a:r>
              <a:endParaRPr lang="en-US" sz="2400" b="0" i="0" dirty="0">
                <a:effectLst/>
                <a:latin typeface="Quicksand" panose="020B0604020202020204" charset="0"/>
              </a:endParaRPr>
            </a:p>
          </p:txBody>
        </p:sp>
        <p:sp>
          <p:nvSpPr>
            <p:cNvPr id="39" name="TextBox 20">
              <a:extLst>
                <a:ext uri="{FF2B5EF4-FFF2-40B4-BE49-F238E27FC236}">
                  <a16:creationId xmlns:a16="http://schemas.microsoft.com/office/drawing/2014/main" id="{0A18A142-CE7E-D3CC-BE32-D350D5047344}"/>
                </a:ext>
              </a:extLst>
            </p:cNvPr>
            <p:cNvSpPr txBox="1"/>
            <p:nvPr/>
          </p:nvSpPr>
          <p:spPr>
            <a:xfrm>
              <a:off x="67651625" y="5852415"/>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oil</a:t>
              </a:r>
            </a:p>
          </p:txBody>
        </p:sp>
        <p:sp>
          <p:nvSpPr>
            <p:cNvPr id="44" name="TextBox 17">
              <a:extLst>
                <a:ext uri="{FF2B5EF4-FFF2-40B4-BE49-F238E27FC236}">
                  <a16:creationId xmlns:a16="http://schemas.microsoft.com/office/drawing/2014/main" id="{B14FBADF-C66E-A0CB-40F6-DA30C116095E}"/>
                </a:ext>
              </a:extLst>
            </p:cNvPr>
            <p:cNvSpPr txBox="1"/>
            <p:nvPr/>
          </p:nvSpPr>
          <p:spPr>
            <a:xfrm>
              <a:off x="3131169" y="6083055"/>
              <a:ext cx="9334537"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qui inclut le </a:t>
              </a:r>
              <a:r>
                <a:rPr lang="fr-FR" sz="2400" b="1" dirty="0" err="1">
                  <a:latin typeface="Quicksand"/>
                  <a:ea typeface="Quicksand"/>
                  <a:cs typeface="Quicksand"/>
                  <a:sym typeface="Quicksand"/>
                </a:rPr>
                <a:t>unit_sales</a:t>
              </a:r>
              <a:r>
                <a:rPr lang="fr-FR" sz="2400" b="1" dirty="0">
                  <a:latin typeface="Quicksand"/>
                  <a:ea typeface="Quicksand"/>
                  <a:cs typeface="Quicksand"/>
                  <a:sym typeface="Quicksand"/>
                </a:rPr>
                <a:t> </a:t>
              </a:r>
              <a:r>
                <a:rPr lang="fr-FR" sz="2400" dirty="0">
                  <a:latin typeface="Quicksand"/>
                  <a:ea typeface="Quicksand"/>
                  <a:cs typeface="Quicksand"/>
                  <a:sym typeface="Quicksand"/>
                </a:rPr>
                <a:t>par </a:t>
              </a:r>
              <a:r>
                <a:rPr lang="fr-FR" sz="2400" b="1" dirty="0">
                  <a:latin typeface="Quicksand"/>
                  <a:ea typeface="Quicksand"/>
                  <a:cs typeface="Quicksand"/>
                  <a:sym typeface="Quicksand"/>
                </a:rPr>
                <a:t>date</a:t>
              </a:r>
              <a:r>
                <a:rPr lang="fr-FR" sz="2400" dirty="0">
                  <a:latin typeface="Quicksand"/>
                  <a:ea typeface="Quicksand"/>
                  <a:cs typeface="Quicksand"/>
                  <a:sym typeface="Quicksand"/>
                </a:rPr>
                <a:t>, </a:t>
              </a:r>
              <a:r>
                <a:rPr lang="fr-FR" sz="2400" dirty="0" err="1">
                  <a:latin typeface="Quicksand"/>
                  <a:ea typeface="Quicksand"/>
                  <a:cs typeface="Quicksand"/>
                  <a:sym typeface="Quicksand"/>
                </a:rPr>
                <a:t>store_nbr</a:t>
              </a:r>
              <a:r>
                <a:rPr lang="fr-FR" sz="2400" dirty="0">
                  <a:latin typeface="Quicksand"/>
                  <a:ea typeface="Quicksand"/>
                  <a:cs typeface="Quicksand"/>
                  <a:sym typeface="Quicksand"/>
                </a:rPr>
                <a:t> et </a:t>
              </a:r>
              <a:r>
                <a:rPr lang="fr-FR" sz="2400" dirty="0" err="1">
                  <a:latin typeface="Quicksand"/>
                  <a:ea typeface="Quicksand"/>
                  <a:cs typeface="Quicksand"/>
                  <a:sym typeface="Quicksand"/>
                </a:rPr>
                <a:t>item_nbr</a:t>
              </a:r>
              <a:r>
                <a:rPr lang="fr-FR" sz="2400" dirty="0">
                  <a:latin typeface="Quicksand"/>
                  <a:ea typeface="Quicksand"/>
                  <a:cs typeface="Quicksand"/>
                  <a:sym typeface="Quicksand"/>
                </a:rPr>
                <a:t> ainsi qu’un ID unique pour étiqueter les lignes</a:t>
              </a:r>
              <a:endParaRPr lang="en-US" sz="2400" dirty="0">
                <a:latin typeface="Quicksand"/>
                <a:ea typeface="Quicksand"/>
                <a:cs typeface="Quicksand"/>
                <a:sym typeface="Quicksand"/>
              </a:endParaRPr>
            </a:p>
          </p:txBody>
        </p:sp>
        <p:grpSp>
          <p:nvGrpSpPr>
            <p:cNvPr id="50" name="Group 10">
              <a:extLst>
                <a:ext uri="{FF2B5EF4-FFF2-40B4-BE49-F238E27FC236}">
                  <a16:creationId xmlns:a16="http://schemas.microsoft.com/office/drawing/2014/main" id="{EFE62D5B-B546-9199-4C6B-C0BADC70641D}"/>
                </a:ext>
              </a:extLst>
            </p:cNvPr>
            <p:cNvGrpSpPr/>
            <p:nvPr/>
          </p:nvGrpSpPr>
          <p:grpSpPr>
            <a:xfrm>
              <a:off x="80309529" y="2758191"/>
              <a:ext cx="9853925" cy="6426664"/>
              <a:chOff x="0" y="0"/>
              <a:chExt cx="1418473" cy="1692619"/>
            </a:xfrm>
          </p:grpSpPr>
          <p:sp>
            <p:nvSpPr>
              <p:cNvPr id="51" name="Freeform 11">
                <a:extLst>
                  <a:ext uri="{FF2B5EF4-FFF2-40B4-BE49-F238E27FC236}">
                    <a16:creationId xmlns:a16="http://schemas.microsoft.com/office/drawing/2014/main" id="{463695ED-AA1B-372B-F2E5-C9053A626C5B}"/>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52" name="TextBox 12">
                <a:extLst>
                  <a:ext uri="{FF2B5EF4-FFF2-40B4-BE49-F238E27FC236}">
                    <a16:creationId xmlns:a16="http://schemas.microsoft.com/office/drawing/2014/main" id="{F3367301-46C4-4335-0CBB-7ADB72F8E62F}"/>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3" name="Freeform 13">
              <a:extLst>
                <a:ext uri="{FF2B5EF4-FFF2-40B4-BE49-F238E27FC236}">
                  <a16:creationId xmlns:a16="http://schemas.microsoft.com/office/drawing/2014/main" id="{EC6603AD-7343-EA03-9C46-9ABA6E1551A2}"/>
                </a:ext>
              </a:extLst>
            </p:cNvPr>
            <p:cNvSpPr/>
            <p:nvPr/>
          </p:nvSpPr>
          <p:spPr>
            <a:xfrm>
              <a:off x="82008692" y="3348678"/>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54" name="TextBox 19">
              <a:extLst>
                <a:ext uri="{FF2B5EF4-FFF2-40B4-BE49-F238E27FC236}">
                  <a16:creationId xmlns:a16="http://schemas.microsoft.com/office/drawing/2014/main" id="{1ED09D7A-E39E-3C0F-8812-ABDB0FA7657A}"/>
                </a:ext>
              </a:extLst>
            </p:cNvPr>
            <p:cNvSpPr txBox="1"/>
            <p:nvPr/>
          </p:nvSpPr>
          <p:spPr>
            <a:xfrm>
              <a:off x="80571076" y="6482982"/>
              <a:ext cx="8226628" cy="738664"/>
            </a:xfrm>
            <a:prstGeom prst="rect">
              <a:avLst/>
            </a:prstGeom>
          </p:spPr>
          <p:txBody>
            <a:bodyPr wrap="square" lIns="0" tIns="0" rIns="0" bIns="0" rtlCol="0" anchor="t">
              <a:spAutoFit/>
            </a:bodyPr>
            <a:lstStyle/>
            <a:p>
              <a:pPr fontAlgn="base">
                <a:spcBef>
                  <a:spcPts val="600"/>
                </a:spcBef>
                <a:spcAft>
                  <a:spcPts val="600"/>
                </a:spcAft>
              </a:pPr>
              <a:r>
                <a:rPr lang="fr-FR" sz="2400" dirty="0">
                  <a:latin typeface="Quicksand" panose="020B0604020202020204" charset="0"/>
                </a:rPr>
                <a:t>Jours fériés et événements, avec métadonnées (description)</a:t>
              </a:r>
              <a:endParaRPr lang="en-US" sz="2400" dirty="0">
                <a:latin typeface="Quicksand" panose="020B0604020202020204" charset="0"/>
              </a:endParaRPr>
            </a:p>
          </p:txBody>
        </p:sp>
        <p:sp>
          <p:nvSpPr>
            <p:cNvPr id="55" name="TextBox 20">
              <a:extLst>
                <a:ext uri="{FF2B5EF4-FFF2-40B4-BE49-F238E27FC236}">
                  <a16:creationId xmlns:a16="http://schemas.microsoft.com/office/drawing/2014/main" id="{974052ED-1163-DBEE-57C6-F6F1B07848CB}"/>
                </a:ext>
              </a:extLst>
            </p:cNvPr>
            <p:cNvSpPr txBox="1"/>
            <p:nvPr/>
          </p:nvSpPr>
          <p:spPr>
            <a:xfrm>
              <a:off x="80571076" y="581113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err="1">
                  <a:solidFill>
                    <a:srgbClr val="0F4662"/>
                  </a:solidFill>
                  <a:latin typeface="Quicksand Bold"/>
                  <a:ea typeface="Quicksand Bold"/>
                  <a:cs typeface="Quicksand Bold"/>
                  <a:sym typeface="Quicksand Bold"/>
                </a:rPr>
                <a:t>holidays_events</a:t>
              </a:r>
              <a:endParaRPr lang="en-US" sz="2799" b="1" dirty="0">
                <a:solidFill>
                  <a:srgbClr val="0F4662"/>
                </a:solidFill>
                <a:latin typeface="Quicksand Bold"/>
                <a:ea typeface="Quicksand Bold"/>
                <a:cs typeface="Quicksand Bold"/>
                <a:sym typeface="Quicksand Bold"/>
              </a:endParaRPr>
            </a:p>
          </p:txBody>
        </p:sp>
        <p:grpSp>
          <p:nvGrpSpPr>
            <p:cNvPr id="58" name="Group 10">
              <a:extLst>
                <a:ext uri="{FF2B5EF4-FFF2-40B4-BE49-F238E27FC236}">
                  <a16:creationId xmlns:a16="http://schemas.microsoft.com/office/drawing/2014/main" id="{66A19300-A23C-7C23-A5A7-884ED77B15C5}"/>
                </a:ext>
              </a:extLst>
            </p:cNvPr>
            <p:cNvGrpSpPr/>
            <p:nvPr/>
          </p:nvGrpSpPr>
          <p:grpSpPr>
            <a:xfrm>
              <a:off x="93109372" y="2949615"/>
              <a:ext cx="9853925" cy="6426664"/>
              <a:chOff x="0" y="0"/>
              <a:chExt cx="1418473" cy="1692619"/>
            </a:xfrm>
          </p:grpSpPr>
          <p:sp>
            <p:nvSpPr>
              <p:cNvPr id="59" name="Freeform 11">
                <a:extLst>
                  <a:ext uri="{FF2B5EF4-FFF2-40B4-BE49-F238E27FC236}">
                    <a16:creationId xmlns:a16="http://schemas.microsoft.com/office/drawing/2014/main" id="{1A8A8D39-B34B-F3A4-91D7-1F03759896C6}"/>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60" name="TextBox 12">
                <a:extLst>
                  <a:ext uri="{FF2B5EF4-FFF2-40B4-BE49-F238E27FC236}">
                    <a16:creationId xmlns:a16="http://schemas.microsoft.com/office/drawing/2014/main" id="{6BF59F80-0A75-110F-A0BF-12A1C64C418C}"/>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61" name="Freeform 13">
              <a:extLst>
                <a:ext uri="{FF2B5EF4-FFF2-40B4-BE49-F238E27FC236}">
                  <a16:creationId xmlns:a16="http://schemas.microsoft.com/office/drawing/2014/main" id="{33FD9FA9-61C1-C1F2-6D80-0F501783152E}"/>
                </a:ext>
              </a:extLst>
            </p:cNvPr>
            <p:cNvSpPr/>
            <p:nvPr/>
          </p:nvSpPr>
          <p:spPr>
            <a:xfrm>
              <a:off x="94808535" y="3540102"/>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62" name="TextBox 19">
              <a:extLst>
                <a:ext uri="{FF2B5EF4-FFF2-40B4-BE49-F238E27FC236}">
                  <a16:creationId xmlns:a16="http://schemas.microsoft.com/office/drawing/2014/main" id="{BC4C7789-A7F5-CDE0-FF02-76882A5E3BC1}"/>
                </a:ext>
              </a:extLst>
            </p:cNvPr>
            <p:cNvSpPr txBox="1"/>
            <p:nvPr/>
          </p:nvSpPr>
          <p:spPr>
            <a:xfrm>
              <a:off x="93370919" y="6674406"/>
              <a:ext cx="8226628" cy="369332"/>
            </a:xfrm>
            <a:prstGeom prst="rect">
              <a:avLst/>
            </a:prstGeom>
          </p:spPr>
          <p:txBody>
            <a:bodyPr wrap="square" lIns="0" tIns="0" rIns="0" bIns="0" rtlCol="0" anchor="t">
              <a:spAutoFit/>
            </a:bodyPr>
            <a:lstStyle/>
            <a:p>
              <a:pPr fontAlgn="base">
                <a:spcBef>
                  <a:spcPts val="600"/>
                </a:spcBef>
                <a:spcAft>
                  <a:spcPts val="600"/>
                </a:spcAft>
              </a:pPr>
              <a:r>
                <a:rPr lang="en-US" sz="2400">
                  <a:latin typeface="Quicksand" panose="020B0604020202020204" charset="0"/>
                </a:rPr>
                <a:t>A sample submission file in the correct format.</a:t>
              </a:r>
              <a:endParaRPr lang="en-US" sz="2400" dirty="0">
                <a:latin typeface="Quicksand" panose="020B0604020202020204" charset="0"/>
              </a:endParaRPr>
            </a:p>
          </p:txBody>
        </p:sp>
        <p:sp>
          <p:nvSpPr>
            <p:cNvPr id="63" name="TextBox 20">
              <a:extLst>
                <a:ext uri="{FF2B5EF4-FFF2-40B4-BE49-F238E27FC236}">
                  <a16:creationId xmlns:a16="http://schemas.microsoft.com/office/drawing/2014/main" id="{6768C56D-77F4-AAC5-7C74-2465F2D5BE46}"/>
                </a:ext>
              </a:extLst>
            </p:cNvPr>
            <p:cNvSpPr txBox="1"/>
            <p:nvPr/>
          </p:nvSpPr>
          <p:spPr>
            <a:xfrm>
              <a:off x="93370919" y="6002558"/>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err="1">
                  <a:solidFill>
                    <a:srgbClr val="0F4662"/>
                  </a:solidFill>
                  <a:latin typeface="Quicksand Bold"/>
                  <a:ea typeface="Quicksand Bold"/>
                  <a:cs typeface="Quicksand Bold"/>
                  <a:sym typeface="Quicksand Bold"/>
                </a:rPr>
                <a:t>sample_submission</a:t>
              </a:r>
              <a:endParaRPr lang="en-US" sz="2799" b="1" dirty="0">
                <a:solidFill>
                  <a:srgbClr val="0F4662"/>
                </a:solidFill>
                <a:latin typeface="Quicksand Bold"/>
                <a:ea typeface="Quicksand Bold"/>
                <a:cs typeface="Quicksand Bold"/>
                <a:sym typeface="Quicksand Bold"/>
              </a:endParaRPr>
            </a:p>
          </p:txBody>
        </p:sp>
      </p:grpSp>
    </p:spTree>
    <p:extLst>
      <p:ext uri="{BB962C8B-B14F-4D97-AF65-F5344CB8AC3E}">
        <p14:creationId xmlns:p14="http://schemas.microsoft.com/office/powerpoint/2010/main" val="250988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D72538C2-04A5-41AB-F853-F7460943FBD9}"/>
            </a:ext>
          </a:extLst>
        </p:cNvPr>
        <p:cNvGrpSpPr/>
        <p:nvPr/>
      </p:nvGrpSpPr>
      <p:grpSpPr>
        <a:xfrm>
          <a:off x="0" y="0"/>
          <a:ext cx="0" cy="0"/>
          <a:chOff x="0" y="0"/>
          <a:chExt cx="0" cy="0"/>
        </a:xfrm>
      </p:grpSpPr>
      <p:sp>
        <p:nvSpPr>
          <p:cNvPr id="14" name="TextBox 14">
            <a:extLst>
              <a:ext uri="{FF2B5EF4-FFF2-40B4-BE49-F238E27FC236}">
                <a16:creationId xmlns:a16="http://schemas.microsoft.com/office/drawing/2014/main" id="{B4A5F3EE-0467-A343-F448-394A2C944D04}"/>
              </a:ext>
            </a:extLst>
          </p:cNvPr>
          <p:cNvSpPr txBox="1"/>
          <p:nvPr/>
        </p:nvSpPr>
        <p:spPr>
          <a:xfrm>
            <a:off x="1028700" y="599709"/>
            <a:ext cx="8115300"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Données</a:t>
            </a:r>
          </a:p>
        </p:txBody>
      </p:sp>
      <p:sp>
        <p:nvSpPr>
          <p:cNvPr id="21" name="AutoShape 21">
            <a:extLst>
              <a:ext uri="{FF2B5EF4-FFF2-40B4-BE49-F238E27FC236}">
                <a16:creationId xmlns:a16="http://schemas.microsoft.com/office/drawing/2014/main" id="{FDD9F926-C2DB-5330-66FC-6FEA934813CC}"/>
              </a:ext>
            </a:extLst>
          </p:cNvPr>
          <p:cNvSpPr/>
          <p:nvPr/>
        </p:nvSpPr>
        <p:spPr>
          <a:xfrm>
            <a:off x="11658600" y="990600"/>
            <a:ext cx="6492240" cy="0"/>
          </a:xfrm>
          <a:prstGeom prst="line">
            <a:avLst/>
          </a:prstGeom>
          <a:ln w="76200" cap="flat">
            <a:solidFill>
              <a:srgbClr val="0F4662"/>
            </a:solidFill>
            <a:prstDash val="solid"/>
            <a:headEnd type="none" w="sm" len="sm"/>
            <a:tailEnd type="none" w="sm" len="sm"/>
          </a:ln>
        </p:spPr>
        <p:txBody>
          <a:bodyPr/>
          <a:lstStyle/>
          <a:p>
            <a:endParaRPr lang="fr-FR"/>
          </a:p>
        </p:txBody>
      </p:sp>
      <p:grpSp>
        <p:nvGrpSpPr>
          <p:cNvPr id="64" name="Groupe 63">
            <a:extLst>
              <a:ext uri="{FF2B5EF4-FFF2-40B4-BE49-F238E27FC236}">
                <a16:creationId xmlns:a16="http://schemas.microsoft.com/office/drawing/2014/main" id="{A6BDF766-565D-61AA-5B33-E802C0DD70BD}"/>
              </a:ext>
            </a:extLst>
          </p:cNvPr>
          <p:cNvGrpSpPr/>
          <p:nvPr/>
        </p:nvGrpSpPr>
        <p:grpSpPr>
          <a:xfrm>
            <a:off x="-35737800" y="2367162"/>
            <a:ext cx="100091822" cy="7009117"/>
            <a:chOff x="2871475" y="2367162"/>
            <a:chExt cx="100091822" cy="7009117"/>
          </a:xfrm>
        </p:grpSpPr>
        <p:grpSp>
          <p:nvGrpSpPr>
            <p:cNvPr id="2" name="Group 2">
              <a:extLst>
                <a:ext uri="{FF2B5EF4-FFF2-40B4-BE49-F238E27FC236}">
                  <a16:creationId xmlns:a16="http://schemas.microsoft.com/office/drawing/2014/main" id="{BE12E376-D256-022E-3E9D-9133A5B94E8F}"/>
                </a:ext>
              </a:extLst>
            </p:cNvPr>
            <p:cNvGrpSpPr/>
            <p:nvPr/>
          </p:nvGrpSpPr>
          <p:grpSpPr>
            <a:xfrm>
              <a:off x="2871475" y="2456695"/>
              <a:ext cx="9853925" cy="6426664"/>
              <a:chOff x="0" y="0"/>
              <a:chExt cx="1418473" cy="1692619"/>
            </a:xfrm>
          </p:grpSpPr>
          <p:sp>
            <p:nvSpPr>
              <p:cNvPr id="3" name="Freeform 3">
                <a:extLst>
                  <a:ext uri="{FF2B5EF4-FFF2-40B4-BE49-F238E27FC236}">
                    <a16:creationId xmlns:a16="http://schemas.microsoft.com/office/drawing/2014/main" id="{2B1A10E1-3574-B641-CF0C-1720551B560E}"/>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4" name="TextBox 4">
                <a:extLst>
                  <a:ext uri="{FF2B5EF4-FFF2-40B4-BE49-F238E27FC236}">
                    <a16:creationId xmlns:a16="http://schemas.microsoft.com/office/drawing/2014/main" id="{BB3E06EB-4AD3-2851-D122-08A9D55B9E2E}"/>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a:extLst>
                <a:ext uri="{FF2B5EF4-FFF2-40B4-BE49-F238E27FC236}">
                  <a16:creationId xmlns:a16="http://schemas.microsoft.com/office/drawing/2014/main" id="{985DE7CD-ACA8-D67D-5867-723BB4409E36}"/>
                </a:ext>
              </a:extLst>
            </p:cNvPr>
            <p:cNvSpPr/>
            <p:nvPr/>
          </p:nvSpPr>
          <p:spPr>
            <a:xfrm>
              <a:off x="5943600" y="3101829"/>
              <a:ext cx="4297585" cy="2348889"/>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dirty="0"/>
            </a:p>
          </p:txBody>
        </p:sp>
        <p:grpSp>
          <p:nvGrpSpPr>
            <p:cNvPr id="6" name="Group 6">
              <a:extLst>
                <a:ext uri="{FF2B5EF4-FFF2-40B4-BE49-F238E27FC236}">
                  <a16:creationId xmlns:a16="http://schemas.microsoft.com/office/drawing/2014/main" id="{1DD9A061-DD2E-3372-0821-5ED6423B8118}"/>
                </a:ext>
              </a:extLst>
            </p:cNvPr>
            <p:cNvGrpSpPr/>
            <p:nvPr/>
          </p:nvGrpSpPr>
          <p:grpSpPr>
            <a:xfrm>
              <a:off x="15671318" y="2456695"/>
              <a:ext cx="9853925" cy="6426664"/>
              <a:chOff x="0" y="0"/>
              <a:chExt cx="1418473" cy="1692619"/>
            </a:xfrm>
          </p:grpSpPr>
          <p:sp>
            <p:nvSpPr>
              <p:cNvPr id="7" name="Freeform 7">
                <a:extLst>
                  <a:ext uri="{FF2B5EF4-FFF2-40B4-BE49-F238E27FC236}">
                    <a16:creationId xmlns:a16="http://schemas.microsoft.com/office/drawing/2014/main" id="{88D1CF47-634B-48AE-C13E-C780E7DD9A65}"/>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fr-FR"/>
              </a:p>
            </p:txBody>
          </p:sp>
          <p:sp>
            <p:nvSpPr>
              <p:cNvPr id="8" name="TextBox 8">
                <a:extLst>
                  <a:ext uri="{FF2B5EF4-FFF2-40B4-BE49-F238E27FC236}">
                    <a16:creationId xmlns:a16="http://schemas.microsoft.com/office/drawing/2014/main" id="{6719E16B-BC0F-D0B1-4F29-A6AC7CB86D61}"/>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a:extLst>
                <a:ext uri="{FF2B5EF4-FFF2-40B4-BE49-F238E27FC236}">
                  <a16:creationId xmlns:a16="http://schemas.microsoft.com/office/drawing/2014/main" id="{42E5C13E-16D7-4C5E-DB45-3CADBB5E60C4}"/>
                </a:ext>
              </a:extLst>
            </p:cNvPr>
            <p:cNvSpPr/>
            <p:nvPr/>
          </p:nvSpPr>
          <p:spPr>
            <a:xfrm>
              <a:off x="17204704" y="2877488"/>
              <a:ext cx="4242888"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grpSp>
          <p:nvGrpSpPr>
            <p:cNvPr id="10" name="Group 10">
              <a:extLst>
                <a:ext uri="{FF2B5EF4-FFF2-40B4-BE49-F238E27FC236}">
                  <a16:creationId xmlns:a16="http://schemas.microsoft.com/office/drawing/2014/main" id="{232EC290-3499-1EF4-EE34-4619EE4373FD}"/>
                </a:ext>
              </a:extLst>
            </p:cNvPr>
            <p:cNvGrpSpPr/>
            <p:nvPr/>
          </p:nvGrpSpPr>
          <p:grpSpPr>
            <a:xfrm>
              <a:off x="28471161" y="2367162"/>
              <a:ext cx="9853925" cy="6426664"/>
              <a:chOff x="0" y="0"/>
              <a:chExt cx="1418473" cy="1692619"/>
            </a:xfrm>
          </p:grpSpPr>
          <p:sp>
            <p:nvSpPr>
              <p:cNvPr id="11" name="Freeform 11">
                <a:extLst>
                  <a:ext uri="{FF2B5EF4-FFF2-40B4-BE49-F238E27FC236}">
                    <a16:creationId xmlns:a16="http://schemas.microsoft.com/office/drawing/2014/main" id="{EBB41A0E-8AAB-5D7C-5E46-B185527001CB}"/>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12" name="TextBox 12">
                <a:extLst>
                  <a:ext uri="{FF2B5EF4-FFF2-40B4-BE49-F238E27FC236}">
                    <a16:creationId xmlns:a16="http://schemas.microsoft.com/office/drawing/2014/main" id="{F7B33868-D155-CC93-CA24-5D5E6F9FB08F}"/>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a:extLst>
                <a:ext uri="{FF2B5EF4-FFF2-40B4-BE49-F238E27FC236}">
                  <a16:creationId xmlns:a16="http://schemas.microsoft.com/office/drawing/2014/main" id="{134D6C0F-CFB8-E5D0-60D9-D97F35745758}"/>
                </a:ext>
              </a:extLst>
            </p:cNvPr>
            <p:cNvSpPr/>
            <p:nvPr/>
          </p:nvSpPr>
          <p:spPr>
            <a:xfrm>
              <a:off x="30050716" y="2998930"/>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16" name="TextBox 16">
              <a:extLst>
                <a:ext uri="{FF2B5EF4-FFF2-40B4-BE49-F238E27FC236}">
                  <a16:creationId xmlns:a16="http://schemas.microsoft.com/office/drawing/2014/main" id="{570E86C5-A105-87A1-DBE5-0E8F261E0F37}"/>
                </a:ext>
              </a:extLst>
            </p:cNvPr>
            <p:cNvSpPr txBox="1"/>
            <p:nvPr/>
          </p:nvSpPr>
          <p:spPr>
            <a:xfrm>
              <a:off x="3013415" y="558049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Train</a:t>
              </a:r>
            </a:p>
          </p:txBody>
        </p:sp>
        <p:sp>
          <p:nvSpPr>
            <p:cNvPr id="17" name="TextBox 17">
              <a:extLst>
                <a:ext uri="{FF2B5EF4-FFF2-40B4-BE49-F238E27FC236}">
                  <a16:creationId xmlns:a16="http://schemas.microsoft.com/office/drawing/2014/main" id="{18EBA5D7-88B7-7258-4BAB-1CBC0B5A49CC}"/>
                </a:ext>
              </a:extLst>
            </p:cNvPr>
            <p:cNvSpPr txBox="1"/>
            <p:nvPr/>
          </p:nvSpPr>
          <p:spPr>
            <a:xfrm>
              <a:off x="15931012" y="6083055"/>
              <a:ext cx="9334537"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avec la date, le </a:t>
              </a:r>
              <a:r>
                <a:rPr lang="fr-FR" sz="2400" dirty="0" err="1">
                  <a:latin typeface="Quicksand"/>
                  <a:ea typeface="Quicksand"/>
                  <a:cs typeface="Quicksand"/>
                  <a:sym typeface="Quicksand"/>
                </a:rPr>
                <a:t>store_nbr</a:t>
              </a:r>
              <a:r>
                <a:rPr lang="fr-FR" sz="2400" dirty="0">
                  <a:latin typeface="Quicksand"/>
                  <a:ea typeface="Quicksand"/>
                  <a:cs typeface="Quicksand"/>
                  <a:sym typeface="Quicksand"/>
                </a:rPr>
                <a:t>, </a:t>
              </a:r>
              <a:r>
                <a:rPr lang="fr-FR" sz="2400" dirty="0" err="1">
                  <a:latin typeface="Quicksand"/>
                  <a:ea typeface="Quicksand"/>
                  <a:cs typeface="Quicksand"/>
                  <a:sym typeface="Quicksand"/>
                </a:rPr>
                <a:t>item_nbr</a:t>
              </a:r>
              <a:r>
                <a:rPr lang="fr-FR" sz="2400" dirty="0">
                  <a:latin typeface="Quicksand"/>
                  <a:ea typeface="Quicksand"/>
                  <a:cs typeface="Quicksand"/>
                  <a:sym typeface="Quicksand"/>
                </a:rPr>
                <a:t> combinaisons à prévoir, ainsi que les informations en promotion.</a:t>
              </a:r>
              <a:endParaRPr lang="en-US" sz="2400" dirty="0">
                <a:latin typeface="Quicksand"/>
                <a:ea typeface="Quicksand"/>
                <a:cs typeface="Quicksand"/>
                <a:sym typeface="Quicksand"/>
              </a:endParaRPr>
            </a:p>
          </p:txBody>
        </p:sp>
        <p:sp>
          <p:nvSpPr>
            <p:cNvPr id="18" name="TextBox 18">
              <a:extLst>
                <a:ext uri="{FF2B5EF4-FFF2-40B4-BE49-F238E27FC236}">
                  <a16:creationId xmlns:a16="http://schemas.microsoft.com/office/drawing/2014/main" id="{803D714B-9BF7-48F8-C008-59941965C326}"/>
                </a:ext>
              </a:extLst>
            </p:cNvPr>
            <p:cNvSpPr txBox="1"/>
            <p:nvPr/>
          </p:nvSpPr>
          <p:spPr>
            <a:xfrm>
              <a:off x="15813258" y="558049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test</a:t>
              </a:r>
            </a:p>
          </p:txBody>
        </p:sp>
        <p:sp>
          <p:nvSpPr>
            <p:cNvPr id="19" name="TextBox 19">
              <a:extLst>
                <a:ext uri="{FF2B5EF4-FFF2-40B4-BE49-F238E27FC236}">
                  <a16:creationId xmlns:a16="http://schemas.microsoft.com/office/drawing/2014/main" id="{C235C671-E0E1-07FA-1D8B-70D48E6ED724}"/>
                </a:ext>
              </a:extLst>
            </p:cNvPr>
            <p:cNvSpPr txBox="1"/>
            <p:nvPr/>
          </p:nvSpPr>
          <p:spPr>
            <a:xfrm>
              <a:off x="28613100" y="6133234"/>
              <a:ext cx="8226628" cy="1519775"/>
            </a:xfrm>
            <a:prstGeom prst="rect">
              <a:avLst/>
            </a:prstGeom>
          </p:spPr>
          <p:txBody>
            <a:bodyPr wrap="square" lIns="0" tIns="0" rIns="0" bIns="0" rtlCol="0" anchor="t">
              <a:spAutoFit/>
            </a:bodyPr>
            <a:lstStyle/>
            <a:p>
              <a:pPr marL="259080" lvl="1">
                <a:lnSpc>
                  <a:spcPts val="4079"/>
                </a:lnSpc>
              </a:pPr>
              <a:r>
                <a:rPr lang="fr-FR" sz="2400">
                  <a:latin typeface="Quicksand"/>
                  <a:ea typeface="Quicksand"/>
                  <a:cs typeface="Quicksand"/>
                  <a:sym typeface="Quicksand"/>
                </a:rPr>
                <a:t>Nombre de transactions de vente pour chaque date, store_nbr combinaison. Inclus uniquement pour la période des données d’entraînement.</a:t>
              </a:r>
              <a:endParaRPr lang="en-US" sz="2400" dirty="0">
                <a:latin typeface="Quicksand"/>
                <a:ea typeface="Quicksand"/>
                <a:cs typeface="Quicksand"/>
                <a:sym typeface="Quicksand"/>
              </a:endParaRPr>
            </a:p>
          </p:txBody>
        </p:sp>
        <p:sp>
          <p:nvSpPr>
            <p:cNvPr id="20" name="TextBox 20">
              <a:extLst>
                <a:ext uri="{FF2B5EF4-FFF2-40B4-BE49-F238E27FC236}">
                  <a16:creationId xmlns:a16="http://schemas.microsoft.com/office/drawing/2014/main" id="{C9135E28-47B2-AA6F-9F00-DBAD15733788}"/>
                </a:ext>
              </a:extLst>
            </p:cNvPr>
            <p:cNvSpPr txBox="1"/>
            <p:nvPr/>
          </p:nvSpPr>
          <p:spPr>
            <a:xfrm>
              <a:off x="28613100" y="5461386"/>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transactions</a:t>
              </a:r>
            </a:p>
          </p:txBody>
        </p:sp>
        <p:grpSp>
          <p:nvGrpSpPr>
            <p:cNvPr id="22" name="Group 10">
              <a:extLst>
                <a:ext uri="{FF2B5EF4-FFF2-40B4-BE49-F238E27FC236}">
                  <a16:creationId xmlns:a16="http://schemas.microsoft.com/office/drawing/2014/main" id="{74BC9123-ABE8-CFF2-A3D6-B238BABCAD4E}"/>
                </a:ext>
              </a:extLst>
            </p:cNvPr>
            <p:cNvGrpSpPr/>
            <p:nvPr/>
          </p:nvGrpSpPr>
          <p:grpSpPr>
            <a:xfrm>
              <a:off x="41910000" y="2456695"/>
              <a:ext cx="9853925" cy="6426664"/>
              <a:chOff x="0" y="0"/>
              <a:chExt cx="1418473" cy="1692619"/>
            </a:xfrm>
          </p:grpSpPr>
          <p:sp>
            <p:nvSpPr>
              <p:cNvPr id="23" name="Freeform 11">
                <a:extLst>
                  <a:ext uri="{FF2B5EF4-FFF2-40B4-BE49-F238E27FC236}">
                    <a16:creationId xmlns:a16="http://schemas.microsoft.com/office/drawing/2014/main" id="{E7FE8E99-C006-364A-A635-E8EB24DBCB1C}"/>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24" name="TextBox 12">
                <a:extLst>
                  <a:ext uri="{FF2B5EF4-FFF2-40B4-BE49-F238E27FC236}">
                    <a16:creationId xmlns:a16="http://schemas.microsoft.com/office/drawing/2014/main" id="{FABD5EB5-6DB6-E25B-C67B-18F2366AF35D}"/>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25" name="Freeform 13">
              <a:extLst>
                <a:ext uri="{FF2B5EF4-FFF2-40B4-BE49-F238E27FC236}">
                  <a16:creationId xmlns:a16="http://schemas.microsoft.com/office/drawing/2014/main" id="{5112D534-C00F-984E-D15E-FD2614B6FA5D}"/>
                </a:ext>
              </a:extLst>
            </p:cNvPr>
            <p:cNvSpPr/>
            <p:nvPr/>
          </p:nvSpPr>
          <p:spPr>
            <a:xfrm>
              <a:off x="43489555" y="3088463"/>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26" name="TextBox 19">
              <a:extLst>
                <a:ext uri="{FF2B5EF4-FFF2-40B4-BE49-F238E27FC236}">
                  <a16:creationId xmlns:a16="http://schemas.microsoft.com/office/drawing/2014/main" id="{0B387405-1349-6296-20C7-C20FA4F77648}"/>
                </a:ext>
              </a:extLst>
            </p:cNvPr>
            <p:cNvSpPr txBox="1"/>
            <p:nvPr/>
          </p:nvSpPr>
          <p:spPr>
            <a:xfrm>
              <a:off x="41910000" y="6179160"/>
              <a:ext cx="8226628"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Stockez les métadonnées, y compris la ville, l’état, le type et le cluster.</a:t>
              </a:r>
              <a:endParaRPr lang="en-US" sz="2400" dirty="0">
                <a:latin typeface="Quicksand"/>
                <a:ea typeface="Quicksand"/>
                <a:cs typeface="Quicksand"/>
                <a:sym typeface="Quicksand"/>
              </a:endParaRPr>
            </a:p>
          </p:txBody>
        </p:sp>
        <p:sp>
          <p:nvSpPr>
            <p:cNvPr id="27" name="TextBox 20">
              <a:extLst>
                <a:ext uri="{FF2B5EF4-FFF2-40B4-BE49-F238E27FC236}">
                  <a16:creationId xmlns:a16="http://schemas.microsoft.com/office/drawing/2014/main" id="{3B168CB5-2E31-2A51-291A-E071777D8344}"/>
                </a:ext>
              </a:extLst>
            </p:cNvPr>
            <p:cNvSpPr txBox="1"/>
            <p:nvPr/>
          </p:nvSpPr>
          <p:spPr>
            <a:xfrm>
              <a:off x="42051939" y="5550919"/>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stores</a:t>
              </a:r>
            </a:p>
          </p:txBody>
        </p:sp>
        <p:grpSp>
          <p:nvGrpSpPr>
            <p:cNvPr id="28" name="Group 10">
              <a:extLst>
                <a:ext uri="{FF2B5EF4-FFF2-40B4-BE49-F238E27FC236}">
                  <a16:creationId xmlns:a16="http://schemas.microsoft.com/office/drawing/2014/main" id="{D61F761D-8479-E86D-5AC2-21CD7D43AB7B}"/>
                </a:ext>
              </a:extLst>
            </p:cNvPr>
            <p:cNvGrpSpPr/>
            <p:nvPr/>
          </p:nvGrpSpPr>
          <p:grpSpPr>
            <a:xfrm>
              <a:off x="54709843" y="2607443"/>
              <a:ext cx="9853925" cy="6426664"/>
              <a:chOff x="0" y="0"/>
              <a:chExt cx="1418473" cy="1692619"/>
            </a:xfrm>
          </p:grpSpPr>
          <p:sp>
            <p:nvSpPr>
              <p:cNvPr id="29" name="Freeform 11">
                <a:extLst>
                  <a:ext uri="{FF2B5EF4-FFF2-40B4-BE49-F238E27FC236}">
                    <a16:creationId xmlns:a16="http://schemas.microsoft.com/office/drawing/2014/main" id="{65B16D43-EAD5-DF02-6B9A-5999928D9868}"/>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30" name="TextBox 12">
                <a:extLst>
                  <a:ext uri="{FF2B5EF4-FFF2-40B4-BE49-F238E27FC236}">
                    <a16:creationId xmlns:a16="http://schemas.microsoft.com/office/drawing/2014/main" id="{4AEEAF7D-9780-7F41-8B17-ACA74BFC488F}"/>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1" name="Freeform 13">
              <a:extLst>
                <a:ext uri="{FF2B5EF4-FFF2-40B4-BE49-F238E27FC236}">
                  <a16:creationId xmlns:a16="http://schemas.microsoft.com/office/drawing/2014/main" id="{0BFCAB43-1E86-C476-1770-B5691E7A6FE4}"/>
                </a:ext>
              </a:extLst>
            </p:cNvPr>
            <p:cNvSpPr/>
            <p:nvPr/>
          </p:nvSpPr>
          <p:spPr>
            <a:xfrm>
              <a:off x="56289398" y="3239211"/>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32" name="TextBox 19">
              <a:extLst>
                <a:ext uri="{FF2B5EF4-FFF2-40B4-BE49-F238E27FC236}">
                  <a16:creationId xmlns:a16="http://schemas.microsoft.com/office/drawing/2014/main" id="{379715F6-3CA9-7A2B-EFB2-16928BE3B6A1}"/>
                </a:ext>
              </a:extLst>
            </p:cNvPr>
            <p:cNvSpPr txBox="1"/>
            <p:nvPr/>
          </p:nvSpPr>
          <p:spPr>
            <a:xfrm>
              <a:off x="54851782" y="6373515"/>
              <a:ext cx="8226628" cy="369332"/>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400" b="0" i="0" u="none" strike="noStrike" cap="none" normalizeH="0" baseline="0" dirty="0">
                  <a:ln>
                    <a:noFill/>
                  </a:ln>
                  <a:effectLst/>
                  <a:latin typeface="Quicksand" panose="020B0604020202020204" charset="0"/>
                </a:rPr>
                <a:t>Item </a:t>
              </a:r>
              <a:r>
                <a:rPr kumimoji="0" lang="fr-FR" altLang="fr-FR" sz="2400" b="0" i="0" u="none" strike="noStrike" cap="none" normalizeH="0" baseline="0" dirty="0" err="1">
                  <a:ln>
                    <a:noFill/>
                  </a:ln>
                  <a:effectLst/>
                  <a:latin typeface="Quicksand" panose="020B0604020202020204" charset="0"/>
                </a:rPr>
                <a:t>metadata</a:t>
              </a:r>
              <a:r>
                <a:rPr kumimoji="0" lang="fr-FR" altLang="fr-FR" sz="2400" b="0" i="0" u="none" strike="noStrike" cap="none" normalizeH="0" baseline="0" dirty="0">
                  <a:ln>
                    <a:noFill/>
                  </a:ln>
                  <a:effectLst/>
                  <a:latin typeface="Quicksand" panose="020B0604020202020204" charset="0"/>
                </a:rPr>
                <a:t>, </a:t>
              </a:r>
              <a:r>
                <a:rPr kumimoji="0" lang="fr-FR" altLang="fr-FR" sz="2400" b="0" i="0" u="none" strike="noStrike" cap="none" normalizeH="0" baseline="0" dirty="0" err="1">
                  <a:ln>
                    <a:noFill/>
                  </a:ln>
                  <a:effectLst/>
                  <a:latin typeface="Quicksand" panose="020B0604020202020204" charset="0"/>
                </a:rPr>
                <a:t>including</a:t>
              </a:r>
              <a:r>
                <a:rPr kumimoji="0" lang="fr-FR" altLang="fr-FR" sz="2400" b="0" i="0" u="none" strike="noStrike" cap="none" normalizeH="0" baseline="0" dirty="0">
                  <a:ln>
                    <a:noFill/>
                  </a:ln>
                  <a:effectLst/>
                  <a:latin typeface="Quicksand" panose="020B0604020202020204" charset="0"/>
                </a:rPr>
                <a:t> </a:t>
              </a:r>
              <a:r>
                <a:rPr kumimoji="0" lang="fr-FR" altLang="fr-FR" sz="2400" b="0" i="0" u="none" strike="noStrike" cap="none" normalizeH="0" baseline="0" dirty="0" err="1">
                  <a:ln>
                    <a:noFill/>
                  </a:ln>
                  <a:effectLst/>
                  <a:latin typeface="Quicksand" panose="020B0604020202020204" charset="0"/>
                </a:rPr>
                <a:t>family</a:t>
              </a:r>
              <a:r>
                <a:rPr kumimoji="0" lang="fr-FR" altLang="fr-FR" sz="2400" b="0" i="0" u="none" strike="noStrike" cap="none" normalizeH="0" baseline="0" dirty="0">
                  <a:ln>
                    <a:noFill/>
                  </a:ln>
                  <a:effectLst/>
                  <a:latin typeface="Quicksand" panose="020B0604020202020204" charset="0"/>
                </a:rPr>
                <a:t>, class, and </a:t>
              </a:r>
              <a:r>
                <a:rPr kumimoji="0" lang="fr-FR" altLang="fr-FR" sz="2400" b="0" i="0" u="none" strike="noStrike" cap="none" normalizeH="0" baseline="0" dirty="0" err="1">
                  <a:ln>
                    <a:noFill/>
                  </a:ln>
                  <a:effectLst/>
                  <a:latin typeface="Quicksand" panose="020B0604020202020204" charset="0"/>
                </a:rPr>
                <a:t>perishable</a:t>
              </a:r>
              <a:r>
                <a:rPr kumimoji="0" lang="fr-FR" altLang="fr-FR" sz="2400" b="0" i="0" u="none" strike="noStrike" cap="none" normalizeH="0" baseline="0" dirty="0">
                  <a:ln>
                    <a:noFill/>
                  </a:ln>
                  <a:effectLst/>
                  <a:latin typeface="Quicksand" panose="020B0604020202020204" charset="0"/>
                </a:rPr>
                <a:t>.</a:t>
              </a:r>
            </a:p>
          </p:txBody>
        </p:sp>
        <p:sp>
          <p:nvSpPr>
            <p:cNvPr id="33" name="TextBox 20">
              <a:extLst>
                <a:ext uri="{FF2B5EF4-FFF2-40B4-BE49-F238E27FC236}">
                  <a16:creationId xmlns:a16="http://schemas.microsoft.com/office/drawing/2014/main" id="{2773C11D-113A-EDDA-8328-AEEFE8513592}"/>
                </a:ext>
              </a:extLst>
            </p:cNvPr>
            <p:cNvSpPr txBox="1"/>
            <p:nvPr/>
          </p:nvSpPr>
          <p:spPr>
            <a:xfrm>
              <a:off x="54851782" y="5701667"/>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items</a:t>
              </a:r>
            </a:p>
          </p:txBody>
        </p:sp>
        <p:grpSp>
          <p:nvGrpSpPr>
            <p:cNvPr id="34" name="Group 10">
              <a:extLst>
                <a:ext uri="{FF2B5EF4-FFF2-40B4-BE49-F238E27FC236}">
                  <a16:creationId xmlns:a16="http://schemas.microsoft.com/office/drawing/2014/main" id="{F958F100-4ADC-882A-5375-C260097C7BAC}"/>
                </a:ext>
              </a:extLst>
            </p:cNvPr>
            <p:cNvGrpSpPr/>
            <p:nvPr/>
          </p:nvGrpSpPr>
          <p:grpSpPr>
            <a:xfrm>
              <a:off x="67509686" y="2758191"/>
              <a:ext cx="9853925" cy="6426664"/>
              <a:chOff x="0" y="0"/>
              <a:chExt cx="1418473" cy="1692619"/>
            </a:xfrm>
          </p:grpSpPr>
          <p:sp>
            <p:nvSpPr>
              <p:cNvPr id="35" name="Freeform 11">
                <a:extLst>
                  <a:ext uri="{FF2B5EF4-FFF2-40B4-BE49-F238E27FC236}">
                    <a16:creationId xmlns:a16="http://schemas.microsoft.com/office/drawing/2014/main" id="{AD21086A-5B75-8EBC-1369-5F3847555B6C}"/>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36" name="TextBox 12">
                <a:extLst>
                  <a:ext uri="{FF2B5EF4-FFF2-40B4-BE49-F238E27FC236}">
                    <a16:creationId xmlns:a16="http://schemas.microsoft.com/office/drawing/2014/main" id="{3C8AD054-D547-6889-6AE5-5A21211EED7B}"/>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7" name="Freeform 13">
              <a:extLst>
                <a:ext uri="{FF2B5EF4-FFF2-40B4-BE49-F238E27FC236}">
                  <a16:creationId xmlns:a16="http://schemas.microsoft.com/office/drawing/2014/main" id="{5099002C-3FE1-F1D7-DFE1-A5811FA6F464}"/>
                </a:ext>
              </a:extLst>
            </p:cNvPr>
            <p:cNvSpPr/>
            <p:nvPr/>
          </p:nvSpPr>
          <p:spPr>
            <a:xfrm>
              <a:off x="69089241" y="3389959"/>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38" name="TextBox 19">
              <a:extLst>
                <a:ext uri="{FF2B5EF4-FFF2-40B4-BE49-F238E27FC236}">
                  <a16:creationId xmlns:a16="http://schemas.microsoft.com/office/drawing/2014/main" id="{06F06441-99F8-4B5B-BCDC-6BE65520F4A0}"/>
                </a:ext>
              </a:extLst>
            </p:cNvPr>
            <p:cNvSpPr txBox="1"/>
            <p:nvPr/>
          </p:nvSpPr>
          <p:spPr>
            <a:xfrm>
              <a:off x="67651625" y="6524263"/>
              <a:ext cx="8226628" cy="1846659"/>
            </a:xfrm>
            <a:prstGeom prst="rect">
              <a:avLst/>
            </a:prstGeom>
          </p:spPr>
          <p:txBody>
            <a:bodyPr wrap="square" lIns="0" tIns="0" rIns="0" bIns="0" rtlCol="0" anchor="t">
              <a:spAutoFit/>
            </a:bodyPr>
            <a:lstStyle/>
            <a:p>
              <a:pPr fontAlgn="base">
                <a:spcBef>
                  <a:spcPts val="600"/>
                </a:spcBef>
                <a:spcAft>
                  <a:spcPts val="600"/>
                </a:spcAft>
              </a:pPr>
              <a:r>
                <a:rPr lang="fr-FR" sz="2400" dirty="0">
                  <a:latin typeface="Quicksand" panose="020B0604020202020204" charset="0"/>
                </a:rPr>
                <a:t>Prix quotidien du pétrole qui inclut les valeurs pendant la période des données d’entraînement et d’essai. (L’Équateur est un pays dépendant du pétrole et sa santé économique est très vulnérable aux chocs des prix du pétrole.)</a:t>
              </a:r>
              <a:endParaRPr lang="en-US" sz="2400" b="0" i="0" dirty="0">
                <a:effectLst/>
                <a:latin typeface="Quicksand" panose="020B0604020202020204" charset="0"/>
              </a:endParaRPr>
            </a:p>
          </p:txBody>
        </p:sp>
        <p:sp>
          <p:nvSpPr>
            <p:cNvPr id="39" name="TextBox 20">
              <a:extLst>
                <a:ext uri="{FF2B5EF4-FFF2-40B4-BE49-F238E27FC236}">
                  <a16:creationId xmlns:a16="http://schemas.microsoft.com/office/drawing/2014/main" id="{39ECA063-C46A-0D8F-969E-E4A83FAB3956}"/>
                </a:ext>
              </a:extLst>
            </p:cNvPr>
            <p:cNvSpPr txBox="1"/>
            <p:nvPr/>
          </p:nvSpPr>
          <p:spPr>
            <a:xfrm>
              <a:off x="67651625" y="5852415"/>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oil</a:t>
              </a:r>
            </a:p>
          </p:txBody>
        </p:sp>
        <p:sp>
          <p:nvSpPr>
            <p:cNvPr id="44" name="TextBox 17">
              <a:extLst>
                <a:ext uri="{FF2B5EF4-FFF2-40B4-BE49-F238E27FC236}">
                  <a16:creationId xmlns:a16="http://schemas.microsoft.com/office/drawing/2014/main" id="{23BDB92D-580D-5822-D596-25EF24FDE25C}"/>
                </a:ext>
              </a:extLst>
            </p:cNvPr>
            <p:cNvSpPr txBox="1"/>
            <p:nvPr/>
          </p:nvSpPr>
          <p:spPr>
            <a:xfrm>
              <a:off x="3131169" y="6083055"/>
              <a:ext cx="9334537" cy="993990"/>
            </a:xfrm>
            <a:prstGeom prst="rect">
              <a:avLst/>
            </a:prstGeom>
          </p:spPr>
          <p:txBody>
            <a:bodyPr wrap="square" lIns="0" tIns="0" rIns="0" bIns="0" rtlCol="0" anchor="t">
              <a:spAutoFit/>
            </a:bodyPr>
            <a:lstStyle/>
            <a:p>
              <a:pPr marL="259080" lvl="1">
                <a:lnSpc>
                  <a:spcPts val="4079"/>
                </a:lnSpc>
              </a:pPr>
              <a:r>
                <a:rPr lang="fr-FR" sz="2400" dirty="0">
                  <a:latin typeface="Quicksand"/>
                  <a:ea typeface="Quicksand"/>
                  <a:cs typeface="Quicksand"/>
                  <a:sym typeface="Quicksand"/>
                </a:rPr>
                <a:t>qui inclut le </a:t>
              </a:r>
              <a:r>
                <a:rPr lang="fr-FR" sz="2400" b="1" dirty="0" err="1">
                  <a:latin typeface="Quicksand"/>
                  <a:ea typeface="Quicksand"/>
                  <a:cs typeface="Quicksand"/>
                  <a:sym typeface="Quicksand"/>
                </a:rPr>
                <a:t>unit_sales</a:t>
              </a:r>
              <a:r>
                <a:rPr lang="fr-FR" sz="2400" b="1" dirty="0">
                  <a:latin typeface="Quicksand"/>
                  <a:ea typeface="Quicksand"/>
                  <a:cs typeface="Quicksand"/>
                  <a:sym typeface="Quicksand"/>
                </a:rPr>
                <a:t> </a:t>
              </a:r>
              <a:r>
                <a:rPr lang="fr-FR" sz="2400" dirty="0">
                  <a:latin typeface="Quicksand"/>
                  <a:ea typeface="Quicksand"/>
                  <a:cs typeface="Quicksand"/>
                  <a:sym typeface="Quicksand"/>
                </a:rPr>
                <a:t>par </a:t>
              </a:r>
              <a:r>
                <a:rPr lang="fr-FR" sz="2400" b="1" dirty="0">
                  <a:latin typeface="Quicksand"/>
                  <a:ea typeface="Quicksand"/>
                  <a:cs typeface="Quicksand"/>
                  <a:sym typeface="Quicksand"/>
                </a:rPr>
                <a:t>date</a:t>
              </a:r>
              <a:r>
                <a:rPr lang="fr-FR" sz="2400" dirty="0">
                  <a:latin typeface="Quicksand"/>
                  <a:ea typeface="Quicksand"/>
                  <a:cs typeface="Quicksand"/>
                  <a:sym typeface="Quicksand"/>
                </a:rPr>
                <a:t>, </a:t>
              </a:r>
              <a:r>
                <a:rPr lang="fr-FR" sz="2400" dirty="0" err="1">
                  <a:latin typeface="Quicksand"/>
                  <a:ea typeface="Quicksand"/>
                  <a:cs typeface="Quicksand"/>
                  <a:sym typeface="Quicksand"/>
                </a:rPr>
                <a:t>store_nbr</a:t>
              </a:r>
              <a:r>
                <a:rPr lang="fr-FR" sz="2400" dirty="0">
                  <a:latin typeface="Quicksand"/>
                  <a:ea typeface="Quicksand"/>
                  <a:cs typeface="Quicksand"/>
                  <a:sym typeface="Quicksand"/>
                </a:rPr>
                <a:t> et </a:t>
              </a:r>
              <a:r>
                <a:rPr lang="fr-FR" sz="2400" dirty="0" err="1">
                  <a:latin typeface="Quicksand"/>
                  <a:ea typeface="Quicksand"/>
                  <a:cs typeface="Quicksand"/>
                  <a:sym typeface="Quicksand"/>
                </a:rPr>
                <a:t>item_nbr</a:t>
              </a:r>
              <a:r>
                <a:rPr lang="fr-FR" sz="2400" dirty="0">
                  <a:latin typeface="Quicksand"/>
                  <a:ea typeface="Quicksand"/>
                  <a:cs typeface="Quicksand"/>
                  <a:sym typeface="Quicksand"/>
                </a:rPr>
                <a:t> ainsi qu’un ID unique pour étiqueter les lignes</a:t>
              </a:r>
              <a:endParaRPr lang="en-US" sz="2400" dirty="0">
                <a:latin typeface="Quicksand"/>
                <a:ea typeface="Quicksand"/>
                <a:cs typeface="Quicksand"/>
                <a:sym typeface="Quicksand"/>
              </a:endParaRPr>
            </a:p>
          </p:txBody>
        </p:sp>
        <p:grpSp>
          <p:nvGrpSpPr>
            <p:cNvPr id="50" name="Group 10">
              <a:extLst>
                <a:ext uri="{FF2B5EF4-FFF2-40B4-BE49-F238E27FC236}">
                  <a16:creationId xmlns:a16="http://schemas.microsoft.com/office/drawing/2014/main" id="{B2554960-CF55-9DAD-8CAC-5C342B387D70}"/>
                </a:ext>
              </a:extLst>
            </p:cNvPr>
            <p:cNvGrpSpPr/>
            <p:nvPr/>
          </p:nvGrpSpPr>
          <p:grpSpPr>
            <a:xfrm>
              <a:off x="80309529" y="2758191"/>
              <a:ext cx="9853925" cy="6426664"/>
              <a:chOff x="0" y="0"/>
              <a:chExt cx="1418473" cy="1692619"/>
            </a:xfrm>
          </p:grpSpPr>
          <p:sp>
            <p:nvSpPr>
              <p:cNvPr id="51" name="Freeform 11">
                <a:extLst>
                  <a:ext uri="{FF2B5EF4-FFF2-40B4-BE49-F238E27FC236}">
                    <a16:creationId xmlns:a16="http://schemas.microsoft.com/office/drawing/2014/main" id="{5B3FFB59-9D49-8B67-F0CE-CC502BA2ABDE}"/>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52" name="TextBox 12">
                <a:extLst>
                  <a:ext uri="{FF2B5EF4-FFF2-40B4-BE49-F238E27FC236}">
                    <a16:creationId xmlns:a16="http://schemas.microsoft.com/office/drawing/2014/main" id="{61256911-10BC-A0C8-B16B-202A85D1E58F}"/>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3" name="Freeform 13">
              <a:extLst>
                <a:ext uri="{FF2B5EF4-FFF2-40B4-BE49-F238E27FC236}">
                  <a16:creationId xmlns:a16="http://schemas.microsoft.com/office/drawing/2014/main" id="{EFF1A950-CE55-EB42-591C-4DC29703C1AC}"/>
                </a:ext>
              </a:extLst>
            </p:cNvPr>
            <p:cNvSpPr/>
            <p:nvPr/>
          </p:nvSpPr>
          <p:spPr>
            <a:xfrm>
              <a:off x="82008692" y="3348678"/>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54" name="TextBox 19">
              <a:extLst>
                <a:ext uri="{FF2B5EF4-FFF2-40B4-BE49-F238E27FC236}">
                  <a16:creationId xmlns:a16="http://schemas.microsoft.com/office/drawing/2014/main" id="{C0923992-1B49-89FE-BA21-F01A653538CF}"/>
                </a:ext>
              </a:extLst>
            </p:cNvPr>
            <p:cNvSpPr txBox="1"/>
            <p:nvPr/>
          </p:nvSpPr>
          <p:spPr>
            <a:xfrm>
              <a:off x="80571076" y="6482982"/>
              <a:ext cx="8226628" cy="738664"/>
            </a:xfrm>
            <a:prstGeom prst="rect">
              <a:avLst/>
            </a:prstGeom>
          </p:spPr>
          <p:txBody>
            <a:bodyPr wrap="square" lIns="0" tIns="0" rIns="0" bIns="0" rtlCol="0" anchor="t">
              <a:spAutoFit/>
            </a:bodyPr>
            <a:lstStyle/>
            <a:p>
              <a:pPr fontAlgn="base">
                <a:spcBef>
                  <a:spcPts val="600"/>
                </a:spcBef>
                <a:spcAft>
                  <a:spcPts val="600"/>
                </a:spcAft>
              </a:pPr>
              <a:r>
                <a:rPr lang="fr-FR" sz="2400" dirty="0">
                  <a:latin typeface="Quicksand" panose="020B0604020202020204" charset="0"/>
                </a:rPr>
                <a:t>Jours fériés et événements, avec métadonnées (description)</a:t>
              </a:r>
              <a:endParaRPr lang="en-US" sz="2400" dirty="0">
                <a:latin typeface="Quicksand" panose="020B0604020202020204" charset="0"/>
              </a:endParaRPr>
            </a:p>
          </p:txBody>
        </p:sp>
        <p:sp>
          <p:nvSpPr>
            <p:cNvPr id="55" name="TextBox 20">
              <a:extLst>
                <a:ext uri="{FF2B5EF4-FFF2-40B4-BE49-F238E27FC236}">
                  <a16:creationId xmlns:a16="http://schemas.microsoft.com/office/drawing/2014/main" id="{A8721BD1-4D85-2C1F-1335-A153959C3D16}"/>
                </a:ext>
              </a:extLst>
            </p:cNvPr>
            <p:cNvSpPr txBox="1"/>
            <p:nvPr/>
          </p:nvSpPr>
          <p:spPr>
            <a:xfrm>
              <a:off x="80571076" y="5811134"/>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err="1">
                  <a:solidFill>
                    <a:srgbClr val="0F4662"/>
                  </a:solidFill>
                  <a:latin typeface="Quicksand Bold"/>
                  <a:ea typeface="Quicksand Bold"/>
                  <a:cs typeface="Quicksand Bold"/>
                  <a:sym typeface="Quicksand Bold"/>
                </a:rPr>
                <a:t>holidays_events</a:t>
              </a:r>
              <a:endParaRPr lang="en-US" sz="2799" b="1" dirty="0">
                <a:solidFill>
                  <a:srgbClr val="0F4662"/>
                </a:solidFill>
                <a:latin typeface="Quicksand Bold"/>
                <a:ea typeface="Quicksand Bold"/>
                <a:cs typeface="Quicksand Bold"/>
                <a:sym typeface="Quicksand Bold"/>
              </a:endParaRPr>
            </a:p>
          </p:txBody>
        </p:sp>
        <p:grpSp>
          <p:nvGrpSpPr>
            <p:cNvPr id="58" name="Group 10">
              <a:extLst>
                <a:ext uri="{FF2B5EF4-FFF2-40B4-BE49-F238E27FC236}">
                  <a16:creationId xmlns:a16="http://schemas.microsoft.com/office/drawing/2014/main" id="{55028FDB-69C7-517A-609C-CCED7478635A}"/>
                </a:ext>
              </a:extLst>
            </p:cNvPr>
            <p:cNvGrpSpPr/>
            <p:nvPr/>
          </p:nvGrpSpPr>
          <p:grpSpPr>
            <a:xfrm>
              <a:off x="93109372" y="2949615"/>
              <a:ext cx="9853925" cy="6426664"/>
              <a:chOff x="0" y="0"/>
              <a:chExt cx="1418473" cy="1692619"/>
            </a:xfrm>
          </p:grpSpPr>
          <p:sp>
            <p:nvSpPr>
              <p:cNvPr id="59" name="Freeform 11">
                <a:extLst>
                  <a:ext uri="{FF2B5EF4-FFF2-40B4-BE49-F238E27FC236}">
                    <a16:creationId xmlns:a16="http://schemas.microsoft.com/office/drawing/2014/main" id="{02527057-A40B-F80F-B00F-DD94A662C4D4}"/>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fr-FR" dirty="0"/>
              </a:p>
            </p:txBody>
          </p:sp>
          <p:sp>
            <p:nvSpPr>
              <p:cNvPr id="60" name="TextBox 12">
                <a:extLst>
                  <a:ext uri="{FF2B5EF4-FFF2-40B4-BE49-F238E27FC236}">
                    <a16:creationId xmlns:a16="http://schemas.microsoft.com/office/drawing/2014/main" id="{88925421-649F-52B9-E245-D7AD80EF2944}"/>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61" name="Freeform 13">
              <a:extLst>
                <a:ext uri="{FF2B5EF4-FFF2-40B4-BE49-F238E27FC236}">
                  <a16:creationId xmlns:a16="http://schemas.microsoft.com/office/drawing/2014/main" id="{252D411B-E71A-6114-31CF-0AE9691462CA}"/>
                </a:ext>
              </a:extLst>
            </p:cNvPr>
            <p:cNvSpPr/>
            <p:nvPr/>
          </p:nvSpPr>
          <p:spPr>
            <a:xfrm>
              <a:off x="94808535" y="3540102"/>
              <a:ext cx="4073942"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62" name="TextBox 19">
              <a:extLst>
                <a:ext uri="{FF2B5EF4-FFF2-40B4-BE49-F238E27FC236}">
                  <a16:creationId xmlns:a16="http://schemas.microsoft.com/office/drawing/2014/main" id="{24EA6E5A-52F7-BCDE-60E1-86B9FC39AB6B}"/>
                </a:ext>
              </a:extLst>
            </p:cNvPr>
            <p:cNvSpPr txBox="1"/>
            <p:nvPr/>
          </p:nvSpPr>
          <p:spPr>
            <a:xfrm>
              <a:off x="93370919" y="6674406"/>
              <a:ext cx="8226628" cy="369332"/>
            </a:xfrm>
            <a:prstGeom prst="rect">
              <a:avLst/>
            </a:prstGeom>
          </p:spPr>
          <p:txBody>
            <a:bodyPr wrap="square" lIns="0" tIns="0" rIns="0" bIns="0" rtlCol="0" anchor="t">
              <a:spAutoFit/>
            </a:bodyPr>
            <a:lstStyle/>
            <a:p>
              <a:pPr fontAlgn="base">
                <a:spcBef>
                  <a:spcPts val="600"/>
                </a:spcBef>
                <a:spcAft>
                  <a:spcPts val="600"/>
                </a:spcAft>
              </a:pPr>
              <a:r>
                <a:rPr lang="en-US" sz="2400">
                  <a:latin typeface="Quicksand" panose="020B0604020202020204" charset="0"/>
                </a:rPr>
                <a:t>A sample submission file in the correct format.</a:t>
              </a:r>
              <a:endParaRPr lang="en-US" sz="2400" dirty="0">
                <a:latin typeface="Quicksand" panose="020B0604020202020204" charset="0"/>
              </a:endParaRPr>
            </a:p>
          </p:txBody>
        </p:sp>
        <p:sp>
          <p:nvSpPr>
            <p:cNvPr id="63" name="TextBox 20">
              <a:extLst>
                <a:ext uri="{FF2B5EF4-FFF2-40B4-BE49-F238E27FC236}">
                  <a16:creationId xmlns:a16="http://schemas.microsoft.com/office/drawing/2014/main" id="{2FB5ED96-F59A-F04B-6712-A5D7B1DFE860}"/>
                </a:ext>
              </a:extLst>
            </p:cNvPr>
            <p:cNvSpPr txBox="1"/>
            <p:nvPr/>
          </p:nvSpPr>
          <p:spPr>
            <a:xfrm>
              <a:off x="93370919" y="6002558"/>
              <a:ext cx="9334537" cy="461280"/>
            </a:xfrm>
            <a:prstGeom prst="rect">
              <a:avLst/>
            </a:prstGeom>
          </p:spPr>
          <p:txBody>
            <a:bodyPr wrap="square" lIns="0" tIns="0" rIns="0" bIns="0" rtlCol="0" anchor="t">
              <a:spAutoFit/>
            </a:bodyPr>
            <a:lstStyle/>
            <a:p>
              <a:pPr marL="0" lvl="0" indent="0" algn="l">
                <a:lnSpc>
                  <a:spcPts val="3919"/>
                </a:lnSpc>
                <a:spcBef>
                  <a:spcPct val="0"/>
                </a:spcBef>
              </a:pPr>
              <a:r>
                <a:rPr lang="en-US" sz="2799" b="1" dirty="0" err="1">
                  <a:solidFill>
                    <a:srgbClr val="0F4662"/>
                  </a:solidFill>
                  <a:latin typeface="Quicksand Bold"/>
                  <a:ea typeface="Quicksand Bold"/>
                  <a:cs typeface="Quicksand Bold"/>
                  <a:sym typeface="Quicksand Bold"/>
                </a:rPr>
                <a:t>sample_submission</a:t>
              </a:r>
              <a:endParaRPr lang="en-US" sz="2799" b="1" dirty="0">
                <a:solidFill>
                  <a:srgbClr val="0F4662"/>
                </a:solidFill>
                <a:latin typeface="Quicksand Bold"/>
                <a:ea typeface="Quicksand Bold"/>
                <a:cs typeface="Quicksand Bold"/>
                <a:sym typeface="Quicksand Bold"/>
              </a:endParaRPr>
            </a:p>
          </p:txBody>
        </p:sp>
      </p:grpSp>
    </p:spTree>
    <p:extLst>
      <p:ext uri="{BB962C8B-B14F-4D97-AF65-F5344CB8AC3E}">
        <p14:creationId xmlns:p14="http://schemas.microsoft.com/office/powerpoint/2010/main" val="2302884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313</TotalTime>
  <Words>1176</Words>
  <Application>Microsoft Office PowerPoint</Application>
  <PresentationFormat>Personnalisé</PresentationFormat>
  <Paragraphs>117</Paragraphs>
  <Slides>16</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Aptos</vt:lpstr>
      <vt:lpstr>Cormorant Garamond Bold Italics</vt:lpstr>
      <vt:lpstr>Quicksand</vt:lpstr>
      <vt:lpstr>Quicksand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dc:creator>HP</dc:creator>
  <cp:lastModifiedBy>Maty NDIONE</cp:lastModifiedBy>
  <cp:revision>39</cp:revision>
  <dcterms:created xsi:type="dcterms:W3CDTF">2006-08-16T00:00:00Z</dcterms:created>
  <dcterms:modified xsi:type="dcterms:W3CDTF">2024-12-20T00:08:32Z</dcterms:modified>
  <dc:identifier>DAGYU2HSlRw</dc:identifier>
</cp:coreProperties>
</file>