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1" r:id="rId8"/>
    <p:sldId id="262" r:id="rId9"/>
    <p:sldId id="265" r:id="rId10"/>
    <p:sldId id="266"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ience Ndiritu" initials="PN" lastIdx="1" clrIdx="0">
    <p:extLst>
      <p:ext uri="{19B8F6BF-5375-455C-9EA6-DF929625EA0E}">
        <p15:presenceInfo xmlns:p15="http://schemas.microsoft.com/office/powerpoint/2012/main" userId="7c6eb8d3f54a6a3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AF15122-A914-4076-B645-035A0D3E22B8}" type="datetimeFigureOut">
              <a:rPr lang="en-US" smtClean="0"/>
              <a:t>11/3/2023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E9B5AF2-668B-469D-A873-E2988FC60C3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4580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15122-A914-4076-B645-035A0D3E22B8}"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9B5AF2-668B-469D-A873-E2988FC60C39}" type="slidenum">
              <a:rPr lang="en-US" smtClean="0"/>
              <a:t>‹#›</a:t>
            </a:fld>
            <a:endParaRPr lang="en-US"/>
          </a:p>
        </p:txBody>
      </p:sp>
    </p:spTree>
    <p:extLst>
      <p:ext uri="{BB962C8B-B14F-4D97-AF65-F5344CB8AC3E}">
        <p14:creationId xmlns:p14="http://schemas.microsoft.com/office/powerpoint/2010/main" val="3738715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15122-A914-4076-B645-035A0D3E22B8}"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B5AF2-668B-469D-A873-E2988FC60C3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7778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15122-A914-4076-B645-035A0D3E22B8}"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B5AF2-668B-469D-A873-E2988FC60C3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6866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15122-A914-4076-B645-035A0D3E22B8}"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B5AF2-668B-469D-A873-E2988FC60C39}" type="slidenum">
              <a:rPr lang="en-US" smtClean="0"/>
              <a:t>‹#›</a:t>
            </a:fld>
            <a:endParaRPr lang="en-US"/>
          </a:p>
        </p:txBody>
      </p:sp>
    </p:spTree>
    <p:extLst>
      <p:ext uri="{BB962C8B-B14F-4D97-AF65-F5344CB8AC3E}">
        <p14:creationId xmlns:p14="http://schemas.microsoft.com/office/powerpoint/2010/main" val="4185486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15122-A914-4076-B645-035A0D3E22B8}"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B5AF2-668B-469D-A873-E2988FC60C3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4965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15122-A914-4076-B645-035A0D3E22B8}"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B5AF2-668B-469D-A873-E2988FC60C3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7106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15122-A914-4076-B645-035A0D3E22B8}"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B5AF2-668B-469D-A873-E2988FC60C3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3433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15122-A914-4076-B645-035A0D3E22B8}"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B5AF2-668B-469D-A873-E2988FC60C3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6741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15122-A914-4076-B645-035A0D3E22B8}"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B5AF2-668B-469D-A873-E2988FC60C39}" type="slidenum">
              <a:rPr lang="en-US" smtClean="0"/>
              <a:t>‹#›</a:t>
            </a:fld>
            <a:endParaRPr lang="en-US"/>
          </a:p>
        </p:txBody>
      </p:sp>
    </p:spTree>
    <p:extLst>
      <p:ext uri="{BB962C8B-B14F-4D97-AF65-F5344CB8AC3E}">
        <p14:creationId xmlns:p14="http://schemas.microsoft.com/office/powerpoint/2010/main" val="2731861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15122-A914-4076-B645-035A0D3E22B8}"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B5AF2-668B-469D-A873-E2988FC60C3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4934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15122-A914-4076-B645-035A0D3E22B8}"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9B5AF2-668B-469D-A873-E2988FC60C39}" type="slidenum">
              <a:rPr lang="en-US" smtClean="0"/>
              <a:t>‹#›</a:t>
            </a:fld>
            <a:endParaRPr lang="en-US"/>
          </a:p>
        </p:txBody>
      </p:sp>
    </p:spTree>
    <p:extLst>
      <p:ext uri="{BB962C8B-B14F-4D97-AF65-F5344CB8AC3E}">
        <p14:creationId xmlns:p14="http://schemas.microsoft.com/office/powerpoint/2010/main" val="68304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15122-A914-4076-B645-035A0D3E22B8}" type="datetimeFigureOut">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9B5AF2-668B-469D-A873-E2988FC60C3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3104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15122-A914-4076-B645-035A0D3E22B8}" type="datetimeFigureOut">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9B5AF2-668B-469D-A873-E2988FC60C3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4113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15122-A914-4076-B645-035A0D3E22B8}" type="datetimeFigureOut">
              <a:rPr lang="en-US" smtClean="0"/>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9B5AF2-668B-469D-A873-E2988FC60C39}" type="slidenum">
              <a:rPr lang="en-US" smtClean="0"/>
              <a:t>‹#›</a:t>
            </a:fld>
            <a:endParaRPr lang="en-US"/>
          </a:p>
        </p:txBody>
      </p:sp>
    </p:spTree>
    <p:extLst>
      <p:ext uri="{BB962C8B-B14F-4D97-AF65-F5344CB8AC3E}">
        <p14:creationId xmlns:p14="http://schemas.microsoft.com/office/powerpoint/2010/main" val="135205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15122-A914-4076-B645-035A0D3E22B8}"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9B5AF2-668B-469D-A873-E2988FC60C3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5251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15122-A914-4076-B645-035A0D3E22B8}"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9B5AF2-668B-469D-A873-E2988FC60C39}" type="slidenum">
              <a:rPr lang="en-US" smtClean="0"/>
              <a:t>‹#›</a:t>
            </a:fld>
            <a:endParaRPr lang="en-US"/>
          </a:p>
        </p:txBody>
      </p:sp>
    </p:spTree>
    <p:extLst>
      <p:ext uri="{BB962C8B-B14F-4D97-AF65-F5344CB8AC3E}">
        <p14:creationId xmlns:p14="http://schemas.microsoft.com/office/powerpoint/2010/main" val="3797854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F15122-A914-4076-B645-035A0D3E22B8}" type="datetimeFigureOut">
              <a:rPr lang="en-US" smtClean="0"/>
              <a:t>11/3/2023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E9B5AF2-668B-469D-A873-E2988FC60C39}" type="slidenum">
              <a:rPr lang="en-US" smtClean="0"/>
              <a:t>‹#›</a:t>
            </a:fld>
            <a:endParaRPr lang="en-US"/>
          </a:p>
        </p:txBody>
      </p:sp>
    </p:spTree>
    <p:extLst>
      <p:ext uri="{BB962C8B-B14F-4D97-AF65-F5344CB8AC3E}">
        <p14:creationId xmlns:p14="http://schemas.microsoft.com/office/powerpoint/2010/main" val="2481631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EA1F6-2FF0-2F0C-0755-942B91E1425B}"/>
              </a:ext>
            </a:extLst>
          </p:cNvPr>
          <p:cNvSpPr>
            <a:spLocks noGrp="1"/>
          </p:cNvSpPr>
          <p:nvPr>
            <p:ph type="ctrTitle"/>
          </p:nvPr>
        </p:nvSpPr>
        <p:spPr/>
        <p:txBody>
          <a:bodyPr>
            <a:normAutofit fontScale="90000"/>
          </a:bodyPr>
          <a:lstStyle/>
          <a:p>
            <a:r>
              <a:rPr lang="en-US" sz="3500" b="1" u="sng" dirty="0"/>
              <a:t>ACS 311A </a:t>
            </a:r>
            <a:br>
              <a:rPr lang="en-US" sz="3500" b="1" u="sng" dirty="0"/>
            </a:br>
            <a:r>
              <a:rPr lang="en-US" sz="3500" b="1" u="sng" dirty="0"/>
              <a:t>Group 6 </a:t>
            </a:r>
            <a:br>
              <a:rPr lang="en-US" sz="3500" b="1" u="sng" dirty="0"/>
            </a:br>
            <a:r>
              <a:rPr lang="en-US" sz="3500" b="1" u="sng" dirty="0"/>
              <a:t>Programming Language : RUST</a:t>
            </a:r>
          </a:p>
        </p:txBody>
      </p:sp>
      <p:sp>
        <p:nvSpPr>
          <p:cNvPr id="3" name="Subtitle 2">
            <a:extLst>
              <a:ext uri="{FF2B5EF4-FFF2-40B4-BE49-F238E27FC236}">
                <a16:creationId xmlns:a16="http://schemas.microsoft.com/office/drawing/2014/main" id="{F04A7B25-9E84-9076-3929-BA0CBEDAD34E}"/>
              </a:ext>
            </a:extLst>
          </p:cNvPr>
          <p:cNvSpPr>
            <a:spLocks noGrp="1"/>
          </p:cNvSpPr>
          <p:nvPr>
            <p:ph type="subTitle" idx="1"/>
          </p:nvPr>
        </p:nvSpPr>
        <p:spPr/>
        <p:txBody>
          <a:bodyPr>
            <a:normAutofit/>
          </a:bodyPr>
          <a:lstStyle/>
          <a:p>
            <a:pPr marL="342900" indent="-342900">
              <a:buFont typeface="Arial" panose="020B0604020202020204" pitchFamily="34" charset="0"/>
              <a:buChar char="•"/>
            </a:pPr>
            <a:endParaRPr lang="en-US" dirty="0"/>
          </a:p>
        </p:txBody>
      </p:sp>
      <p:pic>
        <p:nvPicPr>
          <p:cNvPr id="10" name="Picture 9">
            <a:extLst>
              <a:ext uri="{FF2B5EF4-FFF2-40B4-BE49-F238E27FC236}">
                <a16:creationId xmlns:a16="http://schemas.microsoft.com/office/drawing/2014/main" id="{39A0A82C-5740-EBCA-0420-F0BD8E73C7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56323" y="1030288"/>
            <a:ext cx="2479354" cy="890270"/>
          </a:xfrm>
          <a:prstGeom prst="rect">
            <a:avLst/>
          </a:prstGeom>
          <a:noFill/>
          <a:ln>
            <a:noFill/>
          </a:ln>
        </p:spPr>
      </p:pic>
      <p:pic>
        <p:nvPicPr>
          <p:cNvPr id="12" name="Picture 11">
            <a:extLst>
              <a:ext uri="{FF2B5EF4-FFF2-40B4-BE49-F238E27FC236}">
                <a16:creationId xmlns:a16="http://schemas.microsoft.com/office/drawing/2014/main" id="{5E9A7A38-6B7D-9667-73C7-4DE409C30A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8750" y="3752355"/>
            <a:ext cx="1621970" cy="950304"/>
          </a:xfrm>
          <a:prstGeom prst="rect">
            <a:avLst/>
          </a:prstGeom>
        </p:spPr>
      </p:pic>
    </p:spTree>
    <p:extLst>
      <p:ext uri="{BB962C8B-B14F-4D97-AF65-F5344CB8AC3E}">
        <p14:creationId xmlns:p14="http://schemas.microsoft.com/office/powerpoint/2010/main" val="4161037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6D0D-79DD-E8E7-1790-4A60FF6DDAD4}"/>
              </a:ext>
            </a:extLst>
          </p:cNvPr>
          <p:cNvSpPr>
            <a:spLocks noGrp="1"/>
          </p:cNvSpPr>
          <p:nvPr>
            <p:ph type="title"/>
          </p:nvPr>
        </p:nvSpPr>
        <p:spPr/>
        <p:txBody>
          <a:bodyPr/>
          <a:lstStyle/>
          <a:p>
            <a:r>
              <a:rPr lang="en-US" b="1" dirty="0"/>
              <a:t>Deliverables of the Application</a:t>
            </a:r>
          </a:p>
        </p:txBody>
      </p:sp>
      <p:sp>
        <p:nvSpPr>
          <p:cNvPr id="3" name="Content Placeholder 2">
            <a:extLst>
              <a:ext uri="{FF2B5EF4-FFF2-40B4-BE49-F238E27FC236}">
                <a16:creationId xmlns:a16="http://schemas.microsoft.com/office/drawing/2014/main" id="{24A7BD3A-755D-45F9-39FA-FDAF95B4672B}"/>
              </a:ext>
            </a:extLst>
          </p:cNvPr>
          <p:cNvSpPr>
            <a:spLocks noGrp="1"/>
          </p:cNvSpPr>
          <p:nvPr>
            <p:ph idx="1"/>
          </p:nvPr>
        </p:nvSpPr>
        <p:spPr/>
        <p:txBody>
          <a:bodyPr/>
          <a:lstStyle/>
          <a:p>
            <a:pPr marR="0" lvl="0" algn="ctr">
              <a:lnSpc>
                <a:spcPct val="107000"/>
              </a:lnSpc>
              <a:spcBef>
                <a:spcPts val="0"/>
              </a:spcBef>
              <a:spcAft>
                <a:spcPts val="0"/>
              </a:spcAft>
              <a:buFont typeface="Wingdings" panose="05000000000000000000" pitchFamily="2" charset="2"/>
              <a:buChar char="§"/>
            </a:pP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Suggests a budget plan that fits user’s income</a:t>
            </a:r>
          </a:p>
          <a:p>
            <a:pPr marR="0" lvl="0" algn="ctr">
              <a:lnSpc>
                <a:spcPct val="107000"/>
              </a:lnSpc>
              <a:spcBef>
                <a:spcPts val="0"/>
              </a:spcBef>
              <a:spcAft>
                <a:spcPts val="0"/>
              </a:spcAft>
              <a:buFont typeface="Wingdings" panose="05000000000000000000" pitchFamily="2" charset="2"/>
              <a:buChar char="§"/>
            </a:pP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Data analysis of one’s expenditure</a:t>
            </a:r>
          </a:p>
          <a:p>
            <a:pPr marR="0" lvl="0" algn="ctr">
              <a:lnSpc>
                <a:spcPct val="107000"/>
              </a:lnSpc>
              <a:spcBef>
                <a:spcPts val="0"/>
              </a:spcBef>
              <a:spcAft>
                <a:spcPts val="0"/>
              </a:spcAft>
              <a:buFont typeface="Wingdings" panose="05000000000000000000" pitchFamily="2" charset="2"/>
              <a:buChar char="§"/>
            </a:pP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Saves user data for further predictions</a:t>
            </a:r>
          </a:p>
          <a:p>
            <a:pPr marR="0" lvl="0" algn="ctr">
              <a:lnSpc>
                <a:spcPct val="107000"/>
              </a:lnSpc>
              <a:spcBef>
                <a:spcPts val="0"/>
              </a:spcBef>
              <a:spcAft>
                <a:spcPts val="800"/>
              </a:spcAft>
              <a:buFont typeface="Wingdings" panose="05000000000000000000" pitchFamily="2" charset="2"/>
              <a:buChar char="§"/>
            </a:pPr>
            <a:r>
              <a:rPr lang="en-US" sz="2500" kern="100" dirty="0">
                <a:effectLst/>
                <a:latin typeface="Calibri" panose="020F0502020204030204" pitchFamily="34" charset="0"/>
                <a:ea typeface="Calibri" panose="020F0502020204030204" pitchFamily="34" charset="0"/>
                <a:cs typeface="Times New Roman" panose="02020603050405020304" pitchFamily="18" charset="0"/>
              </a:rPr>
              <a:t>Improve saving skills of users</a:t>
            </a:r>
          </a:p>
          <a:p>
            <a:endParaRPr lang="en-US" dirty="0"/>
          </a:p>
        </p:txBody>
      </p:sp>
      <p:pic>
        <p:nvPicPr>
          <p:cNvPr id="5" name="Picture 4">
            <a:extLst>
              <a:ext uri="{FF2B5EF4-FFF2-40B4-BE49-F238E27FC236}">
                <a16:creationId xmlns:a16="http://schemas.microsoft.com/office/drawing/2014/main" id="{DB331DA7-72AA-9B13-0813-B09E6AA13B3E}"/>
              </a:ext>
            </a:extLst>
          </p:cNvPr>
          <p:cNvPicPr>
            <a:picLocks noChangeAspect="1"/>
          </p:cNvPicPr>
          <p:nvPr/>
        </p:nvPicPr>
        <p:blipFill>
          <a:blip r:embed="rId2"/>
          <a:stretch>
            <a:fillRect/>
          </a:stretch>
        </p:blipFill>
        <p:spPr>
          <a:xfrm>
            <a:off x="8483599" y="4422060"/>
            <a:ext cx="2463797" cy="1423342"/>
          </a:xfrm>
          <a:prstGeom prst="rect">
            <a:avLst/>
          </a:prstGeom>
        </p:spPr>
      </p:pic>
      <p:pic>
        <p:nvPicPr>
          <p:cNvPr id="7" name="Picture 6">
            <a:extLst>
              <a:ext uri="{FF2B5EF4-FFF2-40B4-BE49-F238E27FC236}">
                <a16:creationId xmlns:a16="http://schemas.microsoft.com/office/drawing/2014/main" id="{E0CF692F-EB04-34CA-B704-8160092413DC}"/>
              </a:ext>
            </a:extLst>
          </p:cNvPr>
          <p:cNvPicPr>
            <a:picLocks noChangeAspect="1"/>
          </p:cNvPicPr>
          <p:nvPr/>
        </p:nvPicPr>
        <p:blipFill>
          <a:blip r:embed="rId3"/>
          <a:stretch>
            <a:fillRect/>
          </a:stretch>
        </p:blipFill>
        <p:spPr>
          <a:xfrm>
            <a:off x="1473200" y="3253677"/>
            <a:ext cx="1807480" cy="1547990"/>
          </a:xfrm>
          <a:prstGeom prst="rect">
            <a:avLst/>
          </a:prstGeom>
        </p:spPr>
      </p:pic>
    </p:spTree>
    <p:extLst>
      <p:ext uri="{BB962C8B-B14F-4D97-AF65-F5344CB8AC3E}">
        <p14:creationId xmlns:p14="http://schemas.microsoft.com/office/powerpoint/2010/main" val="184954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DB3D9-9518-DDEB-321D-0153BF0DE9EC}"/>
              </a:ext>
            </a:extLst>
          </p:cNvPr>
          <p:cNvSpPr>
            <a:spLocks noGrp="1"/>
          </p:cNvSpPr>
          <p:nvPr>
            <p:ph type="title"/>
          </p:nvPr>
        </p:nvSpPr>
        <p:spPr/>
        <p:txBody>
          <a:bodyPr/>
          <a:lstStyle/>
          <a:p>
            <a:r>
              <a:rPr lang="en-US" b="1" dirty="0"/>
              <a:t>Limitations of our Project</a:t>
            </a:r>
          </a:p>
        </p:txBody>
      </p:sp>
      <p:pic>
        <p:nvPicPr>
          <p:cNvPr id="5" name="Content Placeholder 4">
            <a:extLst>
              <a:ext uri="{FF2B5EF4-FFF2-40B4-BE49-F238E27FC236}">
                <a16:creationId xmlns:a16="http://schemas.microsoft.com/office/drawing/2014/main" id="{82F8623A-F81F-B2CB-5494-8E36C25C8A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91192" y="2522192"/>
            <a:ext cx="2063856" cy="1092256"/>
          </a:xfrm>
        </p:spPr>
      </p:pic>
      <p:pic>
        <p:nvPicPr>
          <p:cNvPr id="7" name="Picture 6">
            <a:extLst>
              <a:ext uri="{FF2B5EF4-FFF2-40B4-BE49-F238E27FC236}">
                <a16:creationId xmlns:a16="http://schemas.microsoft.com/office/drawing/2014/main" id="{9080369D-F735-A2BD-5DD7-5EE82C3AC0B9}"/>
              </a:ext>
            </a:extLst>
          </p:cNvPr>
          <p:cNvPicPr>
            <a:picLocks noChangeAspect="1"/>
          </p:cNvPicPr>
          <p:nvPr/>
        </p:nvPicPr>
        <p:blipFill>
          <a:blip r:embed="rId3"/>
          <a:stretch>
            <a:fillRect/>
          </a:stretch>
        </p:blipFill>
        <p:spPr>
          <a:xfrm>
            <a:off x="9083040" y="3850641"/>
            <a:ext cx="2240280" cy="1333851"/>
          </a:xfrm>
          <a:prstGeom prst="rect">
            <a:avLst/>
          </a:prstGeom>
        </p:spPr>
      </p:pic>
      <p:sp>
        <p:nvSpPr>
          <p:cNvPr id="9" name="TextBox 8">
            <a:extLst>
              <a:ext uri="{FF2B5EF4-FFF2-40B4-BE49-F238E27FC236}">
                <a16:creationId xmlns:a16="http://schemas.microsoft.com/office/drawing/2014/main" id="{D871D87F-6610-73AA-FBD2-4E33EE8D0F9D}"/>
              </a:ext>
            </a:extLst>
          </p:cNvPr>
          <p:cNvSpPr txBox="1"/>
          <p:nvPr/>
        </p:nvSpPr>
        <p:spPr>
          <a:xfrm>
            <a:off x="1295402" y="2854961"/>
            <a:ext cx="7269478" cy="2739211"/>
          </a:xfrm>
          <a:prstGeom prst="rect">
            <a:avLst/>
          </a:prstGeom>
          <a:noFill/>
        </p:spPr>
        <p:txBody>
          <a:bodyPr wrap="square">
            <a:spAutoFit/>
          </a:bodyPr>
          <a:lstStyle/>
          <a:p>
            <a:pPr marL="285750" indent="-285750">
              <a:buFont typeface="Arial" panose="020B0604020202020204" pitchFamily="34" charset="0"/>
              <a:buChar char="•"/>
            </a:pPr>
            <a:r>
              <a:rPr lang="en-US" sz="2200" b="0" i="0" dirty="0">
                <a:effectLst/>
                <a:latin typeface="+mj-lt"/>
              </a:rPr>
              <a:t>Most of what makes Rust relatively hard is that the compiler is less forgiving of errors than other programming languages</a:t>
            </a:r>
          </a:p>
          <a:p>
            <a:pPr marL="285750" indent="-285750">
              <a:buFont typeface="Arial" panose="020B0604020202020204" pitchFamily="34" charset="0"/>
              <a:buChar char="•"/>
            </a:pPr>
            <a:r>
              <a:rPr lang="en-US" sz="2200" dirty="0"/>
              <a:t>Linking our database and application may require integration of another programming language because RUST doesn’t have such features.</a:t>
            </a:r>
          </a:p>
          <a:p>
            <a:pPr marL="285750" indent="-285750">
              <a:buFont typeface="Arial" panose="020B0604020202020204" pitchFamily="34" charset="0"/>
              <a:buChar char="•"/>
            </a:pPr>
            <a:r>
              <a:rPr lang="en-US" sz="2200" dirty="0"/>
              <a:t>Less community of RUST compared to other programming languages.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87625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806D4-7CEC-A3B0-7BA3-E2BD16986407}"/>
              </a:ext>
            </a:extLst>
          </p:cNvPr>
          <p:cNvSpPr>
            <a:spLocks noGrp="1"/>
          </p:cNvSpPr>
          <p:nvPr>
            <p:ph type="title"/>
          </p:nvPr>
        </p:nvSpPr>
        <p:spPr/>
        <p:txBody>
          <a:bodyPr>
            <a:normAutofit/>
          </a:bodyPr>
          <a:lstStyle/>
          <a:p>
            <a:r>
              <a:rPr lang="en-US" b="1" dirty="0"/>
              <a:t>Project Title</a:t>
            </a:r>
          </a:p>
        </p:txBody>
      </p:sp>
      <p:pic>
        <p:nvPicPr>
          <p:cNvPr id="7" name="Content Placeholder 6">
            <a:extLst>
              <a:ext uri="{FF2B5EF4-FFF2-40B4-BE49-F238E27FC236}">
                <a16:creationId xmlns:a16="http://schemas.microsoft.com/office/drawing/2014/main" id="{62E7DFE8-4F50-08FB-9279-73B960B16D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1821" y="2875280"/>
            <a:ext cx="4221001" cy="2190142"/>
          </a:xfrm>
        </p:spPr>
      </p:pic>
      <p:sp>
        <p:nvSpPr>
          <p:cNvPr id="9" name="TextBox 8">
            <a:extLst>
              <a:ext uri="{FF2B5EF4-FFF2-40B4-BE49-F238E27FC236}">
                <a16:creationId xmlns:a16="http://schemas.microsoft.com/office/drawing/2014/main" id="{E5CF8585-D30F-CC88-E8B4-DCA7E72BEE58}"/>
              </a:ext>
            </a:extLst>
          </p:cNvPr>
          <p:cNvSpPr txBox="1"/>
          <p:nvPr/>
        </p:nvSpPr>
        <p:spPr>
          <a:xfrm>
            <a:off x="1605280" y="2718462"/>
            <a:ext cx="7680960" cy="630942"/>
          </a:xfrm>
          <a:prstGeom prst="rect">
            <a:avLst/>
          </a:prstGeom>
          <a:noFill/>
        </p:spPr>
        <p:txBody>
          <a:bodyPr wrap="square">
            <a:spAutoFit/>
          </a:bodyPr>
          <a:lstStyle/>
          <a:p>
            <a:r>
              <a:rPr lang="en-US" sz="3500" dirty="0"/>
              <a:t>Personal Finance Planner</a:t>
            </a:r>
          </a:p>
        </p:txBody>
      </p:sp>
    </p:spTree>
    <p:extLst>
      <p:ext uri="{BB962C8B-B14F-4D97-AF65-F5344CB8AC3E}">
        <p14:creationId xmlns:p14="http://schemas.microsoft.com/office/powerpoint/2010/main" val="3840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A72CE-2E07-DF80-A5F0-FDE06D1A09AF}"/>
              </a:ext>
            </a:extLst>
          </p:cNvPr>
          <p:cNvSpPr>
            <a:spLocks noGrp="1"/>
          </p:cNvSpPr>
          <p:nvPr>
            <p:ph type="title"/>
          </p:nvPr>
        </p:nvSpPr>
        <p:spPr/>
        <p:txBody>
          <a:bodyPr/>
          <a:lstStyle/>
          <a:p>
            <a:r>
              <a:rPr lang="en-US" b="1" dirty="0"/>
              <a:t>Member Roles</a:t>
            </a:r>
          </a:p>
        </p:txBody>
      </p:sp>
      <p:sp>
        <p:nvSpPr>
          <p:cNvPr id="3" name="Content Placeholder 2">
            <a:extLst>
              <a:ext uri="{FF2B5EF4-FFF2-40B4-BE49-F238E27FC236}">
                <a16:creationId xmlns:a16="http://schemas.microsoft.com/office/drawing/2014/main" id="{A6B5265F-71FA-B81E-01BC-688EA10C9D0A}"/>
              </a:ext>
            </a:extLst>
          </p:cNvPr>
          <p:cNvSpPr>
            <a:spLocks noGrp="1"/>
          </p:cNvSpPr>
          <p:nvPr>
            <p:ph idx="1"/>
          </p:nvPr>
        </p:nvSpPr>
        <p:spPr/>
        <p:txBody>
          <a:bodyPr/>
          <a:lstStyle/>
          <a:p>
            <a:pPr marL="342900" indent="-342900">
              <a:buFont typeface="Arial" panose="020B0604020202020204" pitchFamily="34" charset="0"/>
              <a:buChar char="•"/>
            </a:pPr>
            <a:r>
              <a:rPr lang="en-US" b="1" dirty="0">
                <a:solidFill>
                  <a:schemeClr val="accent3"/>
                </a:solidFill>
              </a:rPr>
              <a:t>Geoffrey </a:t>
            </a:r>
            <a:r>
              <a:rPr lang="en-US" b="1" dirty="0" err="1">
                <a:solidFill>
                  <a:schemeClr val="accent3"/>
                </a:solidFill>
              </a:rPr>
              <a:t>Ocholla</a:t>
            </a:r>
            <a:r>
              <a:rPr lang="en-US" b="1" dirty="0">
                <a:solidFill>
                  <a:schemeClr val="accent3"/>
                </a:solidFill>
              </a:rPr>
              <a:t> (21-2066 ): </a:t>
            </a:r>
            <a:r>
              <a:rPr lang="en-US" dirty="0">
                <a:solidFill>
                  <a:schemeClr val="tx1"/>
                </a:solidFill>
              </a:rPr>
              <a:t>Defining and creating the data structures in the project</a:t>
            </a:r>
          </a:p>
          <a:p>
            <a:pPr marL="342900" indent="-342900">
              <a:buFont typeface="Arial" panose="020B0604020202020204" pitchFamily="34" charset="0"/>
              <a:buChar char="•"/>
            </a:pPr>
            <a:r>
              <a:rPr lang="en-US" b="1" dirty="0">
                <a:solidFill>
                  <a:schemeClr val="accent3"/>
                </a:solidFill>
              </a:rPr>
              <a:t>Christopher </a:t>
            </a:r>
            <a:r>
              <a:rPr lang="en-US" b="1" dirty="0" err="1">
                <a:solidFill>
                  <a:schemeClr val="accent3"/>
                </a:solidFill>
              </a:rPr>
              <a:t>Osiemo</a:t>
            </a:r>
            <a:r>
              <a:rPr lang="en-US" b="1" dirty="0">
                <a:solidFill>
                  <a:schemeClr val="accent3"/>
                </a:solidFill>
              </a:rPr>
              <a:t> (21-2082) : </a:t>
            </a:r>
            <a:r>
              <a:rPr lang="en-US" dirty="0">
                <a:solidFill>
                  <a:schemeClr val="tx1"/>
                </a:solidFill>
              </a:rPr>
              <a:t>Input and output considerations</a:t>
            </a:r>
          </a:p>
          <a:p>
            <a:pPr marL="342900" indent="-342900">
              <a:buFont typeface="Arial" panose="020B0604020202020204" pitchFamily="34" charset="0"/>
              <a:buChar char="•"/>
            </a:pPr>
            <a:r>
              <a:rPr lang="en-US" b="1" dirty="0">
                <a:solidFill>
                  <a:schemeClr val="accent3"/>
                </a:solidFill>
              </a:rPr>
              <a:t>Chadwick </a:t>
            </a:r>
            <a:r>
              <a:rPr lang="en-US" b="1" dirty="0" err="1">
                <a:solidFill>
                  <a:schemeClr val="accent3"/>
                </a:solidFill>
              </a:rPr>
              <a:t>Madede</a:t>
            </a:r>
            <a:r>
              <a:rPr lang="en-US" b="1" dirty="0">
                <a:solidFill>
                  <a:schemeClr val="accent3"/>
                </a:solidFill>
              </a:rPr>
              <a:t> (21-2111): </a:t>
            </a:r>
            <a:r>
              <a:rPr lang="en-US" dirty="0">
                <a:solidFill>
                  <a:schemeClr val="tx1"/>
                </a:solidFill>
              </a:rPr>
              <a:t>D</a:t>
            </a:r>
            <a:r>
              <a:rPr lang="en-US" dirty="0"/>
              <a:t>esign specifications, research and working on front end design (GUI)</a:t>
            </a:r>
          </a:p>
          <a:p>
            <a:pPr marL="342900" indent="-342900">
              <a:buFont typeface="Arial" panose="020B0604020202020204" pitchFamily="34" charset="0"/>
              <a:buChar char="•"/>
            </a:pPr>
            <a:r>
              <a:rPr lang="en-US" b="1" dirty="0">
                <a:solidFill>
                  <a:schemeClr val="accent3"/>
                </a:solidFill>
              </a:rPr>
              <a:t>Patience Ndiritu (21-2077): </a:t>
            </a:r>
            <a:r>
              <a:rPr lang="en-US" dirty="0">
                <a:solidFill>
                  <a:schemeClr val="tx1"/>
                </a:solidFill>
              </a:rPr>
              <a:t>DFD, documenting and creating database of client input</a:t>
            </a:r>
          </a:p>
          <a:p>
            <a:endParaRPr lang="en-US" dirty="0"/>
          </a:p>
        </p:txBody>
      </p:sp>
    </p:spTree>
    <p:extLst>
      <p:ext uri="{BB962C8B-B14F-4D97-AF65-F5344CB8AC3E}">
        <p14:creationId xmlns:p14="http://schemas.microsoft.com/office/powerpoint/2010/main" val="2351288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B40AE-C470-20E4-06AE-230C3D1BE1AB}"/>
              </a:ext>
            </a:extLst>
          </p:cNvPr>
          <p:cNvSpPr>
            <a:spLocks noGrp="1"/>
          </p:cNvSpPr>
          <p:nvPr>
            <p:ph type="title"/>
          </p:nvPr>
        </p:nvSpPr>
        <p:spPr/>
        <p:txBody>
          <a:bodyPr/>
          <a:lstStyle/>
          <a:p>
            <a:r>
              <a:rPr lang="en-US" b="1" dirty="0"/>
              <a:t>Problem Statement</a:t>
            </a:r>
          </a:p>
        </p:txBody>
      </p:sp>
      <p:pic>
        <p:nvPicPr>
          <p:cNvPr id="11" name="Content Placeholder 10">
            <a:extLst>
              <a:ext uri="{FF2B5EF4-FFF2-40B4-BE49-F238E27FC236}">
                <a16:creationId xmlns:a16="http://schemas.microsoft.com/office/drawing/2014/main" id="{CA3670A3-7E81-35F9-D9FE-BDB2F8A905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77120" y="2491046"/>
            <a:ext cx="3499003" cy="2080956"/>
          </a:xfrm>
        </p:spPr>
      </p:pic>
      <p:sp>
        <p:nvSpPr>
          <p:cNvPr id="13" name="TextBox 12">
            <a:extLst>
              <a:ext uri="{FF2B5EF4-FFF2-40B4-BE49-F238E27FC236}">
                <a16:creationId xmlns:a16="http://schemas.microsoft.com/office/drawing/2014/main" id="{C27F7826-AA86-E113-135A-57CFFD320228}"/>
              </a:ext>
            </a:extLst>
          </p:cNvPr>
          <p:cNvSpPr txBox="1"/>
          <p:nvPr/>
        </p:nvSpPr>
        <p:spPr>
          <a:xfrm>
            <a:off x="1107440" y="2491045"/>
            <a:ext cx="6769680" cy="2746457"/>
          </a:xfrm>
          <a:prstGeom prst="rect">
            <a:avLst/>
          </a:prstGeom>
          <a:noFill/>
        </p:spPr>
        <p:txBody>
          <a:bodyPr wrap="square">
            <a:spAutoFit/>
          </a:bodyPr>
          <a:lstStyle/>
          <a:p>
            <a:pPr marL="84455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Students today are young adults coupled with the responsibility to fend for themselves away from their parents, thus they have to manage their finances. Finances vary from one student to another depending on financial background, needs and responsibilities; however basic needs are still to be met no matter the budget. The need to meet basic needs, combined with motivation to beat peer pressure is a reason to create a budget planner to grow a saving culture among university students. </a:t>
            </a:r>
          </a:p>
        </p:txBody>
      </p:sp>
    </p:spTree>
    <p:extLst>
      <p:ext uri="{BB962C8B-B14F-4D97-AF65-F5344CB8AC3E}">
        <p14:creationId xmlns:p14="http://schemas.microsoft.com/office/powerpoint/2010/main" val="1235837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1700B-DA85-00A8-C9E4-9CF58F0EB40A}"/>
              </a:ext>
            </a:extLst>
          </p:cNvPr>
          <p:cNvSpPr>
            <a:spLocks noGrp="1"/>
          </p:cNvSpPr>
          <p:nvPr>
            <p:ph type="title"/>
          </p:nvPr>
        </p:nvSpPr>
        <p:spPr/>
        <p:txBody>
          <a:bodyPr/>
          <a:lstStyle/>
          <a:p>
            <a:r>
              <a:rPr lang="en-US" b="1" dirty="0"/>
              <a:t>Background Study</a:t>
            </a:r>
          </a:p>
        </p:txBody>
      </p:sp>
      <p:sp>
        <p:nvSpPr>
          <p:cNvPr id="3" name="Content Placeholder 2">
            <a:extLst>
              <a:ext uri="{FF2B5EF4-FFF2-40B4-BE49-F238E27FC236}">
                <a16:creationId xmlns:a16="http://schemas.microsoft.com/office/drawing/2014/main" id="{0579B118-7ACD-4843-ED0B-2C0F8ACD2AFE}"/>
              </a:ext>
            </a:extLst>
          </p:cNvPr>
          <p:cNvSpPr>
            <a:spLocks noGrp="1"/>
          </p:cNvSpPr>
          <p:nvPr>
            <p:ph idx="1"/>
          </p:nvPr>
        </p:nvSpPr>
        <p:spPr/>
        <p:txBody>
          <a:bodyPr>
            <a:normAutofit fontScale="92500" lnSpcReduction="20000"/>
          </a:bodyPr>
          <a:lstStyle/>
          <a:p>
            <a:r>
              <a:rPr lang="en-US" dirty="0"/>
              <a:t>Students have to learn how to manage their expenses on their own. Some from their guardians, elder relatives, financial aid and some international students also get aid from their countries</a:t>
            </a:r>
          </a:p>
          <a:p>
            <a:r>
              <a:rPr lang="en-US" dirty="0"/>
              <a:t>The harsh economic times are making it harder for students to use their money. The same money to cover many needs that have increased in prices. The challenges also of those who fend for themselves through business to survive as young independent adults.</a:t>
            </a:r>
          </a:p>
          <a:p>
            <a:r>
              <a:rPr lang="en-US" dirty="0"/>
              <a:t>The growing vices among youth that ‘eat’ their money such as drug abuse, chasing after women and parties, gambling </a:t>
            </a:r>
            <a:r>
              <a:rPr lang="en-US" dirty="0" err="1"/>
              <a:t>etc</a:t>
            </a:r>
            <a:r>
              <a:rPr lang="en-US" dirty="0"/>
              <a:t> are crippling the financial discipline of many campus students.</a:t>
            </a:r>
          </a:p>
        </p:txBody>
      </p:sp>
    </p:spTree>
    <p:extLst>
      <p:ext uri="{BB962C8B-B14F-4D97-AF65-F5344CB8AC3E}">
        <p14:creationId xmlns:p14="http://schemas.microsoft.com/office/powerpoint/2010/main" val="3488954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A248-C176-4566-28DC-901695C09445}"/>
              </a:ext>
            </a:extLst>
          </p:cNvPr>
          <p:cNvSpPr>
            <a:spLocks noGrp="1"/>
          </p:cNvSpPr>
          <p:nvPr>
            <p:ph type="title"/>
          </p:nvPr>
        </p:nvSpPr>
        <p:spPr/>
        <p:txBody>
          <a:bodyPr/>
          <a:lstStyle/>
          <a:p>
            <a:r>
              <a:rPr lang="en-US" b="1" dirty="0"/>
              <a:t>Functions of our Application</a:t>
            </a:r>
          </a:p>
        </p:txBody>
      </p:sp>
      <p:sp>
        <p:nvSpPr>
          <p:cNvPr id="3" name="Content Placeholder 2">
            <a:extLst>
              <a:ext uri="{FF2B5EF4-FFF2-40B4-BE49-F238E27FC236}">
                <a16:creationId xmlns:a16="http://schemas.microsoft.com/office/drawing/2014/main" id="{3492A353-4D4C-843C-7335-68FDE77A8F35}"/>
              </a:ext>
            </a:extLst>
          </p:cNvPr>
          <p:cNvSpPr>
            <a:spLocks noGrp="1"/>
          </p:cNvSpPr>
          <p:nvPr>
            <p:ph idx="1"/>
          </p:nvPr>
        </p:nvSpPr>
        <p:spPr/>
        <p:txBody>
          <a:bodyPr>
            <a:normAutofit fontScale="92500"/>
          </a:bodyPr>
          <a:lstStyle/>
          <a:p>
            <a:pPr marR="0" lvl="0">
              <a:lnSpc>
                <a:spcPct val="107000"/>
              </a:lnSpc>
              <a:spcBef>
                <a:spcPts val="0"/>
              </a:spcBef>
              <a:spcAft>
                <a:spcPts val="0"/>
              </a:spcAft>
              <a:buFont typeface="Wingdings" panose="05000000000000000000" pitchFamily="2" charset="2"/>
              <a:buChar char="§"/>
            </a:pPr>
            <a:r>
              <a:rPr lang="en-US" sz="25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Allows users to create accounts</a:t>
            </a:r>
          </a:p>
          <a:p>
            <a:pPr marR="0" lvl="0">
              <a:lnSpc>
                <a:spcPct val="107000"/>
              </a:lnSpc>
              <a:spcBef>
                <a:spcPts val="0"/>
              </a:spcBef>
              <a:spcAft>
                <a:spcPts val="0"/>
              </a:spcAft>
              <a:buFont typeface="Wingdings" panose="05000000000000000000" pitchFamily="2" charset="2"/>
              <a:buChar char="§"/>
            </a:pPr>
            <a:r>
              <a:rPr lang="en-US" sz="25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Users are saved together with their credentials in database</a:t>
            </a:r>
          </a:p>
          <a:p>
            <a:pPr marR="0" lvl="0">
              <a:lnSpc>
                <a:spcPct val="107000"/>
              </a:lnSpc>
              <a:spcBef>
                <a:spcPts val="0"/>
              </a:spcBef>
              <a:spcAft>
                <a:spcPts val="0"/>
              </a:spcAft>
              <a:buFont typeface="Wingdings" panose="05000000000000000000" pitchFamily="2" charset="2"/>
              <a:buChar char="§"/>
            </a:pPr>
            <a:r>
              <a:rPr lang="en-US" sz="25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They input their income</a:t>
            </a:r>
          </a:p>
          <a:p>
            <a:pPr marR="0" lvl="0">
              <a:lnSpc>
                <a:spcPct val="107000"/>
              </a:lnSpc>
              <a:spcBef>
                <a:spcPts val="0"/>
              </a:spcBef>
              <a:spcAft>
                <a:spcPts val="0"/>
              </a:spcAft>
              <a:buFont typeface="Wingdings" panose="05000000000000000000" pitchFamily="2" charset="2"/>
              <a:buChar char="§"/>
            </a:pPr>
            <a:r>
              <a:rPr lang="en-US" sz="25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They choose a budget plan, weekly and monthly</a:t>
            </a:r>
          </a:p>
          <a:p>
            <a:pPr marR="0" lvl="0">
              <a:lnSpc>
                <a:spcPct val="107000"/>
              </a:lnSpc>
              <a:spcBef>
                <a:spcPts val="0"/>
              </a:spcBef>
              <a:spcAft>
                <a:spcPts val="0"/>
              </a:spcAft>
              <a:buFont typeface="Wingdings" panose="05000000000000000000" pitchFamily="2" charset="2"/>
              <a:buChar char="§"/>
            </a:pPr>
            <a:r>
              <a:rPr lang="en-US" sz="25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They give us how much they spent on each need to be met</a:t>
            </a:r>
          </a:p>
          <a:p>
            <a:pPr marR="0" lvl="0">
              <a:lnSpc>
                <a:spcPct val="107000"/>
              </a:lnSpc>
              <a:spcBef>
                <a:spcPts val="0"/>
              </a:spcBef>
              <a:spcAft>
                <a:spcPts val="0"/>
              </a:spcAft>
              <a:buFont typeface="Wingdings" panose="05000000000000000000" pitchFamily="2" charset="2"/>
              <a:buChar char="§"/>
            </a:pPr>
            <a:r>
              <a:rPr lang="en-US" sz="25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give feedback whether they met their budget or not and by how much</a:t>
            </a:r>
          </a:p>
          <a:p>
            <a:pPr marR="0" lvl="0">
              <a:lnSpc>
                <a:spcPct val="107000"/>
              </a:lnSpc>
              <a:spcBef>
                <a:spcPts val="0"/>
              </a:spcBef>
              <a:spcAft>
                <a:spcPts val="800"/>
              </a:spcAft>
              <a:buFont typeface="Wingdings" panose="05000000000000000000" pitchFamily="2" charset="2"/>
              <a:buChar char="§"/>
            </a:pPr>
            <a:r>
              <a:rPr lang="en-US" sz="25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Users can change to another business plan, if income increases or decreases</a:t>
            </a:r>
          </a:p>
          <a:p>
            <a:endParaRPr lang="en-US" dirty="0"/>
          </a:p>
        </p:txBody>
      </p:sp>
    </p:spTree>
    <p:extLst>
      <p:ext uri="{BB962C8B-B14F-4D97-AF65-F5344CB8AC3E}">
        <p14:creationId xmlns:p14="http://schemas.microsoft.com/office/powerpoint/2010/main" val="2333223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583D-AB5F-3982-6234-F7B6D7B401E7}"/>
              </a:ext>
            </a:extLst>
          </p:cNvPr>
          <p:cNvSpPr>
            <a:spLocks noGrp="1"/>
          </p:cNvSpPr>
          <p:nvPr>
            <p:ph type="title"/>
          </p:nvPr>
        </p:nvSpPr>
        <p:spPr/>
        <p:txBody>
          <a:bodyPr/>
          <a:lstStyle/>
          <a:p>
            <a:r>
              <a:rPr lang="en-US" b="1" dirty="0"/>
              <a:t>Implementation Timeline</a:t>
            </a:r>
          </a:p>
        </p:txBody>
      </p:sp>
      <p:pic>
        <p:nvPicPr>
          <p:cNvPr id="5" name="Content Placeholder 4">
            <a:extLst>
              <a:ext uri="{FF2B5EF4-FFF2-40B4-BE49-F238E27FC236}">
                <a16:creationId xmlns:a16="http://schemas.microsoft.com/office/drawing/2014/main" id="{9FCE7088-82C5-659C-953E-E8687ED443CE}"/>
              </a:ext>
            </a:extLst>
          </p:cNvPr>
          <p:cNvPicPr>
            <a:picLocks noGrp="1" noChangeAspect="1"/>
          </p:cNvPicPr>
          <p:nvPr>
            <p:ph idx="1"/>
          </p:nvPr>
        </p:nvPicPr>
        <p:blipFill>
          <a:blip r:embed="rId2"/>
          <a:stretch>
            <a:fillRect/>
          </a:stretch>
        </p:blipFill>
        <p:spPr>
          <a:xfrm>
            <a:off x="1969734" y="2557463"/>
            <a:ext cx="8252532" cy="3317875"/>
          </a:xfrm>
        </p:spPr>
      </p:pic>
    </p:spTree>
    <p:extLst>
      <p:ext uri="{BB962C8B-B14F-4D97-AF65-F5344CB8AC3E}">
        <p14:creationId xmlns:p14="http://schemas.microsoft.com/office/powerpoint/2010/main" val="2313436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B936E-D69D-69A3-440F-77F11876AC98}"/>
              </a:ext>
            </a:extLst>
          </p:cNvPr>
          <p:cNvSpPr>
            <a:spLocks noGrp="1"/>
          </p:cNvSpPr>
          <p:nvPr>
            <p:ph type="title"/>
          </p:nvPr>
        </p:nvSpPr>
        <p:spPr/>
        <p:txBody>
          <a:bodyPr/>
          <a:lstStyle/>
          <a:p>
            <a:r>
              <a:rPr lang="en-US" b="1" dirty="0"/>
              <a:t>Project Features and Functionalities</a:t>
            </a:r>
          </a:p>
        </p:txBody>
      </p:sp>
      <p:pic>
        <p:nvPicPr>
          <p:cNvPr id="5" name="Content Placeholder 4">
            <a:extLst>
              <a:ext uri="{FF2B5EF4-FFF2-40B4-BE49-F238E27FC236}">
                <a16:creationId xmlns:a16="http://schemas.microsoft.com/office/drawing/2014/main" id="{C1D0E56D-F2FE-5A43-3FC3-E295BA17E0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16800" y="2617486"/>
            <a:ext cx="1943200" cy="1066855"/>
          </a:xfrm>
        </p:spPr>
      </p:pic>
      <p:sp>
        <p:nvSpPr>
          <p:cNvPr id="7" name="TextBox 6">
            <a:extLst>
              <a:ext uri="{FF2B5EF4-FFF2-40B4-BE49-F238E27FC236}">
                <a16:creationId xmlns:a16="http://schemas.microsoft.com/office/drawing/2014/main" id="{7A8052CA-4D78-C2A2-5A00-A1DDC7C1BB44}"/>
              </a:ext>
            </a:extLst>
          </p:cNvPr>
          <p:cNvSpPr txBox="1"/>
          <p:nvPr/>
        </p:nvSpPr>
        <p:spPr>
          <a:xfrm>
            <a:off x="1452880" y="2796678"/>
            <a:ext cx="7701280" cy="2646558"/>
          </a:xfrm>
          <a:prstGeom prst="rect">
            <a:avLst/>
          </a:prstGeom>
          <a:noFill/>
        </p:spPr>
        <p:txBody>
          <a:bodyPr wrap="square">
            <a:spAutoFit/>
          </a:bodyPr>
          <a:lstStyle/>
          <a:p>
            <a:pPr marL="342900" marR="0" lvl="0" indent="-342900">
              <a:lnSpc>
                <a:spcPct val="107000"/>
              </a:lnSpc>
              <a:spcBef>
                <a:spcPts val="0"/>
              </a:spcBef>
              <a:spcAft>
                <a:spcPts val="0"/>
              </a:spcAft>
              <a:buFont typeface="Calibri" panose="020F0502020204030204" pitchFamily="34" charset="0"/>
              <a:buChar char="-"/>
            </a:pPr>
            <a:r>
              <a:rPr lang="en-US" sz="2500" kern="100" dirty="0">
                <a:effectLst/>
                <a:latin typeface="+mj-lt"/>
                <a:ea typeface="Calibri" panose="020F0502020204030204" pitchFamily="34" charset="0"/>
                <a:cs typeface="Times New Roman" panose="02020603050405020304" pitchFamily="18" charset="0"/>
              </a:rPr>
              <a:t>Income input</a:t>
            </a:r>
          </a:p>
          <a:p>
            <a:pPr marL="342900" marR="0" lvl="0" indent="-342900">
              <a:lnSpc>
                <a:spcPct val="107000"/>
              </a:lnSpc>
              <a:spcBef>
                <a:spcPts val="0"/>
              </a:spcBef>
              <a:spcAft>
                <a:spcPts val="0"/>
              </a:spcAft>
              <a:buFont typeface="Calibri" panose="020F0502020204030204" pitchFamily="34" charset="0"/>
              <a:buChar char="-"/>
            </a:pPr>
            <a:r>
              <a:rPr lang="en-US" sz="2500" kern="100" dirty="0">
                <a:effectLst/>
                <a:latin typeface="+mj-lt"/>
                <a:ea typeface="Calibri" panose="020F0502020204030204" pitchFamily="34" charset="0"/>
                <a:cs typeface="Times New Roman" panose="02020603050405020304" pitchFamily="18" charset="0"/>
              </a:rPr>
              <a:t>Budget Plans</a:t>
            </a:r>
          </a:p>
          <a:p>
            <a:pPr marL="342900" marR="0" lvl="0" indent="-342900">
              <a:lnSpc>
                <a:spcPct val="107000"/>
              </a:lnSpc>
              <a:spcBef>
                <a:spcPts val="0"/>
              </a:spcBef>
              <a:spcAft>
                <a:spcPts val="0"/>
              </a:spcAft>
              <a:buFont typeface="Calibri" panose="020F0502020204030204" pitchFamily="34" charset="0"/>
              <a:buChar char="-"/>
            </a:pPr>
            <a:r>
              <a:rPr lang="en-US" sz="2500" kern="100" dirty="0">
                <a:effectLst/>
                <a:latin typeface="+mj-lt"/>
                <a:ea typeface="Calibri" panose="020F0502020204030204" pitchFamily="34" charset="0"/>
                <a:cs typeface="Times New Roman" panose="02020603050405020304" pitchFamily="18" charset="0"/>
              </a:rPr>
              <a:t>Tracking expenditure</a:t>
            </a:r>
          </a:p>
          <a:p>
            <a:pPr marL="342900" marR="0" lvl="0" indent="-342900">
              <a:lnSpc>
                <a:spcPct val="107000"/>
              </a:lnSpc>
              <a:spcBef>
                <a:spcPts val="0"/>
              </a:spcBef>
              <a:spcAft>
                <a:spcPts val="0"/>
              </a:spcAft>
              <a:buFont typeface="Calibri" panose="020F0502020204030204" pitchFamily="34" charset="0"/>
              <a:buChar char="-"/>
            </a:pPr>
            <a:r>
              <a:rPr lang="en-US" sz="2500" kern="100" dirty="0">
                <a:effectLst/>
                <a:latin typeface="+mj-lt"/>
                <a:ea typeface="Calibri" panose="020F0502020204030204" pitchFamily="34" charset="0"/>
                <a:cs typeface="Times New Roman" panose="02020603050405020304" pitchFamily="18" charset="0"/>
              </a:rPr>
              <a:t>Feedback if plan was met or not</a:t>
            </a:r>
          </a:p>
          <a:p>
            <a:pPr marL="342900" marR="0" lvl="0" indent="-342900">
              <a:lnSpc>
                <a:spcPct val="107000"/>
              </a:lnSpc>
              <a:spcBef>
                <a:spcPts val="0"/>
              </a:spcBef>
              <a:spcAft>
                <a:spcPts val="800"/>
              </a:spcAft>
              <a:buFont typeface="Calibri" panose="020F0502020204030204" pitchFamily="34" charset="0"/>
              <a:buChar char="-"/>
            </a:pPr>
            <a:r>
              <a:rPr lang="en-US" sz="2500" kern="100" dirty="0">
                <a:effectLst/>
                <a:latin typeface="+mj-lt"/>
                <a:ea typeface="Calibri" panose="020F0502020204030204" pitchFamily="34" charset="0"/>
                <a:cs typeface="Times New Roman" panose="02020603050405020304" pitchFamily="18" charset="0"/>
              </a:rPr>
              <a:t>A database of users and records of their expenditure</a:t>
            </a:r>
          </a:p>
          <a:p>
            <a:pPr marL="342900" marR="0" lvl="0" indent="-342900">
              <a:lnSpc>
                <a:spcPct val="107000"/>
              </a:lnSpc>
              <a:spcBef>
                <a:spcPts val="0"/>
              </a:spcBef>
              <a:spcAft>
                <a:spcPts val="800"/>
              </a:spcAft>
              <a:buFont typeface="Calibri" panose="020F0502020204030204" pitchFamily="34" charset="0"/>
              <a:buChar char="-"/>
            </a:pPr>
            <a:endParaRPr lang="en-US" sz="25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67E09E6D-369A-C241-7F3D-1D5A884BC13E}"/>
              </a:ext>
            </a:extLst>
          </p:cNvPr>
          <p:cNvPicPr>
            <a:picLocks noChangeAspect="1"/>
          </p:cNvPicPr>
          <p:nvPr/>
        </p:nvPicPr>
        <p:blipFill>
          <a:blip r:embed="rId3"/>
          <a:stretch>
            <a:fillRect/>
          </a:stretch>
        </p:blipFill>
        <p:spPr>
          <a:xfrm>
            <a:off x="8938305" y="4572004"/>
            <a:ext cx="2484030" cy="1181673"/>
          </a:xfrm>
          <a:prstGeom prst="rect">
            <a:avLst/>
          </a:prstGeom>
        </p:spPr>
      </p:pic>
    </p:spTree>
    <p:extLst>
      <p:ext uri="{BB962C8B-B14F-4D97-AF65-F5344CB8AC3E}">
        <p14:creationId xmlns:p14="http://schemas.microsoft.com/office/powerpoint/2010/main" val="2499296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99D45-BB64-D22B-905C-B79838A2F22D}"/>
              </a:ext>
            </a:extLst>
          </p:cNvPr>
          <p:cNvSpPr>
            <a:spLocks noGrp="1"/>
          </p:cNvSpPr>
          <p:nvPr>
            <p:ph type="title"/>
          </p:nvPr>
        </p:nvSpPr>
        <p:spPr>
          <a:xfrm>
            <a:off x="1673861" y="1317413"/>
            <a:ext cx="8844278" cy="856828"/>
          </a:xfrm>
        </p:spPr>
        <p:txBody>
          <a:bodyPr/>
          <a:lstStyle/>
          <a:p>
            <a:r>
              <a:rPr lang="en-US" b="1" dirty="0"/>
              <a:t>How our Application Works</a:t>
            </a:r>
          </a:p>
        </p:txBody>
      </p:sp>
      <p:sp>
        <p:nvSpPr>
          <p:cNvPr id="3" name="Content Placeholder 2">
            <a:extLst>
              <a:ext uri="{FF2B5EF4-FFF2-40B4-BE49-F238E27FC236}">
                <a16:creationId xmlns:a16="http://schemas.microsoft.com/office/drawing/2014/main" id="{DC6E72EB-C6F4-D725-C1A0-C1FCCE29B5C0}"/>
              </a:ext>
            </a:extLst>
          </p:cNvPr>
          <p:cNvSpPr>
            <a:spLocks noGrp="1"/>
          </p:cNvSpPr>
          <p:nvPr>
            <p:ph idx="1"/>
          </p:nvPr>
        </p:nvSpPr>
        <p:spPr>
          <a:xfrm>
            <a:off x="1295400" y="2540000"/>
            <a:ext cx="9606279" cy="3335868"/>
          </a:xfrm>
        </p:spPr>
        <p:txBody>
          <a:bodyPr>
            <a:normAutofit fontScale="85000" lnSpcReduction="20000"/>
          </a:bodyPr>
          <a:lstStyle/>
          <a:p>
            <a:pPr marL="342900" marR="0" lvl="0" indent="-342900">
              <a:lnSpc>
                <a:spcPct val="107000"/>
              </a:lnSpc>
              <a:spcBef>
                <a:spcPts val="0"/>
              </a:spcBef>
              <a:spcAft>
                <a:spcPts val="0"/>
              </a:spcAft>
              <a:buFont typeface="Calibri" panose="020F0502020204030204" pitchFamily="34" charset="0"/>
              <a:buChar char="-"/>
            </a:pPr>
            <a:r>
              <a:rPr lang="en-US" sz="2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Creating a database with users that allows new users with suitable credentials.</a:t>
            </a:r>
          </a:p>
          <a:p>
            <a:pPr marL="342900" marR="0" lvl="0" indent="-342900">
              <a:lnSpc>
                <a:spcPct val="107000"/>
              </a:lnSpc>
              <a:spcBef>
                <a:spcPts val="0"/>
              </a:spcBef>
              <a:spcAft>
                <a:spcPts val="0"/>
              </a:spcAft>
              <a:buFont typeface="Calibri" panose="020F0502020204030204" pitchFamily="34" charset="0"/>
              <a:buChar char="-"/>
            </a:pPr>
            <a:r>
              <a:rPr lang="en-US" sz="2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Creating a sign in/up module that takes in new users and secures passwords.</a:t>
            </a:r>
          </a:p>
          <a:p>
            <a:pPr marL="342900" marR="0" lvl="0" indent="-342900">
              <a:lnSpc>
                <a:spcPct val="107000"/>
              </a:lnSpc>
              <a:spcBef>
                <a:spcPts val="0"/>
              </a:spcBef>
              <a:spcAft>
                <a:spcPts val="0"/>
              </a:spcAft>
              <a:buFont typeface="Calibri" panose="020F0502020204030204" pitchFamily="34" charset="0"/>
              <a:buChar char="-"/>
            </a:pPr>
            <a:r>
              <a:rPr lang="en-US" sz="2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Allows user to give in their income </a:t>
            </a:r>
          </a:p>
          <a:p>
            <a:pPr marL="342900" marR="0" lvl="0" indent="-342900">
              <a:lnSpc>
                <a:spcPct val="107000"/>
              </a:lnSpc>
              <a:spcBef>
                <a:spcPts val="0"/>
              </a:spcBef>
              <a:spcAft>
                <a:spcPts val="0"/>
              </a:spcAft>
              <a:buFont typeface="Calibri" panose="020F0502020204030204" pitchFamily="34" charset="0"/>
              <a:buChar char="-"/>
            </a:pPr>
            <a:r>
              <a:rPr lang="en-US" sz="2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Suggests budget plans that MIGHT fit the user and allows them to use</a:t>
            </a:r>
          </a:p>
          <a:p>
            <a:pPr marL="342900" marR="0" lvl="0" indent="-342900">
              <a:lnSpc>
                <a:spcPct val="107000"/>
              </a:lnSpc>
              <a:spcBef>
                <a:spcPts val="0"/>
              </a:spcBef>
              <a:spcAft>
                <a:spcPts val="0"/>
              </a:spcAft>
              <a:buFont typeface="Calibri" panose="020F0502020204030204" pitchFamily="34" charset="0"/>
              <a:buChar char="-"/>
            </a:pPr>
            <a:r>
              <a:rPr lang="en-US" sz="2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Visually display how the budget will work with their income</a:t>
            </a:r>
          </a:p>
          <a:p>
            <a:pPr marL="342900" marR="0" lvl="0" indent="-342900">
              <a:lnSpc>
                <a:spcPct val="107000"/>
              </a:lnSpc>
              <a:spcBef>
                <a:spcPts val="0"/>
              </a:spcBef>
              <a:spcAft>
                <a:spcPts val="0"/>
              </a:spcAft>
              <a:buFont typeface="Calibri" panose="020F0502020204030204" pitchFamily="34" charset="0"/>
              <a:buChar char="-"/>
            </a:pPr>
            <a:r>
              <a:rPr lang="en-US" sz="2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Allows user to say “yes” or “no” They can work with it or choose another plan</a:t>
            </a:r>
          </a:p>
          <a:p>
            <a:pPr marL="342900" marR="0" lvl="0" indent="-342900">
              <a:lnSpc>
                <a:spcPct val="107000"/>
              </a:lnSpc>
              <a:spcBef>
                <a:spcPts val="0"/>
              </a:spcBef>
              <a:spcAft>
                <a:spcPts val="0"/>
              </a:spcAft>
              <a:buFont typeface="Calibri" panose="020F0502020204030204" pitchFamily="34" charset="0"/>
              <a:buChar char="-"/>
            </a:pPr>
            <a:r>
              <a:rPr lang="en-US" sz="2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User can update their expenditure daily, weekly and monthly</a:t>
            </a:r>
          </a:p>
          <a:p>
            <a:pPr marL="342900" marR="0" lvl="0" indent="-342900">
              <a:lnSpc>
                <a:spcPct val="107000"/>
              </a:lnSpc>
              <a:spcBef>
                <a:spcPts val="0"/>
              </a:spcBef>
              <a:spcAft>
                <a:spcPts val="0"/>
              </a:spcAft>
              <a:buFont typeface="Calibri" panose="020F0502020204030204" pitchFamily="34" charset="0"/>
              <a:buChar char="-"/>
            </a:pPr>
            <a:r>
              <a:rPr lang="en-US" sz="2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the end of the week and month, the app tells user if the met budget or not. And by how much extra they have or they are less by how much.</a:t>
            </a:r>
          </a:p>
          <a:p>
            <a:pPr marL="342900" marR="0" lvl="0" indent="-342900">
              <a:lnSpc>
                <a:spcPct val="107000"/>
              </a:lnSpc>
              <a:spcBef>
                <a:spcPts val="0"/>
              </a:spcBef>
              <a:spcAft>
                <a:spcPts val="0"/>
              </a:spcAft>
              <a:buFont typeface="Calibri" panose="020F0502020204030204" pitchFamily="34" charset="0"/>
              <a:buChar char="-"/>
            </a:pPr>
            <a:r>
              <a:rPr lang="en-US" sz="2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Feedback is given to user at the end of the month is they met budget or not</a:t>
            </a:r>
          </a:p>
          <a:p>
            <a:pPr marL="342900" marR="0" lvl="0" indent="-342900">
              <a:lnSpc>
                <a:spcPct val="107000"/>
              </a:lnSpc>
              <a:spcBef>
                <a:spcPts val="0"/>
              </a:spcBef>
              <a:spcAft>
                <a:spcPts val="800"/>
              </a:spcAft>
              <a:buFont typeface="Calibri" panose="020F0502020204030204" pitchFamily="34" charset="0"/>
              <a:buChar char="-"/>
            </a:pPr>
            <a:r>
              <a:rPr lang="en-US" sz="2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Creating option for user to opt out of a budget plan in case new expenses come in or their income increases.</a:t>
            </a:r>
          </a:p>
          <a:p>
            <a:endParaRPr lang="en-US" dirty="0"/>
          </a:p>
        </p:txBody>
      </p:sp>
    </p:spTree>
    <p:extLst>
      <p:ext uri="{BB962C8B-B14F-4D97-AF65-F5344CB8AC3E}">
        <p14:creationId xmlns:p14="http://schemas.microsoft.com/office/powerpoint/2010/main" val="9862639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59</TotalTime>
  <Words>624</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Garamond</vt:lpstr>
      <vt:lpstr>Wingdings</vt:lpstr>
      <vt:lpstr>Organic</vt:lpstr>
      <vt:lpstr>ACS 311A  Group 6  Programming Language : RUST</vt:lpstr>
      <vt:lpstr>Project Title</vt:lpstr>
      <vt:lpstr>Member Roles</vt:lpstr>
      <vt:lpstr>Problem Statement</vt:lpstr>
      <vt:lpstr>Background Study</vt:lpstr>
      <vt:lpstr>Functions of our Application</vt:lpstr>
      <vt:lpstr>Implementation Timeline</vt:lpstr>
      <vt:lpstr>Project Features and Functionalities</vt:lpstr>
      <vt:lpstr>How our Application Works</vt:lpstr>
      <vt:lpstr>Deliverables of the Application</vt:lpstr>
      <vt:lpstr>Limitations of our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ACS 311A  Group 6  Programming Language : RUST</dc:title>
  <dc:creator>Patience Ndiritu</dc:creator>
  <cp:lastModifiedBy>Patience Ndiritu</cp:lastModifiedBy>
  <cp:revision>1</cp:revision>
  <dcterms:created xsi:type="dcterms:W3CDTF">2023-11-03T19:09:30Z</dcterms:created>
  <dcterms:modified xsi:type="dcterms:W3CDTF">2023-11-03T20:09:02Z</dcterms:modified>
</cp:coreProperties>
</file>