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0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80" d="100"/>
          <a:sy n="80" d="100"/>
        </p:scale>
        <p:origin x="1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F5B2720C-817F-4A19-969E-6C651E945CAA}">
      <dgm:prSet/>
      <dgm:spPr>
        <a:solidFill>
          <a:srgbClr val="012456"/>
        </a:solidFill>
      </dgm:spPr>
      <dgm:t>
        <a:bodyPr/>
        <a:lstStyle/>
        <a:p>
          <a:r>
            <a:rPr lang="en-AU" baseline="0" dirty="0" smtClean="0"/>
            <a:t>	</a:t>
          </a:r>
          <a:r>
            <a:rPr lang="en-AU" b="1" baseline="0" dirty="0" smtClean="0"/>
            <a:t>-</a:t>
          </a:r>
          <a:r>
            <a:rPr lang="en-AU" dirty="0" smtClean="0">
              <a:solidFill>
                <a:schemeClr val="bg1">
                  <a:lumMod val="85000"/>
                </a:schemeClr>
              </a:solidFill>
            </a:rPr>
            <a:t>&lt;parameter&gt; </a:t>
          </a:r>
          <a:r>
            <a:rPr lang="en-AU" baseline="0" dirty="0" smtClean="0"/>
            <a:t>	Required parameter name</a:t>
          </a:r>
          <a:endParaRPr lang="en-AU" dirty="0"/>
        </a:p>
      </dgm:t>
    </dgm:pt>
    <dgm:pt modelId="{C3B7A7E7-2C28-4E2D-83B0-A0AF4A788720}" type="parTrans" cxnId="{D2CFAAD0-A5F4-4EAC-99F0-3C941511E612}">
      <dgm:prSet/>
      <dgm:spPr/>
      <dgm:t>
        <a:bodyPr/>
        <a:lstStyle/>
        <a:p>
          <a:endParaRPr lang="en-AU"/>
        </a:p>
      </dgm:t>
    </dgm:pt>
    <dgm:pt modelId="{60B664BF-AB4B-4448-9A68-14DE595A9DC5}" type="sibTrans" cxnId="{D2CFAAD0-A5F4-4EAC-99F0-3C941511E612}">
      <dgm:prSet/>
      <dgm:spPr/>
      <dgm:t>
        <a:bodyPr/>
        <a:lstStyle/>
        <a:p>
          <a:endParaRPr lang="en-AU"/>
        </a:p>
      </dgm:t>
    </dgm:pt>
    <dgm:pt modelId="{9518384B-B234-4863-A0AD-741B51EFC1AF}">
      <dgm:prSet/>
      <dgm:spPr>
        <a:solidFill>
          <a:srgbClr val="012456"/>
        </a:solidFill>
      </dgm:spPr>
      <dgm:t>
        <a:bodyPr/>
        <a:lstStyle/>
        <a:p>
          <a:r>
            <a:rPr lang="en-AU" baseline="0" dirty="0" smtClean="0"/>
            <a:t> 	</a:t>
          </a:r>
          <a:r>
            <a:rPr lang="en-AU" dirty="0" smtClean="0">
              <a:solidFill>
                <a:schemeClr val="bg1">
                  <a:lumMod val="85000"/>
                </a:schemeClr>
              </a:solidFill>
            </a:rPr>
            <a:t>&lt;value&gt;  </a:t>
          </a:r>
          <a:r>
            <a:rPr lang="en-AU" baseline="0" dirty="0" smtClean="0"/>
            <a:t>		Required parameter value</a:t>
          </a:r>
          <a:endParaRPr lang="en-AU" dirty="0"/>
        </a:p>
      </dgm:t>
    </dgm:pt>
    <dgm:pt modelId="{24901238-E228-4FC8-BC2B-17F4998140D8}" type="parTrans" cxnId="{A26C45F0-7D63-45A8-817B-2FEAC79D522F}">
      <dgm:prSet/>
      <dgm:spPr/>
      <dgm:t>
        <a:bodyPr/>
        <a:lstStyle/>
        <a:p>
          <a:endParaRPr lang="en-AU"/>
        </a:p>
      </dgm:t>
    </dgm:pt>
    <dgm:pt modelId="{0F4BEF18-5137-43C9-9C4B-1BFCC1070193}" type="sibTrans" cxnId="{A26C45F0-7D63-45A8-817B-2FEAC79D522F}">
      <dgm:prSet/>
      <dgm:spPr/>
      <dgm:t>
        <a:bodyPr/>
        <a:lstStyle/>
        <a:p>
          <a:endParaRPr lang="en-AU"/>
        </a:p>
      </dgm:t>
    </dgm:pt>
    <dgm:pt modelId="{F600E6E5-EAEE-4124-BFEA-DCE8BF084FAB}">
      <dgm:prSet/>
      <dgm:spPr>
        <a:solidFill>
          <a:srgbClr val="012456"/>
        </a:solidFill>
      </dgm:spPr>
      <dgm:t>
        <a:bodyPr/>
        <a:lstStyle/>
        <a:p>
          <a:r>
            <a:rPr lang="en-AU" baseline="0" dirty="0" smtClean="0"/>
            <a:t> 	</a:t>
          </a:r>
          <a:r>
            <a:rPr lang="en-AU" b="1" baseline="0" dirty="0" smtClean="0"/>
            <a:t>[</a:t>
          </a:r>
          <a:r>
            <a:rPr lang="en-AU" baseline="0" dirty="0" smtClean="0">
              <a:solidFill>
                <a:schemeClr val="bg1">
                  <a:lumMod val="85000"/>
                </a:schemeClr>
              </a:solidFill>
            </a:rPr>
            <a:t>-&lt;&gt;</a:t>
          </a:r>
          <a:r>
            <a:rPr lang="en-AU" baseline="0" dirty="0" smtClean="0">
              <a:solidFill>
                <a:schemeClr val="tx1">
                  <a:lumMod val="65000"/>
                </a:schemeClr>
              </a:solidFill>
            </a:rPr>
            <a:t> </a:t>
          </a:r>
          <a:r>
            <a:rPr lang="en-AU" baseline="0" dirty="0" smtClean="0">
              <a:solidFill>
                <a:schemeClr val="bg1">
                  <a:lumMod val="85000"/>
                </a:schemeClr>
              </a:solidFill>
            </a:rPr>
            <a:t>&lt;&gt;</a:t>
          </a:r>
          <a:r>
            <a:rPr lang="en-AU" b="1" baseline="0" dirty="0" smtClean="0"/>
            <a:t>]</a:t>
          </a:r>
          <a:r>
            <a:rPr lang="en-AU" baseline="0" dirty="0" smtClean="0"/>
            <a:t>   		Optional parameter and Optional value</a:t>
          </a:r>
          <a:endParaRPr lang="en-AU" dirty="0"/>
        </a:p>
      </dgm:t>
    </dgm:pt>
    <dgm:pt modelId="{83A95259-B7B0-4706-B697-F7CFEC28CE21}" type="parTrans" cxnId="{8A5DC872-4FF9-468B-B1E3-BC92169491E4}">
      <dgm:prSet/>
      <dgm:spPr/>
      <dgm:t>
        <a:bodyPr/>
        <a:lstStyle/>
        <a:p>
          <a:endParaRPr lang="en-AU"/>
        </a:p>
      </dgm:t>
    </dgm:pt>
    <dgm:pt modelId="{41982801-EF21-43DA-BADE-7666497C23D6}" type="sibTrans" cxnId="{8A5DC872-4FF9-468B-B1E3-BC92169491E4}">
      <dgm:prSet/>
      <dgm:spPr/>
      <dgm:t>
        <a:bodyPr/>
        <a:lstStyle/>
        <a:p>
          <a:endParaRPr lang="en-AU"/>
        </a:p>
      </dgm:t>
    </dgm:pt>
    <dgm:pt modelId="{7A02BD3D-EBEF-4433-819A-E74D0260692B}">
      <dgm:prSet/>
      <dgm:spPr>
        <a:solidFill>
          <a:srgbClr val="012456"/>
        </a:solidFill>
      </dgm:spPr>
      <dgm:t>
        <a:bodyPr/>
        <a:lstStyle/>
        <a:p>
          <a:r>
            <a:rPr lang="en-AU" baseline="0" dirty="0" smtClean="0"/>
            <a:t> 	</a:t>
          </a:r>
          <a:r>
            <a:rPr lang="en-AU" baseline="0" dirty="0" smtClean="0">
              <a:solidFill>
                <a:schemeClr val="bg1">
                  <a:lumMod val="85000"/>
                </a:schemeClr>
              </a:solidFill>
            </a:rPr>
            <a:t>&lt;value</a:t>
          </a:r>
          <a:r>
            <a:rPr lang="en-AU" b="1" baseline="0" dirty="0" smtClean="0"/>
            <a:t>[ ]</a:t>
          </a:r>
          <a:r>
            <a:rPr lang="en-AU" baseline="0" dirty="0" smtClean="0">
              <a:solidFill>
                <a:schemeClr val="bg1">
                  <a:lumMod val="85000"/>
                </a:schemeClr>
              </a:solidFill>
            </a:rPr>
            <a:t>&gt;</a:t>
          </a:r>
          <a:r>
            <a:rPr lang="en-AU" baseline="0" dirty="0" smtClean="0"/>
            <a:t>		Multiple parameter values</a:t>
          </a:r>
          <a:endParaRPr lang="en-AU" dirty="0"/>
        </a:p>
      </dgm:t>
    </dgm:pt>
    <dgm:pt modelId="{9E8694AF-0EDA-47D5-8472-9A7E754AA476}" type="parTrans" cxnId="{2C229E70-4ED5-4B92-9282-14A0EFF1091C}">
      <dgm:prSet/>
      <dgm:spPr/>
      <dgm:t>
        <a:bodyPr/>
        <a:lstStyle/>
        <a:p>
          <a:endParaRPr lang="en-AU"/>
        </a:p>
      </dgm:t>
    </dgm:pt>
    <dgm:pt modelId="{563C36C8-440F-4C5A-97FC-6D9E19898044}" type="sibTrans" cxnId="{2C229E70-4ED5-4B92-9282-14A0EFF1091C}">
      <dgm:prSet/>
      <dgm:spPr/>
      <dgm:t>
        <a:bodyPr/>
        <a:lstStyle/>
        <a:p>
          <a:endParaRPr lang="en-AU"/>
        </a:p>
      </dgm:t>
    </dgm:pt>
    <dgm:pt modelId="{F1A9983E-35AD-4A4F-A2E0-382DE0B6ECDD}">
      <dgm:prSet/>
      <dgm:spPr>
        <a:solidFill>
          <a:schemeClr val="accent1">
            <a:lumMod val="50000"/>
          </a:schemeClr>
        </a:solidFill>
      </dgm:spPr>
      <dgm:t>
        <a:bodyPr/>
        <a:lstStyle/>
        <a:p>
          <a:r>
            <a:rPr lang="en-AU" dirty="0" smtClean="0"/>
            <a:t>	</a:t>
          </a:r>
          <a:r>
            <a:rPr lang="en-AU" dirty="0" smtClean="0">
              <a:solidFill>
                <a:schemeClr val="bg1">
                  <a:lumMod val="85000"/>
                </a:schemeClr>
              </a:solidFill>
            </a:rPr>
            <a:t>&lt;verb-noun&gt; </a:t>
          </a:r>
          <a:r>
            <a:rPr lang="en-AU" dirty="0" smtClean="0"/>
            <a:t>		Command name</a:t>
          </a:r>
          <a:endParaRPr lang="en-AU" dirty="0"/>
        </a:p>
      </dgm:t>
    </dgm:pt>
    <dgm:pt modelId="{358FB9BC-2CE9-435B-8E60-1E1C15760CBC}" type="parTrans" cxnId="{E9E99879-4F7D-45DD-BD77-4223CFE3DB89}">
      <dgm:prSet/>
      <dgm:spPr/>
      <dgm:t>
        <a:bodyPr/>
        <a:lstStyle/>
        <a:p>
          <a:endParaRPr lang="en-AU"/>
        </a:p>
      </dgm:t>
    </dgm:pt>
    <dgm:pt modelId="{B24C07E5-D67E-40B6-A787-4F9D0DD926A3}" type="sibTrans" cxnId="{E9E99879-4F7D-45DD-BD77-4223CFE3DB89}">
      <dgm:prSet/>
      <dgm:spPr/>
      <dgm:t>
        <a:bodyPr/>
        <a:lstStyle/>
        <a:p>
          <a:endParaRPr lang="en-AU"/>
        </a:p>
      </dgm:t>
    </dgm:pt>
    <dgm:pt modelId="{490F4D9D-2B7F-46BA-A8D8-A024D5879091}">
      <dgm:prSet/>
      <dgm:spPr>
        <a:solidFill>
          <a:srgbClr val="012456"/>
        </a:solidFill>
      </dgm:spPr>
      <dgm:t>
        <a:bodyPr/>
        <a:lstStyle/>
        <a:p>
          <a:r>
            <a:rPr lang="en-AU" baseline="0" dirty="0" smtClean="0"/>
            <a:t> 	</a:t>
          </a:r>
          <a:r>
            <a:rPr lang="en-AU" b="1" baseline="0" dirty="0" smtClean="0"/>
            <a:t>[</a:t>
          </a:r>
          <a:r>
            <a:rPr lang="en-AU" baseline="0" dirty="0" smtClean="0">
              <a:solidFill>
                <a:schemeClr val="bg1">
                  <a:lumMod val="85000"/>
                </a:schemeClr>
              </a:solidFill>
            </a:rPr>
            <a:t>-&lt;&gt;</a:t>
          </a:r>
          <a:r>
            <a:rPr lang="en-AU" b="1" baseline="0" dirty="0" smtClean="0"/>
            <a:t>]</a:t>
          </a:r>
          <a:r>
            <a:rPr lang="en-AU" baseline="0" dirty="0" smtClean="0">
              <a:solidFill>
                <a:schemeClr val="tx1">
                  <a:lumMod val="65000"/>
                </a:schemeClr>
              </a:solidFill>
            </a:rPr>
            <a:t> </a:t>
          </a:r>
          <a:r>
            <a:rPr lang="en-AU" baseline="0" dirty="0" smtClean="0">
              <a:solidFill>
                <a:schemeClr val="bg1">
                  <a:lumMod val="85000"/>
                </a:schemeClr>
              </a:solidFill>
            </a:rPr>
            <a:t>&lt;&gt; </a:t>
          </a:r>
          <a:r>
            <a:rPr lang="en-AU" baseline="0" dirty="0" smtClean="0"/>
            <a:t>  		Optional parameter and Required value</a:t>
          </a:r>
          <a:endParaRPr lang="en-AU" dirty="0"/>
        </a:p>
      </dgm:t>
    </dgm:pt>
    <dgm:pt modelId="{950F7BF8-FD12-410A-B464-3F2573279CCD}" type="parTrans" cxnId="{5A06B518-70E2-4D54-BAFD-D278D468FA84}">
      <dgm:prSet/>
      <dgm:spPr/>
      <dgm:t>
        <a:bodyPr/>
        <a:lstStyle/>
        <a:p>
          <a:endParaRPr lang="en-US"/>
        </a:p>
      </dgm:t>
    </dgm:pt>
    <dgm:pt modelId="{64DAAA98-1B0C-495E-BF5C-1D48C485F973}" type="sibTrans" cxnId="{5A06B518-70E2-4D54-BAFD-D278D468FA84}">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t>
        <a:bodyPr/>
        <a:lstStyle/>
        <a:p>
          <a:endParaRPr lang="en-AU"/>
        </a:p>
      </dgm:t>
    </dgm:pt>
    <dgm:pt modelId="{EA4764F0-3B9F-4C0F-86A4-E6DF86A8391E}" type="pres">
      <dgm:prSet presAssocID="{F1A9983E-35AD-4A4F-A2E0-382DE0B6ECDD}" presName="parentText" presStyleLbl="node1" presStyleIdx="0" presStyleCnt="6" custLinFactNeighborY="-13721">
        <dgm:presLayoutVars>
          <dgm:chMax val="0"/>
          <dgm:bulletEnabled val="1"/>
        </dgm:presLayoutVars>
      </dgm:prSet>
      <dgm:spPr>
        <a:prstGeom prst="rect">
          <a:avLst/>
        </a:prstGeom>
      </dgm:spPr>
      <dgm:t>
        <a:bodyPr/>
        <a:lstStyle/>
        <a:p>
          <a:endParaRPr lang="en-AU"/>
        </a:p>
      </dgm:t>
    </dgm:pt>
    <dgm:pt modelId="{C0E8D8AF-32FE-4591-BC35-868C0DF1C1A7}" type="pres">
      <dgm:prSet presAssocID="{B24C07E5-D67E-40B6-A787-4F9D0DD926A3}" presName="spacer" presStyleCnt="0"/>
      <dgm:spPr/>
    </dgm:pt>
    <dgm:pt modelId="{0D651385-B5A8-4275-82FA-E395D95733FF}" type="pres">
      <dgm:prSet presAssocID="{F5B2720C-817F-4A19-969E-6C651E945CAA}" presName="parentText" presStyleLbl="node1" presStyleIdx="1" presStyleCnt="6">
        <dgm:presLayoutVars>
          <dgm:chMax val="0"/>
          <dgm:bulletEnabled val="1"/>
        </dgm:presLayoutVars>
      </dgm:prSet>
      <dgm:spPr>
        <a:prstGeom prst="rect">
          <a:avLst/>
        </a:prstGeom>
      </dgm:spPr>
      <dgm:t>
        <a:bodyPr/>
        <a:lstStyle/>
        <a:p>
          <a:endParaRPr lang="en-AU"/>
        </a:p>
      </dgm:t>
    </dgm:pt>
    <dgm:pt modelId="{118C9B74-8C1A-4981-893C-AA4EEB280792}" type="pres">
      <dgm:prSet presAssocID="{60B664BF-AB4B-4448-9A68-14DE595A9DC5}" presName="spacer" presStyleCnt="0"/>
      <dgm:spPr/>
    </dgm:pt>
    <dgm:pt modelId="{D5CC8823-1A06-40C9-A432-CCB69DAB6267}" type="pres">
      <dgm:prSet presAssocID="{9518384B-B234-4863-A0AD-741B51EFC1AF}" presName="parentText" presStyleLbl="node1" presStyleIdx="2" presStyleCnt="6">
        <dgm:presLayoutVars>
          <dgm:chMax val="0"/>
          <dgm:bulletEnabled val="1"/>
        </dgm:presLayoutVars>
      </dgm:prSet>
      <dgm:spPr>
        <a:prstGeom prst="rect">
          <a:avLst/>
        </a:prstGeom>
      </dgm:spPr>
      <dgm:t>
        <a:bodyPr/>
        <a:lstStyle/>
        <a:p>
          <a:endParaRPr lang="en-AU"/>
        </a:p>
      </dgm:t>
    </dgm:pt>
    <dgm:pt modelId="{7DBBCDE5-8B01-4C7C-9A38-502ACB5AC9A2}" type="pres">
      <dgm:prSet presAssocID="{0F4BEF18-5137-43C9-9C4B-1BFCC1070193}" presName="spacer" presStyleCnt="0"/>
      <dgm:spPr/>
    </dgm:pt>
    <dgm:pt modelId="{DE5073A9-E798-4581-AF13-5026EFA6880D}" type="pres">
      <dgm:prSet presAssocID="{F600E6E5-EAEE-4124-BFEA-DCE8BF084FAB}" presName="parentText" presStyleLbl="node1" presStyleIdx="3" presStyleCnt="6">
        <dgm:presLayoutVars>
          <dgm:chMax val="0"/>
          <dgm:bulletEnabled val="1"/>
        </dgm:presLayoutVars>
      </dgm:prSet>
      <dgm:spPr>
        <a:prstGeom prst="rect">
          <a:avLst/>
        </a:prstGeom>
      </dgm:spPr>
      <dgm:t>
        <a:bodyPr/>
        <a:lstStyle/>
        <a:p>
          <a:endParaRPr lang="en-AU"/>
        </a:p>
      </dgm:t>
    </dgm:pt>
    <dgm:pt modelId="{F585ADF0-CF28-489A-828A-4345B9CAA1A0}" type="pres">
      <dgm:prSet presAssocID="{41982801-EF21-43DA-BADE-7666497C23D6}" presName="spacer" presStyleCnt="0"/>
      <dgm:spPr/>
    </dgm:pt>
    <dgm:pt modelId="{FE862D41-33ED-4C65-B85F-57A6FE13C6F8}" type="pres">
      <dgm:prSet presAssocID="{490F4D9D-2B7F-46BA-A8D8-A024D5879091}" presName="parentText" presStyleLbl="node1" presStyleIdx="4" presStyleCnt="6">
        <dgm:presLayoutVars>
          <dgm:chMax val="0"/>
          <dgm:bulletEnabled val="1"/>
        </dgm:presLayoutVars>
      </dgm:prSet>
      <dgm:spPr>
        <a:prstGeom prst="rect">
          <a:avLst/>
        </a:prstGeom>
      </dgm:spPr>
      <dgm:t>
        <a:bodyPr/>
        <a:lstStyle/>
        <a:p>
          <a:endParaRPr lang="en-US"/>
        </a:p>
      </dgm:t>
    </dgm:pt>
    <dgm:pt modelId="{DE2C2B31-6089-484B-B589-8A56D41DC62F}" type="pres">
      <dgm:prSet presAssocID="{64DAAA98-1B0C-495E-BF5C-1D48C485F973}" presName="spacer" presStyleCnt="0"/>
      <dgm:spPr/>
    </dgm:pt>
    <dgm:pt modelId="{F30B23D6-12C9-41E1-B6E3-54C551956DA4}" type="pres">
      <dgm:prSet presAssocID="{7A02BD3D-EBEF-4433-819A-E74D0260692B}" presName="parentText" presStyleLbl="node1" presStyleIdx="5" presStyleCnt="6">
        <dgm:presLayoutVars>
          <dgm:chMax val="0"/>
          <dgm:bulletEnabled val="1"/>
        </dgm:presLayoutVars>
      </dgm:prSet>
      <dgm:spPr>
        <a:prstGeom prst="rect">
          <a:avLst/>
        </a:prstGeom>
      </dgm:spPr>
      <dgm:t>
        <a:bodyPr/>
        <a:lstStyle/>
        <a:p>
          <a:endParaRPr lang="en-AU"/>
        </a:p>
      </dgm:t>
    </dgm:pt>
  </dgm:ptLst>
  <dgm:cxnLst>
    <dgm:cxn modelId="{E9E99879-4F7D-45DD-BD77-4223CFE3DB89}" srcId="{15A7774C-B622-4F48-8F7B-AF1AAB74E997}" destId="{F1A9983E-35AD-4A4F-A2E0-382DE0B6ECDD}" srcOrd="0" destOrd="0" parTransId="{358FB9BC-2CE9-435B-8E60-1E1C15760CBC}" sibTransId="{B24C07E5-D67E-40B6-A787-4F9D0DD926A3}"/>
    <dgm:cxn modelId="{D2CFAAD0-A5F4-4EAC-99F0-3C941511E612}" srcId="{15A7774C-B622-4F48-8F7B-AF1AAB74E997}" destId="{F5B2720C-817F-4A19-969E-6C651E945CAA}" srcOrd="1" destOrd="0" parTransId="{C3B7A7E7-2C28-4E2D-83B0-A0AF4A788720}" sibTransId="{60B664BF-AB4B-4448-9A68-14DE595A9DC5}"/>
    <dgm:cxn modelId="{2C229E70-4ED5-4B92-9282-14A0EFF1091C}" srcId="{15A7774C-B622-4F48-8F7B-AF1AAB74E997}" destId="{7A02BD3D-EBEF-4433-819A-E74D0260692B}" srcOrd="5" destOrd="0" parTransId="{9E8694AF-0EDA-47D5-8472-9A7E754AA476}" sibTransId="{563C36C8-440F-4C5A-97FC-6D9E19898044}"/>
    <dgm:cxn modelId="{A26C45F0-7D63-45A8-817B-2FEAC79D522F}" srcId="{15A7774C-B622-4F48-8F7B-AF1AAB74E997}" destId="{9518384B-B234-4863-A0AD-741B51EFC1AF}" srcOrd="2" destOrd="0" parTransId="{24901238-E228-4FC8-BC2B-17F4998140D8}" sibTransId="{0F4BEF18-5137-43C9-9C4B-1BFCC1070193}"/>
    <dgm:cxn modelId="{8A5DC872-4FF9-468B-B1E3-BC92169491E4}" srcId="{15A7774C-B622-4F48-8F7B-AF1AAB74E997}" destId="{F600E6E5-EAEE-4124-BFEA-DCE8BF084FAB}" srcOrd="3" destOrd="0" parTransId="{83A95259-B7B0-4706-B697-F7CFEC28CE21}" sibTransId="{41982801-EF21-43DA-BADE-7666497C23D6}"/>
    <dgm:cxn modelId="{04BFC3E9-961F-4658-A7EF-CBA7ECE849D9}" type="presOf" srcId="{F1A9983E-35AD-4A4F-A2E0-382DE0B6ECDD}" destId="{EA4764F0-3B9F-4C0F-86A4-E6DF86A8391E}" srcOrd="0" destOrd="0" presId="urn:microsoft.com/office/officeart/2005/8/layout/vList2"/>
    <dgm:cxn modelId="{705BF057-E337-43D2-B6A2-CD111C39D134}" type="presOf" srcId="{F5B2720C-817F-4A19-969E-6C651E945CAA}" destId="{0D651385-B5A8-4275-82FA-E395D95733FF}" srcOrd="0" destOrd="0" presId="urn:microsoft.com/office/officeart/2005/8/layout/vList2"/>
    <dgm:cxn modelId="{93C9B0BB-7485-485C-A946-E14CB16997C8}" type="presOf" srcId="{7A02BD3D-EBEF-4433-819A-E74D0260692B}" destId="{F30B23D6-12C9-41E1-B6E3-54C551956DA4}" srcOrd="0" destOrd="0" presId="urn:microsoft.com/office/officeart/2005/8/layout/vList2"/>
    <dgm:cxn modelId="{AABE46F7-DDCE-41B5-A263-8880B52FFAF8}" type="presOf" srcId="{F600E6E5-EAEE-4124-BFEA-DCE8BF084FAB}" destId="{DE5073A9-E798-4581-AF13-5026EFA6880D}" srcOrd="0" destOrd="0" presId="urn:microsoft.com/office/officeart/2005/8/layout/vList2"/>
    <dgm:cxn modelId="{8A90845D-4064-463B-AF19-90B469E4F176}" type="presOf" srcId="{15A7774C-B622-4F48-8F7B-AF1AAB74E997}" destId="{97400BD5-14CE-4761-8A6A-64BC46D23158}" srcOrd="0" destOrd="0" presId="urn:microsoft.com/office/officeart/2005/8/layout/vList2"/>
    <dgm:cxn modelId="{9D35F164-78BA-462A-AC40-CD5C765CDF26}" type="presOf" srcId="{9518384B-B234-4863-A0AD-741B51EFC1AF}" destId="{D5CC8823-1A06-40C9-A432-CCB69DAB6267}" srcOrd="0" destOrd="0" presId="urn:microsoft.com/office/officeart/2005/8/layout/vList2"/>
    <dgm:cxn modelId="{027E93BF-B478-4DD9-985D-CC9B542BAD83}" type="presOf" srcId="{490F4D9D-2B7F-46BA-A8D8-A024D5879091}" destId="{FE862D41-33ED-4C65-B85F-57A6FE13C6F8}" srcOrd="0" destOrd="0" presId="urn:microsoft.com/office/officeart/2005/8/layout/vList2"/>
    <dgm:cxn modelId="{5A06B518-70E2-4D54-BAFD-D278D468FA84}" srcId="{15A7774C-B622-4F48-8F7B-AF1AAB74E997}" destId="{490F4D9D-2B7F-46BA-A8D8-A024D5879091}" srcOrd="4" destOrd="0" parTransId="{950F7BF8-FD12-410A-B464-3F2573279CCD}" sibTransId="{64DAAA98-1B0C-495E-BF5C-1D48C485F973}"/>
    <dgm:cxn modelId="{74EBD0DC-448B-4B88-9BE9-FA3E1B776762}" type="presParOf" srcId="{97400BD5-14CE-4761-8A6A-64BC46D23158}" destId="{EA4764F0-3B9F-4C0F-86A4-E6DF86A8391E}" srcOrd="0" destOrd="0" presId="urn:microsoft.com/office/officeart/2005/8/layout/vList2"/>
    <dgm:cxn modelId="{EAEB69C7-8185-4564-AAED-18D81B61F757}" type="presParOf" srcId="{97400BD5-14CE-4761-8A6A-64BC46D23158}" destId="{C0E8D8AF-32FE-4591-BC35-868C0DF1C1A7}" srcOrd="1" destOrd="0" presId="urn:microsoft.com/office/officeart/2005/8/layout/vList2"/>
    <dgm:cxn modelId="{EBE392D6-0213-49E2-83B0-F745AADC56E2}" type="presParOf" srcId="{97400BD5-14CE-4761-8A6A-64BC46D23158}" destId="{0D651385-B5A8-4275-82FA-E395D95733FF}" srcOrd="2" destOrd="0" presId="urn:microsoft.com/office/officeart/2005/8/layout/vList2"/>
    <dgm:cxn modelId="{6475C02F-AF84-47F6-A76B-3F2C9BC67ACF}" type="presParOf" srcId="{97400BD5-14CE-4761-8A6A-64BC46D23158}" destId="{118C9B74-8C1A-4981-893C-AA4EEB280792}" srcOrd="3" destOrd="0" presId="urn:microsoft.com/office/officeart/2005/8/layout/vList2"/>
    <dgm:cxn modelId="{898677A0-3643-4CCC-90F5-E5F0B954528C}" type="presParOf" srcId="{97400BD5-14CE-4761-8A6A-64BC46D23158}" destId="{D5CC8823-1A06-40C9-A432-CCB69DAB6267}" srcOrd="4" destOrd="0" presId="urn:microsoft.com/office/officeart/2005/8/layout/vList2"/>
    <dgm:cxn modelId="{67508E2F-8CA1-4FF1-9B65-06E04304C352}" type="presParOf" srcId="{97400BD5-14CE-4761-8A6A-64BC46D23158}" destId="{7DBBCDE5-8B01-4C7C-9A38-502ACB5AC9A2}" srcOrd="5" destOrd="0" presId="urn:microsoft.com/office/officeart/2005/8/layout/vList2"/>
    <dgm:cxn modelId="{D332C99C-2487-46E8-BF4C-1FC17E136A0A}" type="presParOf" srcId="{97400BD5-14CE-4761-8A6A-64BC46D23158}" destId="{DE5073A9-E798-4581-AF13-5026EFA6880D}" srcOrd="6" destOrd="0" presId="urn:microsoft.com/office/officeart/2005/8/layout/vList2"/>
    <dgm:cxn modelId="{9D8ABD15-2E4C-4653-9158-EAB264D6FBED}" type="presParOf" srcId="{97400BD5-14CE-4761-8A6A-64BC46D23158}" destId="{F585ADF0-CF28-489A-828A-4345B9CAA1A0}" srcOrd="7" destOrd="0" presId="urn:microsoft.com/office/officeart/2005/8/layout/vList2"/>
    <dgm:cxn modelId="{B7E273E4-3F62-4259-AC18-D147B014DB30}" type="presParOf" srcId="{97400BD5-14CE-4761-8A6A-64BC46D23158}" destId="{FE862D41-33ED-4C65-B85F-57A6FE13C6F8}" srcOrd="8" destOrd="0" presId="urn:microsoft.com/office/officeart/2005/8/layout/vList2"/>
    <dgm:cxn modelId="{D27F31C0-E996-4178-B13B-A8A22C7FB656}" type="presParOf" srcId="{97400BD5-14CE-4761-8A6A-64BC46D23158}" destId="{DE2C2B31-6089-484B-B589-8A56D41DC62F}" srcOrd="9" destOrd="0" presId="urn:microsoft.com/office/officeart/2005/8/layout/vList2"/>
    <dgm:cxn modelId="{02ECB198-3B93-4D57-853C-1A985CB05616}" type="presParOf" srcId="{97400BD5-14CE-4761-8A6A-64BC46D23158}" destId="{F30B23D6-12C9-41E1-B6E3-54C551956DA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C091FB-BB84-4F34-A2BB-742A9F959842}" type="doc">
      <dgm:prSet loTypeId="urn:microsoft.com/office/officeart/2005/8/layout/vList5" loCatId="list" qsTypeId="urn:microsoft.com/office/officeart/2005/8/quickstyle/simple5" qsCatId="simple" csTypeId="urn:microsoft.com/office/officeart/2005/8/colors/colorful1#1" csCatId="colorful" phldr="1"/>
      <dgm:spPr/>
      <dgm:t>
        <a:bodyPr/>
        <a:lstStyle/>
        <a:p>
          <a:endParaRPr lang="de-DE"/>
        </a:p>
      </dgm:t>
    </dgm:pt>
    <dgm:pt modelId="{8390D726-661B-4B1C-A7B6-FD03D0EEA5B0}">
      <dgm:prSet/>
      <dgm:spPr/>
      <dgm:t>
        <a:bodyPr/>
        <a:lstStyle/>
        <a:p>
          <a:pPr rtl="0"/>
          <a:r>
            <a:rPr lang="en-US" dirty="0" smtClean="0"/>
            <a:t>Restricted</a:t>
          </a:r>
          <a:endParaRPr lang="de-DE" dirty="0"/>
        </a:p>
      </dgm:t>
    </dgm:pt>
    <dgm:pt modelId="{7B32E2D4-0646-4530-A01F-E7365CDEE375}" type="parTrans" cxnId="{6D8172E2-EC0E-406B-9245-A61323E3D687}">
      <dgm:prSet/>
      <dgm:spPr/>
      <dgm:t>
        <a:bodyPr/>
        <a:lstStyle/>
        <a:p>
          <a:endParaRPr lang="de-DE"/>
        </a:p>
      </dgm:t>
    </dgm:pt>
    <dgm:pt modelId="{F3FF0A2D-E1E2-4562-9C86-0CFC4644A5A2}" type="sibTrans" cxnId="{6D8172E2-EC0E-406B-9245-A61323E3D687}">
      <dgm:prSet/>
      <dgm:spPr/>
      <dgm:t>
        <a:bodyPr/>
        <a:lstStyle/>
        <a:p>
          <a:endParaRPr lang="de-DE"/>
        </a:p>
      </dgm:t>
    </dgm:pt>
    <dgm:pt modelId="{90AFA878-AA0C-40A4-9172-19DE207C6514}">
      <dgm:prSet custT="1"/>
      <dgm:spPr/>
      <dgm:t>
        <a:bodyPr/>
        <a:lstStyle/>
        <a:p>
          <a:pPr rtl="0"/>
          <a:r>
            <a:rPr lang="en-US" sz="1100" dirty="0" smtClean="0"/>
            <a:t>Scripts cannot be run</a:t>
          </a:r>
          <a:endParaRPr lang="de-DE" sz="1100" dirty="0"/>
        </a:p>
      </dgm:t>
    </dgm:pt>
    <dgm:pt modelId="{CE1781DE-5DAF-4428-BBA9-45829ABD3E0C}" type="parTrans" cxnId="{07661F73-8B74-4E37-B9F3-085FE8B7C596}">
      <dgm:prSet/>
      <dgm:spPr/>
      <dgm:t>
        <a:bodyPr/>
        <a:lstStyle/>
        <a:p>
          <a:endParaRPr lang="de-DE"/>
        </a:p>
      </dgm:t>
    </dgm:pt>
    <dgm:pt modelId="{3334FF68-97BC-478C-865C-25FF292F89A8}" type="sibTrans" cxnId="{07661F73-8B74-4E37-B9F3-085FE8B7C596}">
      <dgm:prSet/>
      <dgm:spPr/>
      <dgm:t>
        <a:bodyPr/>
        <a:lstStyle/>
        <a:p>
          <a:endParaRPr lang="de-DE"/>
        </a:p>
      </dgm:t>
    </dgm:pt>
    <dgm:pt modelId="{917D36E9-1EFB-446B-A615-F1F19B664FA8}">
      <dgm:prSet custT="1"/>
      <dgm:spPr/>
      <dgm:t>
        <a:bodyPr/>
        <a:lstStyle/>
        <a:p>
          <a:pPr rtl="0"/>
          <a:r>
            <a:rPr lang="en-US" sz="1100" dirty="0" smtClean="0"/>
            <a:t>PowerShell Interactive only</a:t>
          </a:r>
          <a:endParaRPr lang="de-DE" sz="1100" dirty="0"/>
        </a:p>
      </dgm:t>
    </dgm:pt>
    <dgm:pt modelId="{EF80667E-DCF2-42BF-B88C-383EA4B70E2E}" type="parTrans" cxnId="{8E17A200-6C9A-4969-8E58-933A961010D3}">
      <dgm:prSet/>
      <dgm:spPr/>
      <dgm:t>
        <a:bodyPr/>
        <a:lstStyle/>
        <a:p>
          <a:endParaRPr lang="de-DE"/>
        </a:p>
      </dgm:t>
    </dgm:pt>
    <dgm:pt modelId="{1901B92F-022E-4EDC-A402-3705F69A9484}" type="sibTrans" cxnId="{8E17A200-6C9A-4969-8E58-933A961010D3}">
      <dgm:prSet/>
      <dgm:spPr/>
      <dgm:t>
        <a:bodyPr/>
        <a:lstStyle/>
        <a:p>
          <a:endParaRPr lang="de-DE"/>
        </a:p>
      </dgm:t>
    </dgm:pt>
    <dgm:pt modelId="{0910F962-A1B9-48C6-AA86-DA9F35944E15}">
      <dgm:prSet custT="1"/>
      <dgm:spPr/>
      <dgm:t>
        <a:bodyPr/>
        <a:lstStyle/>
        <a:p>
          <a:pPr rtl="0"/>
          <a:r>
            <a:rPr lang="en-US" sz="1100" dirty="0" smtClean="0"/>
            <a:t>Default Setting</a:t>
          </a:r>
          <a:endParaRPr lang="de-DE" sz="1100" dirty="0"/>
        </a:p>
      </dgm:t>
    </dgm:pt>
    <dgm:pt modelId="{001B9CAC-D6E6-4476-8824-6F4123434113}" type="parTrans" cxnId="{D1D8AA8B-EDEF-49D1-8243-41FB234476E0}">
      <dgm:prSet/>
      <dgm:spPr/>
      <dgm:t>
        <a:bodyPr/>
        <a:lstStyle/>
        <a:p>
          <a:endParaRPr lang="de-DE"/>
        </a:p>
      </dgm:t>
    </dgm:pt>
    <dgm:pt modelId="{326AEA21-A51B-4920-A507-BCFD8F7FC23C}" type="sibTrans" cxnId="{D1D8AA8B-EDEF-49D1-8243-41FB234476E0}">
      <dgm:prSet/>
      <dgm:spPr/>
      <dgm:t>
        <a:bodyPr/>
        <a:lstStyle/>
        <a:p>
          <a:endParaRPr lang="de-DE"/>
        </a:p>
      </dgm:t>
    </dgm:pt>
    <dgm:pt modelId="{01AC65E5-90A5-4384-8B14-CE6A950511D0}">
      <dgm:prSet/>
      <dgm:spPr/>
      <dgm:t>
        <a:bodyPr/>
        <a:lstStyle/>
        <a:p>
          <a:pPr rtl="0"/>
          <a:r>
            <a:rPr lang="en-US" dirty="0" smtClean="0"/>
            <a:t>Remote Signed</a:t>
          </a:r>
          <a:endParaRPr lang="de-DE" dirty="0"/>
        </a:p>
      </dgm:t>
    </dgm:pt>
    <dgm:pt modelId="{9647B3E1-A214-4B48-8574-2658002A1AEA}" type="parTrans" cxnId="{42F416EB-A32C-41A4-A3A2-3E4DC7EE3279}">
      <dgm:prSet/>
      <dgm:spPr/>
      <dgm:t>
        <a:bodyPr/>
        <a:lstStyle/>
        <a:p>
          <a:endParaRPr lang="de-DE"/>
        </a:p>
      </dgm:t>
    </dgm:pt>
    <dgm:pt modelId="{802B9D69-2098-4DA7-A0B0-91CBC13752E9}" type="sibTrans" cxnId="{42F416EB-A32C-41A4-A3A2-3E4DC7EE3279}">
      <dgm:prSet/>
      <dgm:spPr/>
      <dgm:t>
        <a:bodyPr/>
        <a:lstStyle/>
        <a:p>
          <a:endParaRPr lang="de-DE"/>
        </a:p>
      </dgm:t>
    </dgm:pt>
    <dgm:pt modelId="{C69EAF4E-2652-4E5C-B5C4-2ECD62C2BA1B}">
      <dgm:prSet custT="1"/>
      <dgm:spPr/>
      <dgm:t>
        <a:bodyPr/>
        <a:lstStyle/>
        <a:p>
          <a:pPr rtl="0"/>
          <a:r>
            <a:rPr lang="en-US" sz="1200" dirty="0" smtClean="0"/>
            <a:t>Runs all local scripts</a:t>
          </a:r>
          <a:endParaRPr lang="de-DE" sz="1200" dirty="0"/>
        </a:p>
      </dgm:t>
    </dgm:pt>
    <dgm:pt modelId="{C0CD9041-4291-4A11-B1A8-B74EF6EACB1C}" type="parTrans" cxnId="{D0A85267-28D7-4A60-836C-A0C06DE30A1D}">
      <dgm:prSet/>
      <dgm:spPr/>
      <dgm:t>
        <a:bodyPr/>
        <a:lstStyle/>
        <a:p>
          <a:endParaRPr lang="de-DE"/>
        </a:p>
      </dgm:t>
    </dgm:pt>
    <dgm:pt modelId="{D15A21BC-BCA0-4227-9036-4B18FA20EF74}" type="sibTrans" cxnId="{D0A85267-28D7-4A60-836C-A0C06DE30A1D}">
      <dgm:prSet/>
      <dgm:spPr/>
      <dgm:t>
        <a:bodyPr/>
        <a:lstStyle/>
        <a:p>
          <a:endParaRPr lang="de-DE"/>
        </a:p>
      </dgm:t>
    </dgm:pt>
    <dgm:pt modelId="{0A25EBCE-59D9-477C-9663-FF091D9BC9B3}">
      <dgm:prSet custT="1"/>
      <dgm:spPr/>
      <dgm:t>
        <a:bodyPr/>
        <a:lstStyle/>
        <a:p>
          <a:pPr rtl="0"/>
          <a:r>
            <a:rPr lang="en-US" sz="1200" dirty="0" smtClean="0"/>
            <a:t>Scripts downloaded from IE, Outlook Express and Messenger must be signed by a trusted source</a:t>
          </a:r>
          <a:endParaRPr lang="de-DE" sz="1200" dirty="0"/>
        </a:p>
      </dgm:t>
    </dgm:pt>
    <dgm:pt modelId="{F298355B-B417-46E7-A3B9-6A7A95FC1400}" type="parTrans" cxnId="{25500553-2E11-460B-8B9A-440DFD7FAB0C}">
      <dgm:prSet/>
      <dgm:spPr/>
      <dgm:t>
        <a:bodyPr/>
        <a:lstStyle/>
        <a:p>
          <a:endParaRPr lang="de-DE"/>
        </a:p>
      </dgm:t>
    </dgm:pt>
    <dgm:pt modelId="{29A0D3AD-8E55-44D3-B368-86965CBB356B}" type="sibTrans" cxnId="{25500553-2E11-460B-8B9A-440DFD7FAB0C}">
      <dgm:prSet/>
      <dgm:spPr/>
      <dgm:t>
        <a:bodyPr/>
        <a:lstStyle/>
        <a:p>
          <a:endParaRPr lang="de-DE"/>
        </a:p>
      </dgm:t>
    </dgm:pt>
    <dgm:pt modelId="{21DAA800-1655-45EF-A70B-58126346405D}">
      <dgm:prSet/>
      <dgm:spPr/>
      <dgm:t>
        <a:bodyPr/>
        <a:lstStyle/>
        <a:p>
          <a:pPr rtl="0"/>
          <a:r>
            <a:rPr lang="en-US" dirty="0" smtClean="0"/>
            <a:t>Unrestricted</a:t>
          </a:r>
          <a:endParaRPr lang="de-DE" dirty="0"/>
        </a:p>
      </dgm:t>
    </dgm:pt>
    <dgm:pt modelId="{627B3F66-4D55-4EE7-99CA-053E2870BCD0}" type="parTrans" cxnId="{792C79D0-B43C-4A03-8A04-8037EAFE1947}">
      <dgm:prSet/>
      <dgm:spPr/>
      <dgm:t>
        <a:bodyPr/>
        <a:lstStyle/>
        <a:p>
          <a:endParaRPr lang="de-DE"/>
        </a:p>
      </dgm:t>
    </dgm:pt>
    <dgm:pt modelId="{A9CAC3D0-B4A5-4E25-BA63-70B30CB0229E}" type="sibTrans" cxnId="{792C79D0-B43C-4A03-8A04-8037EAFE1947}">
      <dgm:prSet/>
      <dgm:spPr/>
      <dgm:t>
        <a:bodyPr/>
        <a:lstStyle/>
        <a:p>
          <a:endParaRPr lang="de-DE"/>
        </a:p>
      </dgm:t>
    </dgm:pt>
    <dgm:pt modelId="{5DFB8A73-A099-467C-90AC-DC24D43D995C}">
      <dgm:prSet/>
      <dgm:spPr/>
      <dgm:t>
        <a:bodyPr/>
        <a:lstStyle/>
        <a:p>
          <a:pPr rtl="0"/>
          <a:r>
            <a:rPr lang="en-US" dirty="0" smtClean="0"/>
            <a:t>All scripts from all sources can be run without signing</a:t>
          </a:r>
          <a:endParaRPr lang="en-US" dirty="0"/>
        </a:p>
      </dgm:t>
    </dgm:pt>
    <dgm:pt modelId="{B9A8B55D-6B1C-4FA1-A11D-83E82E3B7C33}" type="parTrans" cxnId="{DA2482EE-FFA0-47D4-8F3C-34BAA87F8DC8}">
      <dgm:prSet/>
      <dgm:spPr/>
      <dgm:t>
        <a:bodyPr/>
        <a:lstStyle/>
        <a:p>
          <a:endParaRPr lang="de-DE"/>
        </a:p>
      </dgm:t>
    </dgm:pt>
    <dgm:pt modelId="{27342102-59D4-4BF6-8540-FE60A8B69533}" type="sibTrans" cxnId="{DA2482EE-FFA0-47D4-8F3C-34BAA87F8DC8}">
      <dgm:prSet/>
      <dgm:spPr/>
      <dgm:t>
        <a:bodyPr/>
        <a:lstStyle/>
        <a:p>
          <a:endParaRPr lang="de-DE"/>
        </a:p>
      </dgm:t>
    </dgm:pt>
    <dgm:pt modelId="{A8F7091E-A2D8-420D-8E61-7EB7C2C7C365}">
      <dgm:prSet/>
      <dgm:spPr/>
      <dgm:t>
        <a:bodyPr/>
        <a:lstStyle/>
        <a:p>
          <a:pPr rtl="0"/>
          <a:r>
            <a:rPr lang="en-US" dirty="0" smtClean="0"/>
            <a:t>Prompts for scripts coming from the internet</a:t>
          </a:r>
          <a:endParaRPr lang="en-US" dirty="0"/>
        </a:p>
      </dgm:t>
    </dgm:pt>
    <dgm:pt modelId="{E10E3B67-C52F-4B98-9767-306D90C40886}" type="parTrans" cxnId="{C88E94AF-B20C-4467-9453-3B9D9767E04E}">
      <dgm:prSet/>
      <dgm:spPr/>
      <dgm:t>
        <a:bodyPr/>
        <a:lstStyle/>
        <a:p>
          <a:endParaRPr lang="en-US"/>
        </a:p>
      </dgm:t>
    </dgm:pt>
    <dgm:pt modelId="{CD11987E-7B48-4FD0-A581-CE35BBB75C50}" type="sibTrans" cxnId="{C88E94AF-B20C-4467-9453-3B9D9767E04E}">
      <dgm:prSet/>
      <dgm:spPr/>
      <dgm:t>
        <a:bodyPr/>
        <a:lstStyle/>
        <a:p>
          <a:endParaRPr lang="en-US"/>
        </a:p>
      </dgm:t>
    </dgm:pt>
    <dgm:pt modelId="{5C0C9AF9-ED4E-4460-A1C4-386A17DE67BF}">
      <dgm:prSet/>
      <dgm:spPr/>
      <dgm:t>
        <a:bodyPr/>
        <a:lstStyle/>
        <a:p>
          <a:pPr rtl="0"/>
          <a:r>
            <a:rPr lang="en-US" dirty="0" smtClean="0"/>
            <a:t>Bypass</a:t>
          </a:r>
          <a:endParaRPr lang="en-US" dirty="0"/>
        </a:p>
      </dgm:t>
    </dgm:pt>
    <dgm:pt modelId="{FA595FF4-3E27-44D4-9B51-507EBBC8162C}" type="parTrans" cxnId="{518C9E8A-890A-4BCE-9DF2-9F8C01819C0F}">
      <dgm:prSet/>
      <dgm:spPr/>
      <dgm:t>
        <a:bodyPr/>
        <a:lstStyle/>
        <a:p>
          <a:endParaRPr lang="en-US"/>
        </a:p>
      </dgm:t>
    </dgm:pt>
    <dgm:pt modelId="{4A505453-0BA6-4D04-8537-8C04989DE0DD}" type="sibTrans" cxnId="{518C9E8A-890A-4BCE-9DF2-9F8C01819C0F}">
      <dgm:prSet/>
      <dgm:spPr/>
      <dgm:t>
        <a:bodyPr/>
        <a:lstStyle/>
        <a:p>
          <a:endParaRPr lang="en-US"/>
        </a:p>
      </dgm:t>
    </dgm:pt>
    <dgm:pt modelId="{D54A3194-2B72-481E-B297-8F6CA749B879}">
      <dgm:prSet/>
      <dgm:spPr/>
      <dgm:t>
        <a:bodyPr/>
        <a:lstStyle/>
        <a:p>
          <a:pPr rtl="0"/>
          <a:r>
            <a:rPr lang="en-US" dirty="0" smtClean="0"/>
            <a:t>Nothing is blocked and there are no warnings or prompts</a:t>
          </a:r>
          <a:endParaRPr lang="en-US" dirty="0"/>
        </a:p>
      </dgm:t>
    </dgm:pt>
    <dgm:pt modelId="{60CAA7E3-A099-416A-B577-229EA20F1A4F}" type="parTrans" cxnId="{7A626940-EFD2-427E-9770-29A4F2AEDA17}">
      <dgm:prSet/>
      <dgm:spPr/>
      <dgm:t>
        <a:bodyPr/>
        <a:lstStyle/>
        <a:p>
          <a:endParaRPr lang="en-US"/>
        </a:p>
      </dgm:t>
    </dgm:pt>
    <dgm:pt modelId="{91D234AA-49E8-4EBE-8283-21028A03028D}" type="sibTrans" cxnId="{7A626940-EFD2-427E-9770-29A4F2AEDA17}">
      <dgm:prSet/>
      <dgm:spPr/>
      <dgm:t>
        <a:bodyPr/>
        <a:lstStyle/>
        <a:p>
          <a:endParaRPr lang="en-US"/>
        </a:p>
      </dgm:t>
    </dgm:pt>
    <dgm:pt modelId="{878189F2-569F-4FAD-B8B1-0006BEAEF8F1}">
      <dgm:prSet/>
      <dgm:spPr/>
      <dgm:t>
        <a:bodyPr/>
        <a:lstStyle/>
        <a:p>
          <a:pPr rtl="0"/>
          <a:r>
            <a:rPr lang="en-US" dirty="0" smtClean="0"/>
            <a:t>Undefined</a:t>
          </a:r>
          <a:endParaRPr lang="en-US" dirty="0"/>
        </a:p>
      </dgm:t>
    </dgm:pt>
    <dgm:pt modelId="{83BA73AC-CFAF-40C9-877B-99CAD86CBC98}" type="parTrans" cxnId="{E8B7746B-72D8-4B54-861D-AFF76D85D0FF}">
      <dgm:prSet/>
      <dgm:spPr/>
      <dgm:t>
        <a:bodyPr/>
        <a:lstStyle/>
        <a:p>
          <a:endParaRPr lang="en-US"/>
        </a:p>
      </dgm:t>
    </dgm:pt>
    <dgm:pt modelId="{5B9BE446-E808-4B1B-84F3-06888EE436B3}" type="sibTrans" cxnId="{E8B7746B-72D8-4B54-861D-AFF76D85D0FF}">
      <dgm:prSet/>
      <dgm:spPr/>
      <dgm:t>
        <a:bodyPr/>
        <a:lstStyle/>
        <a:p>
          <a:endParaRPr lang="en-US"/>
        </a:p>
      </dgm:t>
    </dgm:pt>
    <dgm:pt modelId="{26ED5F07-259C-4B84-BA33-3D1EEFB8313A}">
      <dgm:prSet/>
      <dgm:spPr/>
      <dgm:t>
        <a:bodyPr/>
        <a:lstStyle/>
        <a:p>
          <a:pPr rtl="0"/>
          <a:r>
            <a:rPr lang="en-US" smtClean="0"/>
            <a:t>Removes </a:t>
          </a:r>
          <a:r>
            <a:rPr lang="en-US" dirty="0" smtClean="0"/>
            <a:t>the currently assigned execution policy from the current scope</a:t>
          </a:r>
          <a:endParaRPr lang="en-US" dirty="0"/>
        </a:p>
      </dgm:t>
    </dgm:pt>
    <dgm:pt modelId="{CDE57473-CFD8-4EA4-8EFC-CD502EF75496}" type="parTrans" cxnId="{22338E64-362D-48FC-95D6-03586A932A15}">
      <dgm:prSet/>
      <dgm:spPr/>
      <dgm:t>
        <a:bodyPr/>
        <a:lstStyle/>
        <a:p>
          <a:endParaRPr lang="en-US"/>
        </a:p>
      </dgm:t>
    </dgm:pt>
    <dgm:pt modelId="{F71A0174-6731-42A9-939E-6D7F7A6FB324}" type="sibTrans" cxnId="{22338E64-362D-48FC-95D6-03586A932A15}">
      <dgm:prSet/>
      <dgm:spPr/>
      <dgm:t>
        <a:bodyPr/>
        <a:lstStyle/>
        <a:p>
          <a:endParaRPr lang="en-US"/>
        </a:p>
      </dgm:t>
    </dgm:pt>
    <dgm:pt modelId="{76E381B2-FF14-474C-B6F8-51BA1D8569AA}">
      <dgm:prSet/>
      <dgm:spPr/>
      <dgm:t>
        <a:bodyPr/>
        <a:lstStyle/>
        <a:p>
          <a:pPr rtl="0"/>
          <a:r>
            <a:rPr lang="en-US" dirty="0" smtClean="0"/>
            <a:t>All Signed</a:t>
          </a:r>
          <a:endParaRPr lang="de-DE" dirty="0"/>
        </a:p>
      </dgm:t>
    </dgm:pt>
    <dgm:pt modelId="{0BD64309-7F7B-47A3-A55F-5713FB69079A}" type="parTrans" cxnId="{701B9B0F-8BB0-4F24-8073-9A9968678853}">
      <dgm:prSet/>
      <dgm:spPr/>
      <dgm:t>
        <a:bodyPr/>
        <a:lstStyle/>
        <a:p>
          <a:endParaRPr lang="en-US"/>
        </a:p>
      </dgm:t>
    </dgm:pt>
    <dgm:pt modelId="{F5F9A9E9-BB12-48CD-95D9-5E3E311C05A3}" type="sibTrans" cxnId="{701B9B0F-8BB0-4F24-8073-9A9968678853}">
      <dgm:prSet/>
      <dgm:spPr/>
      <dgm:t>
        <a:bodyPr/>
        <a:lstStyle/>
        <a:p>
          <a:endParaRPr lang="en-US"/>
        </a:p>
      </dgm:t>
    </dgm:pt>
    <dgm:pt modelId="{016C62D0-85B6-447A-A963-A03F197F8D50}">
      <dgm:prSet/>
      <dgm:spPr/>
      <dgm:t>
        <a:bodyPr/>
        <a:lstStyle/>
        <a:p>
          <a:pPr rtl="0"/>
          <a:r>
            <a:rPr lang="en-US" dirty="0" smtClean="0"/>
            <a:t>Runs a script only if signed</a:t>
          </a:r>
          <a:endParaRPr lang="de-DE" dirty="0"/>
        </a:p>
      </dgm:t>
    </dgm:pt>
    <dgm:pt modelId="{9E61BF08-DF94-4CD8-B8A0-C8C3E20196ED}" type="parTrans" cxnId="{A19BEA02-A3B1-495B-A576-6EEE786A55D0}">
      <dgm:prSet/>
      <dgm:spPr/>
      <dgm:t>
        <a:bodyPr/>
        <a:lstStyle/>
        <a:p>
          <a:endParaRPr lang="en-US"/>
        </a:p>
      </dgm:t>
    </dgm:pt>
    <dgm:pt modelId="{A3C06CA2-AD12-4960-BD35-9F7BE6FCB294}" type="sibTrans" cxnId="{A19BEA02-A3B1-495B-A576-6EEE786A55D0}">
      <dgm:prSet/>
      <dgm:spPr/>
      <dgm:t>
        <a:bodyPr/>
        <a:lstStyle/>
        <a:p>
          <a:endParaRPr lang="en-US"/>
        </a:p>
      </dgm:t>
    </dgm:pt>
    <dgm:pt modelId="{6629C614-1AB9-401D-850C-8595A07624D9}">
      <dgm:prSet/>
      <dgm:spPr/>
      <dgm:t>
        <a:bodyPr/>
        <a:lstStyle/>
        <a:p>
          <a:pPr rtl="0"/>
          <a:r>
            <a:rPr lang="en-US" dirty="0" smtClean="0"/>
            <a:t>Signature must be trusted on local machine</a:t>
          </a:r>
          <a:endParaRPr lang="de-DE" dirty="0"/>
        </a:p>
      </dgm:t>
    </dgm:pt>
    <dgm:pt modelId="{F88FAC05-3847-40FC-B6E3-ADE26F8483D7}" type="parTrans" cxnId="{41A2BDFE-CBB8-4193-A10F-80F81CE4E781}">
      <dgm:prSet/>
      <dgm:spPr/>
      <dgm:t>
        <a:bodyPr/>
        <a:lstStyle/>
        <a:p>
          <a:endParaRPr lang="en-US"/>
        </a:p>
      </dgm:t>
    </dgm:pt>
    <dgm:pt modelId="{D2A7D2CA-944F-49F1-BE02-F58F33191AA5}" type="sibTrans" cxnId="{41A2BDFE-CBB8-4193-A10F-80F81CE4E781}">
      <dgm:prSet/>
      <dgm:spPr/>
      <dgm:t>
        <a:bodyPr/>
        <a:lstStyle/>
        <a:p>
          <a:endParaRPr lang="en-US"/>
        </a:p>
      </dgm:t>
    </dgm:pt>
    <dgm:pt modelId="{F06B2ED6-70D6-4FF8-8BED-B417B68A4C52}" type="pres">
      <dgm:prSet presAssocID="{A2C091FB-BB84-4F34-A2BB-742A9F959842}" presName="Name0" presStyleCnt="0">
        <dgm:presLayoutVars>
          <dgm:dir/>
          <dgm:animLvl val="lvl"/>
          <dgm:resizeHandles val="exact"/>
        </dgm:presLayoutVars>
      </dgm:prSet>
      <dgm:spPr/>
      <dgm:t>
        <a:bodyPr/>
        <a:lstStyle/>
        <a:p>
          <a:endParaRPr lang="de-DE"/>
        </a:p>
      </dgm:t>
    </dgm:pt>
    <dgm:pt modelId="{37EF3244-6F6C-49A4-9F67-34B76BDDE975}" type="pres">
      <dgm:prSet presAssocID="{8390D726-661B-4B1C-A7B6-FD03D0EEA5B0}" presName="linNode" presStyleCnt="0"/>
      <dgm:spPr/>
    </dgm:pt>
    <dgm:pt modelId="{33F3DCF7-4C0C-46A7-8EA6-E125D624E143}" type="pres">
      <dgm:prSet presAssocID="{8390D726-661B-4B1C-A7B6-FD03D0EEA5B0}" presName="parentText" presStyleLbl="node1" presStyleIdx="0" presStyleCnt="6">
        <dgm:presLayoutVars>
          <dgm:chMax val="1"/>
          <dgm:bulletEnabled val="1"/>
        </dgm:presLayoutVars>
      </dgm:prSet>
      <dgm:spPr/>
      <dgm:t>
        <a:bodyPr/>
        <a:lstStyle/>
        <a:p>
          <a:endParaRPr lang="de-DE"/>
        </a:p>
      </dgm:t>
    </dgm:pt>
    <dgm:pt modelId="{1AF45227-B417-4802-8146-CC01481A2B3E}" type="pres">
      <dgm:prSet presAssocID="{8390D726-661B-4B1C-A7B6-FD03D0EEA5B0}" presName="descendantText" presStyleLbl="alignAccFollowNode1" presStyleIdx="0" presStyleCnt="6">
        <dgm:presLayoutVars>
          <dgm:bulletEnabled val="1"/>
        </dgm:presLayoutVars>
      </dgm:prSet>
      <dgm:spPr/>
      <dgm:t>
        <a:bodyPr/>
        <a:lstStyle/>
        <a:p>
          <a:endParaRPr lang="de-DE"/>
        </a:p>
      </dgm:t>
    </dgm:pt>
    <dgm:pt modelId="{3A3BEC27-AE65-4DC1-8CC2-AC786BD5355C}" type="pres">
      <dgm:prSet presAssocID="{F3FF0A2D-E1E2-4562-9C86-0CFC4644A5A2}" presName="sp" presStyleCnt="0"/>
      <dgm:spPr/>
    </dgm:pt>
    <dgm:pt modelId="{73014F6D-35B2-4A43-A75C-00060C4AA585}" type="pres">
      <dgm:prSet presAssocID="{01AC65E5-90A5-4384-8B14-CE6A950511D0}" presName="linNode" presStyleCnt="0"/>
      <dgm:spPr/>
    </dgm:pt>
    <dgm:pt modelId="{99459A87-3FE9-42BA-8EC4-862C8C7D13C1}" type="pres">
      <dgm:prSet presAssocID="{01AC65E5-90A5-4384-8B14-CE6A950511D0}" presName="parentText" presStyleLbl="node1" presStyleIdx="1" presStyleCnt="6">
        <dgm:presLayoutVars>
          <dgm:chMax val="1"/>
          <dgm:bulletEnabled val="1"/>
        </dgm:presLayoutVars>
      </dgm:prSet>
      <dgm:spPr/>
      <dgm:t>
        <a:bodyPr/>
        <a:lstStyle/>
        <a:p>
          <a:endParaRPr lang="de-DE"/>
        </a:p>
      </dgm:t>
    </dgm:pt>
    <dgm:pt modelId="{8A80144D-D99F-4FD0-8C6B-2DBC81270BD2}" type="pres">
      <dgm:prSet presAssocID="{01AC65E5-90A5-4384-8B14-CE6A950511D0}" presName="descendantText" presStyleLbl="alignAccFollowNode1" presStyleIdx="1" presStyleCnt="6">
        <dgm:presLayoutVars>
          <dgm:bulletEnabled val="1"/>
        </dgm:presLayoutVars>
      </dgm:prSet>
      <dgm:spPr/>
      <dgm:t>
        <a:bodyPr/>
        <a:lstStyle/>
        <a:p>
          <a:endParaRPr lang="de-DE"/>
        </a:p>
      </dgm:t>
    </dgm:pt>
    <dgm:pt modelId="{2FB92535-2FF3-4FA1-BE17-BB664189203D}" type="pres">
      <dgm:prSet presAssocID="{802B9D69-2098-4DA7-A0B0-91CBC13752E9}" presName="sp" presStyleCnt="0"/>
      <dgm:spPr/>
    </dgm:pt>
    <dgm:pt modelId="{BE23B07F-FD78-4DED-9A1D-2CBA3800BBC4}" type="pres">
      <dgm:prSet presAssocID="{76E381B2-FF14-474C-B6F8-51BA1D8569AA}" presName="linNode" presStyleCnt="0"/>
      <dgm:spPr/>
    </dgm:pt>
    <dgm:pt modelId="{5D191C94-8DE6-4B3A-BC4A-EE695643F6A0}" type="pres">
      <dgm:prSet presAssocID="{76E381B2-FF14-474C-B6F8-51BA1D8569AA}" presName="parentText" presStyleLbl="node1" presStyleIdx="2" presStyleCnt="6">
        <dgm:presLayoutVars>
          <dgm:chMax val="1"/>
          <dgm:bulletEnabled val="1"/>
        </dgm:presLayoutVars>
      </dgm:prSet>
      <dgm:spPr/>
      <dgm:t>
        <a:bodyPr/>
        <a:lstStyle/>
        <a:p>
          <a:endParaRPr lang="en-US"/>
        </a:p>
      </dgm:t>
    </dgm:pt>
    <dgm:pt modelId="{71580B6E-7E91-4C42-978A-89BB4339AC87}" type="pres">
      <dgm:prSet presAssocID="{76E381B2-FF14-474C-B6F8-51BA1D8569AA}" presName="descendantText" presStyleLbl="alignAccFollowNode1" presStyleIdx="2" presStyleCnt="6">
        <dgm:presLayoutVars>
          <dgm:bulletEnabled val="1"/>
        </dgm:presLayoutVars>
      </dgm:prSet>
      <dgm:spPr/>
      <dgm:t>
        <a:bodyPr/>
        <a:lstStyle/>
        <a:p>
          <a:endParaRPr lang="en-US"/>
        </a:p>
      </dgm:t>
    </dgm:pt>
    <dgm:pt modelId="{AB234F67-4744-41E4-AE29-2A063CD79677}" type="pres">
      <dgm:prSet presAssocID="{F5F9A9E9-BB12-48CD-95D9-5E3E311C05A3}" presName="sp" presStyleCnt="0"/>
      <dgm:spPr/>
    </dgm:pt>
    <dgm:pt modelId="{1512B90C-08BE-4C71-B2A2-7B185828DEF7}" type="pres">
      <dgm:prSet presAssocID="{21DAA800-1655-45EF-A70B-58126346405D}" presName="linNode" presStyleCnt="0"/>
      <dgm:spPr/>
    </dgm:pt>
    <dgm:pt modelId="{7D535ACA-4201-4755-96D1-D600EA851F68}" type="pres">
      <dgm:prSet presAssocID="{21DAA800-1655-45EF-A70B-58126346405D}" presName="parentText" presStyleLbl="node1" presStyleIdx="3" presStyleCnt="6">
        <dgm:presLayoutVars>
          <dgm:chMax val="1"/>
          <dgm:bulletEnabled val="1"/>
        </dgm:presLayoutVars>
      </dgm:prSet>
      <dgm:spPr/>
      <dgm:t>
        <a:bodyPr/>
        <a:lstStyle/>
        <a:p>
          <a:endParaRPr lang="de-DE"/>
        </a:p>
      </dgm:t>
    </dgm:pt>
    <dgm:pt modelId="{20A01A5B-D290-474B-B24C-CC6159DB2006}" type="pres">
      <dgm:prSet presAssocID="{21DAA800-1655-45EF-A70B-58126346405D}" presName="descendantText" presStyleLbl="alignAccFollowNode1" presStyleIdx="3" presStyleCnt="6">
        <dgm:presLayoutVars>
          <dgm:bulletEnabled val="1"/>
        </dgm:presLayoutVars>
      </dgm:prSet>
      <dgm:spPr/>
      <dgm:t>
        <a:bodyPr/>
        <a:lstStyle/>
        <a:p>
          <a:endParaRPr lang="de-DE"/>
        </a:p>
      </dgm:t>
    </dgm:pt>
    <dgm:pt modelId="{6C109375-0984-4CFD-91FF-AF6FED596B56}" type="pres">
      <dgm:prSet presAssocID="{A9CAC3D0-B4A5-4E25-BA63-70B30CB0229E}" presName="sp" presStyleCnt="0"/>
      <dgm:spPr/>
    </dgm:pt>
    <dgm:pt modelId="{CD22DA0C-3A4F-4281-BE82-13B4796BA12E}" type="pres">
      <dgm:prSet presAssocID="{5C0C9AF9-ED4E-4460-A1C4-386A17DE67BF}" presName="linNode" presStyleCnt="0"/>
      <dgm:spPr/>
    </dgm:pt>
    <dgm:pt modelId="{80018996-36F0-49E7-8E70-930F9D20A959}" type="pres">
      <dgm:prSet presAssocID="{5C0C9AF9-ED4E-4460-A1C4-386A17DE67BF}" presName="parentText" presStyleLbl="node1" presStyleIdx="4" presStyleCnt="6">
        <dgm:presLayoutVars>
          <dgm:chMax val="1"/>
          <dgm:bulletEnabled val="1"/>
        </dgm:presLayoutVars>
      </dgm:prSet>
      <dgm:spPr/>
      <dgm:t>
        <a:bodyPr/>
        <a:lstStyle/>
        <a:p>
          <a:endParaRPr lang="de-DE"/>
        </a:p>
      </dgm:t>
    </dgm:pt>
    <dgm:pt modelId="{76405584-6230-4CB4-84E8-0F1406651C4A}" type="pres">
      <dgm:prSet presAssocID="{5C0C9AF9-ED4E-4460-A1C4-386A17DE67BF}" presName="descendantText" presStyleLbl="alignAccFollowNode1" presStyleIdx="4" presStyleCnt="6">
        <dgm:presLayoutVars>
          <dgm:bulletEnabled val="1"/>
        </dgm:presLayoutVars>
      </dgm:prSet>
      <dgm:spPr/>
      <dgm:t>
        <a:bodyPr/>
        <a:lstStyle/>
        <a:p>
          <a:endParaRPr lang="de-DE"/>
        </a:p>
      </dgm:t>
    </dgm:pt>
    <dgm:pt modelId="{6D0A26B3-C893-4B2D-B778-D284AC064EB1}" type="pres">
      <dgm:prSet presAssocID="{4A505453-0BA6-4D04-8537-8C04989DE0DD}" presName="sp" presStyleCnt="0"/>
      <dgm:spPr/>
    </dgm:pt>
    <dgm:pt modelId="{CFACA809-FE07-4CD2-B823-982E501F660C}" type="pres">
      <dgm:prSet presAssocID="{878189F2-569F-4FAD-B8B1-0006BEAEF8F1}" presName="linNode" presStyleCnt="0"/>
      <dgm:spPr/>
    </dgm:pt>
    <dgm:pt modelId="{6569B6FE-E802-40F3-8B07-8042F9E0E53A}" type="pres">
      <dgm:prSet presAssocID="{878189F2-569F-4FAD-B8B1-0006BEAEF8F1}" presName="parentText" presStyleLbl="node1" presStyleIdx="5" presStyleCnt="6">
        <dgm:presLayoutVars>
          <dgm:chMax val="1"/>
          <dgm:bulletEnabled val="1"/>
        </dgm:presLayoutVars>
      </dgm:prSet>
      <dgm:spPr/>
      <dgm:t>
        <a:bodyPr/>
        <a:lstStyle/>
        <a:p>
          <a:endParaRPr lang="de-DE"/>
        </a:p>
      </dgm:t>
    </dgm:pt>
    <dgm:pt modelId="{5082E133-4235-46BE-911B-D16C30688BD8}" type="pres">
      <dgm:prSet presAssocID="{878189F2-569F-4FAD-B8B1-0006BEAEF8F1}" presName="descendantText" presStyleLbl="alignAccFollowNode1" presStyleIdx="5" presStyleCnt="6">
        <dgm:presLayoutVars>
          <dgm:bulletEnabled val="1"/>
        </dgm:presLayoutVars>
      </dgm:prSet>
      <dgm:spPr/>
      <dgm:t>
        <a:bodyPr/>
        <a:lstStyle/>
        <a:p>
          <a:endParaRPr lang="de-DE"/>
        </a:p>
      </dgm:t>
    </dgm:pt>
  </dgm:ptLst>
  <dgm:cxnLst>
    <dgm:cxn modelId="{701B9B0F-8BB0-4F24-8073-9A9968678853}" srcId="{A2C091FB-BB84-4F34-A2BB-742A9F959842}" destId="{76E381B2-FF14-474C-B6F8-51BA1D8569AA}" srcOrd="2" destOrd="0" parTransId="{0BD64309-7F7B-47A3-A55F-5713FB69079A}" sibTransId="{F5F9A9E9-BB12-48CD-95D9-5E3E311C05A3}"/>
    <dgm:cxn modelId="{49E0B542-4461-4C0E-B599-74661C44E5D5}" type="presOf" srcId="{5C0C9AF9-ED4E-4460-A1C4-386A17DE67BF}" destId="{80018996-36F0-49E7-8E70-930F9D20A959}" srcOrd="0" destOrd="0" presId="urn:microsoft.com/office/officeart/2005/8/layout/vList5"/>
    <dgm:cxn modelId="{73A43111-C3B6-4674-BF7F-E0A2B95ACE75}" type="presOf" srcId="{6629C614-1AB9-401D-850C-8595A07624D9}" destId="{71580B6E-7E91-4C42-978A-89BB4339AC87}" srcOrd="0" destOrd="1" presId="urn:microsoft.com/office/officeart/2005/8/layout/vList5"/>
    <dgm:cxn modelId="{A2FB1764-C02C-430A-AFE2-7C8B6EACE425}" type="presOf" srcId="{878189F2-569F-4FAD-B8B1-0006BEAEF8F1}" destId="{6569B6FE-E802-40F3-8B07-8042F9E0E53A}" srcOrd="0" destOrd="0" presId="urn:microsoft.com/office/officeart/2005/8/layout/vList5"/>
    <dgm:cxn modelId="{30DABD4A-C6CD-4018-AD09-448E9524BFAB}" type="presOf" srcId="{A8F7091E-A2D8-420D-8E61-7EB7C2C7C365}" destId="{20A01A5B-D290-474B-B24C-CC6159DB2006}" srcOrd="0" destOrd="1" presId="urn:microsoft.com/office/officeart/2005/8/layout/vList5"/>
    <dgm:cxn modelId="{A19BEA02-A3B1-495B-A576-6EEE786A55D0}" srcId="{76E381B2-FF14-474C-B6F8-51BA1D8569AA}" destId="{016C62D0-85B6-447A-A963-A03F197F8D50}" srcOrd="0" destOrd="0" parTransId="{9E61BF08-DF94-4CD8-B8A0-C8C3E20196ED}" sibTransId="{A3C06CA2-AD12-4960-BD35-9F7BE6FCB294}"/>
    <dgm:cxn modelId="{D7D5608E-D398-4C71-9BC5-63857D251098}" type="presOf" srcId="{5DFB8A73-A099-467C-90AC-DC24D43D995C}" destId="{20A01A5B-D290-474B-B24C-CC6159DB2006}" srcOrd="0" destOrd="0" presId="urn:microsoft.com/office/officeart/2005/8/layout/vList5"/>
    <dgm:cxn modelId="{518C9E8A-890A-4BCE-9DF2-9F8C01819C0F}" srcId="{A2C091FB-BB84-4F34-A2BB-742A9F959842}" destId="{5C0C9AF9-ED4E-4460-A1C4-386A17DE67BF}" srcOrd="4" destOrd="0" parTransId="{FA595FF4-3E27-44D4-9B51-507EBBC8162C}" sibTransId="{4A505453-0BA6-4D04-8537-8C04989DE0DD}"/>
    <dgm:cxn modelId="{0349A8D5-4489-4BAF-932A-BB964C1B1E84}" type="presOf" srcId="{A2C091FB-BB84-4F34-A2BB-742A9F959842}" destId="{F06B2ED6-70D6-4FF8-8BED-B417B68A4C52}" srcOrd="0" destOrd="0" presId="urn:microsoft.com/office/officeart/2005/8/layout/vList5"/>
    <dgm:cxn modelId="{DA2482EE-FFA0-47D4-8F3C-34BAA87F8DC8}" srcId="{21DAA800-1655-45EF-A70B-58126346405D}" destId="{5DFB8A73-A099-467C-90AC-DC24D43D995C}" srcOrd="0" destOrd="0" parTransId="{B9A8B55D-6B1C-4FA1-A11D-83E82E3B7C33}" sibTransId="{27342102-59D4-4BF6-8540-FE60A8B69533}"/>
    <dgm:cxn modelId="{C88E94AF-B20C-4467-9453-3B9D9767E04E}" srcId="{21DAA800-1655-45EF-A70B-58126346405D}" destId="{A8F7091E-A2D8-420D-8E61-7EB7C2C7C365}" srcOrd="1" destOrd="0" parTransId="{E10E3B67-C52F-4B98-9767-306D90C40886}" sibTransId="{CD11987E-7B48-4FD0-A581-CE35BBB75C50}"/>
    <dgm:cxn modelId="{25500553-2E11-460B-8B9A-440DFD7FAB0C}" srcId="{01AC65E5-90A5-4384-8B14-CE6A950511D0}" destId="{0A25EBCE-59D9-477C-9663-FF091D9BC9B3}" srcOrd="1" destOrd="0" parTransId="{F298355B-B417-46E7-A3B9-6A7A95FC1400}" sibTransId="{29A0D3AD-8E55-44D3-B368-86965CBB356B}"/>
    <dgm:cxn modelId="{7A626940-EFD2-427E-9770-29A4F2AEDA17}" srcId="{5C0C9AF9-ED4E-4460-A1C4-386A17DE67BF}" destId="{D54A3194-2B72-481E-B297-8F6CA749B879}" srcOrd="0" destOrd="0" parTransId="{60CAA7E3-A099-416A-B577-229EA20F1A4F}" sibTransId="{91D234AA-49E8-4EBE-8283-21028A03028D}"/>
    <dgm:cxn modelId="{16BBB9FC-63E4-459E-895C-078E5B0F1DF9}" type="presOf" srcId="{21DAA800-1655-45EF-A70B-58126346405D}" destId="{7D535ACA-4201-4755-96D1-D600EA851F68}" srcOrd="0" destOrd="0" presId="urn:microsoft.com/office/officeart/2005/8/layout/vList5"/>
    <dgm:cxn modelId="{792C79D0-B43C-4A03-8A04-8037EAFE1947}" srcId="{A2C091FB-BB84-4F34-A2BB-742A9F959842}" destId="{21DAA800-1655-45EF-A70B-58126346405D}" srcOrd="3" destOrd="0" parTransId="{627B3F66-4D55-4EE7-99CA-053E2870BCD0}" sibTransId="{A9CAC3D0-B4A5-4E25-BA63-70B30CB0229E}"/>
    <dgm:cxn modelId="{FF9AFD4E-23E9-4531-A28C-52A8C264EBC4}" type="presOf" srcId="{0910F962-A1B9-48C6-AA86-DA9F35944E15}" destId="{1AF45227-B417-4802-8146-CC01481A2B3E}" srcOrd="0" destOrd="2" presId="urn:microsoft.com/office/officeart/2005/8/layout/vList5"/>
    <dgm:cxn modelId="{D7A0B8F3-4056-4E6E-90E2-14B8FB566DBA}" type="presOf" srcId="{8390D726-661B-4B1C-A7B6-FD03D0EEA5B0}" destId="{33F3DCF7-4C0C-46A7-8EA6-E125D624E143}" srcOrd="0" destOrd="0" presId="urn:microsoft.com/office/officeart/2005/8/layout/vList5"/>
    <dgm:cxn modelId="{E8B7746B-72D8-4B54-861D-AFF76D85D0FF}" srcId="{A2C091FB-BB84-4F34-A2BB-742A9F959842}" destId="{878189F2-569F-4FAD-B8B1-0006BEAEF8F1}" srcOrd="5" destOrd="0" parTransId="{83BA73AC-CFAF-40C9-877B-99CAD86CBC98}" sibTransId="{5B9BE446-E808-4B1B-84F3-06888EE436B3}"/>
    <dgm:cxn modelId="{41A2BDFE-CBB8-4193-A10F-80F81CE4E781}" srcId="{76E381B2-FF14-474C-B6F8-51BA1D8569AA}" destId="{6629C614-1AB9-401D-850C-8595A07624D9}" srcOrd="1" destOrd="0" parTransId="{F88FAC05-3847-40FC-B6E3-ADE26F8483D7}" sibTransId="{D2A7D2CA-944F-49F1-BE02-F58F33191AA5}"/>
    <dgm:cxn modelId="{22338E64-362D-48FC-95D6-03586A932A15}" srcId="{878189F2-569F-4FAD-B8B1-0006BEAEF8F1}" destId="{26ED5F07-259C-4B84-BA33-3D1EEFB8313A}" srcOrd="0" destOrd="0" parTransId="{CDE57473-CFD8-4EA4-8EFC-CD502EF75496}" sibTransId="{F71A0174-6731-42A9-939E-6D7F7A6FB324}"/>
    <dgm:cxn modelId="{6D8172E2-EC0E-406B-9245-A61323E3D687}" srcId="{A2C091FB-BB84-4F34-A2BB-742A9F959842}" destId="{8390D726-661B-4B1C-A7B6-FD03D0EEA5B0}" srcOrd="0" destOrd="0" parTransId="{7B32E2D4-0646-4530-A01F-E7365CDEE375}" sibTransId="{F3FF0A2D-E1E2-4562-9C86-0CFC4644A5A2}"/>
    <dgm:cxn modelId="{42F416EB-A32C-41A4-A3A2-3E4DC7EE3279}" srcId="{A2C091FB-BB84-4F34-A2BB-742A9F959842}" destId="{01AC65E5-90A5-4384-8B14-CE6A950511D0}" srcOrd="1" destOrd="0" parTransId="{9647B3E1-A214-4B48-8574-2658002A1AEA}" sibTransId="{802B9D69-2098-4DA7-A0B0-91CBC13752E9}"/>
    <dgm:cxn modelId="{D1D8AA8B-EDEF-49D1-8243-41FB234476E0}" srcId="{8390D726-661B-4B1C-A7B6-FD03D0EEA5B0}" destId="{0910F962-A1B9-48C6-AA86-DA9F35944E15}" srcOrd="2" destOrd="0" parTransId="{001B9CAC-D6E6-4476-8824-6F4123434113}" sibTransId="{326AEA21-A51B-4920-A507-BCFD8F7FC23C}"/>
    <dgm:cxn modelId="{418052CC-BBA8-4FF2-880E-3E6B101DDB34}" type="presOf" srcId="{016C62D0-85B6-447A-A963-A03F197F8D50}" destId="{71580B6E-7E91-4C42-978A-89BB4339AC87}" srcOrd="0" destOrd="0" presId="urn:microsoft.com/office/officeart/2005/8/layout/vList5"/>
    <dgm:cxn modelId="{C8CA06D0-302D-457E-BCAA-0DB386C572AA}" type="presOf" srcId="{0A25EBCE-59D9-477C-9663-FF091D9BC9B3}" destId="{8A80144D-D99F-4FD0-8C6B-2DBC81270BD2}" srcOrd="0" destOrd="1" presId="urn:microsoft.com/office/officeart/2005/8/layout/vList5"/>
    <dgm:cxn modelId="{BCD2E6A7-DF4C-4C07-8A41-5EAA0A52129F}" type="presOf" srcId="{26ED5F07-259C-4B84-BA33-3D1EEFB8313A}" destId="{5082E133-4235-46BE-911B-D16C30688BD8}" srcOrd="0" destOrd="0" presId="urn:microsoft.com/office/officeart/2005/8/layout/vList5"/>
    <dgm:cxn modelId="{07661F73-8B74-4E37-B9F3-085FE8B7C596}" srcId="{8390D726-661B-4B1C-A7B6-FD03D0EEA5B0}" destId="{90AFA878-AA0C-40A4-9172-19DE207C6514}" srcOrd="0" destOrd="0" parTransId="{CE1781DE-5DAF-4428-BBA9-45829ABD3E0C}" sibTransId="{3334FF68-97BC-478C-865C-25FF292F89A8}"/>
    <dgm:cxn modelId="{AEB280C3-AFFD-4D04-AE16-9B10BD2DB34D}" type="presOf" srcId="{D54A3194-2B72-481E-B297-8F6CA749B879}" destId="{76405584-6230-4CB4-84E8-0F1406651C4A}" srcOrd="0" destOrd="0" presId="urn:microsoft.com/office/officeart/2005/8/layout/vList5"/>
    <dgm:cxn modelId="{1B1292B1-2E31-4EAD-993A-CCE4DD97E7D7}" type="presOf" srcId="{917D36E9-1EFB-446B-A615-F1F19B664FA8}" destId="{1AF45227-B417-4802-8146-CC01481A2B3E}" srcOrd="0" destOrd="1" presId="urn:microsoft.com/office/officeart/2005/8/layout/vList5"/>
    <dgm:cxn modelId="{71B1D1DA-1367-4EF2-BB44-2A9C0F57EC7D}" type="presOf" srcId="{01AC65E5-90A5-4384-8B14-CE6A950511D0}" destId="{99459A87-3FE9-42BA-8EC4-862C8C7D13C1}" srcOrd="0" destOrd="0" presId="urn:microsoft.com/office/officeart/2005/8/layout/vList5"/>
    <dgm:cxn modelId="{D0A85267-28D7-4A60-836C-A0C06DE30A1D}" srcId="{01AC65E5-90A5-4384-8B14-CE6A950511D0}" destId="{C69EAF4E-2652-4E5C-B5C4-2ECD62C2BA1B}" srcOrd="0" destOrd="0" parTransId="{C0CD9041-4291-4A11-B1A8-B74EF6EACB1C}" sibTransId="{D15A21BC-BCA0-4227-9036-4B18FA20EF74}"/>
    <dgm:cxn modelId="{47824CF7-8B9E-49C1-AFC3-91DBC4AA7375}" type="presOf" srcId="{76E381B2-FF14-474C-B6F8-51BA1D8569AA}" destId="{5D191C94-8DE6-4B3A-BC4A-EE695643F6A0}" srcOrd="0" destOrd="0" presId="urn:microsoft.com/office/officeart/2005/8/layout/vList5"/>
    <dgm:cxn modelId="{59DF8533-9CEA-4D33-81B7-8D3CEB733F0B}" type="presOf" srcId="{C69EAF4E-2652-4E5C-B5C4-2ECD62C2BA1B}" destId="{8A80144D-D99F-4FD0-8C6B-2DBC81270BD2}" srcOrd="0" destOrd="0" presId="urn:microsoft.com/office/officeart/2005/8/layout/vList5"/>
    <dgm:cxn modelId="{8E17A200-6C9A-4969-8E58-933A961010D3}" srcId="{8390D726-661B-4B1C-A7B6-FD03D0EEA5B0}" destId="{917D36E9-1EFB-446B-A615-F1F19B664FA8}" srcOrd="1" destOrd="0" parTransId="{EF80667E-DCF2-42BF-B88C-383EA4B70E2E}" sibTransId="{1901B92F-022E-4EDC-A402-3705F69A9484}"/>
    <dgm:cxn modelId="{737871DA-03E9-4975-B662-278C27201FBE}" type="presOf" srcId="{90AFA878-AA0C-40A4-9172-19DE207C6514}" destId="{1AF45227-B417-4802-8146-CC01481A2B3E}" srcOrd="0" destOrd="0" presId="urn:microsoft.com/office/officeart/2005/8/layout/vList5"/>
    <dgm:cxn modelId="{06F94E18-1025-4D9B-945A-11926545D88C}" type="presParOf" srcId="{F06B2ED6-70D6-4FF8-8BED-B417B68A4C52}" destId="{37EF3244-6F6C-49A4-9F67-34B76BDDE975}" srcOrd="0" destOrd="0" presId="urn:microsoft.com/office/officeart/2005/8/layout/vList5"/>
    <dgm:cxn modelId="{3510FD48-1611-4E24-AD80-9C322B420657}" type="presParOf" srcId="{37EF3244-6F6C-49A4-9F67-34B76BDDE975}" destId="{33F3DCF7-4C0C-46A7-8EA6-E125D624E143}" srcOrd="0" destOrd="0" presId="urn:microsoft.com/office/officeart/2005/8/layout/vList5"/>
    <dgm:cxn modelId="{B1E1152F-DF93-4A55-B6CD-881F9F5BAC85}" type="presParOf" srcId="{37EF3244-6F6C-49A4-9F67-34B76BDDE975}" destId="{1AF45227-B417-4802-8146-CC01481A2B3E}" srcOrd="1" destOrd="0" presId="urn:microsoft.com/office/officeart/2005/8/layout/vList5"/>
    <dgm:cxn modelId="{AD284B34-6AA3-4A45-AD5D-3EA12759D7A9}" type="presParOf" srcId="{F06B2ED6-70D6-4FF8-8BED-B417B68A4C52}" destId="{3A3BEC27-AE65-4DC1-8CC2-AC786BD5355C}" srcOrd="1" destOrd="0" presId="urn:microsoft.com/office/officeart/2005/8/layout/vList5"/>
    <dgm:cxn modelId="{29810D2F-88E0-4D8A-A167-5A2B0AB38250}" type="presParOf" srcId="{F06B2ED6-70D6-4FF8-8BED-B417B68A4C52}" destId="{73014F6D-35B2-4A43-A75C-00060C4AA585}" srcOrd="2" destOrd="0" presId="urn:microsoft.com/office/officeart/2005/8/layout/vList5"/>
    <dgm:cxn modelId="{3828A5BF-F6CC-40D8-ADE7-6838D8DC5CBC}" type="presParOf" srcId="{73014F6D-35B2-4A43-A75C-00060C4AA585}" destId="{99459A87-3FE9-42BA-8EC4-862C8C7D13C1}" srcOrd="0" destOrd="0" presId="urn:microsoft.com/office/officeart/2005/8/layout/vList5"/>
    <dgm:cxn modelId="{629FED05-8AA4-46D3-89C8-0958773DABF0}" type="presParOf" srcId="{73014F6D-35B2-4A43-A75C-00060C4AA585}" destId="{8A80144D-D99F-4FD0-8C6B-2DBC81270BD2}" srcOrd="1" destOrd="0" presId="urn:microsoft.com/office/officeart/2005/8/layout/vList5"/>
    <dgm:cxn modelId="{BBB90507-2E73-44AC-969A-919D77527A51}" type="presParOf" srcId="{F06B2ED6-70D6-4FF8-8BED-B417B68A4C52}" destId="{2FB92535-2FF3-4FA1-BE17-BB664189203D}" srcOrd="3" destOrd="0" presId="urn:microsoft.com/office/officeart/2005/8/layout/vList5"/>
    <dgm:cxn modelId="{E73FD553-9933-44F3-A212-D30FB4FFD737}" type="presParOf" srcId="{F06B2ED6-70D6-4FF8-8BED-B417B68A4C52}" destId="{BE23B07F-FD78-4DED-9A1D-2CBA3800BBC4}" srcOrd="4" destOrd="0" presId="urn:microsoft.com/office/officeart/2005/8/layout/vList5"/>
    <dgm:cxn modelId="{C21896FC-9C1D-40BD-AE2F-045408A0B035}" type="presParOf" srcId="{BE23B07F-FD78-4DED-9A1D-2CBA3800BBC4}" destId="{5D191C94-8DE6-4B3A-BC4A-EE695643F6A0}" srcOrd="0" destOrd="0" presId="urn:microsoft.com/office/officeart/2005/8/layout/vList5"/>
    <dgm:cxn modelId="{927E67D6-9C30-4362-A57F-4990F83E1753}" type="presParOf" srcId="{BE23B07F-FD78-4DED-9A1D-2CBA3800BBC4}" destId="{71580B6E-7E91-4C42-978A-89BB4339AC87}" srcOrd="1" destOrd="0" presId="urn:microsoft.com/office/officeart/2005/8/layout/vList5"/>
    <dgm:cxn modelId="{F022BF79-C5BF-4D33-AB69-E2D85BB46A95}" type="presParOf" srcId="{F06B2ED6-70D6-4FF8-8BED-B417B68A4C52}" destId="{AB234F67-4744-41E4-AE29-2A063CD79677}" srcOrd="5" destOrd="0" presId="urn:microsoft.com/office/officeart/2005/8/layout/vList5"/>
    <dgm:cxn modelId="{11D9A06C-B619-4371-A6DE-697E2FD18194}" type="presParOf" srcId="{F06B2ED6-70D6-4FF8-8BED-B417B68A4C52}" destId="{1512B90C-08BE-4C71-B2A2-7B185828DEF7}" srcOrd="6" destOrd="0" presId="urn:microsoft.com/office/officeart/2005/8/layout/vList5"/>
    <dgm:cxn modelId="{4A791AAE-283D-48BE-BE10-E0AAFA7B71B3}" type="presParOf" srcId="{1512B90C-08BE-4C71-B2A2-7B185828DEF7}" destId="{7D535ACA-4201-4755-96D1-D600EA851F68}" srcOrd="0" destOrd="0" presId="urn:microsoft.com/office/officeart/2005/8/layout/vList5"/>
    <dgm:cxn modelId="{80022EA5-35B1-4BE3-AF79-BF93DB195B08}" type="presParOf" srcId="{1512B90C-08BE-4C71-B2A2-7B185828DEF7}" destId="{20A01A5B-D290-474B-B24C-CC6159DB2006}" srcOrd="1" destOrd="0" presId="urn:microsoft.com/office/officeart/2005/8/layout/vList5"/>
    <dgm:cxn modelId="{BAFDD45D-FA3E-42DE-8B50-8B2316D15989}" type="presParOf" srcId="{F06B2ED6-70D6-4FF8-8BED-B417B68A4C52}" destId="{6C109375-0984-4CFD-91FF-AF6FED596B56}" srcOrd="7" destOrd="0" presId="urn:microsoft.com/office/officeart/2005/8/layout/vList5"/>
    <dgm:cxn modelId="{092E7057-CFEC-4DFC-8A21-A0D22C6BE012}" type="presParOf" srcId="{F06B2ED6-70D6-4FF8-8BED-B417B68A4C52}" destId="{CD22DA0C-3A4F-4281-BE82-13B4796BA12E}" srcOrd="8" destOrd="0" presId="urn:microsoft.com/office/officeart/2005/8/layout/vList5"/>
    <dgm:cxn modelId="{819A9019-75C3-46AA-8514-34E337BC18F1}" type="presParOf" srcId="{CD22DA0C-3A4F-4281-BE82-13B4796BA12E}" destId="{80018996-36F0-49E7-8E70-930F9D20A959}" srcOrd="0" destOrd="0" presId="urn:microsoft.com/office/officeart/2005/8/layout/vList5"/>
    <dgm:cxn modelId="{98C50529-7917-47AD-896F-32627679B58B}" type="presParOf" srcId="{CD22DA0C-3A4F-4281-BE82-13B4796BA12E}" destId="{76405584-6230-4CB4-84E8-0F1406651C4A}" srcOrd="1" destOrd="0" presId="urn:microsoft.com/office/officeart/2005/8/layout/vList5"/>
    <dgm:cxn modelId="{D39FD71A-CD6C-4645-9250-214F894CB02B}" type="presParOf" srcId="{F06B2ED6-70D6-4FF8-8BED-B417B68A4C52}" destId="{6D0A26B3-C893-4B2D-B778-D284AC064EB1}" srcOrd="9" destOrd="0" presId="urn:microsoft.com/office/officeart/2005/8/layout/vList5"/>
    <dgm:cxn modelId="{8E5B16BB-580F-42CF-813E-1B2B547932DE}" type="presParOf" srcId="{F06B2ED6-70D6-4FF8-8BED-B417B68A4C52}" destId="{CFACA809-FE07-4CD2-B823-982E501F660C}" srcOrd="10" destOrd="0" presId="urn:microsoft.com/office/officeart/2005/8/layout/vList5"/>
    <dgm:cxn modelId="{70724D96-CE63-4972-A327-FA8F3B275A73}" type="presParOf" srcId="{CFACA809-FE07-4CD2-B823-982E501F660C}" destId="{6569B6FE-E802-40F3-8B07-8042F9E0E53A}" srcOrd="0" destOrd="0" presId="urn:microsoft.com/office/officeart/2005/8/layout/vList5"/>
    <dgm:cxn modelId="{16767CFF-666B-4AB7-A23D-7D1861AFFD6E}" type="presParOf" srcId="{CFACA809-FE07-4CD2-B823-982E501F660C}" destId="{5082E133-4235-46BE-911B-D16C30688B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82F61-AE3A-48D7-A08A-E690AC9F7B65}"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7A9B8-066C-4876-BB33-17920F3CC9C6}" type="slidenum">
              <a:rPr lang="en-US" smtClean="0"/>
              <a:t>‹#›</a:t>
            </a:fld>
            <a:endParaRPr lang="en-US"/>
          </a:p>
        </p:txBody>
      </p:sp>
    </p:spTree>
    <p:extLst>
      <p:ext uri="{BB962C8B-B14F-4D97-AF65-F5344CB8AC3E}">
        <p14:creationId xmlns:p14="http://schemas.microsoft.com/office/powerpoint/2010/main" val="27860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microsoft.com/downloads/details.aspx?FamilyID=2917a564-dbbc-4da7-82c8-fe08b3ef4e6d&amp;DisplayLang=en"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go.microsoft.com/fwlink/?LinkId=141554"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hocolatey/chocolatey/wiki"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4sysops.com/archives/whats-new-in-powershell-5-0/"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upport.microsoft.com/kb/891864"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900" kern="1200" dirty="0" smtClean="0">
              <a:solidFill>
                <a:schemeClr val="tx1"/>
              </a:solidFill>
              <a:effectLst/>
              <a:latin typeface="Segoe UI" pitchFamily="34" charset="0"/>
              <a:ea typeface="+mn-ea"/>
              <a:cs typeface="+mn-cs"/>
            </a:endParaRPr>
          </a:p>
          <a:p>
            <a:endParaRPr lang="en-US" dirty="0" smtClean="0"/>
          </a:p>
        </p:txBody>
      </p:sp>
    </p:spTree>
    <p:extLst>
      <p:ext uri="{BB962C8B-B14F-4D97-AF65-F5344CB8AC3E}">
        <p14:creationId xmlns:p14="http://schemas.microsoft.com/office/powerpoint/2010/main" val="2908901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defTabSz="914363"/>
            <a:r>
              <a:rPr lang="en-US" b="1">
                <a:solidFill>
                  <a:prstClr val="black"/>
                </a:solidFill>
              </a:rPr>
              <a:t>Course 6434A</a:t>
            </a:r>
          </a:p>
        </p:txBody>
      </p:sp>
      <p:sp>
        <p:nvSpPr>
          <p:cNvPr id="29699" name="Rectangle 22"/>
          <p:cNvSpPr txBox="1">
            <a:spLocks noGrp="1" noChangeArrowheads="1"/>
          </p:cNvSpPr>
          <p:nvPr/>
        </p:nvSpPr>
        <p:spPr bwMode="auto">
          <a:xfrm>
            <a:off x="3810000" y="8678863"/>
            <a:ext cx="3038475" cy="465137"/>
          </a:xfrm>
          <a:prstGeom prst="rect">
            <a:avLst/>
          </a:prstGeom>
          <a:noFill/>
          <a:ln w="9525">
            <a:noFill/>
            <a:miter lim="800000"/>
            <a:headEnd/>
            <a:tailEnd/>
          </a:ln>
        </p:spPr>
        <p:txBody>
          <a:bodyPr anchor="b"/>
          <a:lstStyle/>
          <a:p>
            <a:pPr algn="r" defTabSz="914363"/>
            <a:fld id="{321CE1FF-C923-443A-9D81-8044CC3CB838}" type="slidenum">
              <a:rPr lang="en-US">
                <a:solidFill>
                  <a:prstClr val="black"/>
                </a:solidFill>
              </a:rPr>
              <a:pPr algn="r" defTabSz="914363"/>
              <a:t>12</a:t>
            </a:fld>
            <a:endParaRPr lang="en-US">
              <a:solidFill>
                <a:prstClr val="black"/>
              </a:solidFill>
            </a:endParaRPr>
          </a:p>
        </p:txBody>
      </p:sp>
      <p:sp>
        <p:nvSpPr>
          <p:cNvPr id="29700" name="Rectangle 1"/>
          <p:cNvSpPr>
            <a:spLocks noGrp="1" noRot="1" noChangeAspect="1" noChangeArrowheads="1" noTextEdit="1"/>
          </p:cNvSpPr>
          <p:nvPr>
            <p:ph type="sldImg"/>
          </p:nvPr>
        </p:nvSpPr>
        <p:spPr>
          <a:xfrm>
            <a:off x="3695700" y="171450"/>
            <a:ext cx="3352800" cy="1885950"/>
          </a:xfrm>
          <a:solidFill>
            <a:srgbClr val="FFFFFF"/>
          </a:solidFill>
          <a:ln/>
        </p:spPr>
      </p:sp>
      <p:sp>
        <p:nvSpPr>
          <p:cNvPr id="29701" name="Rectangle 2"/>
          <p:cNvSpPr>
            <a:spLocks noGrp="1" noChangeArrowheads="1"/>
          </p:cNvSpPr>
          <p:nvPr>
            <p:ph type="body" idx="1"/>
          </p:nvPr>
        </p:nvSpPr>
        <p:spPr>
          <a:xfrm>
            <a:off x="381000" y="2286000"/>
            <a:ext cx="6096000" cy="6553200"/>
          </a:xfrm>
          <a:noFill/>
          <a:ln/>
        </p:spPr>
        <p:txBody>
          <a:bodyPr/>
          <a:lstStyle/>
          <a:p>
            <a:r>
              <a:rPr lang="en-US" sz="900" b="0" kern="1200" dirty="0" smtClean="0">
                <a:solidFill>
                  <a:srgbClr val="000000"/>
                </a:solidFill>
                <a:latin typeface="Segoe" pitchFamily="34" charset="0"/>
                <a:ea typeface="+mn-ea"/>
                <a:cs typeface="+mn-cs"/>
                <a:sym typeface="Verdana" pitchFamily="34" charset="0"/>
              </a:rPr>
              <a:t>This demonstration is intended to give students a high-level overview of the power of Windows PowerShell. Subsequent modules focus on particular aspects of this example. </a:t>
            </a:r>
          </a:p>
          <a:p>
            <a:r>
              <a:rPr lang="en-US" sz="900" b="0" kern="1200" dirty="0" smtClean="0">
                <a:solidFill>
                  <a:srgbClr val="000000"/>
                </a:solidFill>
                <a:latin typeface="Segoe" pitchFamily="34" charset="0"/>
                <a:ea typeface="+mn-ea"/>
                <a:cs typeface="+mn-cs"/>
                <a:sym typeface="Verdana" pitchFamily="34" charset="0"/>
              </a:rPr>
              <a:t>This sequence illustrates the ability to “zoom in” and focus on particular information as needed and demonstrated that basic functionality may be built upon using pipelines.</a:t>
            </a:r>
          </a:p>
          <a:p>
            <a:endParaRPr lang="en-US" sz="900" b="0" i="0" kern="1200" dirty="0" smtClean="0">
              <a:solidFill>
                <a:srgbClr val="000000"/>
              </a:solidFill>
              <a:latin typeface="Segoe" pitchFamily="34" charset="0"/>
              <a:ea typeface="+mn-ea"/>
              <a:cs typeface="+mn-cs"/>
              <a:sym typeface="Verdana" pitchFamily="34" charset="0"/>
            </a:endParaRPr>
          </a:p>
          <a:p>
            <a:r>
              <a:rPr lang="de-DE" sz="900" b="0" i="0" kern="1200" dirty="0" err="1" smtClean="0">
                <a:solidFill>
                  <a:schemeClr val="tx1"/>
                </a:solidFill>
                <a:latin typeface="Segoe" pitchFamily="34" charset="0"/>
                <a:ea typeface="+mn-ea"/>
                <a:cs typeface="+mn-cs"/>
              </a:rPr>
              <a:t>Get-Process</a:t>
            </a:r>
            <a:endParaRPr lang="de-DE" sz="900" b="0" i="0" kern="1200" dirty="0" smtClean="0">
              <a:solidFill>
                <a:schemeClr val="tx1"/>
              </a:solidFill>
              <a:latin typeface="Segoe" pitchFamily="34" charset="0"/>
              <a:ea typeface="+mn-ea"/>
              <a:cs typeface="+mn-cs"/>
            </a:endParaRPr>
          </a:p>
          <a:p>
            <a:endParaRPr lang="de-DE" sz="900" b="0" i="0" kern="1200" dirty="0" smtClean="0">
              <a:solidFill>
                <a:schemeClr val="tx1"/>
              </a:solidFill>
              <a:latin typeface="Segoe" pitchFamily="34" charset="0"/>
              <a:ea typeface="+mn-ea"/>
              <a:cs typeface="+mn-cs"/>
            </a:endParaRPr>
          </a:p>
          <a:p>
            <a:r>
              <a:rPr lang="de-DE" sz="900" b="0" i="0" kern="1200" dirty="0" err="1" smtClean="0">
                <a:solidFill>
                  <a:schemeClr val="tx1"/>
                </a:solidFill>
                <a:latin typeface="Segoe" pitchFamily="34" charset="0"/>
                <a:ea typeface="+mn-ea"/>
                <a:cs typeface="+mn-cs"/>
              </a:rPr>
              <a:t>Get-Process</a:t>
            </a:r>
            <a:r>
              <a:rPr lang="de-DE" sz="900" b="0" i="0" kern="1200" dirty="0" smtClean="0">
                <a:solidFill>
                  <a:schemeClr val="tx1"/>
                </a:solidFill>
                <a:latin typeface="Segoe" pitchFamily="34" charset="0"/>
                <a:ea typeface="+mn-ea"/>
                <a:cs typeface="+mn-cs"/>
              </a:rPr>
              <a:t> | </a:t>
            </a:r>
            <a:r>
              <a:rPr lang="de-DE" sz="900" b="0" i="0" kern="1200" dirty="0" err="1" smtClean="0">
                <a:solidFill>
                  <a:schemeClr val="tx1"/>
                </a:solidFill>
                <a:latin typeface="Segoe" pitchFamily="34" charset="0"/>
                <a:ea typeface="+mn-ea"/>
                <a:cs typeface="+mn-cs"/>
              </a:rPr>
              <a:t>Sort-Object</a:t>
            </a:r>
            <a:r>
              <a:rPr lang="de-DE" sz="900" b="0" i="0" kern="1200" dirty="0" smtClean="0">
                <a:solidFill>
                  <a:schemeClr val="tx1"/>
                </a:solidFill>
                <a:latin typeface="Segoe" pitchFamily="34" charset="0"/>
                <a:ea typeface="+mn-ea"/>
                <a:cs typeface="+mn-cs"/>
              </a:rPr>
              <a:t> -Property Handles</a:t>
            </a:r>
          </a:p>
          <a:p>
            <a:endParaRPr lang="de-DE" sz="900" b="0" i="0" kern="1200" dirty="0" smtClean="0">
              <a:solidFill>
                <a:schemeClr val="tx1"/>
              </a:solidFill>
              <a:latin typeface="Segoe" pitchFamily="34" charset="0"/>
              <a:ea typeface="+mn-ea"/>
              <a:cs typeface="+mn-cs"/>
            </a:endParaRPr>
          </a:p>
          <a:p>
            <a:r>
              <a:rPr lang="en-US" sz="900" b="0" i="0" kern="1200" dirty="0" smtClean="0">
                <a:solidFill>
                  <a:schemeClr val="tx1"/>
                </a:solidFill>
                <a:latin typeface="Segoe" pitchFamily="34" charset="0"/>
                <a:ea typeface="+mn-ea"/>
                <a:cs typeface="+mn-cs"/>
              </a:rPr>
              <a:t>Get-Process | Sort-Object -Property Handles -Descending | Select-Object -First 10</a:t>
            </a:r>
          </a:p>
          <a:p>
            <a:endParaRPr lang="de-DE" sz="900" b="0" i="0" kern="1200" dirty="0" smtClean="0">
              <a:solidFill>
                <a:schemeClr val="tx1"/>
              </a:solidFill>
              <a:latin typeface="Segoe" pitchFamily="34" charset="0"/>
              <a:ea typeface="+mn-ea"/>
              <a:cs typeface="+mn-cs"/>
            </a:endParaRPr>
          </a:p>
          <a:p>
            <a:r>
              <a:rPr lang="en-US" sz="900" b="0" i="0" kern="1200" dirty="0" smtClean="0">
                <a:solidFill>
                  <a:schemeClr val="tx1"/>
                </a:solidFill>
                <a:latin typeface="Segoe" pitchFamily="34" charset="0"/>
                <a:ea typeface="+mn-ea"/>
                <a:cs typeface="+mn-cs"/>
              </a:rPr>
              <a:t>Get-Process | Group-Object Company | Sort-Object -Property Name</a:t>
            </a:r>
            <a:endParaRPr lang="en-US" sz="900" b="0" i="0" dirty="0" smtClean="0">
              <a:solidFill>
                <a:srgbClr val="000000"/>
              </a:solidFill>
              <a:sym typeface="Verdana" pitchFamily="34" charset="0"/>
            </a:endParaRPr>
          </a:p>
        </p:txBody>
      </p:sp>
      <p:sp>
        <p:nvSpPr>
          <p:cNvPr id="29702" name="Rectangle 18"/>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defTabSz="914363"/>
            <a:r>
              <a:rPr lang="en-US" b="1">
                <a:solidFill>
                  <a:srgbClr val="336699"/>
                </a:solidFill>
              </a:rPr>
              <a:t>Module 1: </a:t>
            </a:r>
            <a:r>
              <a:rPr lang="en-US">
                <a:solidFill>
                  <a:srgbClr val="336699"/>
                </a:solidFill>
                <a:sym typeface="Lucida Grande" charset="0"/>
              </a:rPr>
              <a:t>Introduction to Windows PowerShell</a:t>
            </a:r>
            <a:r>
              <a:rPr lang="en-US">
                <a:solidFill>
                  <a:srgbClr val="336699"/>
                </a:solidFill>
                <a:cs typeface="Times New Roman" pitchFamily="18" charset="0"/>
                <a:sym typeface="Lucida Grande" charset="0"/>
              </a:rPr>
              <a:t>™</a:t>
            </a:r>
            <a:endParaRPr lang="en-US" baseline="100000">
              <a:solidFill>
                <a:srgbClr val="336699"/>
              </a:solidFill>
              <a:latin typeface="Times New Roman" pitchFamily="18" charset="0"/>
              <a:cs typeface="Times New Roman" pitchFamily="18" charset="0"/>
            </a:endParaRPr>
          </a:p>
        </p:txBody>
      </p:sp>
    </p:spTree>
    <p:extLst>
      <p:ext uri="{BB962C8B-B14F-4D97-AF65-F5344CB8AC3E}">
        <p14:creationId xmlns:p14="http://schemas.microsoft.com/office/powerpoint/2010/main" val="364442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defTabSz="914363"/>
            <a:r>
              <a:rPr lang="en-US" b="1">
                <a:solidFill>
                  <a:prstClr val="black"/>
                </a:solidFill>
              </a:rPr>
              <a:t>Course 6434A</a:t>
            </a:r>
          </a:p>
        </p:txBody>
      </p:sp>
      <p:sp>
        <p:nvSpPr>
          <p:cNvPr id="29699" name="Rectangle 22"/>
          <p:cNvSpPr txBox="1">
            <a:spLocks noGrp="1" noChangeArrowheads="1"/>
          </p:cNvSpPr>
          <p:nvPr/>
        </p:nvSpPr>
        <p:spPr bwMode="auto">
          <a:xfrm>
            <a:off x="3810000" y="8678863"/>
            <a:ext cx="3038475" cy="465137"/>
          </a:xfrm>
          <a:prstGeom prst="rect">
            <a:avLst/>
          </a:prstGeom>
          <a:noFill/>
          <a:ln w="9525">
            <a:noFill/>
            <a:miter lim="800000"/>
            <a:headEnd/>
            <a:tailEnd/>
          </a:ln>
        </p:spPr>
        <p:txBody>
          <a:bodyPr anchor="b"/>
          <a:lstStyle/>
          <a:p>
            <a:pPr algn="r" defTabSz="914363"/>
            <a:fld id="{321CE1FF-C923-443A-9D81-8044CC3CB838}" type="slidenum">
              <a:rPr lang="en-US">
                <a:solidFill>
                  <a:prstClr val="black"/>
                </a:solidFill>
              </a:rPr>
              <a:pPr algn="r" defTabSz="914363"/>
              <a:t>13</a:t>
            </a:fld>
            <a:endParaRPr lang="en-US">
              <a:solidFill>
                <a:prstClr val="black"/>
              </a:solidFill>
            </a:endParaRPr>
          </a:p>
        </p:txBody>
      </p:sp>
      <p:sp>
        <p:nvSpPr>
          <p:cNvPr id="29700" name="Rectangle 1"/>
          <p:cNvSpPr>
            <a:spLocks noGrp="1" noRot="1" noChangeAspect="1" noChangeArrowheads="1" noTextEdit="1"/>
          </p:cNvSpPr>
          <p:nvPr>
            <p:ph type="sldImg"/>
          </p:nvPr>
        </p:nvSpPr>
        <p:spPr>
          <a:xfrm>
            <a:off x="3695700" y="171450"/>
            <a:ext cx="3352800" cy="1885950"/>
          </a:xfrm>
          <a:solidFill>
            <a:srgbClr val="FFFFFF"/>
          </a:solidFill>
          <a:ln/>
        </p:spPr>
      </p:sp>
      <p:sp>
        <p:nvSpPr>
          <p:cNvPr id="29701" name="Rectangle 2"/>
          <p:cNvSpPr>
            <a:spLocks noGrp="1" noChangeArrowheads="1"/>
          </p:cNvSpPr>
          <p:nvPr>
            <p:ph type="body" idx="1"/>
          </p:nvPr>
        </p:nvSpPr>
        <p:spPr>
          <a:xfrm>
            <a:off x="381000" y="2286000"/>
            <a:ext cx="6096000" cy="6553200"/>
          </a:xfrm>
          <a:noFill/>
          <a:ln/>
        </p:spPr>
        <p:txBody>
          <a:bodyPr/>
          <a:lstStyle/>
          <a:p>
            <a:r>
              <a:rPr lang="de-DE" sz="900" b="0" i="0" dirty="0" smtClean="0">
                <a:solidFill>
                  <a:srgbClr val="5F9EA0"/>
                </a:solidFill>
                <a:latin typeface="Courier New"/>
              </a:rPr>
              <a:t>dir</a:t>
            </a:r>
            <a:r>
              <a:rPr lang="de-DE" sz="900" b="0" i="0" dirty="0" smtClean="0">
                <a:solidFill>
                  <a:srgbClr val="000000"/>
                </a:solidFill>
                <a:latin typeface="Courier New"/>
              </a:rPr>
              <a:t> </a:t>
            </a:r>
            <a:r>
              <a:rPr lang="de-DE" sz="900" b="0" i="0" dirty="0" smtClean="0">
                <a:solidFill>
                  <a:srgbClr val="5F9EA0"/>
                </a:solidFill>
                <a:latin typeface="Courier New"/>
              </a:rPr>
              <a:t>-Recurse</a:t>
            </a:r>
            <a:r>
              <a:rPr lang="de-DE" sz="900" b="0" i="0" dirty="0" smtClean="0">
                <a:solidFill>
                  <a:srgbClr val="000000"/>
                </a:solidFill>
                <a:latin typeface="Courier New"/>
              </a:rPr>
              <a:t> </a:t>
            </a:r>
            <a:r>
              <a:rPr lang="de-DE" sz="900" b="0" i="0" dirty="0" smtClean="0">
                <a:solidFill>
                  <a:srgbClr val="800000"/>
                </a:solidFill>
                <a:latin typeface="Courier New"/>
              </a:rPr>
              <a:t>. </a:t>
            </a:r>
            <a:r>
              <a:rPr lang="de-DE" sz="900" b="0" i="0" dirty="0" smtClean="0">
                <a:solidFill>
                  <a:srgbClr val="000000"/>
                </a:solidFill>
                <a:latin typeface="Courier New"/>
              </a:rPr>
              <a:t>|</a:t>
            </a:r>
          </a:p>
          <a:p>
            <a:r>
              <a:rPr lang="de-DE" sz="900" b="0" i="0" dirty="0" smtClean="0">
                <a:solidFill>
                  <a:srgbClr val="5F9EA0"/>
                </a:solidFill>
                <a:latin typeface="Courier New"/>
              </a:rPr>
              <a:t>Group-</a:t>
            </a:r>
            <a:r>
              <a:rPr lang="de-DE" sz="900" b="0" i="0" dirty="0" err="1" smtClean="0">
                <a:solidFill>
                  <a:srgbClr val="5F9EA0"/>
                </a:solidFill>
                <a:latin typeface="Courier New"/>
              </a:rPr>
              <a:t>Object</a:t>
            </a:r>
            <a:r>
              <a:rPr lang="de-DE" sz="900" b="0" i="0" dirty="0" smtClean="0">
                <a:solidFill>
                  <a:srgbClr val="000000"/>
                </a:solidFill>
                <a:latin typeface="Courier New"/>
              </a:rPr>
              <a:t> </a:t>
            </a:r>
            <a:r>
              <a:rPr lang="de-DE" sz="900" b="0" i="0" dirty="0" smtClean="0">
                <a:solidFill>
                  <a:srgbClr val="5F9EA0"/>
                </a:solidFill>
                <a:latin typeface="Courier New"/>
              </a:rPr>
              <a:t>–Property</a:t>
            </a:r>
            <a:r>
              <a:rPr lang="de-DE" sz="900" b="0" i="0" dirty="0" smtClean="0">
                <a:solidFill>
                  <a:srgbClr val="000000"/>
                </a:solidFill>
                <a:latin typeface="Courier New"/>
              </a:rPr>
              <a:t> </a:t>
            </a:r>
            <a:r>
              <a:rPr lang="de-DE" sz="900" b="0" i="0" dirty="0" err="1" smtClean="0">
                <a:solidFill>
                  <a:srgbClr val="000000"/>
                </a:solidFill>
                <a:latin typeface="Courier New"/>
              </a:rPr>
              <a:t>Name,Length,LastWriteTime</a:t>
            </a:r>
            <a:r>
              <a:rPr lang="de-DE" sz="900" b="0" i="0" dirty="0" smtClean="0">
                <a:solidFill>
                  <a:srgbClr val="000000"/>
                </a:solidFill>
                <a:latin typeface="Courier New"/>
              </a:rPr>
              <a:t> |</a:t>
            </a:r>
          </a:p>
          <a:p>
            <a:r>
              <a:rPr lang="de-DE" sz="900" b="0" i="0" dirty="0" err="1" smtClean="0">
                <a:solidFill>
                  <a:srgbClr val="5F9EA0"/>
                </a:solidFill>
                <a:latin typeface="Courier New"/>
              </a:rPr>
              <a:t>Where-Object</a:t>
            </a:r>
            <a:r>
              <a:rPr lang="de-DE" sz="900" b="0" i="0" dirty="0" smtClean="0">
                <a:solidFill>
                  <a:srgbClr val="000000"/>
                </a:solidFill>
                <a:latin typeface="Courier New"/>
              </a:rPr>
              <a:t> { </a:t>
            </a:r>
            <a:r>
              <a:rPr lang="de-DE" sz="900" b="0" i="0" dirty="0" smtClean="0">
                <a:solidFill>
                  <a:srgbClr val="800080"/>
                </a:solidFill>
                <a:latin typeface="Courier New"/>
              </a:rPr>
              <a:t>$_</a:t>
            </a:r>
            <a:r>
              <a:rPr lang="de-DE" sz="900" b="0" i="0" dirty="0" smtClean="0">
                <a:solidFill>
                  <a:srgbClr val="000000"/>
                </a:solidFill>
                <a:latin typeface="Courier New"/>
              </a:rPr>
              <a:t>.Count </a:t>
            </a:r>
            <a:r>
              <a:rPr lang="de-DE" sz="900" b="0" i="0" dirty="0" smtClean="0">
                <a:solidFill>
                  <a:srgbClr val="FF0000"/>
                </a:solidFill>
                <a:latin typeface="Courier New"/>
              </a:rPr>
              <a:t>-</a:t>
            </a:r>
            <a:r>
              <a:rPr lang="de-DE" sz="900" b="0" i="0" dirty="0" err="1" smtClean="0">
                <a:solidFill>
                  <a:srgbClr val="FF0000"/>
                </a:solidFill>
                <a:latin typeface="Courier New"/>
              </a:rPr>
              <a:t>gt</a:t>
            </a:r>
            <a:r>
              <a:rPr lang="de-DE" sz="900" b="0" i="0" dirty="0" smtClean="0">
                <a:solidFill>
                  <a:srgbClr val="000000"/>
                </a:solidFill>
                <a:latin typeface="Courier New"/>
              </a:rPr>
              <a:t> 1 } | </a:t>
            </a:r>
          </a:p>
          <a:p>
            <a:r>
              <a:rPr lang="de-DE" sz="900" b="0" i="0" dirty="0" err="1" smtClean="0">
                <a:solidFill>
                  <a:srgbClr val="5F9EA0"/>
                </a:solidFill>
                <a:latin typeface="Courier New"/>
              </a:rPr>
              <a:t>ForEach-Object</a:t>
            </a:r>
            <a:r>
              <a:rPr lang="de-DE" sz="900" b="0" i="0" dirty="0" smtClean="0">
                <a:solidFill>
                  <a:srgbClr val="000000"/>
                </a:solidFill>
                <a:latin typeface="Courier New"/>
              </a:rPr>
              <a:t> { </a:t>
            </a:r>
            <a:r>
              <a:rPr lang="de-DE" sz="900" b="0" i="0" dirty="0" smtClean="0">
                <a:solidFill>
                  <a:srgbClr val="800080"/>
                </a:solidFill>
                <a:latin typeface="Courier New"/>
              </a:rPr>
              <a:t>$_</a:t>
            </a:r>
            <a:r>
              <a:rPr lang="de-DE" sz="900" b="0" i="0" dirty="0" smtClean="0">
                <a:solidFill>
                  <a:srgbClr val="000000"/>
                </a:solidFill>
                <a:latin typeface="Courier New"/>
              </a:rPr>
              <a:t>.Group } | </a:t>
            </a:r>
          </a:p>
          <a:p>
            <a:r>
              <a:rPr lang="de-DE" sz="900" b="0" i="0" dirty="0" smtClean="0">
                <a:solidFill>
                  <a:srgbClr val="5F9EA0"/>
                </a:solidFill>
                <a:latin typeface="Courier New"/>
              </a:rPr>
              <a:t>Format-Table</a:t>
            </a:r>
            <a:r>
              <a:rPr lang="de-DE" sz="900" b="0" i="0" dirty="0" smtClean="0">
                <a:solidFill>
                  <a:srgbClr val="000000"/>
                </a:solidFill>
                <a:latin typeface="Courier New"/>
              </a:rPr>
              <a:t> </a:t>
            </a:r>
            <a:r>
              <a:rPr lang="de-DE" sz="900" b="0" i="0" dirty="0" smtClean="0">
                <a:solidFill>
                  <a:srgbClr val="5F9EA0"/>
                </a:solidFill>
                <a:latin typeface="Courier New"/>
              </a:rPr>
              <a:t>-Property</a:t>
            </a:r>
            <a:r>
              <a:rPr lang="de-DE" sz="900" b="0" i="0" dirty="0" smtClean="0">
                <a:solidFill>
                  <a:srgbClr val="000000"/>
                </a:solidFill>
                <a:latin typeface="Courier New"/>
              </a:rPr>
              <a:t> Name,Length,LastWriteTime,FullName</a:t>
            </a:r>
          </a:p>
          <a:p>
            <a:endParaRPr lang="de-DE" sz="900" b="0" i="0" dirty="0" smtClean="0">
              <a:solidFill>
                <a:srgbClr val="000000"/>
              </a:solidFill>
              <a:latin typeface="Courier New"/>
              <a:sym typeface="Verdana" pitchFamily="34" charset="0"/>
            </a:endParaRPr>
          </a:p>
          <a:p>
            <a:endParaRPr lang="de-DE" sz="900" b="0" i="0" dirty="0" smtClean="0">
              <a:solidFill>
                <a:srgbClr val="000000"/>
              </a:solidFill>
              <a:latin typeface="Courier New"/>
              <a:sym typeface="Verdana" pitchFamily="34" charset="0"/>
            </a:endParaRPr>
          </a:p>
          <a:p>
            <a:r>
              <a:rPr lang="en-US" sz="900" b="0" i="0" dirty="0" smtClean="0">
                <a:solidFill>
                  <a:srgbClr val="000000"/>
                </a:solidFill>
                <a:sym typeface="Verdana" pitchFamily="34" charset="0"/>
              </a:rPr>
              <a:t>http://ps1.soapyfrog.com/2007/01/02/space-invaders/</a:t>
            </a:r>
          </a:p>
        </p:txBody>
      </p:sp>
      <p:sp>
        <p:nvSpPr>
          <p:cNvPr id="29702" name="Rectangle 18"/>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defTabSz="914363"/>
            <a:r>
              <a:rPr lang="en-US" b="1">
                <a:solidFill>
                  <a:srgbClr val="336699"/>
                </a:solidFill>
              </a:rPr>
              <a:t>Module 1: </a:t>
            </a:r>
            <a:r>
              <a:rPr lang="en-US">
                <a:solidFill>
                  <a:srgbClr val="336699"/>
                </a:solidFill>
                <a:sym typeface="Lucida Grande" charset="0"/>
              </a:rPr>
              <a:t>Introduction to Windows PowerShell</a:t>
            </a:r>
            <a:r>
              <a:rPr lang="en-US">
                <a:solidFill>
                  <a:srgbClr val="336699"/>
                </a:solidFill>
                <a:cs typeface="Times New Roman" pitchFamily="18" charset="0"/>
                <a:sym typeface="Lucida Grande" charset="0"/>
              </a:rPr>
              <a:t>™</a:t>
            </a:r>
            <a:endParaRPr lang="en-US" baseline="100000">
              <a:solidFill>
                <a:srgbClr val="336699"/>
              </a:solidFill>
              <a:latin typeface="Times New Roman" pitchFamily="18" charset="0"/>
              <a:cs typeface="Times New Roman" pitchFamily="18" charset="0"/>
            </a:endParaRPr>
          </a:p>
        </p:txBody>
      </p:sp>
    </p:spTree>
    <p:extLst>
      <p:ext uri="{BB962C8B-B14F-4D97-AF65-F5344CB8AC3E}">
        <p14:creationId xmlns:p14="http://schemas.microsoft.com/office/powerpoint/2010/main" val="274507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a:xfrm>
            <a:off x="3978132" y="0"/>
            <a:ext cx="3043343" cy="465455"/>
          </a:xfrm>
          <a:prstGeom prst="rect">
            <a:avLst/>
          </a:prstGeom>
        </p:spPr>
        <p:txBody>
          <a:bodyPr/>
          <a:lstStyle/>
          <a:p>
            <a:pPr defTabSz="914363"/>
            <a:fld id="{F236AC03-2FA6-4B54-AE0B-101E62335F00}" type="datetime1">
              <a:rPr lang="en-US">
                <a:solidFill>
                  <a:prstClr val="black"/>
                </a:solidFill>
              </a:rPr>
              <a:pPr defTabSz="914363"/>
              <a:t>10/28/2016</a:t>
            </a:fld>
            <a:endParaRPr lang="en-US" dirty="0">
              <a:solidFill>
                <a:prstClr val="black"/>
              </a:solidFill>
            </a:endParaRPr>
          </a:p>
        </p:txBody>
      </p:sp>
    </p:spTree>
    <p:extLst>
      <p:ext uri="{BB962C8B-B14F-4D97-AF65-F5344CB8AC3E}">
        <p14:creationId xmlns:p14="http://schemas.microsoft.com/office/powerpoint/2010/main" val="357914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900" kern="1200" dirty="0" smtClean="0">
                <a:solidFill>
                  <a:schemeClr val="tx1"/>
                </a:solidFill>
                <a:latin typeface="Segoe" pitchFamily="34" charset="0"/>
                <a:ea typeface="+mn-ea"/>
                <a:cs typeface="+mn-cs"/>
              </a:rPr>
              <a:t>When passing a parameter into PowerShell, there are two methods you can use: </a:t>
            </a:r>
            <a:r>
              <a:rPr lang="en-GB" sz="900" b="1" kern="1200" dirty="0" smtClean="0">
                <a:solidFill>
                  <a:schemeClr val="tx1"/>
                </a:solidFill>
                <a:latin typeface="Segoe" pitchFamily="34" charset="0"/>
                <a:ea typeface="+mn-ea"/>
                <a:cs typeface="+mn-cs"/>
              </a:rPr>
              <a:t>named parameters </a:t>
            </a:r>
            <a:r>
              <a:rPr lang="en-GB" sz="900" kern="1200" dirty="0" smtClean="0">
                <a:solidFill>
                  <a:schemeClr val="tx1"/>
                </a:solidFill>
                <a:latin typeface="Segoe" pitchFamily="34" charset="0"/>
                <a:ea typeface="+mn-ea"/>
                <a:cs typeface="+mn-cs"/>
              </a:rPr>
              <a:t>and positional parameters.  When using named parameters the character used to indicate the parameter name is “-”.  This is exactly the same for all Cmdlets and provides consistency in PowerShell, some examples are:</a:t>
            </a:r>
            <a:endParaRPr lang="de-DE" sz="900" kern="1200" dirty="0" smtClean="0">
              <a:solidFill>
                <a:schemeClr val="tx1"/>
              </a:solidFill>
              <a:latin typeface="Segoe" pitchFamily="34" charset="0"/>
              <a:ea typeface="+mn-ea"/>
              <a:cs typeface="+mn-cs"/>
            </a:endParaRPr>
          </a:p>
          <a:p>
            <a:pPr>
              <a:buFont typeface="Arial" pitchFamily="34" charset="0"/>
              <a:buChar char="•"/>
            </a:pPr>
            <a:r>
              <a:rPr lang="en-GB" sz="900" kern="1200" dirty="0" smtClean="0">
                <a:solidFill>
                  <a:schemeClr val="tx1"/>
                </a:solidFill>
                <a:latin typeface="Segoe" pitchFamily="34" charset="0"/>
                <a:ea typeface="+mn-ea"/>
                <a:cs typeface="+mn-cs"/>
              </a:rPr>
              <a:t>Set-Location –path c:\windows</a:t>
            </a:r>
            <a:endParaRPr lang="de-DE" sz="900" kern="1200" dirty="0" smtClean="0">
              <a:solidFill>
                <a:schemeClr val="tx1"/>
              </a:solidFill>
              <a:latin typeface="Segoe" pitchFamily="34" charset="0"/>
              <a:ea typeface="+mn-ea"/>
              <a:cs typeface="+mn-cs"/>
            </a:endParaRPr>
          </a:p>
          <a:p>
            <a:pPr>
              <a:buFont typeface="Arial" pitchFamily="34" charset="0"/>
              <a:buChar char="•"/>
            </a:pPr>
            <a:r>
              <a:rPr lang="en-GB" sz="900" kern="1200" dirty="0" smtClean="0">
                <a:solidFill>
                  <a:schemeClr val="tx1"/>
                </a:solidFill>
                <a:latin typeface="Segoe" pitchFamily="34" charset="0"/>
                <a:ea typeface="+mn-ea"/>
                <a:cs typeface="+mn-cs"/>
              </a:rPr>
              <a:t>Get-Service –name </a:t>
            </a:r>
            <a:r>
              <a:rPr lang="en-GB" sz="900" kern="1200" dirty="0" err="1" smtClean="0">
                <a:solidFill>
                  <a:schemeClr val="tx1"/>
                </a:solidFill>
                <a:latin typeface="Segoe" pitchFamily="34" charset="0"/>
                <a:ea typeface="+mn-ea"/>
                <a:cs typeface="+mn-cs"/>
              </a:rPr>
              <a:t>Netlogon</a:t>
            </a:r>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When using </a:t>
            </a:r>
            <a:r>
              <a:rPr lang="en-GB" sz="900" b="1" kern="1200" dirty="0" smtClean="0">
                <a:solidFill>
                  <a:schemeClr val="tx1"/>
                </a:solidFill>
                <a:latin typeface="Segoe" pitchFamily="34" charset="0"/>
                <a:ea typeface="+mn-ea"/>
                <a:cs typeface="+mn-cs"/>
              </a:rPr>
              <a:t>positional parameters</a:t>
            </a:r>
            <a:r>
              <a:rPr lang="en-GB" sz="900" kern="1200" dirty="0" smtClean="0">
                <a:solidFill>
                  <a:schemeClr val="tx1"/>
                </a:solidFill>
                <a:latin typeface="Segoe" pitchFamily="34" charset="0"/>
                <a:ea typeface="+mn-ea"/>
                <a:cs typeface="+mn-cs"/>
              </a:rPr>
              <a:t>, parameters must be passed in the correct order but the name of the parameter can be omitted.  </a:t>
            </a:r>
            <a:r>
              <a:rPr lang="en-US" sz="900" kern="1200" dirty="0" smtClean="0">
                <a:solidFill>
                  <a:schemeClr val="tx1"/>
                </a:solidFill>
                <a:latin typeface="Segoe" pitchFamily="34" charset="0"/>
                <a:ea typeface="+mn-ea"/>
                <a:cs typeface="+mn-cs"/>
              </a:rPr>
              <a:t>This reduces the amount of tying required but can also reduce readability.  </a:t>
            </a:r>
            <a:r>
              <a:rPr lang="en-GB" sz="900" kern="1200" dirty="0" smtClean="0">
                <a:solidFill>
                  <a:schemeClr val="tx1"/>
                </a:solidFill>
                <a:latin typeface="Segoe" pitchFamily="34" charset="0"/>
                <a:ea typeface="+mn-ea"/>
                <a:cs typeface="+mn-cs"/>
              </a:rPr>
              <a:t>Some examples are:</a:t>
            </a:r>
            <a:endParaRPr lang="de-DE" sz="900" kern="1200" dirty="0" smtClean="0">
              <a:solidFill>
                <a:schemeClr val="tx1"/>
              </a:solidFill>
              <a:latin typeface="Segoe" pitchFamily="34" charset="0"/>
              <a:ea typeface="+mn-ea"/>
              <a:cs typeface="+mn-cs"/>
            </a:endParaRPr>
          </a:p>
          <a:p>
            <a:pPr>
              <a:buFont typeface="Arial" pitchFamily="34" charset="0"/>
              <a:buChar char="•"/>
            </a:pPr>
            <a:r>
              <a:rPr lang="en-GB" sz="900" kern="1200" dirty="0" smtClean="0">
                <a:solidFill>
                  <a:schemeClr val="tx1"/>
                </a:solidFill>
                <a:latin typeface="Segoe" pitchFamily="34" charset="0"/>
                <a:ea typeface="+mn-ea"/>
                <a:cs typeface="+mn-cs"/>
              </a:rPr>
              <a:t>Set-location c:\windows</a:t>
            </a:r>
            <a:endParaRPr lang="de-DE" sz="900" kern="1200" dirty="0" smtClean="0">
              <a:solidFill>
                <a:schemeClr val="tx1"/>
              </a:solidFill>
              <a:latin typeface="Segoe" pitchFamily="34" charset="0"/>
              <a:ea typeface="+mn-ea"/>
              <a:cs typeface="+mn-cs"/>
            </a:endParaRPr>
          </a:p>
          <a:p>
            <a:pPr>
              <a:buFont typeface="Arial" pitchFamily="34" charset="0"/>
              <a:buChar char="•"/>
            </a:pPr>
            <a:r>
              <a:rPr lang="en-GB" sz="900" kern="1200" dirty="0" smtClean="0">
                <a:solidFill>
                  <a:schemeClr val="tx1"/>
                </a:solidFill>
                <a:latin typeface="Segoe" pitchFamily="34" charset="0"/>
                <a:ea typeface="+mn-ea"/>
                <a:cs typeface="+mn-cs"/>
              </a:rPr>
              <a:t>Get-Service </a:t>
            </a:r>
            <a:r>
              <a:rPr lang="en-GB" sz="900" kern="1200" dirty="0" err="1" smtClean="0">
                <a:solidFill>
                  <a:schemeClr val="tx1"/>
                </a:solidFill>
                <a:latin typeface="Segoe" pitchFamily="34" charset="0"/>
                <a:ea typeface="+mn-ea"/>
                <a:cs typeface="+mn-cs"/>
              </a:rPr>
              <a:t>Netlogon</a:t>
            </a:r>
            <a:endParaRPr lang="en-GB" sz="900" kern="1200" dirty="0" smtClean="0">
              <a:solidFill>
                <a:schemeClr val="tx1"/>
              </a:solidFill>
              <a:latin typeface="Segoe" pitchFamily="34" charset="0"/>
              <a:ea typeface="+mn-ea"/>
              <a:cs typeface="+mn-cs"/>
            </a:endParaRPr>
          </a:p>
          <a:p>
            <a:pPr>
              <a:buFont typeface="Arial" pitchFamily="34" charset="0"/>
              <a:buChar char="•"/>
            </a:pPr>
            <a:endParaRPr lang="en-GB" sz="900" kern="1200" dirty="0" smtClean="0">
              <a:solidFill>
                <a:schemeClr val="tx1"/>
              </a:solidFill>
              <a:latin typeface="Segoe" pitchFamily="34" charset="0"/>
              <a:ea typeface="+mn-ea"/>
              <a:cs typeface="+mn-cs"/>
            </a:endParaRPr>
          </a:p>
          <a:p>
            <a:r>
              <a:rPr lang="en-US" sz="900" kern="1200" baseline="0" dirty="0" smtClean="0">
                <a:solidFill>
                  <a:schemeClr val="tx1"/>
                </a:solidFill>
                <a:latin typeface="Segoe" pitchFamily="34" charset="0"/>
                <a:ea typeface="+mn-ea"/>
                <a:cs typeface="+mn-cs"/>
              </a:rPr>
              <a:t>Many </a:t>
            </a:r>
            <a:r>
              <a:rPr lang="en-US" sz="900" b="1" kern="1200" baseline="0" dirty="0" smtClean="0">
                <a:solidFill>
                  <a:schemeClr val="tx1"/>
                </a:solidFill>
                <a:latin typeface="Segoe" pitchFamily="34" charset="0"/>
                <a:ea typeface="+mn-ea"/>
                <a:cs typeface="+mn-cs"/>
              </a:rPr>
              <a:t>cmdlets have a default behavior when they are used without parameters</a:t>
            </a:r>
            <a:r>
              <a:rPr lang="en-US" sz="900" kern="1200" baseline="0" dirty="0" smtClean="0">
                <a:solidFill>
                  <a:schemeClr val="tx1"/>
                </a:solidFill>
                <a:latin typeface="Segoe" pitchFamily="34" charset="0"/>
                <a:ea typeface="+mn-ea"/>
                <a:cs typeface="+mn-cs"/>
              </a:rPr>
              <a:t>. This is especially true of the Get-* cmdlets.</a:t>
            </a:r>
          </a:p>
          <a:p>
            <a:pPr>
              <a:buFont typeface="Arial" pitchFamily="34" charset="0"/>
              <a:buChar char="•"/>
            </a:pPr>
            <a:r>
              <a:rPr lang="en-US" sz="900" kern="1200" baseline="0" dirty="0" smtClean="0">
                <a:solidFill>
                  <a:schemeClr val="tx1"/>
                </a:solidFill>
                <a:latin typeface="Segoe" pitchFamily="34" charset="0"/>
                <a:ea typeface="+mn-ea"/>
                <a:cs typeface="+mn-cs"/>
              </a:rPr>
              <a:t>Get-Date returns date and time information in many formats.</a:t>
            </a:r>
          </a:p>
          <a:p>
            <a:pPr>
              <a:buFont typeface="Arial" pitchFamily="34" charset="0"/>
              <a:buChar char="•"/>
            </a:pPr>
            <a:r>
              <a:rPr lang="en-US" sz="900" kern="1200" baseline="0" dirty="0" smtClean="0">
                <a:solidFill>
                  <a:schemeClr val="tx1"/>
                </a:solidFill>
                <a:latin typeface="Segoe" pitchFamily="34" charset="0"/>
                <a:ea typeface="+mn-ea"/>
                <a:cs typeface="+mn-cs"/>
              </a:rPr>
              <a:t>Get-Process lists all processes by default, but when you give it a Name or Id parameter, you can specify one or more names or process identifiers (comma </a:t>
            </a:r>
            <a:r>
              <a:rPr lang="de-DE" sz="900" kern="1200" baseline="0" dirty="0" err="1" smtClean="0">
                <a:solidFill>
                  <a:schemeClr val="tx1"/>
                </a:solidFill>
                <a:latin typeface="Segoe" pitchFamily="34" charset="0"/>
                <a:ea typeface="+mn-ea"/>
                <a:cs typeface="+mn-cs"/>
              </a:rPr>
              <a:t>separated</a:t>
            </a:r>
            <a:r>
              <a:rPr lang="de-DE" sz="900" kern="1200" baseline="0" dirty="0" smtClean="0">
                <a:solidFill>
                  <a:schemeClr val="tx1"/>
                </a:solidFill>
                <a:latin typeface="Segoe" pitchFamily="34" charset="0"/>
                <a:ea typeface="+mn-ea"/>
                <a:cs typeface="+mn-cs"/>
              </a:rPr>
              <a:t>).</a:t>
            </a:r>
          </a:p>
          <a:p>
            <a:pPr>
              <a:buFont typeface="Arial" pitchFamily="34" charset="0"/>
              <a:buChar char="•"/>
            </a:pPr>
            <a:r>
              <a:rPr lang="en-US" sz="900" kern="1200" baseline="0" dirty="0" smtClean="0">
                <a:solidFill>
                  <a:schemeClr val="tx1"/>
                </a:solidFill>
                <a:latin typeface="Segoe" pitchFamily="34" charset="0"/>
                <a:ea typeface="+mn-ea"/>
                <a:cs typeface="+mn-cs"/>
              </a:rPr>
              <a:t>Get-Help provides information about cmdlets and other topics. Cmdlet names can be used as parameters to Get-Help.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pPr defTabSz="914363">
              <a:defRPr/>
            </a:pPr>
            <a:fld id="{229FFBFC-AF7D-4AA7-82A1-A6A0D30A2374}" type="datetime8">
              <a:rPr lang="en-US">
                <a:solidFill>
                  <a:prstClr val="black"/>
                </a:solidFill>
              </a:rPr>
              <a:pPr defTabSz="914363">
                <a:defRPr/>
              </a:pPr>
              <a:t>10/28/2016 1:16 PM</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r>
              <a:rPr lang="en-US" smtClean="0">
                <a:solidFill>
                  <a:prstClr val="black"/>
                </a:solidFill>
              </a:rPr>
              <a:t>©2006 Microsoft Corporation. All rights reserved.</a:t>
            </a:r>
          </a:p>
          <a:p>
            <a:pPr>
              <a:defRPr/>
            </a:pPr>
            <a:r>
              <a:rPr lang="en-US" smtClean="0">
                <a:solidFill>
                  <a:prstClr val="black"/>
                </a:solidFill>
              </a:rPr>
              <a:t>This presentation is for informational purposes only. Microsoft makes no warranties, express or implied, in this summary.</a:t>
            </a:r>
            <a:endParaRPr lang="en-US" dirty="0">
              <a:solidFill>
                <a:prstClr val="black"/>
              </a:solidFill>
            </a:endParaRPr>
          </a:p>
        </p:txBody>
      </p:sp>
      <p:sp>
        <p:nvSpPr>
          <p:cNvPr id="6" name="Slide Number Placeholder 5"/>
          <p:cNvSpPr>
            <a:spLocks noGrp="1"/>
          </p:cNvSpPr>
          <p:nvPr>
            <p:ph type="sldNum" sz="quarter" idx="12"/>
          </p:nvPr>
        </p:nvSpPr>
        <p:spPr/>
        <p:txBody>
          <a:bodyPr/>
          <a:lstStyle/>
          <a:p>
            <a:pPr>
              <a:defRPr/>
            </a:pPr>
            <a:fld id="{9C7098DF-65E7-464D-ADD4-E2A28AA51C4A}"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25481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266500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Required for required options or values they will not be enclosed in any bracket.</a:t>
            </a:r>
          </a:p>
          <a:p>
            <a:r>
              <a:rPr lang="en-US" dirty="0" smtClean="0"/>
              <a:t>Options or values enclosed in [ ] are optional</a:t>
            </a:r>
          </a:p>
          <a:p>
            <a:r>
              <a:rPr lang="en-US" dirty="0" smtClean="0"/>
              <a:t>Values are represent with the type they take between &lt; &gt;</a:t>
            </a:r>
          </a:p>
          <a:p>
            <a:r>
              <a:rPr lang="en-US" dirty="0" smtClean="0"/>
              <a:t>Those values that can be lists are represented as &lt;type[ ]&gt; </a:t>
            </a:r>
          </a:p>
          <a:p>
            <a:r>
              <a:rPr lang="en-US" dirty="0" smtClean="0"/>
              <a:t>Those that have a predefined list of options it can take are represented as &lt; option1 | option2 | option3&gt;</a:t>
            </a:r>
            <a:endParaRPr lang="en-US" dirty="0"/>
          </a:p>
        </p:txBody>
      </p:sp>
    </p:spTree>
    <p:extLst>
      <p:ext uri="{BB962C8B-B14F-4D97-AF65-F5344CB8AC3E}">
        <p14:creationId xmlns:p14="http://schemas.microsoft.com/office/powerpoint/2010/main" val="2798222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147816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289668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smtClean="0">
                <a:solidFill>
                  <a:schemeClr val="tx1"/>
                </a:solidFill>
                <a:latin typeface="Segoe UI Light"/>
                <a:ea typeface="+mn-ea"/>
                <a:cs typeface="+mn-cs"/>
              </a:rPr>
              <a:t>           </a:t>
            </a:r>
            <a:r>
              <a:rPr lang="en-AU" sz="1200" kern="1200" dirty="0" smtClean="0">
                <a:solidFill>
                  <a:schemeClr val="tx1"/>
                </a:solidFill>
                <a:latin typeface="Segoe UI Light"/>
                <a:ea typeface="+mn-ea"/>
                <a:cs typeface="+mn-cs"/>
              </a:rPr>
              <a:t>-Name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538829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smtClean="0">
                <a:solidFill>
                  <a:schemeClr val="tx1"/>
                </a:solidFill>
                <a:latin typeface="Segoe UI Light"/>
                <a:ea typeface="+mn-ea"/>
                <a:cs typeface="+mn-cs"/>
              </a:rPr>
              <a:t>           </a:t>
            </a:r>
            <a:r>
              <a:rPr lang="en-AU" sz="1200" kern="1200" dirty="0" smtClean="0">
                <a:solidFill>
                  <a:schemeClr val="tx1"/>
                </a:solidFill>
                <a:latin typeface="Segoe UI Light"/>
                <a:ea typeface="+mn-ea"/>
                <a:cs typeface="+mn-cs"/>
              </a:rPr>
              <a:t>-Name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63798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xfrm>
            <a:off x="0" y="0"/>
            <a:ext cx="3043343" cy="465455"/>
          </a:xfrm>
          <a:prstGeom prst="rect">
            <a:avLst/>
          </a:prstGeom>
          <a:noFill/>
        </p:spPr>
        <p:txBody>
          <a:bodyPr/>
          <a:lstStyle/>
          <a:p>
            <a:pPr defTabSz="914363"/>
            <a:r>
              <a:rPr lang="en-US">
                <a:solidFill>
                  <a:prstClr val="black"/>
                </a:solidFill>
              </a:rPr>
              <a:t>Module 0: Introduction</a:t>
            </a:r>
          </a:p>
        </p:txBody>
      </p:sp>
      <p:sp>
        <p:nvSpPr>
          <p:cNvPr id="20483" name="Rectangle 3"/>
          <p:cNvSpPr>
            <a:spLocks noGrp="1" noChangeArrowheads="1"/>
          </p:cNvSpPr>
          <p:nvPr>
            <p:ph type="dt" sz="quarter" idx="1"/>
          </p:nvPr>
        </p:nvSpPr>
        <p:spPr>
          <a:xfrm>
            <a:off x="3978132" y="0"/>
            <a:ext cx="3043343" cy="465455"/>
          </a:xfrm>
          <a:prstGeom prst="rect">
            <a:avLst/>
          </a:prstGeom>
          <a:noFill/>
        </p:spPr>
        <p:txBody>
          <a:bodyPr/>
          <a:lstStyle/>
          <a:p>
            <a:pPr defTabSz="914363"/>
            <a:r>
              <a:rPr lang="en-US">
                <a:solidFill>
                  <a:prstClr val="black"/>
                </a:solidFill>
              </a:rPr>
              <a:t>Course ####y</a:t>
            </a:r>
          </a:p>
        </p:txBody>
      </p:sp>
      <p:sp>
        <p:nvSpPr>
          <p:cNvPr id="20484" name="Rectangle 7"/>
          <p:cNvSpPr>
            <a:spLocks noGrp="1" noChangeArrowheads="1"/>
          </p:cNvSpPr>
          <p:nvPr>
            <p:ph type="sldNum" sz="quarter" idx="5"/>
          </p:nvPr>
        </p:nvSpPr>
        <p:spPr>
          <a:noFill/>
        </p:spPr>
        <p:txBody>
          <a:bodyPr/>
          <a:lstStyle/>
          <a:p>
            <a:fld id="{D26AE589-71D9-4349-AFBE-992F3820B91A}" type="slidenum">
              <a:rPr lang="en-US">
                <a:solidFill>
                  <a:prstClr val="black"/>
                </a:solidFill>
              </a:rPr>
              <a:pPr/>
              <a:t>3</a:t>
            </a:fld>
            <a:endParaRPr lang="en-US">
              <a:solidFill>
                <a:prstClr val="black"/>
              </a:solidFill>
            </a:endParaRPr>
          </a:p>
        </p:txBody>
      </p:sp>
      <p:sp>
        <p:nvSpPr>
          <p:cNvPr id="20485" name="Rectangle 2"/>
          <p:cNvSpPr>
            <a:spLocks noGrp="1" noRot="1" noChangeAspect="1" noChangeArrowheads="1" noTextEdit="1"/>
          </p:cNvSpPr>
          <p:nvPr>
            <p:ph type="sldImg"/>
          </p:nvPr>
        </p:nvSpPr>
        <p:spPr>
          <a:ln/>
        </p:spPr>
      </p:sp>
      <p:sp>
        <p:nvSpPr>
          <p:cNvPr id="20486" name="Rectangle 4"/>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pPr defTabSz="914363"/>
            <a:r>
              <a:rPr lang="en-US" sz="1000" dirty="0">
                <a:solidFill>
                  <a:prstClr val="black"/>
                </a:solidFill>
                <a:latin typeface="Arial" charset="0"/>
              </a:rPr>
              <a:t>Welcome students to the course and introduce yourself. Provide a brief overview of your background to establish credibility.</a:t>
            </a:r>
          </a:p>
          <a:p>
            <a:pPr defTabSz="914363"/>
            <a:endParaRPr lang="en-US" sz="1000" dirty="0">
              <a:solidFill>
                <a:prstClr val="black"/>
              </a:solidFill>
              <a:latin typeface="Arial" charset="0"/>
            </a:endParaRPr>
          </a:p>
          <a:p>
            <a:pPr defTabSz="914363"/>
            <a:r>
              <a:rPr lang="en-US" sz="1000" dirty="0">
                <a:solidFill>
                  <a:prstClr val="black"/>
                </a:solidFill>
                <a:latin typeface="Arial" charset="0"/>
              </a:rPr>
              <a:t>Ask students to introduce themselves and provide their backgrounds, product experience, and expectations of the course.</a:t>
            </a:r>
          </a:p>
          <a:p>
            <a:pPr defTabSz="914363"/>
            <a:endParaRPr lang="en-US" sz="1000" dirty="0">
              <a:solidFill>
                <a:prstClr val="black"/>
              </a:solidFill>
              <a:latin typeface="Arial" charset="0"/>
            </a:endParaRPr>
          </a:p>
          <a:p>
            <a:pPr defTabSz="914363"/>
            <a:r>
              <a:rPr lang="en-US" sz="1000" dirty="0">
                <a:solidFill>
                  <a:prstClr val="black"/>
                </a:solidFill>
                <a:latin typeface="Arial" charset="0"/>
              </a:rPr>
              <a:t>Record student expectations on a whiteboard or flip chart that you can reference during class.</a:t>
            </a:r>
          </a:p>
          <a:p>
            <a:pPr defTabSz="914363"/>
            <a:endParaRPr lang="en-US" sz="1000" dirty="0">
              <a:solidFill>
                <a:prstClr val="black"/>
              </a:solidFill>
              <a:latin typeface="Arial" charset="0"/>
            </a:endParaRPr>
          </a:p>
          <a:p>
            <a:pPr defTabSz="914363"/>
            <a:endParaRPr lang="en-US" sz="1000" dirty="0">
              <a:solidFill>
                <a:prstClr val="black"/>
              </a:solidFill>
              <a:latin typeface="Arial" charset="0"/>
            </a:endParaRPr>
          </a:p>
        </p:txBody>
      </p:sp>
    </p:spTree>
    <p:extLst>
      <p:ext uri="{BB962C8B-B14F-4D97-AF65-F5344CB8AC3E}">
        <p14:creationId xmlns:p14="http://schemas.microsoft.com/office/powerpoint/2010/main" val="224519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smtClean="0"/>
              <a:t> </a:t>
            </a:r>
            <a:r>
              <a:rPr lang="en-AU" sz="1200" kern="1200" dirty="0" smtClean="0">
                <a:solidFill>
                  <a:schemeClr val="tx1"/>
                </a:solidFill>
                <a:latin typeface="Segoe UI Light"/>
                <a:ea typeface="+mn-ea"/>
                <a:cs typeface="+mn-cs"/>
              </a:rPr>
              <a:t>The syntax diagrams use the following symbols: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hyphen (-) indicates a parameter name. In a command, type the hyphen</a:t>
            </a:r>
          </a:p>
          <a:p>
            <a:r>
              <a:rPr lang="en-AU" sz="1200" kern="1200" dirty="0" smtClean="0">
                <a:solidFill>
                  <a:schemeClr val="tx1"/>
                </a:solidFill>
                <a:latin typeface="Segoe UI Light"/>
                <a:ea typeface="+mn-ea"/>
                <a:cs typeface="+mn-cs"/>
              </a:rPr>
              <a:t>       immediately before the parameter name with no intervening spaces, as</a:t>
            </a:r>
          </a:p>
          <a:p>
            <a:r>
              <a:rPr lang="en-AU" sz="1200" kern="1200" dirty="0" smtClean="0">
                <a:solidFill>
                  <a:schemeClr val="tx1"/>
                </a:solidFill>
                <a:latin typeface="Segoe UI Light"/>
                <a:ea typeface="+mn-ea"/>
                <a:cs typeface="+mn-cs"/>
              </a:rPr>
              <a:t>       shown in the syntax diagram.</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to use the Name parameter of New-Alias,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Angle brackets (&lt;&gt;) indicate placeholder text. You do not type the</a:t>
            </a:r>
          </a:p>
          <a:p>
            <a:r>
              <a:rPr lang="en-AU" sz="1200" kern="1200" dirty="0" smtClean="0">
                <a:solidFill>
                  <a:schemeClr val="tx1"/>
                </a:solidFill>
                <a:latin typeface="Segoe UI Light"/>
                <a:ea typeface="+mn-ea"/>
                <a:cs typeface="+mn-cs"/>
              </a:rPr>
              <a:t>       angle brackets or the placeholder text in a command. Instead, you replace</a:t>
            </a:r>
          </a:p>
          <a:p>
            <a:r>
              <a:rPr lang="en-AU" sz="1200" kern="1200" dirty="0" smtClean="0">
                <a:solidFill>
                  <a:schemeClr val="tx1"/>
                </a:solidFill>
                <a:latin typeface="Segoe UI Light"/>
                <a:ea typeface="+mn-ea"/>
                <a:cs typeface="+mn-cs"/>
              </a:rPr>
              <a:t>       it with the item that it describes.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Angle brackets are used to identify the .NET type of the value that</a:t>
            </a:r>
          </a:p>
          <a:p>
            <a:r>
              <a:rPr lang="en-AU" sz="1200" kern="1200" dirty="0" smtClean="0">
                <a:solidFill>
                  <a:schemeClr val="tx1"/>
                </a:solidFill>
                <a:latin typeface="Segoe UI Light"/>
                <a:ea typeface="+mn-ea"/>
                <a:cs typeface="+mn-cs"/>
              </a:rPr>
              <a:t>       a parameter takes. For example, to use the Name parameter of the New-Alias</a:t>
            </a:r>
          </a:p>
          <a:p>
            <a:r>
              <a:rPr lang="en-AU" sz="1200" kern="1200" dirty="0" smtClean="0">
                <a:solidFill>
                  <a:schemeClr val="tx1"/>
                </a:solidFill>
                <a:latin typeface="Segoe UI Light"/>
                <a:ea typeface="+mn-ea"/>
                <a:cs typeface="+mn-cs"/>
              </a:rPr>
              <a:t>       cmdlet, you replace the &lt;string&gt; with a string, which is a single word or a</a:t>
            </a:r>
          </a:p>
          <a:p>
            <a:r>
              <a:rPr lang="en-AU" sz="1200" kern="1200" dirty="0" smtClean="0">
                <a:solidFill>
                  <a:schemeClr val="tx1"/>
                </a:solidFill>
                <a:latin typeface="Segoe UI Light"/>
                <a:ea typeface="+mn-ea"/>
                <a:cs typeface="+mn-cs"/>
              </a:rPr>
              <a:t>       group of words that are enclosed in quotation marks.</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 Brackets ([ ]) indicate optional items. A parameter and its value can be</a:t>
            </a:r>
          </a:p>
          <a:p>
            <a:r>
              <a:rPr lang="en-AU" sz="1200" kern="1200" dirty="0" smtClean="0">
                <a:solidFill>
                  <a:schemeClr val="tx1"/>
                </a:solidFill>
                <a:latin typeface="Segoe UI Light"/>
                <a:ea typeface="+mn-ea"/>
                <a:cs typeface="+mn-cs"/>
              </a:rPr>
              <a:t>       optional, or the name of a required parameter can be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For example, the Description parameter of New-Alias and its value are</a:t>
            </a:r>
          </a:p>
          <a:p>
            <a:r>
              <a:rPr lang="en-AU" sz="1200" kern="1200" dirty="0" smtClean="0">
                <a:solidFill>
                  <a:schemeClr val="tx1"/>
                </a:solidFill>
                <a:latin typeface="Segoe UI Light"/>
                <a:ea typeface="+mn-ea"/>
                <a:cs typeface="+mn-cs"/>
              </a:rPr>
              <a:t>       enclosed in brackets because they are both optional.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[-Description &lt;string&gt;]</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brackets also indicate that the Name parameter value (&lt;string&gt;) is</a:t>
            </a:r>
          </a:p>
          <a:p>
            <a:r>
              <a:rPr lang="en-AU" sz="1200" kern="1200" dirty="0" smtClean="0">
                <a:solidFill>
                  <a:schemeClr val="tx1"/>
                </a:solidFill>
                <a:latin typeface="Segoe UI Light"/>
                <a:ea typeface="+mn-ea"/>
                <a:cs typeface="+mn-cs"/>
              </a:rPr>
              <a:t>       required, but the parameter name, "Name," is optional.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A right and left bracket ([]) appended to a .NET type indicates that</a:t>
            </a:r>
          </a:p>
          <a:p>
            <a:r>
              <a:rPr lang="en-AU" sz="1200" kern="1200" dirty="0" smtClean="0">
                <a:solidFill>
                  <a:schemeClr val="tx1"/>
                </a:solidFill>
                <a:latin typeface="Segoe UI Light"/>
                <a:ea typeface="+mn-ea"/>
                <a:cs typeface="+mn-cs"/>
              </a:rPr>
              <a:t>       the parameter can accept one or multiple values of that type. Enter the </a:t>
            </a:r>
          </a:p>
          <a:p>
            <a:r>
              <a:rPr lang="en-AU" sz="1200" kern="1200" dirty="0" smtClean="0">
                <a:solidFill>
                  <a:schemeClr val="tx1"/>
                </a:solidFill>
                <a:latin typeface="Segoe UI Light"/>
                <a:ea typeface="+mn-ea"/>
                <a:cs typeface="+mn-cs"/>
              </a:rPr>
              <a:t>       values in a comma-separated list.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Name parameter of the New-Alias cmdlet takes only </a:t>
            </a:r>
          </a:p>
          <a:p>
            <a:r>
              <a:rPr lang="en-AU" sz="1200" kern="1200" dirty="0" smtClean="0">
                <a:solidFill>
                  <a:schemeClr val="tx1"/>
                </a:solidFill>
                <a:latin typeface="Segoe UI Light"/>
                <a:ea typeface="+mn-ea"/>
                <a:cs typeface="+mn-cs"/>
              </a:rPr>
              <a:t>       one string, but the Name parameter of Get-Process can take one or </a:t>
            </a:r>
          </a:p>
          <a:p>
            <a:r>
              <a:rPr lang="en-AU" sz="1200" kern="1200" dirty="0" smtClean="0">
                <a:solidFill>
                  <a:schemeClr val="tx1"/>
                </a:solidFill>
                <a:latin typeface="Segoe UI Light"/>
                <a:ea typeface="+mn-ea"/>
                <a:cs typeface="+mn-cs"/>
              </a:rPr>
              <a:t>       many strings.</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MyAlias</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&lt;string[]&gt;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Get-Process -Name Explorer, </a:t>
            </a:r>
            <a:r>
              <a:rPr lang="en-AU" sz="1200" kern="1200" dirty="0" err="1" smtClean="0">
                <a:solidFill>
                  <a:schemeClr val="tx1"/>
                </a:solidFill>
                <a:latin typeface="Segoe UI Light"/>
                <a:ea typeface="+mn-ea"/>
                <a:cs typeface="+mn-cs"/>
              </a:rPr>
              <a:t>Winlogon</a:t>
            </a:r>
            <a:r>
              <a:rPr lang="en-AU" sz="1200" kern="1200" dirty="0" smtClean="0">
                <a:solidFill>
                  <a:schemeClr val="tx1"/>
                </a:solidFill>
                <a:latin typeface="Segoe UI Light"/>
                <a:ea typeface="+mn-ea"/>
                <a:cs typeface="+mn-cs"/>
              </a:rPr>
              <a:t>, Services</a:t>
            </a:r>
          </a:p>
          <a:p>
            <a:r>
              <a:rPr lang="en-AU" sz="1200" kern="1200" dirty="0" smtClean="0">
                <a:solidFill>
                  <a:schemeClr val="tx1"/>
                </a:solidFill>
                <a:latin typeface="Segoe UI Light"/>
                <a:ea typeface="+mn-ea"/>
                <a:cs typeface="+mn-cs"/>
              </a:rPr>
              <a:t>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 Braces ({}) indicate an "enumeration," which is a set of valid values</a:t>
            </a:r>
          </a:p>
          <a:p>
            <a:r>
              <a:rPr lang="en-AU" sz="1200" kern="1200" dirty="0" smtClean="0">
                <a:solidFill>
                  <a:schemeClr val="tx1"/>
                </a:solidFill>
                <a:latin typeface="Segoe UI Light"/>
                <a:ea typeface="+mn-ea"/>
                <a:cs typeface="+mn-cs"/>
              </a:rPr>
              <a:t>       for a parameter. </a:t>
            </a:r>
          </a:p>
          <a:p>
            <a:r>
              <a:rPr lang="en-AU" sz="1200" kern="1200" dirty="0" smtClean="0">
                <a:solidFill>
                  <a:schemeClr val="tx1"/>
                </a:solidFill>
                <a:latin typeface="Segoe UI Light"/>
                <a:ea typeface="+mn-ea"/>
                <a:cs typeface="+mn-cs"/>
              </a:rPr>
              <a:t> </a:t>
            </a:r>
          </a:p>
          <a:p>
            <a:r>
              <a:rPr lang="en-AU" sz="1200" kern="1200" dirty="0" smtClean="0">
                <a:solidFill>
                  <a:schemeClr val="tx1"/>
                </a:solidFill>
                <a:latin typeface="Segoe UI Light"/>
                <a:ea typeface="+mn-ea"/>
                <a:cs typeface="+mn-cs"/>
              </a:rPr>
              <a:t>       The values in the braces are separated by vertical bars ( | ). These bars       </a:t>
            </a:r>
          </a:p>
          <a:p>
            <a:r>
              <a:rPr lang="en-AU" sz="1200" kern="1200" dirty="0" smtClean="0">
                <a:solidFill>
                  <a:schemeClr val="tx1"/>
                </a:solidFill>
                <a:latin typeface="Segoe UI Light"/>
                <a:ea typeface="+mn-ea"/>
                <a:cs typeface="+mn-cs"/>
              </a:rPr>
              <a:t>       indicate an "exclusive or" choice, meaning that you can choose only</a:t>
            </a:r>
          </a:p>
          <a:p>
            <a:r>
              <a:rPr lang="en-AU" sz="1200" kern="1200" dirty="0" smtClean="0">
                <a:solidFill>
                  <a:schemeClr val="tx1"/>
                </a:solidFill>
                <a:latin typeface="Segoe UI Light"/>
                <a:ea typeface="+mn-ea"/>
                <a:cs typeface="+mn-cs"/>
              </a:rPr>
              <a:t>       one value from the set of values that are listed inside the braces. </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For example, the syntax for the New-Alias cmdlet includes the following</a:t>
            </a:r>
          </a:p>
          <a:p>
            <a:r>
              <a:rPr lang="en-AU" sz="1200" kern="1200" dirty="0" smtClean="0">
                <a:solidFill>
                  <a:schemeClr val="tx1"/>
                </a:solidFill>
                <a:latin typeface="Segoe UI Light"/>
                <a:ea typeface="+mn-ea"/>
                <a:cs typeface="+mn-cs"/>
              </a:rPr>
              <a:t>       value enumeration for the Option parameter:</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{None |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 Constant | Private |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braces and vertical bars indicate that you can choose any one of</a:t>
            </a:r>
          </a:p>
          <a:p>
            <a:r>
              <a:rPr lang="en-AU" sz="1200" kern="1200" dirty="0" smtClean="0">
                <a:solidFill>
                  <a:schemeClr val="tx1"/>
                </a:solidFill>
                <a:latin typeface="Segoe UI Light"/>
                <a:ea typeface="+mn-ea"/>
                <a:cs typeface="+mn-cs"/>
              </a:rPr>
              <a:t>       the listed values for the Option parameter, such as </a:t>
            </a:r>
            <a:r>
              <a:rPr lang="en-AU" sz="1200" kern="1200" dirty="0" err="1" smtClean="0">
                <a:solidFill>
                  <a:schemeClr val="tx1"/>
                </a:solidFill>
                <a:latin typeface="Segoe UI Light"/>
                <a:ea typeface="+mn-ea"/>
                <a:cs typeface="+mn-cs"/>
              </a:rPr>
              <a:t>ReadOnly</a:t>
            </a:r>
            <a:r>
              <a:rPr lang="en-AU" sz="1200" kern="1200" dirty="0" smtClean="0">
                <a:solidFill>
                  <a:schemeClr val="tx1"/>
                </a:solidFill>
                <a:latin typeface="Segoe UI Light"/>
                <a:ea typeface="+mn-ea"/>
                <a:cs typeface="+mn-cs"/>
              </a:rPr>
              <a:t> or </a:t>
            </a:r>
            <a:r>
              <a:rPr lang="en-AU" sz="1200" kern="1200" dirty="0" err="1" smtClean="0">
                <a:solidFill>
                  <a:schemeClr val="tx1"/>
                </a:solidFill>
                <a:latin typeface="Segoe UI Light"/>
                <a:ea typeface="+mn-ea"/>
                <a:cs typeface="+mn-cs"/>
              </a:rPr>
              <a:t>AllScope</a:t>
            </a:r>
            <a:r>
              <a:rPr lang="en-AU" sz="1200" kern="1200" dirty="0" smtClean="0">
                <a:solidFill>
                  <a:schemeClr val="tx1"/>
                </a:solidFill>
                <a:latin typeface="Segoe UI Light"/>
                <a:ea typeface="+mn-ea"/>
                <a:cs typeface="+mn-cs"/>
              </a:rPr>
              <a: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 </a:t>
            </a:r>
            <a:r>
              <a:rPr lang="en-AU" sz="1200" kern="1200" dirty="0" err="1" smtClean="0">
                <a:solidFill>
                  <a:schemeClr val="tx1"/>
                </a:solidFill>
                <a:latin typeface="Segoe UI Light"/>
                <a:ea typeface="+mn-ea"/>
                <a:cs typeface="+mn-cs"/>
              </a:rPr>
              <a:t>ReadOnly</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Optional Items</a:t>
            </a:r>
          </a:p>
          <a:p>
            <a:r>
              <a:rPr lang="en-AU" sz="1200" kern="1200" dirty="0" smtClean="0">
                <a:solidFill>
                  <a:schemeClr val="tx1"/>
                </a:solidFill>
                <a:latin typeface="Segoe UI Light"/>
                <a:ea typeface="+mn-ea"/>
                <a:cs typeface="+mn-cs"/>
              </a:rPr>
              <a:t>      Brackets ([]) surround optional items. For example, in the New-Alias </a:t>
            </a:r>
          </a:p>
          <a:p>
            <a:r>
              <a:rPr lang="en-AU" sz="1200" kern="1200" dirty="0" smtClean="0">
                <a:solidFill>
                  <a:schemeClr val="tx1"/>
                </a:solidFill>
                <a:latin typeface="Segoe UI Light"/>
                <a:ea typeface="+mn-ea"/>
                <a:cs typeface="+mn-cs"/>
              </a:rPr>
              <a:t>      cmdlet syntax description, the Scope parameter is optional. This is </a:t>
            </a:r>
          </a:p>
          <a:p>
            <a:r>
              <a:rPr lang="en-AU" sz="1200" kern="1200" dirty="0" smtClean="0">
                <a:solidFill>
                  <a:schemeClr val="tx1"/>
                </a:solidFill>
                <a:latin typeface="Segoe UI Light"/>
                <a:ea typeface="+mn-ea"/>
                <a:cs typeface="+mn-cs"/>
              </a:rPr>
              <a:t>      indicated in the syntax by the brackets around the parameter name </a:t>
            </a:r>
          </a:p>
          <a:p>
            <a:r>
              <a:rPr lang="en-AU" sz="1200" kern="1200" dirty="0" smtClean="0">
                <a:solidFill>
                  <a:schemeClr val="tx1"/>
                </a:solidFill>
                <a:latin typeface="Segoe UI Light"/>
                <a:ea typeface="+mn-ea"/>
                <a:cs typeface="+mn-cs"/>
              </a:rPr>
              <a:t>      and type: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[-Scope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Both the following examples are correct uses of the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r>
              <a:rPr lang="en-AU" sz="1200" kern="1200" dirty="0" smtClean="0">
                <a:solidFill>
                  <a:schemeClr val="tx1"/>
                </a:solidFill>
                <a:latin typeface="Segoe UI Light"/>
                <a:ea typeface="+mn-ea"/>
                <a:cs typeface="+mn-cs"/>
              </a:rPr>
              <a:t> -Scope global</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A parameter name can be optional even if the value for that parameter is </a:t>
            </a:r>
          </a:p>
          <a:p>
            <a:r>
              <a:rPr lang="en-AU" sz="1200" kern="1200" dirty="0" smtClean="0">
                <a:solidFill>
                  <a:schemeClr val="tx1"/>
                </a:solidFill>
                <a:latin typeface="Segoe UI Light"/>
                <a:ea typeface="+mn-ea"/>
                <a:cs typeface="+mn-cs"/>
              </a:rPr>
              <a:t>      required. This is indicated in the syntax by the brackets around the </a:t>
            </a:r>
          </a:p>
          <a:p>
            <a:r>
              <a:rPr lang="en-AU" sz="1200" kern="1200" dirty="0" smtClean="0">
                <a:solidFill>
                  <a:schemeClr val="tx1"/>
                </a:solidFill>
                <a:latin typeface="Segoe UI Light"/>
                <a:ea typeface="+mn-ea"/>
                <a:cs typeface="+mn-cs"/>
              </a:rPr>
              <a:t>      parameter name but not the parameter type, as in this example from the </a:t>
            </a:r>
          </a:p>
          <a:p>
            <a:r>
              <a:rPr lang="en-AU" sz="1200" kern="1200" dirty="0" smtClean="0">
                <a:solidFill>
                  <a:schemeClr val="tx1"/>
                </a:solidFill>
                <a:latin typeface="Segoe UI Light"/>
                <a:ea typeface="+mn-ea"/>
                <a:cs typeface="+mn-cs"/>
              </a:rPr>
              <a:t>      New-Alias cmdlet: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[-Name] &lt;string&gt; [-Value] &lt;string&gt;</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commands correctly use the New-Alias cmdlet. The commands </a:t>
            </a:r>
          </a:p>
          <a:p>
            <a:r>
              <a:rPr lang="en-AU" sz="1200" kern="1200" dirty="0" smtClean="0">
                <a:solidFill>
                  <a:schemeClr val="tx1"/>
                </a:solidFill>
                <a:latin typeface="Segoe UI Light"/>
                <a:ea typeface="+mn-ea"/>
                <a:cs typeface="+mn-cs"/>
              </a:rPr>
              <a:t>      produce the same result.</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-Name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-Value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r>
              <a:rPr lang="en-AU" sz="1200" kern="1200" dirty="0" smtClean="0">
                <a:solidFill>
                  <a:schemeClr val="tx1"/>
                </a:solidFill>
                <a:latin typeface="Segoe UI Light"/>
                <a:ea typeface="+mn-ea"/>
                <a:cs typeface="+mn-cs"/>
              </a:rPr>
              <a:t> Update-</a:t>
            </a:r>
            <a:r>
              <a:rPr lang="en-AU" sz="1200" kern="1200" dirty="0" err="1" smtClean="0">
                <a:solidFill>
                  <a:schemeClr val="tx1"/>
                </a:solidFill>
                <a:latin typeface="Segoe UI Light"/>
                <a:ea typeface="+mn-ea"/>
                <a:cs typeface="+mn-cs"/>
              </a:rPr>
              <a:t>TypeData</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If the parameter name is not included in the statement as typed, Windows </a:t>
            </a:r>
          </a:p>
          <a:p>
            <a:r>
              <a:rPr lang="en-AU" sz="1200" kern="1200" dirty="0" smtClean="0">
                <a:solidFill>
                  <a:schemeClr val="tx1"/>
                </a:solidFill>
                <a:latin typeface="Segoe UI Light"/>
                <a:ea typeface="+mn-ea"/>
                <a:cs typeface="+mn-cs"/>
              </a:rPr>
              <a:t>      PowerShell tries to use the position of the arguments to assign the </a:t>
            </a:r>
          </a:p>
          <a:p>
            <a:r>
              <a:rPr lang="en-AU" sz="1200" kern="1200" dirty="0" smtClean="0">
                <a:solidFill>
                  <a:schemeClr val="tx1"/>
                </a:solidFill>
                <a:latin typeface="Segoe UI Light"/>
                <a:ea typeface="+mn-ea"/>
                <a:cs typeface="+mn-cs"/>
              </a:rPr>
              <a:t>      values to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The following example is not complete:</a:t>
            </a: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New-Alias </a:t>
            </a:r>
            <a:r>
              <a:rPr lang="en-AU" sz="1200" kern="1200" dirty="0" err="1" smtClean="0">
                <a:solidFill>
                  <a:schemeClr val="tx1"/>
                </a:solidFill>
                <a:latin typeface="Segoe UI Light"/>
                <a:ea typeface="+mn-ea"/>
                <a:cs typeface="+mn-cs"/>
              </a:rPr>
              <a:t>utd</a:t>
            </a:r>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This cmdlet requires values for both the Name and Value parameters.</a:t>
            </a:r>
          </a:p>
          <a:p>
            <a:endParaRPr lang="en-AU" sz="1200" kern="1200" dirty="0" smtClean="0">
              <a:solidFill>
                <a:schemeClr val="tx1"/>
              </a:solidFill>
              <a:latin typeface="Segoe UI Light"/>
              <a:ea typeface="+mn-ea"/>
              <a:cs typeface="+mn-cs"/>
            </a:endParaRPr>
          </a:p>
          <a:p>
            <a:endParaRPr lang="en-AU" sz="1200" kern="1200" dirty="0" smtClean="0">
              <a:solidFill>
                <a:schemeClr val="tx1"/>
              </a:solidFill>
              <a:latin typeface="Segoe UI Light"/>
              <a:ea typeface="+mn-ea"/>
              <a:cs typeface="+mn-cs"/>
            </a:endParaRPr>
          </a:p>
          <a:p>
            <a:r>
              <a:rPr lang="en-AU" sz="1200" kern="1200" dirty="0" smtClean="0">
                <a:solidFill>
                  <a:schemeClr val="tx1"/>
                </a:solidFill>
                <a:latin typeface="Segoe UI Light"/>
                <a:ea typeface="+mn-ea"/>
                <a:cs typeface="+mn-cs"/>
              </a:rPr>
              <a:t>      In syntax examples, brackets are also used in naming and casting to </a:t>
            </a:r>
          </a:p>
          <a:p>
            <a:r>
              <a:rPr lang="en-AU" sz="1200" kern="1200" dirty="0" smtClean="0">
                <a:solidFill>
                  <a:schemeClr val="tx1"/>
                </a:solidFill>
                <a:latin typeface="Segoe UI Light"/>
                <a:ea typeface="+mn-ea"/>
                <a:cs typeface="+mn-cs"/>
              </a:rPr>
              <a:t>      .NET Framework types. In this context, brackets do not indicate an </a:t>
            </a:r>
          </a:p>
          <a:p>
            <a:r>
              <a:rPr lang="en-AU" sz="1200" kern="1200" dirty="0" smtClean="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776432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76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16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137198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$profile at console and ISE</a:t>
            </a:r>
          </a:p>
          <a:p>
            <a:r>
              <a:rPr lang="en-US" dirty="0" smtClean="0"/>
              <a:t>$PROFILE | Get-Member -</a:t>
            </a:r>
            <a:r>
              <a:rPr lang="en-US" dirty="0" err="1" smtClean="0"/>
              <a:t>MemberType</a:t>
            </a:r>
            <a:r>
              <a:rPr lang="en-US" dirty="0" smtClean="0"/>
              <a:t> </a:t>
            </a:r>
            <a:r>
              <a:rPr lang="en-US" dirty="0" err="1" smtClean="0"/>
              <a:t>noteproperty</a:t>
            </a:r>
            <a:r>
              <a:rPr lang="en-US" dirty="0" smtClean="0"/>
              <a:t> | select name </a:t>
            </a:r>
          </a:p>
          <a:p>
            <a:r>
              <a:rPr lang="en-US" dirty="0" smtClean="0"/>
              <a:t>$</a:t>
            </a:r>
            <a:r>
              <a:rPr lang="en-US" dirty="0" err="1" smtClean="0"/>
              <a:t>PROFILE.CurrentUserAllHosts</a:t>
            </a:r>
            <a:endParaRPr lang="en-US" dirty="0" smtClean="0"/>
          </a:p>
          <a:p>
            <a:r>
              <a:rPr lang="en-US" dirty="0" smtClean="0"/>
              <a:t>test-path $</a:t>
            </a:r>
            <a:r>
              <a:rPr lang="en-US" dirty="0" err="1" smtClean="0"/>
              <a:t>PROFILE.AllUsersAllHosts</a:t>
            </a:r>
            <a:endParaRPr lang="en-US" dirty="0" smtClean="0"/>
          </a:p>
          <a:p>
            <a:r>
              <a:rPr lang="en-US" dirty="0" smtClean="0"/>
              <a:t>new-item $</a:t>
            </a:r>
            <a:r>
              <a:rPr lang="en-US" dirty="0" err="1" smtClean="0"/>
              <a:t>PROFILE.CurrentUserAllHosts</a:t>
            </a:r>
            <a:r>
              <a:rPr lang="en-US" dirty="0" smtClean="0"/>
              <a:t> -</a:t>
            </a:r>
            <a:r>
              <a:rPr lang="en-US" dirty="0" err="1" smtClean="0"/>
              <a:t>ItemType</a:t>
            </a:r>
            <a:r>
              <a:rPr lang="en-US" dirty="0" smtClean="0"/>
              <a:t> file -Force</a:t>
            </a:r>
            <a:endParaRPr lang="en-US" i="1" dirty="0" smtClean="0"/>
          </a:p>
          <a:p>
            <a:endParaRPr lang="en-US" b="0" dirty="0"/>
          </a:p>
        </p:txBody>
      </p:sp>
    </p:spTree>
    <p:extLst>
      <p:ext uri="{BB962C8B-B14F-4D97-AF65-F5344CB8AC3E}">
        <p14:creationId xmlns:p14="http://schemas.microsoft.com/office/powerpoint/2010/main" val="1406091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defTabSz="914363"/>
            <a:r>
              <a:rPr lang="en-US" b="1">
                <a:solidFill>
                  <a:prstClr val="black"/>
                </a:solidFill>
              </a:rPr>
              <a:t>Course 6434A</a:t>
            </a:r>
          </a:p>
        </p:txBody>
      </p:sp>
      <p:sp>
        <p:nvSpPr>
          <p:cNvPr id="38915" name="Rectangle 22"/>
          <p:cNvSpPr txBox="1">
            <a:spLocks noGrp="1" noChangeArrowheads="1"/>
          </p:cNvSpPr>
          <p:nvPr/>
        </p:nvSpPr>
        <p:spPr bwMode="auto">
          <a:xfrm>
            <a:off x="3810000" y="8678863"/>
            <a:ext cx="3038475" cy="465137"/>
          </a:xfrm>
          <a:prstGeom prst="rect">
            <a:avLst/>
          </a:prstGeom>
          <a:noFill/>
          <a:ln w="9525">
            <a:noFill/>
            <a:miter lim="800000"/>
            <a:headEnd/>
            <a:tailEnd/>
          </a:ln>
        </p:spPr>
        <p:txBody>
          <a:bodyPr anchor="b"/>
          <a:lstStyle/>
          <a:p>
            <a:pPr algn="r" defTabSz="914363"/>
            <a:fld id="{C9233725-3471-4583-81A9-27274E7F1AAD}" type="slidenum">
              <a:rPr lang="en-US">
                <a:solidFill>
                  <a:prstClr val="black"/>
                </a:solidFill>
              </a:rPr>
              <a:pPr algn="r" defTabSz="914363"/>
              <a:t>27</a:t>
            </a:fld>
            <a:endParaRPr lang="en-US">
              <a:solidFill>
                <a:prstClr val="black"/>
              </a:solidFill>
            </a:endParaRPr>
          </a:p>
        </p:txBody>
      </p:sp>
      <p:sp>
        <p:nvSpPr>
          <p:cNvPr id="38916" name="Rectangle 2"/>
          <p:cNvSpPr>
            <a:spLocks noGrp="1" noRot="1" noChangeAspect="1" noChangeArrowheads="1" noTextEdit="1"/>
          </p:cNvSpPr>
          <p:nvPr>
            <p:ph type="sldImg"/>
          </p:nvPr>
        </p:nvSpPr>
        <p:spPr>
          <a:xfrm>
            <a:off x="3606800" y="190500"/>
            <a:ext cx="3454400" cy="1943100"/>
          </a:xfrm>
          <a:solidFill>
            <a:srgbClr val="FFFFFF"/>
          </a:solidFill>
          <a:ln/>
        </p:spPr>
      </p:sp>
      <p:sp>
        <p:nvSpPr>
          <p:cNvPr id="38917" name="Rectangle 3"/>
          <p:cNvSpPr>
            <a:spLocks noGrp="1" noChangeArrowheads="1"/>
          </p:cNvSpPr>
          <p:nvPr>
            <p:ph type="body" idx="1"/>
          </p:nvPr>
        </p:nvSpPr>
        <p:spPr>
          <a:xfrm>
            <a:off x="812800" y="3489325"/>
            <a:ext cx="5254625" cy="4683125"/>
          </a:xfrm>
          <a:solidFill>
            <a:srgbClr val="FFFFFF"/>
          </a:solidFill>
          <a:ln/>
        </p:spPr>
        <p:txBody>
          <a:bodyPr/>
          <a:lstStyle/>
          <a:p>
            <a:r>
              <a:rPr lang="en-GB" sz="900" kern="1200" dirty="0" smtClean="0">
                <a:solidFill>
                  <a:schemeClr val="tx1"/>
                </a:solidFill>
                <a:latin typeface="Segoe" pitchFamily="34" charset="0"/>
                <a:ea typeface="+mn-ea"/>
                <a:cs typeface="+mn-cs"/>
              </a:rPr>
              <a:t>Aliases are simply a shortened name for a command, and can be used as a direct replacement for the full </a:t>
            </a:r>
            <a:r>
              <a:rPr lang="en-GB" sz="900" kern="1200" dirty="0" err="1" smtClean="0">
                <a:solidFill>
                  <a:schemeClr val="tx1"/>
                </a:solidFill>
                <a:latin typeface="Segoe" pitchFamily="34" charset="0"/>
                <a:ea typeface="+mn-ea"/>
                <a:cs typeface="+mn-cs"/>
              </a:rPr>
              <a:t>cmdlet</a:t>
            </a:r>
            <a:r>
              <a:rPr lang="en-GB" sz="900" kern="1200" dirty="0" smtClean="0">
                <a:solidFill>
                  <a:schemeClr val="tx1"/>
                </a:solidFill>
                <a:latin typeface="Segoe" pitchFamily="34" charset="0"/>
                <a:ea typeface="+mn-ea"/>
                <a:cs typeface="+mn-cs"/>
              </a:rPr>
              <a:t> name.  For example typing dir gives a directory listing of the current d</a:t>
            </a:r>
            <a:r>
              <a:rPr lang="en-US" sz="900" kern="1200" dirty="0" err="1" smtClean="0">
                <a:solidFill>
                  <a:schemeClr val="tx1"/>
                </a:solidFill>
                <a:latin typeface="Segoe" pitchFamily="34" charset="0"/>
                <a:ea typeface="+mn-ea"/>
                <a:cs typeface="+mn-cs"/>
              </a:rPr>
              <a:t>irectory</a:t>
            </a:r>
            <a:r>
              <a:rPr lang="en-GB" sz="900" kern="1200" dirty="0" smtClean="0">
                <a:solidFill>
                  <a:schemeClr val="tx1"/>
                </a:solidFill>
                <a:latin typeface="Segoe" pitchFamily="34" charset="0"/>
                <a:ea typeface="+mn-ea"/>
                <a:cs typeface="+mn-cs"/>
              </a:rPr>
              <a:t>.  In reality dir is actually calling the Get-</a:t>
            </a:r>
            <a:r>
              <a:rPr lang="en-GB" sz="900" kern="1200" dirty="0" err="1" smtClean="0">
                <a:solidFill>
                  <a:schemeClr val="tx1"/>
                </a:solidFill>
                <a:latin typeface="Segoe" pitchFamily="34" charset="0"/>
                <a:ea typeface="+mn-ea"/>
                <a:cs typeface="+mn-cs"/>
              </a:rPr>
              <a:t>Childitem</a:t>
            </a:r>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cmdlet</a:t>
            </a:r>
            <a:r>
              <a:rPr lang="en-GB" sz="900" kern="1200" dirty="0" smtClean="0">
                <a:solidFill>
                  <a:schemeClr val="tx1"/>
                </a:solidFill>
                <a:latin typeface="Segoe" pitchFamily="34" charset="0"/>
                <a:ea typeface="+mn-ea"/>
                <a:cs typeface="+mn-cs"/>
              </a:rPr>
              <a:t>.  There are many </a:t>
            </a:r>
            <a:r>
              <a:rPr lang="en-US" sz="900" kern="1200" dirty="0" smtClean="0">
                <a:solidFill>
                  <a:schemeClr val="tx1"/>
                </a:solidFill>
                <a:latin typeface="Segoe" pitchFamily="34" charset="0"/>
                <a:ea typeface="+mn-ea"/>
                <a:cs typeface="+mn-cs"/>
              </a:rPr>
              <a:t>default </a:t>
            </a:r>
            <a:r>
              <a:rPr lang="en-GB" sz="900" kern="1200" dirty="0" smtClean="0">
                <a:solidFill>
                  <a:schemeClr val="tx1"/>
                </a:solidFill>
                <a:latin typeface="Segoe" pitchFamily="34" charset="0"/>
                <a:ea typeface="+mn-ea"/>
                <a:cs typeface="+mn-cs"/>
              </a:rPr>
              <a:t>aliases in PowerShell: for example dir and </a:t>
            </a:r>
            <a:r>
              <a:rPr lang="en-GB" sz="900" kern="1200" dirty="0" err="1" smtClean="0">
                <a:solidFill>
                  <a:schemeClr val="tx1"/>
                </a:solidFill>
                <a:latin typeface="Segoe" pitchFamily="34" charset="0"/>
                <a:ea typeface="+mn-ea"/>
                <a:cs typeface="+mn-cs"/>
              </a:rPr>
              <a:t>ls</a:t>
            </a:r>
            <a:r>
              <a:rPr lang="en-GB" sz="900" kern="1200" dirty="0" smtClean="0">
                <a:solidFill>
                  <a:schemeClr val="tx1"/>
                </a:solidFill>
                <a:latin typeface="Segoe" pitchFamily="34" charset="0"/>
                <a:ea typeface="+mn-ea"/>
                <a:cs typeface="+mn-cs"/>
              </a:rPr>
              <a:t> both are shortcuts for Get-</a:t>
            </a:r>
            <a:r>
              <a:rPr lang="en-GB" sz="900" kern="1200" dirty="0" err="1" smtClean="0">
                <a:solidFill>
                  <a:schemeClr val="tx1"/>
                </a:solidFill>
                <a:latin typeface="Segoe" pitchFamily="34" charset="0"/>
                <a:ea typeface="+mn-ea"/>
                <a:cs typeface="+mn-cs"/>
              </a:rPr>
              <a:t>Childitem</a:t>
            </a:r>
            <a:r>
              <a:rPr lang="en-GB" sz="900" kern="1200" dirty="0" smtClean="0">
                <a:solidFill>
                  <a:schemeClr val="tx1"/>
                </a:solidFill>
                <a:latin typeface="Segoe" pitchFamily="34" charset="0"/>
                <a:ea typeface="+mn-ea"/>
                <a:cs typeface="+mn-cs"/>
              </a:rPr>
              <a:t>.</a:t>
            </a:r>
          </a:p>
          <a:p>
            <a:endParaRPr lang="de-DE"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Users can create their own aliases using the New-Alias </a:t>
            </a:r>
            <a:r>
              <a:rPr lang="en-GB" sz="900" kern="1200" dirty="0" err="1" smtClean="0">
                <a:solidFill>
                  <a:schemeClr val="tx1"/>
                </a:solidFill>
                <a:latin typeface="Segoe" pitchFamily="34" charset="0"/>
                <a:ea typeface="+mn-ea"/>
                <a:cs typeface="+mn-cs"/>
              </a:rPr>
              <a:t>cmdlet</a:t>
            </a:r>
            <a:r>
              <a:rPr lang="en-GB" sz="900" kern="1200" dirty="0" smtClean="0">
                <a:solidFill>
                  <a:schemeClr val="tx1"/>
                </a:solidFill>
                <a:latin typeface="Segoe" pitchFamily="34" charset="0"/>
                <a:ea typeface="+mn-ea"/>
                <a:cs typeface="+mn-cs"/>
              </a:rPr>
              <a:t>.  User created aliases last the duration of the PowerShell instance, but will be lost when PowerShell is closed.  Aliases can be </a:t>
            </a:r>
            <a:r>
              <a:rPr lang="en-US" sz="900" kern="1200" dirty="0" smtClean="0">
                <a:solidFill>
                  <a:schemeClr val="tx1"/>
                </a:solidFill>
                <a:latin typeface="Segoe" pitchFamily="34" charset="0"/>
                <a:ea typeface="+mn-ea"/>
                <a:cs typeface="+mn-cs"/>
              </a:rPr>
              <a:t>added to profile scripts to give the illusion that they are persistent </a:t>
            </a:r>
            <a:r>
              <a:rPr lang="en-GB" sz="900" kern="1200" dirty="0" smtClean="0">
                <a:solidFill>
                  <a:schemeClr val="tx1"/>
                </a:solidFill>
                <a:latin typeface="Segoe" pitchFamily="34" charset="0"/>
                <a:ea typeface="+mn-ea"/>
                <a:cs typeface="+mn-cs"/>
              </a:rPr>
              <a:t>across PowerShell sessions. </a:t>
            </a:r>
            <a:r>
              <a:rPr lang="en-US" sz="900" kern="1200" dirty="0" smtClean="0">
                <a:solidFill>
                  <a:schemeClr val="tx1"/>
                </a:solidFill>
                <a:latin typeface="Segoe" pitchFamily="34" charset="0"/>
                <a:ea typeface="+mn-ea"/>
                <a:cs typeface="+mn-cs"/>
              </a:rPr>
              <a:t>Profiles are covered in more depth later in this module.</a:t>
            </a:r>
          </a:p>
          <a:p>
            <a:endParaRPr lang="de-DE" sz="900" kern="1200" dirty="0" smtClean="0">
              <a:solidFill>
                <a:schemeClr val="tx1"/>
              </a:solidFill>
              <a:latin typeface="Segoe" pitchFamily="34" charset="0"/>
              <a:ea typeface="+mn-ea"/>
              <a:cs typeface="+mn-cs"/>
            </a:endParaRPr>
          </a:p>
          <a:p>
            <a:r>
              <a:rPr lang="en-US" sz="900" kern="1200" dirty="0" smtClean="0">
                <a:solidFill>
                  <a:schemeClr val="tx1"/>
                </a:solidFill>
                <a:latin typeface="Segoe" pitchFamily="34" charset="0"/>
                <a:ea typeface="+mn-ea"/>
                <a:cs typeface="+mn-cs"/>
              </a:rPr>
              <a:t>To reassign an alias to a different cmdlet the Set-Alias cmdlet can be used.</a:t>
            </a:r>
            <a:endParaRPr lang="de-DE" sz="900" kern="1200" dirty="0">
              <a:solidFill>
                <a:schemeClr val="tx1"/>
              </a:solidFill>
              <a:latin typeface="Segoe" pitchFamily="34" charset="0"/>
              <a:ea typeface="+mn-ea"/>
              <a:cs typeface="+mn-cs"/>
            </a:endParaRPr>
          </a:p>
        </p:txBody>
      </p:sp>
      <p:sp>
        <p:nvSpPr>
          <p:cNvPr id="38918" name="Rectangle 18"/>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defTabSz="914363"/>
            <a:r>
              <a:rPr lang="en-US" b="1" dirty="0">
                <a:solidFill>
                  <a:srgbClr val="336699"/>
                </a:solidFill>
              </a:rPr>
              <a:t>Module 1: </a:t>
            </a:r>
            <a:r>
              <a:rPr lang="en-US" dirty="0">
                <a:solidFill>
                  <a:srgbClr val="336699"/>
                </a:solidFill>
                <a:sym typeface="Lucida Grande" charset="0"/>
              </a:rPr>
              <a:t>Introduction to Windows PowerShell</a:t>
            </a:r>
            <a:r>
              <a:rPr lang="en-US" dirty="0">
                <a:solidFill>
                  <a:srgbClr val="336699"/>
                </a:solidFill>
                <a:cs typeface="Times New Roman" pitchFamily="18" charset="0"/>
                <a:sym typeface="Lucida Grande" charset="0"/>
              </a:rPr>
              <a:t>™</a:t>
            </a:r>
            <a:endParaRPr lang="en-US" baseline="100000" dirty="0">
              <a:solidFill>
                <a:srgbClr val="336699"/>
              </a:solidFill>
              <a:latin typeface="Times New Roman" pitchFamily="18" charset="0"/>
              <a:cs typeface="Times New Roman" pitchFamily="18" charset="0"/>
            </a:endParaRPr>
          </a:p>
        </p:txBody>
      </p:sp>
    </p:spTree>
    <p:extLst>
      <p:ext uri="{BB962C8B-B14F-4D97-AF65-F5344CB8AC3E}">
        <p14:creationId xmlns:p14="http://schemas.microsoft.com/office/powerpoint/2010/main" val="3719561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Get-Alias | Get-Member</a:t>
            </a:r>
          </a:p>
          <a:p>
            <a:r>
              <a:rPr lang="en-US" dirty="0" smtClean="0"/>
              <a:t>Get-Alias -Name </a:t>
            </a:r>
            <a:r>
              <a:rPr lang="en-US" dirty="0" err="1" smtClean="0"/>
              <a:t>dir</a:t>
            </a:r>
            <a:r>
              <a:rPr lang="en-US" dirty="0" smtClean="0"/>
              <a:t> | Format-List -Property *</a:t>
            </a:r>
          </a:p>
          <a:p>
            <a:r>
              <a:rPr lang="en-US" dirty="0" smtClean="0"/>
              <a:t>Get-</a:t>
            </a:r>
            <a:r>
              <a:rPr lang="en-US" dirty="0" err="1" smtClean="0"/>
              <a:t>ChildItem</a:t>
            </a:r>
            <a:r>
              <a:rPr lang="en-US" dirty="0" smtClean="0"/>
              <a:t> -Path </a:t>
            </a:r>
            <a:r>
              <a:rPr lang="en-US" dirty="0" err="1" smtClean="0"/>
              <a:t>Alias:p</a:t>
            </a:r>
            <a:r>
              <a:rPr lang="en-US" dirty="0" smtClean="0"/>
              <a:t>*</a:t>
            </a:r>
            <a:endParaRPr lang="en-US" sz="900" b="1"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264695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defTabSz="914363"/>
            <a:r>
              <a:rPr lang="en-US" b="1">
                <a:solidFill>
                  <a:prstClr val="black"/>
                </a:solidFill>
              </a:rPr>
              <a:t>Course 6434A</a:t>
            </a:r>
          </a:p>
        </p:txBody>
      </p:sp>
      <p:sp>
        <p:nvSpPr>
          <p:cNvPr id="38915" name="Rectangle 22"/>
          <p:cNvSpPr txBox="1">
            <a:spLocks noGrp="1" noChangeArrowheads="1"/>
          </p:cNvSpPr>
          <p:nvPr/>
        </p:nvSpPr>
        <p:spPr bwMode="auto">
          <a:xfrm>
            <a:off x="3810000" y="8678863"/>
            <a:ext cx="3038475" cy="465137"/>
          </a:xfrm>
          <a:prstGeom prst="rect">
            <a:avLst/>
          </a:prstGeom>
          <a:noFill/>
          <a:ln w="9525">
            <a:noFill/>
            <a:miter lim="800000"/>
            <a:headEnd/>
            <a:tailEnd/>
          </a:ln>
        </p:spPr>
        <p:txBody>
          <a:bodyPr anchor="b"/>
          <a:lstStyle/>
          <a:p>
            <a:pPr algn="r" defTabSz="914363"/>
            <a:fld id="{C9233725-3471-4583-81A9-27274E7F1AAD}" type="slidenum">
              <a:rPr lang="en-US">
                <a:solidFill>
                  <a:prstClr val="black"/>
                </a:solidFill>
              </a:rPr>
              <a:pPr algn="r" defTabSz="914363"/>
              <a:t>29</a:t>
            </a:fld>
            <a:endParaRPr lang="en-US">
              <a:solidFill>
                <a:prstClr val="black"/>
              </a:solidFill>
            </a:endParaRPr>
          </a:p>
        </p:txBody>
      </p:sp>
      <p:sp>
        <p:nvSpPr>
          <p:cNvPr id="38916" name="Rectangle 2"/>
          <p:cNvSpPr>
            <a:spLocks noGrp="1" noRot="1" noChangeAspect="1" noChangeArrowheads="1" noTextEdit="1"/>
          </p:cNvSpPr>
          <p:nvPr>
            <p:ph type="sldImg"/>
          </p:nvPr>
        </p:nvSpPr>
        <p:spPr>
          <a:xfrm>
            <a:off x="3606800" y="190500"/>
            <a:ext cx="3454400" cy="1943100"/>
          </a:xfrm>
          <a:solidFill>
            <a:srgbClr val="FFFFFF"/>
          </a:solidFill>
          <a:ln/>
        </p:spPr>
      </p:sp>
      <p:sp>
        <p:nvSpPr>
          <p:cNvPr id="38917" name="Rectangle 3"/>
          <p:cNvSpPr>
            <a:spLocks noGrp="1" noChangeArrowheads="1"/>
          </p:cNvSpPr>
          <p:nvPr>
            <p:ph type="body" idx="1"/>
          </p:nvPr>
        </p:nvSpPr>
        <p:spPr>
          <a:xfrm>
            <a:off x="812800" y="3489325"/>
            <a:ext cx="5254625" cy="4683125"/>
          </a:xfrm>
          <a:solidFill>
            <a:srgbClr val="FFFFFF"/>
          </a:solidFill>
          <a:ln/>
        </p:spPr>
        <p:txBody>
          <a:bodyPr/>
          <a:lstStyle/>
          <a:p>
            <a:r>
              <a:rPr lang="de-DE" sz="900" kern="1200" dirty="0" smtClean="0">
                <a:solidFill>
                  <a:schemeClr val="tx1"/>
                </a:solidFill>
                <a:latin typeface="Segoe" pitchFamily="34" charset="0"/>
                <a:ea typeface="+mn-ea"/>
                <a:cs typeface="+mn-cs"/>
              </a:rPr>
              <a:t>1.</a:t>
            </a:r>
            <a:r>
              <a:rPr lang="de-DE" sz="900" kern="1200" baseline="0" dirty="0" smtClean="0">
                <a:solidFill>
                  <a:schemeClr val="tx1"/>
                </a:solidFill>
                <a:latin typeface="Segoe" pitchFamily="34" charset="0"/>
                <a:ea typeface="+mn-ea"/>
                <a:cs typeface="+mn-cs"/>
              </a:rPr>
              <a:t> </a:t>
            </a:r>
            <a:r>
              <a:rPr lang="de-DE" sz="900" kern="1200" baseline="0" dirty="0" err="1" smtClean="0">
                <a:solidFill>
                  <a:schemeClr val="tx1"/>
                </a:solidFill>
                <a:latin typeface="Segoe" pitchFamily="34" charset="0"/>
                <a:ea typeface="+mn-ea"/>
                <a:cs typeface="+mn-cs"/>
              </a:rPr>
              <a:t>Get</a:t>
            </a:r>
            <a:r>
              <a:rPr lang="de-DE" sz="900" kern="1200" baseline="0" dirty="0" smtClean="0">
                <a:solidFill>
                  <a:schemeClr val="tx1"/>
                </a:solidFill>
                <a:latin typeface="Segoe" pitchFamily="34" charset="0"/>
                <a:ea typeface="+mn-ea"/>
                <a:cs typeface="+mn-cs"/>
              </a:rPr>
              <a:t>-Command -</a:t>
            </a:r>
            <a:r>
              <a:rPr lang="de-DE" sz="900" kern="1200" baseline="0" dirty="0" err="1" smtClean="0">
                <a:solidFill>
                  <a:schemeClr val="tx1"/>
                </a:solidFill>
                <a:latin typeface="Segoe" pitchFamily="34" charset="0"/>
                <a:ea typeface="+mn-ea"/>
                <a:cs typeface="+mn-cs"/>
              </a:rPr>
              <a:t>Noun</a:t>
            </a:r>
            <a:r>
              <a:rPr lang="de-DE" sz="900" kern="1200" baseline="0" dirty="0" smtClean="0">
                <a:solidFill>
                  <a:schemeClr val="tx1"/>
                </a:solidFill>
                <a:latin typeface="Segoe" pitchFamily="34" charset="0"/>
                <a:ea typeface="+mn-ea"/>
                <a:cs typeface="+mn-cs"/>
              </a:rPr>
              <a:t> Alias</a:t>
            </a:r>
          </a:p>
          <a:p>
            <a:r>
              <a:rPr lang="de-DE" sz="900" kern="1200" dirty="0" smtClean="0">
                <a:solidFill>
                  <a:schemeClr val="tx1"/>
                </a:solidFill>
                <a:latin typeface="Segoe" pitchFamily="34" charset="0"/>
                <a:ea typeface="+mn-ea"/>
                <a:cs typeface="+mn-cs"/>
              </a:rPr>
              <a:t>2. </a:t>
            </a:r>
            <a:r>
              <a:rPr lang="en-US" sz="900" kern="1200" dirty="0" smtClean="0">
                <a:solidFill>
                  <a:schemeClr val="tx1"/>
                </a:solidFill>
                <a:latin typeface="Segoe" pitchFamily="34" charset="0"/>
                <a:ea typeface="+mn-ea"/>
                <a:cs typeface="+mn-cs"/>
              </a:rPr>
              <a:t>New-Alias -Name </a:t>
            </a:r>
            <a:r>
              <a:rPr lang="en-US" sz="900" kern="1200" dirty="0" err="1" smtClean="0">
                <a:solidFill>
                  <a:schemeClr val="tx1"/>
                </a:solidFill>
                <a:latin typeface="Segoe" pitchFamily="34" charset="0"/>
                <a:ea typeface="+mn-ea"/>
                <a:cs typeface="+mn-cs"/>
              </a:rPr>
              <a:t>gh</a:t>
            </a:r>
            <a:r>
              <a:rPr lang="en-US" sz="900" kern="1200" dirty="0" smtClean="0">
                <a:solidFill>
                  <a:schemeClr val="tx1"/>
                </a:solidFill>
                <a:latin typeface="Segoe" pitchFamily="34" charset="0"/>
                <a:ea typeface="+mn-ea"/>
                <a:cs typeface="+mn-cs"/>
              </a:rPr>
              <a:t> -Value Get-Help</a:t>
            </a:r>
          </a:p>
          <a:p>
            <a:r>
              <a:rPr lang="en-US" sz="900" kern="1200" dirty="0" smtClean="0">
                <a:solidFill>
                  <a:schemeClr val="tx1"/>
                </a:solidFill>
                <a:latin typeface="Segoe" pitchFamily="34" charset="0"/>
                <a:ea typeface="+mn-ea"/>
                <a:cs typeface="+mn-cs"/>
              </a:rPr>
              <a:t>3. Get-Alias -Definition Get-</a:t>
            </a:r>
            <a:r>
              <a:rPr lang="en-US" sz="900" kern="1200" dirty="0" err="1" smtClean="0">
                <a:solidFill>
                  <a:schemeClr val="tx1"/>
                </a:solidFill>
                <a:latin typeface="Segoe" pitchFamily="34" charset="0"/>
                <a:ea typeface="+mn-ea"/>
                <a:cs typeface="+mn-cs"/>
              </a:rPr>
              <a:t>ChildItem</a:t>
            </a:r>
            <a:endParaRPr lang="en-US" sz="900" kern="1200" dirty="0" smtClean="0">
              <a:solidFill>
                <a:schemeClr val="tx1"/>
              </a:solidFill>
              <a:latin typeface="Segoe" pitchFamily="34" charset="0"/>
              <a:ea typeface="+mn-ea"/>
              <a:cs typeface="+mn-cs"/>
            </a:endParaRPr>
          </a:p>
          <a:p>
            <a:pPr lvl="2"/>
            <a:r>
              <a:rPr lang="en-US" b="1" i="1" dirty="0" smtClean="0"/>
              <a:t>Get-Help Export-Alias -Detailed</a:t>
            </a:r>
          </a:p>
          <a:p>
            <a:pPr lvl="2"/>
            <a:r>
              <a:rPr lang="en-US" b="1" i="1" dirty="0" smtClean="0"/>
              <a:t>New-Alias -Name </a:t>
            </a:r>
            <a:r>
              <a:rPr lang="en-US" b="1" i="1" dirty="0" err="1" smtClean="0"/>
              <a:t>gh</a:t>
            </a:r>
            <a:r>
              <a:rPr lang="en-US" b="1" i="1" dirty="0" smtClean="0"/>
              <a:t> -Value Get-Help</a:t>
            </a:r>
          </a:p>
          <a:p>
            <a:pPr lvl="2"/>
            <a:r>
              <a:rPr lang="en-US" b="1" i="1" dirty="0" smtClean="0"/>
              <a:t>Get-Alias -Name p*</a:t>
            </a:r>
          </a:p>
          <a:p>
            <a:pPr lvl="2"/>
            <a:r>
              <a:rPr lang="en-US" b="1" i="1" dirty="0" smtClean="0"/>
              <a:t>Get-Alias -Definition Get-</a:t>
            </a:r>
            <a:r>
              <a:rPr lang="en-US" b="1" i="1" dirty="0" err="1" smtClean="0"/>
              <a:t>ChildItem</a:t>
            </a:r>
            <a:endParaRPr lang="en-US" b="1" i="1" dirty="0" smtClean="0"/>
          </a:p>
          <a:p>
            <a:endParaRPr lang="en-US" sz="900" kern="1200" dirty="0" smtClean="0">
              <a:solidFill>
                <a:schemeClr val="tx1"/>
              </a:solidFill>
              <a:latin typeface="Segoe" pitchFamily="34" charset="0"/>
              <a:ea typeface="+mn-ea"/>
              <a:cs typeface="+mn-cs"/>
            </a:endParaRPr>
          </a:p>
          <a:p>
            <a:endParaRPr lang="de-DE" sz="900" kern="1200" dirty="0">
              <a:solidFill>
                <a:schemeClr val="tx1"/>
              </a:solidFill>
              <a:latin typeface="Segoe" pitchFamily="34" charset="0"/>
              <a:ea typeface="+mn-ea"/>
              <a:cs typeface="+mn-cs"/>
            </a:endParaRPr>
          </a:p>
        </p:txBody>
      </p:sp>
      <p:sp>
        <p:nvSpPr>
          <p:cNvPr id="38918" name="Rectangle 18"/>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defTabSz="914363"/>
            <a:r>
              <a:rPr lang="en-US" b="1" dirty="0">
                <a:solidFill>
                  <a:srgbClr val="336699"/>
                </a:solidFill>
              </a:rPr>
              <a:t>Module 1: </a:t>
            </a:r>
            <a:r>
              <a:rPr lang="en-US" dirty="0">
                <a:solidFill>
                  <a:srgbClr val="336699"/>
                </a:solidFill>
                <a:sym typeface="Lucida Grande" charset="0"/>
              </a:rPr>
              <a:t>Introduction to Windows PowerShell</a:t>
            </a:r>
            <a:r>
              <a:rPr lang="en-US" dirty="0">
                <a:solidFill>
                  <a:srgbClr val="336699"/>
                </a:solidFill>
                <a:cs typeface="Times New Roman" pitchFamily="18" charset="0"/>
                <a:sym typeface="Lucida Grande" charset="0"/>
              </a:rPr>
              <a:t>™</a:t>
            </a:r>
            <a:endParaRPr lang="en-US" baseline="100000" dirty="0">
              <a:solidFill>
                <a:srgbClr val="336699"/>
              </a:solidFill>
              <a:latin typeface="Times New Roman" pitchFamily="18" charset="0"/>
              <a:cs typeface="Times New Roman" pitchFamily="18" charset="0"/>
            </a:endParaRPr>
          </a:p>
        </p:txBody>
      </p:sp>
    </p:spTree>
    <p:extLst>
      <p:ext uri="{BB962C8B-B14F-4D97-AF65-F5344CB8AC3E}">
        <p14:creationId xmlns:p14="http://schemas.microsoft.com/office/powerpoint/2010/main" val="2994767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dirty="0" err="1" smtClean="0"/>
              <a:t>Get</a:t>
            </a:r>
            <a:r>
              <a:rPr lang="de-DE" dirty="0" smtClean="0"/>
              <a:t>-Member </a:t>
            </a:r>
            <a:r>
              <a:rPr lang="de-DE" dirty="0" err="1" smtClean="0"/>
              <a:t>shows</a:t>
            </a:r>
            <a:r>
              <a:rPr lang="de-DE" dirty="0" smtClean="0"/>
              <a:t> </a:t>
            </a:r>
            <a:r>
              <a:rPr lang="de-DE" dirty="0" err="1" smtClean="0"/>
              <a:t>us</a:t>
            </a:r>
            <a:r>
              <a:rPr lang="de-DE" baseline="0" dirty="0" smtClean="0"/>
              <a:t>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DateTime</a:t>
            </a:r>
            <a:r>
              <a:rPr lang="de-DE" baseline="0" dirty="0" smtClean="0"/>
              <a:t> </a:t>
            </a:r>
            <a:r>
              <a:rPr lang="de-DE" baseline="0" dirty="0" err="1" smtClean="0"/>
              <a:t>class</a:t>
            </a:r>
            <a:r>
              <a:rPr lang="de-DE" baseline="0" dirty="0" smtClean="0"/>
              <a:t> </a:t>
            </a:r>
            <a:r>
              <a:rPr lang="de-DE" baseline="0" dirty="0" err="1" smtClean="0"/>
              <a:t>looks</a:t>
            </a:r>
            <a:r>
              <a:rPr lang="de-DE" baseline="0" dirty="0" smtClean="0"/>
              <a:t> </a:t>
            </a:r>
            <a:r>
              <a:rPr lang="de-DE" baseline="0" dirty="0" err="1" smtClean="0"/>
              <a:t>like</a:t>
            </a:r>
            <a:endParaRPr lang="de-DE" baseline="0" dirty="0" smtClean="0"/>
          </a:p>
          <a:p>
            <a:endParaRPr lang="de-DE" baseline="0" dirty="0" smtClean="0"/>
          </a:p>
          <a:p>
            <a:r>
              <a:rPr lang="en-US" dirty="0" smtClean="0"/>
              <a:t>When</a:t>
            </a:r>
            <a:r>
              <a:rPr lang="en-US" baseline="0" dirty="0" smtClean="0"/>
              <a:t> does the date calculation starts? 1601? 1980?</a:t>
            </a:r>
          </a:p>
          <a:p>
            <a:pPr>
              <a:buFontTx/>
              <a:buChar char="-"/>
            </a:pPr>
            <a:r>
              <a:rPr lang="en-US" dirty="0" smtClean="0"/>
              <a:t>(Get-Date).</a:t>
            </a:r>
            <a:r>
              <a:rPr lang="en-US" dirty="0" err="1" smtClean="0"/>
              <a:t>AddTicks</a:t>
            </a:r>
            <a:r>
              <a:rPr lang="en-US" dirty="0" smtClean="0"/>
              <a:t>((Get-Date).Ticks * -1)</a:t>
            </a:r>
          </a:p>
          <a:p>
            <a:endParaRPr lang="en-US" dirty="0" smtClean="0"/>
          </a:p>
          <a:p>
            <a:r>
              <a:rPr lang="en-US" dirty="0" smtClean="0"/>
              <a:t>Create a notepad.exe process.</a:t>
            </a:r>
            <a:r>
              <a:rPr lang="en-US" baseline="0" dirty="0" smtClean="0"/>
              <a:t> Get that one and kill it</a:t>
            </a:r>
            <a:endParaRPr lang="en-US" dirty="0" smtClean="0"/>
          </a:p>
          <a:p>
            <a:pPr>
              <a:buFontTx/>
              <a:buChar char="-"/>
            </a:pPr>
            <a:r>
              <a:rPr lang="de-DE" dirty="0" err="1" smtClean="0"/>
              <a:t>Get-Process</a:t>
            </a:r>
            <a:r>
              <a:rPr lang="de-DE" dirty="0" smtClean="0"/>
              <a:t> </a:t>
            </a:r>
            <a:r>
              <a:rPr lang="de-DE" dirty="0" err="1" smtClean="0"/>
              <a:t>notepad</a:t>
            </a:r>
            <a:r>
              <a:rPr lang="de-DE" dirty="0" smtClean="0"/>
              <a:t> | Stop-</a:t>
            </a:r>
            <a:r>
              <a:rPr lang="de-DE" dirty="0" err="1" smtClean="0"/>
              <a:t>Process</a:t>
            </a:r>
            <a:endParaRPr lang="de-DE" dirty="0" smtClean="0"/>
          </a:p>
          <a:p>
            <a:pPr>
              <a:buFontTx/>
              <a:buChar char="-"/>
            </a:pPr>
            <a:r>
              <a:rPr lang="de-DE" dirty="0" smtClean="0"/>
              <a:t>(</a:t>
            </a:r>
            <a:r>
              <a:rPr lang="de-DE" dirty="0" err="1" smtClean="0"/>
              <a:t>Get-Process</a:t>
            </a:r>
            <a:r>
              <a:rPr lang="de-DE" dirty="0" smtClean="0"/>
              <a:t> -Name </a:t>
            </a:r>
            <a:r>
              <a:rPr lang="de-DE" dirty="0" err="1" smtClean="0"/>
              <a:t>notepad</a:t>
            </a:r>
            <a:r>
              <a:rPr lang="de-DE" dirty="0" smtClean="0"/>
              <a:t>).Kill()</a:t>
            </a:r>
            <a:endParaRPr lang="de-DE"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623436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5389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8083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defTabSz="914363"/>
            <a:r>
              <a:rPr lang="en-US" b="1">
                <a:solidFill>
                  <a:prstClr val="black"/>
                </a:solidFill>
              </a:rPr>
              <a:t>Course 6434A</a:t>
            </a:r>
          </a:p>
        </p:txBody>
      </p:sp>
      <p:sp>
        <p:nvSpPr>
          <p:cNvPr id="38915" name="Rectangle 22"/>
          <p:cNvSpPr txBox="1">
            <a:spLocks noGrp="1" noChangeArrowheads="1"/>
          </p:cNvSpPr>
          <p:nvPr/>
        </p:nvSpPr>
        <p:spPr bwMode="auto">
          <a:xfrm>
            <a:off x="3810000" y="8678863"/>
            <a:ext cx="3038475" cy="465137"/>
          </a:xfrm>
          <a:prstGeom prst="rect">
            <a:avLst/>
          </a:prstGeom>
          <a:noFill/>
          <a:ln w="9525">
            <a:noFill/>
            <a:miter lim="800000"/>
            <a:headEnd/>
            <a:tailEnd/>
          </a:ln>
        </p:spPr>
        <p:txBody>
          <a:bodyPr anchor="b"/>
          <a:lstStyle/>
          <a:p>
            <a:pPr algn="r" defTabSz="914363"/>
            <a:fld id="{C9233725-3471-4583-81A9-27274E7F1AAD}" type="slidenum">
              <a:rPr lang="en-US">
                <a:solidFill>
                  <a:prstClr val="black"/>
                </a:solidFill>
              </a:rPr>
              <a:pPr algn="r" defTabSz="914363"/>
              <a:t>32</a:t>
            </a:fld>
            <a:endParaRPr lang="en-US">
              <a:solidFill>
                <a:prstClr val="black"/>
              </a:solidFill>
            </a:endParaRPr>
          </a:p>
        </p:txBody>
      </p:sp>
      <p:sp>
        <p:nvSpPr>
          <p:cNvPr id="38916" name="Rectangle 2"/>
          <p:cNvSpPr>
            <a:spLocks noGrp="1" noRot="1" noChangeAspect="1" noChangeArrowheads="1" noTextEdit="1"/>
          </p:cNvSpPr>
          <p:nvPr>
            <p:ph type="sldImg"/>
          </p:nvPr>
        </p:nvSpPr>
        <p:spPr>
          <a:xfrm>
            <a:off x="3606800" y="190500"/>
            <a:ext cx="3454400" cy="1943100"/>
          </a:xfrm>
          <a:solidFill>
            <a:srgbClr val="FFFFFF"/>
          </a:solidFill>
          <a:ln/>
        </p:spPr>
      </p:sp>
      <p:sp>
        <p:nvSpPr>
          <p:cNvPr id="38917" name="Rectangle 3"/>
          <p:cNvSpPr>
            <a:spLocks noGrp="1" noChangeArrowheads="1"/>
          </p:cNvSpPr>
          <p:nvPr>
            <p:ph type="body" idx="1"/>
          </p:nvPr>
        </p:nvSpPr>
        <p:spPr>
          <a:xfrm>
            <a:off x="812800" y="3489325"/>
            <a:ext cx="5254625" cy="4683125"/>
          </a:xfrm>
          <a:solidFill>
            <a:srgbClr val="FFFFFF"/>
          </a:solidFill>
          <a:ln/>
        </p:spPr>
        <p:txBody>
          <a:bodyPr/>
          <a:lstStyle/>
          <a:p>
            <a:pPr marL="228600" indent="-228600">
              <a:buAutoNum type="arabicPeriod"/>
            </a:pPr>
            <a:r>
              <a:rPr lang="en-US" dirty="0" smtClean="0"/>
              <a:t>(Get-Date).</a:t>
            </a:r>
            <a:r>
              <a:rPr lang="en-US" dirty="0" err="1" smtClean="0"/>
              <a:t>AddTicks</a:t>
            </a:r>
            <a:r>
              <a:rPr lang="en-US" dirty="0" smtClean="0"/>
              <a:t>((Get-Date).Ticks * -1)</a:t>
            </a:r>
          </a:p>
          <a:p>
            <a:pPr marL="228600" indent="-228600">
              <a:buAutoNum type="arabicPeriod"/>
            </a:pPr>
            <a:r>
              <a:rPr lang="en-US" dirty="0" smtClean="0"/>
              <a:t>$</a:t>
            </a:r>
            <a:r>
              <a:rPr lang="en-US" dirty="0" err="1" smtClean="0"/>
              <a:t>ts</a:t>
            </a:r>
            <a:r>
              <a:rPr lang="en-US" dirty="0" smtClean="0"/>
              <a:t> = New-</a:t>
            </a:r>
            <a:r>
              <a:rPr lang="en-US" dirty="0" err="1" smtClean="0"/>
              <a:t>TimeSpan</a:t>
            </a:r>
            <a:r>
              <a:rPr lang="en-US" dirty="0" smtClean="0"/>
              <a:t> -Seconds 600000; (Get-Date) - $</a:t>
            </a:r>
            <a:r>
              <a:rPr lang="en-US" dirty="0" err="1" smtClean="0"/>
              <a:t>ts</a:t>
            </a:r>
            <a:endParaRPr lang="en-US" dirty="0" smtClean="0"/>
          </a:p>
          <a:p>
            <a:pPr marL="228600" indent="-228600">
              <a:buAutoNum type="arabicPeriod"/>
            </a:pPr>
            <a:endParaRPr lang="en-US" dirty="0" smtClean="0"/>
          </a:p>
          <a:p>
            <a:pPr marL="228600" indent="-228600">
              <a:buAutoNum type="arabicPeriod"/>
            </a:pPr>
            <a:endParaRPr lang="de-DE" sz="900" kern="1200" dirty="0">
              <a:solidFill>
                <a:schemeClr val="tx1"/>
              </a:solidFill>
              <a:latin typeface="Segoe" pitchFamily="34" charset="0"/>
              <a:ea typeface="+mn-ea"/>
              <a:cs typeface="+mn-cs"/>
            </a:endParaRPr>
          </a:p>
        </p:txBody>
      </p:sp>
      <p:sp>
        <p:nvSpPr>
          <p:cNvPr id="38918" name="Rectangle 18"/>
          <p:cNvSpPr txBox="1">
            <a:spLocks noGrp="1" noChangeArrowheads="1"/>
          </p:cNvSpPr>
          <p:nvPr/>
        </p:nvSpPr>
        <p:spPr bwMode="auto">
          <a:xfrm>
            <a:off x="0" y="238125"/>
            <a:ext cx="3038475" cy="347663"/>
          </a:xfrm>
          <a:prstGeom prst="rect">
            <a:avLst/>
          </a:prstGeom>
          <a:noFill/>
          <a:ln w="9525">
            <a:noFill/>
            <a:miter lim="800000"/>
            <a:headEnd/>
            <a:tailEnd/>
          </a:ln>
        </p:spPr>
        <p:txBody>
          <a:bodyPr tIns="0" bIns="0"/>
          <a:lstStyle/>
          <a:p>
            <a:pPr defTabSz="914363"/>
            <a:r>
              <a:rPr lang="en-US" b="1">
                <a:solidFill>
                  <a:srgbClr val="336699"/>
                </a:solidFill>
              </a:rPr>
              <a:t>Module 1: </a:t>
            </a:r>
            <a:r>
              <a:rPr lang="en-US">
                <a:solidFill>
                  <a:srgbClr val="336699"/>
                </a:solidFill>
                <a:sym typeface="Lucida Grande" charset="0"/>
              </a:rPr>
              <a:t>Introduction to Windows PowerShell</a:t>
            </a:r>
            <a:r>
              <a:rPr lang="en-US">
                <a:solidFill>
                  <a:srgbClr val="336699"/>
                </a:solidFill>
                <a:cs typeface="Times New Roman" pitchFamily="18" charset="0"/>
                <a:sym typeface="Lucida Grande" charset="0"/>
              </a:rPr>
              <a:t>™</a:t>
            </a:r>
            <a:endParaRPr lang="en-US" baseline="100000">
              <a:solidFill>
                <a:srgbClr val="336699"/>
              </a:solidFill>
              <a:latin typeface="Times New Roman" pitchFamily="18" charset="0"/>
              <a:cs typeface="Times New Roman" pitchFamily="18" charset="0"/>
            </a:endParaRPr>
          </a:p>
        </p:txBody>
      </p:sp>
    </p:spTree>
    <p:extLst>
      <p:ext uri="{BB962C8B-B14F-4D97-AF65-F5344CB8AC3E}">
        <p14:creationId xmlns:p14="http://schemas.microsoft.com/office/powerpoint/2010/main" val="3092953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pitchFamily="34" charset="0"/>
                <a:ea typeface="+mn-ea"/>
                <a:cs typeface="+mn-cs"/>
              </a:rPr>
              <a:t>The code between the curly braces, { }, is called a </a:t>
            </a:r>
            <a:r>
              <a:rPr lang="en-US" sz="900" b="0" i="1" kern="1200" dirty="0" err="1" smtClean="0">
                <a:solidFill>
                  <a:schemeClr val="tx1"/>
                </a:solidFill>
                <a:effectLst/>
                <a:latin typeface="Segoe UI" pitchFamily="34" charset="0"/>
                <a:ea typeface="+mn-ea"/>
                <a:cs typeface="+mn-cs"/>
              </a:rPr>
              <a:t>scriptblock</a:t>
            </a:r>
            <a:r>
              <a:rPr lang="en-US" sz="900" b="0" i="0" kern="1200" dirty="0" smtClean="0">
                <a:solidFill>
                  <a:schemeClr val="tx1"/>
                </a:solidFill>
                <a:effectLst/>
                <a:latin typeface="Segoe UI" pitchFamily="34" charset="0"/>
                <a:ea typeface="+mn-ea"/>
                <a:cs typeface="+mn-cs"/>
              </a:rPr>
              <a:t>. Inside the Where-Object </a:t>
            </a:r>
            <a:r>
              <a:rPr lang="en-US" sz="900" b="0" i="0" kern="1200" dirty="0" err="1" smtClean="0">
                <a:solidFill>
                  <a:schemeClr val="tx1"/>
                </a:solidFill>
                <a:effectLst/>
                <a:latin typeface="Segoe UI" pitchFamily="34" charset="0"/>
                <a:ea typeface="+mn-ea"/>
                <a:cs typeface="+mn-cs"/>
              </a:rPr>
              <a:t>scriptblock</a:t>
            </a:r>
            <a:r>
              <a:rPr lang="en-US" sz="900" b="0" i="0" kern="1200" dirty="0" smtClean="0">
                <a:solidFill>
                  <a:schemeClr val="tx1"/>
                </a:solidFill>
                <a:effectLst/>
                <a:latin typeface="Segoe UI" pitchFamily="34" charset="0"/>
                <a:ea typeface="+mn-ea"/>
                <a:cs typeface="+mn-cs"/>
              </a:rPr>
              <a:t>, the $_ variable means “the current object from the pipeline.”</a:t>
            </a:r>
            <a:endParaRPr lang="en-US" dirty="0"/>
          </a:p>
        </p:txBody>
      </p:sp>
    </p:spTree>
    <p:extLst>
      <p:ext uri="{BB962C8B-B14F-4D97-AF65-F5344CB8AC3E}">
        <p14:creationId xmlns:p14="http://schemas.microsoft.com/office/powerpoint/2010/main" val="126019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i="0" kern="1200" dirty="0" smtClean="0">
                <a:solidFill>
                  <a:schemeClr val="tx1"/>
                </a:solidFill>
                <a:effectLst/>
                <a:latin typeface="Segoe UI" pitchFamily="34" charset="0"/>
                <a:ea typeface="+mn-ea"/>
                <a:cs typeface="+mn-cs"/>
              </a:rPr>
              <a:t>–Detailed</a:t>
            </a:r>
            <a:r>
              <a:rPr lang="en-US" sz="900" b="0" i="0" kern="1200" dirty="0" smtClean="0">
                <a:solidFill>
                  <a:schemeClr val="tx1"/>
                </a:solidFill>
                <a:effectLst/>
                <a:latin typeface="Segoe UI" pitchFamily="34" charset="0"/>
                <a:ea typeface="+mn-ea"/>
                <a:cs typeface="+mn-cs"/>
              </a:rPr>
              <a:t> parameter is given it will show Parameter information and Examples.</a:t>
            </a:r>
          </a:p>
          <a:p>
            <a:r>
              <a:rPr lang="en-US" sz="900" b="0" i="0" kern="1200" dirty="0" smtClean="0">
                <a:solidFill>
                  <a:schemeClr val="tx1"/>
                </a:solidFill>
                <a:effectLst/>
                <a:latin typeface="Segoe UI" pitchFamily="34" charset="0"/>
                <a:ea typeface="+mn-ea"/>
                <a:cs typeface="+mn-cs"/>
              </a:rPr>
              <a:t> </a:t>
            </a:r>
            <a:r>
              <a:rPr lang="en-US" sz="900" b="1" i="0" kern="1200" dirty="0" smtClean="0">
                <a:solidFill>
                  <a:schemeClr val="tx1"/>
                </a:solidFill>
                <a:effectLst/>
                <a:latin typeface="Segoe UI" pitchFamily="34" charset="0"/>
                <a:ea typeface="+mn-ea"/>
                <a:cs typeface="+mn-cs"/>
              </a:rPr>
              <a:t>–Full</a:t>
            </a:r>
            <a:r>
              <a:rPr lang="en-US" sz="900" b="0" i="0" kern="1200" dirty="0" smtClean="0">
                <a:solidFill>
                  <a:schemeClr val="tx1"/>
                </a:solidFill>
                <a:effectLst/>
                <a:latin typeface="Segoe UI" pitchFamily="34" charset="0"/>
                <a:ea typeface="+mn-ea"/>
                <a:cs typeface="+mn-cs"/>
              </a:rPr>
              <a:t> parameter is given it will show a more detailed list of info for Parameters.</a:t>
            </a:r>
          </a:p>
          <a:p>
            <a:r>
              <a:rPr lang="en-US" sz="900" b="1" i="0" kern="1200" dirty="0" smtClean="0">
                <a:solidFill>
                  <a:schemeClr val="tx1"/>
                </a:solidFill>
                <a:effectLst/>
                <a:latin typeface="Segoe UI" pitchFamily="34" charset="0"/>
                <a:ea typeface="+mn-ea"/>
                <a:cs typeface="+mn-cs"/>
              </a:rPr>
              <a:t>–Examples</a:t>
            </a:r>
            <a:r>
              <a:rPr lang="en-US" sz="900" b="0" i="0" kern="1200" dirty="0" smtClean="0">
                <a:solidFill>
                  <a:schemeClr val="tx1"/>
                </a:solidFill>
                <a:effectLst/>
                <a:latin typeface="Segoe UI" pitchFamily="34" charset="0"/>
                <a:ea typeface="+mn-ea"/>
                <a:cs typeface="+mn-cs"/>
              </a:rPr>
              <a:t> parameter is given only examples are shown.</a:t>
            </a:r>
          </a:p>
          <a:p>
            <a:r>
              <a:rPr lang="en-US" dirty="0" smtClean="0"/>
              <a:t>Redirecting: Storing Information in Files</a:t>
            </a:r>
          </a:p>
          <a:p>
            <a:r>
              <a:rPr lang="en-US" dirty="0" smtClean="0"/>
              <a:t>Incomplete and Multi-line Entries</a:t>
            </a:r>
          </a:p>
          <a:p>
            <a:endParaRPr lang="en-US" dirty="0"/>
          </a:p>
        </p:txBody>
      </p:sp>
    </p:spTree>
    <p:extLst>
      <p:ext uri="{BB962C8B-B14F-4D97-AF65-F5344CB8AC3E}">
        <p14:creationId xmlns:p14="http://schemas.microsoft.com/office/powerpoint/2010/main" val="3060005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access with “.” and</a:t>
            </a:r>
            <a:r>
              <a:rPr lang="en-US" baseline="0" dirty="0" smtClean="0"/>
              <a:t> methods are accessed using () after the name of the method</a:t>
            </a:r>
            <a:endParaRPr lang="en-US" dirty="0" smtClean="0"/>
          </a:p>
          <a:p>
            <a:r>
              <a:rPr lang="en-US" dirty="0" smtClean="0"/>
              <a:t>When the Get-Member cmdlet sees that multiple objects of the same type are being returned, it includes only one instance of those objects</a:t>
            </a:r>
          </a:p>
          <a:p>
            <a:r>
              <a:rPr lang="en-US" dirty="0" smtClean="0"/>
              <a:t>If a command returns more than one type of object, Get-Member returns information on each of those types</a:t>
            </a:r>
            <a:endParaRPr lang="en-US" dirty="0"/>
          </a:p>
        </p:txBody>
      </p:sp>
    </p:spTree>
    <p:extLst>
      <p:ext uri="{BB962C8B-B14F-4D97-AF65-F5344CB8AC3E}">
        <p14:creationId xmlns:p14="http://schemas.microsoft.com/office/powerpoint/2010/main" val="2267860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 variable - $</a:t>
            </a:r>
            <a:r>
              <a:rPr lang="en-US" dirty="0" err="1" smtClean="0"/>
              <a:t>PSHome</a:t>
            </a:r>
            <a:r>
              <a:rPr lang="en-US" dirty="0" smtClean="0"/>
              <a:t> variable stores the path to the Windows PowerShell installation directory</a:t>
            </a:r>
          </a:p>
          <a:p>
            <a:r>
              <a:rPr lang="en-US" dirty="0" smtClean="0"/>
              <a:t>Preference</a:t>
            </a:r>
            <a:r>
              <a:rPr lang="en-US" baseline="0" dirty="0" smtClean="0"/>
              <a:t> Variable - </a:t>
            </a:r>
            <a:r>
              <a:rPr lang="en-US" dirty="0" smtClean="0"/>
              <a:t>$</a:t>
            </a:r>
            <a:r>
              <a:rPr lang="en-US" dirty="0" err="1" smtClean="0"/>
              <a:t>MaximumHistoryCount</a:t>
            </a:r>
            <a:r>
              <a:rPr lang="en-US" dirty="0" smtClean="0"/>
              <a:t> variable determines the maximum number of entries in the session history</a:t>
            </a:r>
          </a:p>
          <a:p>
            <a:r>
              <a:rPr lang="en-US" dirty="0" smtClean="0"/>
              <a:t>The length of the variable name is limited only by available memory</a:t>
            </a:r>
            <a:endParaRPr lang="en-US" dirty="0"/>
          </a:p>
        </p:txBody>
      </p:sp>
    </p:spTree>
    <p:extLst>
      <p:ext uri="{BB962C8B-B14F-4D97-AF65-F5344CB8AC3E}">
        <p14:creationId xmlns:p14="http://schemas.microsoft.com/office/powerpoint/2010/main" val="371095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8956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Segoe UI" pitchFamily="34" charset="0"/>
                <a:ea typeface="+mn-ea"/>
                <a:cs typeface="+mn-cs"/>
              </a:rPr>
              <a:t>Changing Variable Visibility</a:t>
            </a:r>
          </a:p>
          <a:p>
            <a:r>
              <a:rPr lang="en-US" sz="900" b="0" i="0" kern="1200" dirty="0" smtClean="0">
                <a:solidFill>
                  <a:schemeClr val="tx1"/>
                </a:solidFill>
                <a:effectLst/>
                <a:latin typeface="Segoe UI" pitchFamily="34" charset="0"/>
                <a:ea typeface="+mn-ea"/>
                <a:cs typeface="+mn-cs"/>
              </a:rPr>
              <a:t>You can change this default behavior in two different ways. One is to call the script "dot-sourced": type in a dot, then a space, and then the path to the script. Now, the script’s own scope is merged into the console scope. Every top-level variables and functions defined in the script will behave as if they had been defined right in the console. So when the script is done, it will leave behind all such variables and functions.</a:t>
            </a:r>
          </a:p>
          <a:p>
            <a:r>
              <a:rPr lang="en-US" sz="900" b="0" i="0" kern="1200" dirty="0" smtClean="0">
                <a:solidFill>
                  <a:schemeClr val="tx1"/>
                </a:solidFill>
                <a:effectLst/>
                <a:latin typeface="Segoe UI" pitchFamily="34" charset="0"/>
                <a:ea typeface="+mn-ea"/>
                <a:cs typeface="+mn-cs"/>
              </a:rPr>
              <a:t>Dot-sourcing is used when you want to (a) debug a script and examine its variables and functions after the script ran, and (b) for library scripts whose purpose is to define functions and variables for later use. The profile script, which launches automatically when PowerShell starts, is an example of a script that always runs dot-sourced. Any function you define in any of your profile scripts will be accessible in your entire PowerShell session – even though the profile script is no longer running.</a:t>
            </a:r>
          </a:p>
          <a:p>
            <a:endParaRPr lang="en-US" dirty="0"/>
          </a:p>
        </p:txBody>
      </p:sp>
    </p:spTree>
    <p:extLst>
      <p:ext uri="{BB962C8B-B14F-4D97-AF65-F5344CB8AC3E}">
        <p14:creationId xmlns:p14="http://schemas.microsoft.com/office/powerpoint/2010/main" val="3764657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105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1481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6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sym typeface="Verdana" pitchFamily="34" charset="0"/>
              </a:rPr>
              <a:t>Using the </a:t>
            </a:r>
            <a:r>
              <a:rPr lang="en-US" b="1" dirty="0" smtClean="0">
                <a:sym typeface="Verdana" pitchFamily="34" charset="0"/>
              </a:rPr>
              <a:t>console window </a:t>
            </a:r>
            <a:r>
              <a:rPr lang="en-US" dirty="0" smtClean="0">
                <a:sym typeface="Verdana" pitchFamily="34" charset="0"/>
              </a:rPr>
              <a:t>is a very quick and lightweight method to access PowerShell.  However, it is a console window and therefore different techniques are required for common tasks (actually the same techniques used with the command prompt for many years).  Once the console has been put in “Quick Edit” mode via the console properties, copying is done by selecting text and right clicking.  Pasting text is done by simply right clicking.  Some people find the console extremely efficient to use whilst others find it particularly clunky and do not enjoy the experience.</a:t>
            </a:r>
          </a:p>
          <a:p>
            <a:endParaRPr lang="en-US" dirty="0" smtClean="0">
              <a:sym typeface="Verdana" pitchFamily="34" charset="0"/>
            </a:endParaRPr>
          </a:p>
          <a:p>
            <a:r>
              <a:rPr lang="en-US" b="1" dirty="0" smtClean="0">
                <a:sym typeface="Verdana" pitchFamily="34" charset="0"/>
              </a:rPr>
              <a:t>ISE</a:t>
            </a:r>
            <a:r>
              <a:rPr lang="en-US" dirty="0" smtClean="0">
                <a:sym typeface="Verdana" pitchFamily="34" charset="0"/>
              </a:rPr>
              <a:t> has been designed to make the PowerShell experience more user-friendly.  It can use exactly the same cmdlets as the console, but behaves like a normal windows application (copy and paste is the same as any other application). ISE also provides context sensitive text coloring, advanced debugging facilities and a quick way to create remote sessions to other computers.  ISE is very extensible and additional functionality can be introduces.  This is possible because it is layered on Windows Presentation Foundation, allowing custom menu’s to be created, color schemes to be modified and custom behavior defined.</a:t>
            </a:r>
          </a:p>
          <a:p>
            <a:endParaRPr lang="en-US" dirty="0" smtClean="0">
              <a:sym typeface="Verdana" pitchFamily="34" charset="0"/>
            </a:endParaRPr>
          </a:p>
          <a:p>
            <a:r>
              <a:rPr lang="en-GB" sz="900" kern="1200" dirty="0" smtClean="0">
                <a:solidFill>
                  <a:schemeClr val="tx1"/>
                </a:solidFill>
                <a:latin typeface="Segoe" pitchFamily="34" charset="0"/>
                <a:ea typeface="+mn-ea"/>
                <a:cs typeface="+mn-cs"/>
              </a:rPr>
              <a:t>PowerShell is a new interactive shell and scripting language.  It utilises a completely new architecture, </a:t>
            </a:r>
            <a:r>
              <a:rPr lang="en-GB" sz="900" b="1" kern="1200" dirty="0" smtClean="0">
                <a:solidFill>
                  <a:schemeClr val="tx1"/>
                </a:solidFill>
                <a:latin typeface="Segoe" pitchFamily="34" charset="0"/>
                <a:ea typeface="+mn-ea"/>
                <a:cs typeface="+mn-cs"/>
              </a:rPr>
              <a:t>is</a:t>
            </a:r>
            <a:r>
              <a:rPr lang="en-US" sz="900" b="1" kern="1200" dirty="0" smtClean="0">
                <a:solidFill>
                  <a:schemeClr val="tx1"/>
                </a:solidFill>
                <a:latin typeface="Segoe" pitchFamily="34" charset="0"/>
                <a:ea typeface="+mn-ea"/>
                <a:cs typeface="+mn-cs"/>
              </a:rPr>
              <a:t> layered</a:t>
            </a:r>
            <a:r>
              <a:rPr lang="en-GB" sz="900" b="1" kern="1200" dirty="0" smtClean="0">
                <a:solidFill>
                  <a:schemeClr val="tx1"/>
                </a:solidFill>
                <a:latin typeface="Segoe" pitchFamily="34" charset="0"/>
                <a:ea typeface="+mn-ea"/>
                <a:cs typeface="+mn-cs"/>
              </a:rPr>
              <a:t> on the </a:t>
            </a:r>
            <a:r>
              <a:rPr lang="en-GB" sz="900" b="1" kern="1200" dirty="0" err="1" smtClean="0">
                <a:solidFill>
                  <a:schemeClr val="tx1"/>
                </a:solidFill>
                <a:latin typeface="Segoe" pitchFamily="34" charset="0"/>
                <a:ea typeface="+mn-ea"/>
                <a:cs typeface="+mn-cs"/>
              </a:rPr>
              <a:t>.Net</a:t>
            </a:r>
            <a:r>
              <a:rPr lang="en-GB" sz="900" b="1" kern="1200" dirty="0" smtClean="0">
                <a:solidFill>
                  <a:schemeClr val="tx1"/>
                </a:solidFill>
                <a:latin typeface="Segoe" pitchFamily="34" charset="0"/>
                <a:ea typeface="+mn-ea"/>
                <a:cs typeface="+mn-cs"/>
              </a:rPr>
              <a:t> framework and allows for powerful interaction with </a:t>
            </a:r>
            <a:r>
              <a:rPr lang="en-GB" sz="900" b="1" kern="1200" dirty="0" err="1" smtClean="0">
                <a:solidFill>
                  <a:schemeClr val="tx1"/>
                </a:solidFill>
                <a:latin typeface="Segoe" pitchFamily="34" charset="0"/>
                <a:ea typeface="+mn-ea"/>
                <a:cs typeface="+mn-cs"/>
              </a:rPr>
              <a:t>.Net</a:t>
            </a:r>
            <a:r>
              <a:rPr lang="en-GB" sz="900" b="1" kern="1200" dirty="0" smtClean="0">
                <a:solidFill>
                  <a:schemeClr val="tx1"/>
                </a:solidFill>
                <a:latin typeface="Segoe" pitchFamily="34" charset="0"/>
                <a:ea typeface="+mn-ea"/>
                <a:cs typeface="+mn-cs"/>
              </a:rPr>
              <a:t>, COM and WMI Objects</a:t>
            </a:r>
            <a:r>
              <a:rPr lang="en-GB" sz="900" kern="1200" dirty="0" smtClean="0">
                <a:solidFill>
                  <a:schemeClr val="tx1"/>
                </a:solidFill>
                <a:latin typeface="Segoe" pitchFamily="34" charset="0"/>
                <a:ea typeface="+mn-ea"/>
                <a:cs typeface="+mn-cs"/>
              </a:rPr>
              <a:t>.  It </a:t>
            </a:r>
            <a:r>
              <a:rPr lang="en-US" sz="900" kern="1200" dirty="0" smtClean="0">
                <a:solidFill>
                  <a:schemeClr val="tx1"/>
                </a:solidFill>
                <a:latin typeface="Segoe" pitchFamily="34" charset="0"/>
                <a:ea typeface="+mn-ea"/>
                <a:cs typeface="+mn-cs"/>
              </a:rPr>
              <a:t>emulates</a:t>
            </a:r>
            <a:r>
              <a:rPr lang="en-GB" sz="900" kern="1200" dirty="0" smtClean="0">
                <a:solidFill>
                  <a:schemeClr val="tx1"/>
                </a:solidFill>
                <a:latin typeface="Segoe" pitchFamily="34" charset="0"/>
                <a:ea typeface="+mn-ea"/>
                <a:cs typeface="+mn-cs"/>
              </a:rPr>
              <a:t> many legacy commands from Cmd.exe and also has </a:t>
            </a:r>
            <a:r>
              <a:rPr lang="en-US" sz="900" kern="1200" dirty="0" smtClean="0">
                <a:solidFill>
                  <a:schemeClr val="tx1"/>
                </a:solidFill>
                <a:latin typeface="Segoe" pitchFamily="34" charset="0"/>
                <a:ea typeface="+mn-ea"/>
                <a:cs typeface="+mn-cs"/>
              </a:rPr>
              <a:t>emulation of</a:t>
            </a:r>
            <a:r>
              <a:rPr lang="en-GB" sz="900" kern="1200" dirty="0" smtClean="0">
                <a:solidFill>
                  <a:schemeClr val="tx1"/>
                </a:solidFill>
                <a:latin typeface="Segoe" pitchFamily="34" charset="0"/>
                <a:ea typeface="+mn-ea"/>
                <a:cs typeface="+mn-cs"/>
              </a:rPr>
              <a:t> many commands frequently used in Linux and Unix based shells.</a:t>
            </a:r>
            <a:endParaRPr lang="de-DE" sz="900" kern="1200" dirty="0" smtClean="0">
              <a:solidFill>
                <a:schemeClr val="tx1"/>
              </a:solidFill>
              <a:latin typeface="Segoe" pitchFamily="34" charset="0"/>
              <a:ea typeface="+mn-ea"/>
              <a:cs typeface="+mn-cs"/>
            </a:endParaRPr>
          </a:p>
          <a:p>
            <a:r>
              <a:rPr lang="en-US" sz="900" kern="1200" dirty="0" smtClean="0">
                <a:solidFill>
                  <a:schemeClr val="tx1"/>
                </a:solidFill>
                <a:latin typeface="Segoe" pitchFamily="34" charset="0"/>
                <a:ea typeface="+mn-ea"/>
                <a:cs typeface="+mn-cs"/>
              </a:rPr>
              <a:t>PowerShell is revolutionary shell.  Whilst at first glance it may look like other shells, beneath the surface PowerShell is very different.  The reason it is revolutionary is because </a:t>
            </a:r>
            <a:r>
              <a:rPr lang="en-US" sz="900" b="1" kern="1200" dirty="0" smtClean="0">
                <a:solidFill>
                  <a:schemeClr val="tx1"/>
                </a:solidFill>
                <a:latin typeface="Segoe" pitchFamily="34" charset="0"/>
                <a:ea typeface="+mn-ea"/>
                <a:cs typeface="+mn-cs"/>
              </a:rPr>
              <a:t>it moves away from text based shells and introduces an object based shell</a:t>
            </a:r>
            <a:r>
              <a:rPr lang="en-US" sz="900" kern="1200" dirty="0" smtClean="0">
                <a:solidFill>
                  <a:schemeClr val="tx1"/>
                </a:solidFill>
                <a:latin typeface="Segoe" pitchFamily="34" charset="0"/>
                <a:ea typeface="+mn-ea"/>
                <a:cs typeface="+mn-cs"/>
              </a:rPr>
              <a:t>.  We will see that we can interact directly with objects, and do not have to build complex string handling routines in order to perform tasks.  This might not make sense at the moment, but as we progress through the course you will hopefully understand how powerful and ground breaking PowerShell is. </a:t>
            </a:r>
            <a:endParaRPr lang="de-DE" sz="900" kern="1200" dirty="0" smtClean="0">
              <a:solidFill>
                <a:schemeClr val="tx1"/>
              </a:solidFill>
              <a:latin typeface="Segoe" pitchFamily="34" charset="0"/>
              <a:ea typeface="+mn-ea"/>
              <a:cs typeface="+mn-cs"/>
            </a:endParaRPr>
          </a:p>
          <a:p>
            <a:r>
              <a:rPr lang="en-US" sz="900" kern="1200" dirty="0" smtClean="0">
                <a:solidFill>
                  <a:schemeClr val="tx1"/>
                </a:solidFill>
                <a:latin typeface="Segoe" pitchFamily="34" charset="0"/>
                <a:ea typeface="+mn-ea"/>
                <a:cs typeface="+mn-cs"/>
              </a:rPr>
              <a:t> </a:t>
            </a:r>
            <a:endParaRPr lang="de-DE"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PowerShell exists because</a:t>
            </a:r>
            <a:r>
              <a:rPr lang="en-US" sz="900" kern="1200" dirty="0" smtClean="0">
                <a:solidFill>
                  <a:schemeClr val="tx1"/>
                </a:solidFill>
                <a:latin typeface="Segoe" pitchFamily="34" charset="0"/>
                <a:ea typeface="+mn-ea"/>
                <a:cs typeface="+mn-cs"/>
              </a:rPr>
              <a:t> </a:t>
            </a:r>
            <a:r>
              <a:rPr lang="en-US" sz="900" b="1" kern="1200" dirty="0" smtClean="0">
                <a:solidFill>
                  <a:schemeClr val="tx1"/>
                </a:solidFill>
                <a:latin typeface="Segoe" pitchFamily="34" charset="0"/>
                <a:ea typeface="+mn-ea"/>
                <a:cs typeface="+mn-cs"/>
              </a:rPr>
              <a:t>traditionally</a:t>
            </a:r>
            <a:r>
              <a:rPr lang="en-GB" sz="900" b="1" kern="1200" dirty="0" smtClean="0">
                <a:solidFill>
                  <a:schemeClr val="tx1"/>
                </a:solidFill>
                <a:latin typeface="Segoe" pitchFamily="34" charset="0"/>
                <a:ea typeface="+mn-ea"/>
                <a:cs typeface="+mn-cs"/>
              </a:rPr>
              <a:t> Windows </a:t>
            </a:r>
            <a:r>
              <a:rPr lang="en-US" sz="900" b="1" kern="1200" dirty="0" smtClean="0">
                <a:solidFill>
                  <a:schemeClr val="tx1"/>
                </a:solidFill>
                <a:latin typeface="Segoe" pitchFamily="34" charset="0"/>
                <a:ea typeface="+mn-ea"/>
                <a:cs typeface="+mn-cs"/>
              </a:rPr>
              <a:t>has provided a weak</a:t>
            </a:r>
            <a:r>
              <a:rPr lang="en-GB" sz="900" b="1" kern="1200" dirty="0" smtClean="0">
                <a:solidFill>
                  <a:schemeClr val="tx1"/>
                </a:solidFill>
                <a:latin typeface="Segoe" pitchFamily="34" charset="0"/>
                <a:ea typeface="+mn-ea"/>
                <a:cs typeface="+mn-cs"/>
              </a:rPr>
              <a:t> command line </a:t>
            </a:r>
            <a:r>
              <a:rPr lang="en-US" sz="900" b="1" kern="1200" dirty="0" smtClean="0">
                <a:solidFill>
                  <a:schemeClr val="tx1"/>
                </a:solidFill>
                <a:latin typeface="Segoe" pitchFamily="34" charset="0"/>
                <a:ea typeface="+mn-ea"/>
                <a:cs typeface="+mn-cs"/>
              </a:rPr>
              <a:t>interface </a:t>
            </a:r>
            <a:r>
              <a:rPr lang="en-GB" sz="900" kern="1200" dirty="0" smtClean="0">
                <a:solidFill>
                  <a:schemeClr val="tx1"/>
                </a:solidFill>
                <a:latin typeface="Segoe" pitchFamily="34" charset="0"/>
                <a:ea typeface="+mn-ea"/>
                <a:cs typeface="+mn-cs"/>
              </a:rPr>
              <a:t>that </a:t>
            </a:r>
            <a:r>
              <a:rPr lang="en-US" sz="900" kern="1200" dirty="0" smtClean="0">
                <a:solidFill>
                  <a:schemeClr val="tx1"/>
                </a:solidFill>
                <a:latin typeface="Segoe" pitchFamily="34" charset="0"/>
                <a:ea typeface="+mn-ea"/>
                <a:cs typeface="+mn-cs"/>
              </a:rPr>
              <a:t>did not provide all the functionality of the </a:t>
            </a:r>
            <a:r>
              <a:rPr lang="en-GB" sz="900" kern="1200" dirty="0" smtClean="0">
                <a:solidFill>
                  <a:schemeClr val="tx1"/>
                </a:solidFill>
                <a:latin typeface="Segoe" pitchFamily="34" charset="0"/>
                <a:ea typeface="+mn-ea"/>
                <a:cs typeface="+mn-cs"/>
              </a:rPr>
              <a:t>Graphical User Interface.  </a:t>
            </a:r>
            <a:r>
              <a:rPr lang="en-GB" sz="900" b="1" kern="1200" dirty="0" smtClean="0">
                <a:solidFill>
                  <a:schemeClr val="tx1"/>
                </a:solidFill>
                <a:latin typeface="Segoe" pitchFamily="34" charset="0"/>
                <a:ea typeface="+mn-ea"/>
                <a:cs typeface="+mn-cs"/>
              </a:rPr>
              <a:t>PowerShell is about giving a feature a complete set of commands at the command line, as well as at the GUI</a:t>
            </a:r>
            <a:r>
              <a:rPr lang="en-GB" sz="900" kern="1200" dirty="0" smtClean="0">
                <a:solidFill>
                  <a:schemeClr val="tx1"/>
                </a:solidFill>
                <a:latin typeface="Segoe" pitchFamily="34" charset="0"/>
                <a:ea typeface="+mn-ea"/>
                <a:cs typeface="+mn-cs"/>
              </a:rPr>
              <a:t>.  </a:t>
            </a:r>
            <a:r>
              <a:rPr lang="en-US" sz="900" kern="1200" dirty="0" smtClean="0">
                <a:solidFill>
                  <a:schemeClr val="tx1"/>
                </a:solidFill>
                <a:latin typeface="Segoe" pitchFamily="34" charset="0"/>
                <a:ea typeface="+mn-ea"/>
                <a:cs typeface="+mn-cs"/>
              </a:rPr>
              <a:t>PowerShell is </a:t>
            </a:r>
            <a:r>
              <a:rPr lang="en-US" sz="900" b="1" kern="1200" dirty="0" smtClean="0">
                <a:solidFill>
                  <a:schemeClr val="tx1"/>
                </a:solidFill>
                <a:latin typeface="Segoe" pitchFamily="34" charset="0"/>
                <a:ea typeface="+mn-ea"/>
                <a:cs typeface="+mn-cs"/>
              </a:rPr>
              <a:t>supported by many applications from both Microsoft and 3rd party vendors</a:t>
            </a:r>
            <a:r>
              <a:rPr lang="en-US" sz="900" kern="1200" dirty="0" smtClean="0">
                <a:solidFill>
                  <a:schemeClr val="tx1"/>
                </a:solidFill>
                <a:latin typeface="Segoe" pitchFamily="34" charset="0"/>
                <a:ea typeface="+mn-ea"/>
                <a:cs typeface="+mn-cs"/>
              </a:rPr>
              <a:t>, therefore</a:t>
            </a:r>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giv</a:t>
            </a:r>
            <a:r>
              <a:rPr lang="en-US" sz="900" kern="1200" dirty="0" err="1" smtClean="0">
                <a:solidFill>
                  <a:schemeClr val="tx1"/>
                </a:solidFill>
                <a:latin typeface="Segoe" pitchFamily="34" charset="0"/>
                <a:ea typeface="+mn-ea"/>
                <a:cs typeface="+mn-cs"/>
              </a:rPr>
              <a:t>ing</a:t>
            </a:r>
            <a:r>
              <a:rPr lang="en-GB" sz="900" kern="1200" dirty="0" smtClean="0">
                <a:solidFill>
                  <a:schemeClr val="tx1"/>
                </a:solidFill>
                <a:latin typeface="Segoe" pitchFamily="34" charset="0"/>
                <a:ea typeface="+mn-ea"/>
                <a:cs typeface="+mn-cs"/>
              </a:rPr>
              <a:t> a consistent method of administration</a:t>
            </a:r>
            <a:r>
              <a:rPr lang="en-US" sz="900" kern="1200" dirty="0" smtClean="0">
                <a:solidFill>
                  <a:schemeClr val="tx1"/>
                </a:solidFill>
                <a:latin typeface="Segoe" pitchFamily="34" charset="0"/>
                <a:ea typeface="+mn-ea"/>
                <a:cs typeface="+mn-cs"/>
              </a:rPr>
              <a:t> across technologies</a:t>
            </a:r>
            <a:r>
              <a:rPr lang="en-GB" sz="900" kern="1200" dirty="0" smtClean="0">
                <a:solidFill>
                  <a:schemeClr val="tx1"/>
                </a:solidFill>
                <a:latin typeface="Segoe" pitchFamily="34" charset="0"/>
                <a:ea typeface="+mn-ea"/>
                <a:cs typeface="+mn-cs"/>
              </a:rPr>
              <a:t>.  Whether querying system services or the application event log, the methodology and techniques employed are the same, creating a consistent approach in all scenarios.</a:t>
            </a:r>
            <a:endParaRPr lang="en-US" dirty="0" smtClean="0">
              <a:sym typeface="Verdana" pitchFamily="34" charset="0"/>
            </a:endParaRPr>
          </a:p>
          <a:p>
            <a:pPr marL="0" marR="0">
              <a:lnSpc>
                <a:spcPct val="115000"/>
              </a:lnSpc>
              <a:spcBef>
                <a:spcPts val="0"/>
              </a:spcBef>
              <a:spcAft>
                <a:spcPts val="1000"/>
              </a:spcAft>
            </a:pP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363"/>
            <a:fld id="{83C3D61D-09A8-4F29-B9A9-2309F5D1E4D4}" type="datetime1">
              <a:rPr lang="en-US">
                <a:solidFill>
                  <a:prstClr val="black"/>
                </a:solidFill>
              </a:rPr>
              <a:pPr defTabSz="914363"/>
              <a:t>10/28/2016</a:t>
            </a:fld>
            <a:endParaRPr lang="en-US" dirty="0">
              <a:solidFill>
                <a:prstClr val="black"/>
              </a:solidFill>
            </a:endParaRPr>
          </a:p>
        </p:txBody>
      </p:sp>
    </p:spTree>
    <p:extLst>
      <p:ext uri="{BB962C8B-B14F-4D97-AF65-F5344CB8AC3E}">
        <p14:creationId xmlns:p14="http://schemas.microsoft.com/office/powerpoint/2010/main" val="680838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800" kern="1200" noProof="0" dirty="0" smtClean="0">
                <a:solidFill>
                  <a:schemeClr val="tx1"/>
                </a:solidFill>
                <a:effectLst/>
                <a:latin typeface="Segoe" pitchFamily="34" charset="0"/>
                <a:ea typeface="+mn-ea"/>
                <a:cs typeface="+mn-cs"/>
              </a:rPr>
              <a:t>The </a:t>
            </a:r>
            <a:r>
              <a:rPr lang="en-US" sz="800" b="1" kern="1200" noProof="0" dirty="0" err="1" smtClean="0">
                <a:solidFill>
                  <a:schemeClr val="tx1"/>
                </a:solidFill>
                <a:effectLst/>
                <a:latin typeface="Segoe" pitchFamily="34" charset="0"/>
                <a:ea typeface="+mn-ea"/>
                <a:cs typeface="+mn-cs"/>
              </a:rPr>
              <a:t>ErrorAction</a:t>
            </a:r>
            <a:r>
              <a:rPr lang="en-US" sz="800" b="1" kern="1200" noProof="0" dirty="0" smtClean="0">
                <a:solidFill>
                  <a:schemeClr val="tx1"/>
                </a:solidFill>
                <a:effectLst/>
                <a:latin typeface="Segoe" pitchFamily="34" charset="0"/>
                <a:ea typeface="+mn-ea"/>
                <a:cs typeface="+mn-cs"/>
              </a:rPr>
              <a:t> </a:t>
            </a:r>
            <a:r>
              <a:rPr lang="en-US" sz="800" kern="1200" noProof="0" dirty="0" smtClean="0">
                <a:solidFill>
                  <a:schemeClr val="tx1"/>
                </a:solidFill>
                <a:effectLst/>
                <a:latin typeface="Segoe" pitchFamily="34" charset="0"/>
                <a:ea typeface="+mn-ea"/>
                <a:cs typeface="+mn-cs"/>
              </a:rPr>
              <a:t>parameter determines how the cmdlet responds to a non-terminating error from the command. This parameter works only when the command generates a debugging message. For example, this parameters works when a command contains the Write-Error cmdlet.</a:t>
            </a: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The </a:t>
            </a:r>
            <a:r>
              <a:rPr lang="en-US" sz="800" kern="1200" noProof="0" dirty="0" err="1" smtClean="0">
                <a:solidFill>
                  <a:schemeClr val="tx1"/>
                </a:solidFill>
                <a:effectLst/>
                <a:latin typeface="Segoe" pitchFamily="34" charset="0"/>
                <a:ea typeface="+mn-ea"/>
                <a:cs typeface="+mn-cs"/>
              </a:rPr>
              <a:t>ErrorAction</a:t>
            </a:r>
            <a:r>
              <a:rPr lang="en-US" sz="800" kern="1200" noProof="0" dirty="0" smtClean="0">
                <a:solidFill>
                  <a:schemeClr val="tx1"/>
                </a:solidFill>
                <a:effectLst/>
                <a:latin typeface="Segoe" pitchFamily="34" charset="0"/>
                <a:ea typeface="+mn-ea"/>
                <a:cs typeface="+mn-cs"/>
              </a:rPr>
              <a:t> parameter overrides the value of the $</a:t>
            </a:r>
            <a:r>
              <a:rPr lang="en-US" sz="800" kern="1200" noProof="0" dirty="0" err="1" smtClean="0">
                <a:solidFill>
                  <a:schemeClr val="tx1"/>
                </a:solidFill>
                <a:effectLst/>
                <a:latin typeface="Segoe" pitchFamily="34" charset="0"/>
                <a:ea typeface="+mn-ea"/>
                <a:cs typeface="+mn-cs"/>
              </a:rPr>
              <a:t>ErrorActionPreference</a:t>
            </a:r>
            <a:r>
              <a:rPr lang="en-US" sz="800" kern="1200" noProof="0" dirty="0" smtClean="0">
                <a:solidFill>
                  <a:schemeClr val="tx1"/>
                </a:solidFill>
                <a:effectLst/>
                <a:latin typeface="Segoe" pitchFamily="34" charset="0"/>
                <a:ea typeface="+mn-ea"/>
                <a:cs typeface="+mn-cs"/>
              </a:rPr>
              <a:t> variable for the current command. Because the default value of the $</a:t>
            </a:r>
            <a:r>
              <a:rPr lang="en-US" sz="800" kern="1200" noProof="0" dirty="0" err="1" smtClean="0">
                <a:solidFill>
                  <a:schemeClr val="tx1"/>
                </a:solidFill>
                <a:effectLst/>
                <a:latin typeface="Segoe" pitchFamily="34" charset="0"/>
                <a:ea typeface="+mn-ea"/>
                <a:cs typeface="+mn-cs"/>
              </a:rPr>
              <a:t>ErrorActionPreference</a:t>
            </a:r>
            <a:r>
              <a:rPr lang="en-US" sz="800" kern="1200" noProof="0" dirty="0" smtClean="0">
                <a:solidFill>
                  <a:schemeClr val="tx1"/>
                </a:solidFill>
                <a:effectLst/>
                <a:latin typeface="Segoe" pitchFamily="34" charset="0"/>
                <a:ea typeface="+mn-ea"/>
                <a:cs typeface="+mn-cs"/>
              </a:rPr>
              <a:t> variable is Continue, error messages are displayed and execution continues unless you use the </a:t>
            </a:r>
            <a:r>
              <a:rPr lang="en-US" sz="800" kern="1200" noProof="0" dirty="0" err="1" smtClean="0">
                <a:solidFill>
                  <a:schemeClr val="tx1"/>
                </a:solidFill>
                <a:effectLst/>
                <a:latin typeface="Segoe" pitchFamily="34" charset="0"/>
                <a:ea typeface="+mn-ea"/>
                <a:cs typeface="+mn-cs"/>
              </a:rPr>
              <a:t>ErrorAction</a:t>
            </a:r>
            <a:r>
              <a:rPr lang="en-US" sz="800" kern="1200" noProof="0" dirty="0" smtClean="0">
                <a:solidFill>
                  <a:schemeClr val="tx1"/>
                </a:solidFill>
                <a:effectLst/>
                <a:latin typeface="Segoe" pitchFamily="34" charset="0"/>
                <a:ea typeface="+mn-ea"/>
                <a:cs typeface="+mn-cs"/>
              </a:rPr>
              <a:t> parameter.</a:t>
            </a: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The </a:t>
            </a:r>
            <a:r>
              <a:rPr lang="en-US" sz="800" kern="1200" noProof="0" dirty="0" err="1" smtClean="0">
                <a:solidFill>
                  <a:schemeClr val="tx1"/>
                </a:solidFill>
                <a:effectLst/>
                <a:latin typeface="Segoe" pitchFamily="34" charset="0"/>
                <a:ea typeface="+mn-ea"/>
                <a:cs typeface="+mn-cs"/>
              </a:rPr>
              <a:t>ErrorAction</a:t>
            </a:r>
            <a:r>
              <a:rPr lang="en-US" sz="800" kern="1200" noProof="0" dirty="0" smtClean="0">
                <a:solidFill>
                  <a:schemeClr val="tx1"/>
                </a:solidFill>
                <a:effectLst/>
                <a:latin typeface="Segoe" pitchFamily="34" charset="0"/>
                <a:ea typeface="+mn-ea"/>
                <a:cs typeface="+mn-cs"/>
              </a:rPr>
              <a:t> parameter has no effect on terminating errors (such as missing data, parameters that are not valid, or insufficient permissions) that prevent a command from completing successfully.</a:t>
            </a: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Valid values: </a:t>
            </a:r>
          </a:p>
          <a:p>
            <a:pPr marL="171450" indent="-171450">
              <a:buFont typeface="Arial" pitchFamily="34" charset="0"/>
              <a:buChar char="•"/>
            </a:pPr>
            <a:r>
              <a:rPr lang="en-US" sz="800" kern="1200" noProof="0" dirty="0" err="1" smtClean="0">
                <a:solidFill>
                  <a:schemeClr val="tx1"/>
                </a:solidFill>
                <a:effectLst/>
                <a:latin typeface="Segoe" pitchFamily="34" charset="0"/>
                <a:ea typeface="+mn-ea"/>
                <a:cs typeface="+mn-cs"/>
              </a:rPr>
              <a:t>SilentlyContinue</a:t>
            </a:r>
            <a:r>
              <a:rPr lang="en-US" sz="800" kern="1200" noProof="0" dirty="0" smtClean="0">
                <a:solidFill>
                  <a:schemeClr val="tx1"/>
                </a:solidFill>
                <a:effectLst/>
                <a:latin typeface="Segoe" pitchFamily="34" charset="0"/>
                <a:ea typeface="+mn-ea"/>
                <a:cs typeface="+mn-cs"/>
              </a:rPr>
              <a:t>: Suppresses the error message and continues executing the command.</a:t>
            </a:r>
          </a:p>
          <a:p>
            <a:pPr marL="171450" indent="-171450">
              <a:buFont typeface="Arial" pitchFamily="34" charset="0"/>
              <a:buChar char="•"/>
            </a:pPr>
            <a:r>
              <a:rPr lang="en-US" sz="800" kern="1200" noProof="0" dirty="0" smtClean="0">
                <a:solidFill>
                  <a:schemeClr val="tx1"/>
                </a:solidFill>
                <a:effectLst/>
                <a:latin typeface="Segoe" pitchFamily="34" charset="0"/>
                <a:ea typeface="+mn-ea"/>
                <a:cs typeface="+mn-cs"/>
              </a:rPr>
              <a:t>Continue: Displays the error message and continues executing the command. "Continue" is the default value.</a:t>
            </a:r>
          </a:p>
          <a:p>
            <a:pPr marL="171450" indent="-171450">
              <a:buFont typeface="Arial" pitchFamily="34" charset="0"/>
              <a:buChar char="•"/>
            </a:pPr>
            <a:r>
              <a:rPr lang="en-US" sz="800" kern="1200" noProof="0" dirty="0" smtClean="0">
                <a:solidFill>
                  <a:schemeClr val="tx1"/>
                </a:solidFill>
                <a:effectLst/>
                <a:latin typeface="Segoe" pitchFamily="34" charset="0"/>
                <a:ea typeface="+mn-ea"/>
                <a:cs typeface="+mn-cs"/>
              </a:rPr>
              <a:t>Inquire: Displays the error message and prompts you for confirmation before continuing execution. This value is rarely used.</a:t>
            </a:r>
          </a:p>
          <a:p>
            <a:pPr marL="171450" indent="-171450">
              <a:buFont typeface="Arial" pitchFamily="34" charset="0"/>
              <a:buChar char="•"/>
            </a:pPr>
            <a:r>
              <a:rPr lang="en-US" sz="800" kern="1200" noProof="0" dirty="0" smtClean="0">
                <a:solidFill>
                  <a:schemeClr val="tx1"/>
                </a:solidFill>
                <a:effectLst/>
                <a:latin typeface="Segoe" pitchFamily="34" charset="0"/>
                <a:ea typeface="+mn-ea"/>
                <a:cs typeface="+mn-cs"/>
              </a:rPr>
              <a:t>Stop: Displays the error message and stops executing the command.</a:t>
            </a:r>
          </a:p>
          <a:p>
            <a:pPr marL="171450" indent="-171450">
              <a:buFont typeface="Arial" pitchFamily="34" charset="0"/>
              <a:buChar char="•"/>
            </a:pPr>
            <a:endParaRPr lang="en-US" sz="800" kern="1200" noProof="0" dirty="0" smtClean="0">
              <a:solidFill>
                <a:schemeClr val="tx1"/>
              </a:solidFill>
              <a:effectLst/>
              <a:latin typeface="Segoe" pitchFamily="34" charset="0"/>
              <a:ea typeface="+mn-ea"/>
              <a:cs typeface="+mn-cs"/>
            </a:endParaRPr>
          </a:p>
          <a:p>
            <a:r>
              <a:rPr lang="en-US" sz="800" kern="1200" noProof="0" dirty="0" smtClean="0">
                <a:solidFill>
                  <a:schemeClr val="tx1"/>
                </a:solidFill>
                <a:effectLst/>
                <a:latin typeface="Segoe" pitchFamily="34" charset="0"/>
                <a:ea typeface="+mn-ea"/>
                <a:cs typeface="+mn-cs"/>
              </a:rPr>
              <a:t>The </a:t>
            </a:r>
            <a:r>
              <a:rPr lang="en-US" sz="800" b="1" kern="1200" noProof="0" dirty="0" err="1" smtClean="0">
                <a:solidFill>
                  <a:schemeClr val="tx1"/>
                </a:solidFill>
                <a:effectLst/>
                <a:latin typeface="Segoe" pitchFamily="34" charset="0"/>
                <a:ea typeface="+mn-ea"/>
                <a:cs typeface="+mn-cs"/>
              </a:rPr>
              <a:t>ErrorVariable</a:t>
            </a:r>
            <a:r>
              <a:rPr lang="en-US" sz="800" b="1" kern="1200" noProof="0" dirty="0" smtClean="0">
                <a:solidFill>
                  <a:schemeClr val="tx1"/>
                </a:solidFill>
                <a:effectLst/>
                <a:latin typeface="Segoe" pitchFamily="34" charset="0"/>
                <a:ea typeface="+mn-ea"/>
                <a:cs typeface="+mn-cs"/>
              </a:rPr>
              <a:t> </a:t>
            </a:r>
            <a:r>
              <a:rPr lang="en-US" sz="800" kern="1200" noProof="0" dirty="0" smtClean="0">
                <a:solidFill>
                  <a:schemeClr val="tx1"/>
                </a:solidFill>
                <a:effectLst/>
                <a:latin typeface="Segoe" pitchFamily="34" charset="0"/>
                <a:ea typeface="+mn-ea"/>
                <a:cs typeface="+mn-cs"/>
              </a:rPr>
              <a:t>parameter stores error messages about the command in the specified variable and in the $Error automatic variable. For more information, type the following command:</a:t>
            </a: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        get-help </a:t>
            </a:r>
            <a:r>
              <a:rPr lang="en-US" sz="800" kern="1200" noProof="0" dirty="0" err="1" smtClean="0">
                <a:solidFill>
                  <a:schemeClr val="tx1"/>
                </a:solidFill>
                <a:effectLst/>
                <a:latin typeface="Segoe" pitchFamily="34" charset="0"/>
                <a:ea typeface="+mn-ea"/>
                <a:cs typeface="+mn-cs"/>
              </a:rPr>
              <a:t>about_automatic_variables</a:t>
            </a:r>
            <a:endParaRPr lang="en-US" sz="800" kern="1200" noProof="0" dirty="0" smtClean="0">
              <a:solidFill>
                <a:schemeClr val="tx1"/>
              </a:solidFill>
              <a:effectLst/>
              <a:latin typeface="Segoe" pitchFamily="34" charset="0"/>
              <a:ea typeface="+mn-ea"/>
              <a:cs typeface="+mn-cs"/>
            </a:endParaRP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By default, new error messages overwrite error messages that are already stored in the variable. To append the error message to the variable content, type  a plus sign (+) before the variable name.</a:t>
            </a:r>
          </a:p>
          <a:p>
            <a:r>
              <a:rPr lang="en-US" sz="800" kern="1200" noProof="0" dirty="0" smtClean="0">
                <a:solidFill>
                  <a:schemeClr val="tx1"/>
                </a:solidFill>
                <a:effectLst/>
                <a:latin typeface="Segoe" pitchFamily="34" charset="0"/>
                <a:ea typeface="+mn-ea"/>
                <a:cs typeface="+mn-cs"/>
              </a:rPr>
              <a:t> </a:t>
            </a:r>
          </a:p>
          <a:p>
            <a:r>
              <a:rPr lang="en-US" sz="800" kern="1200" noProof="0" dirty="0" smtClean="0">
                <a:solidFill>
                  <a:schemeClr val="tx1"/>
                </a:solidFill>
                <a:effectLst/>
                <a:latin typeface="Segoe" pitchFamily="34" charset="0"/>
                <a:ea typeface="+mn-ea"/>
                <a:cs typeface="+mn-cs"/>
              </a:rPr>
              <a:t>You can use this parameter to create a variable that contains only error messages from specific commands. The $Error automatic variable contains error messages from all the commands in the session. You can use array notation, such as $a[0] or $error[1,2] to refer to specific errors stored in the variables.</a:t>
            </a:r>
          </a:p>
          <a:p>
            <a:endParaRPr lang="en-US" sz="800" kern="1200" noProof="0" dirty="0" smtClean="0">
              <a:solidFill>
                <a:schemeClr val="tx1"/>
              </a:solidFill>
              <a:effectLst/>
              <a:latin typeface="Segoe" pitchFamily="34" charset="0"/>
              <a:ea typeface="+mn-ea"/>
              <a:cs typeface="+mn-cs"/>
            </a:endParaRPr>
          </a:p>
          <a:p>
            <a:r>
              <a:rPr lang="en-US" sz="800" kern="1200" noProof="0" dirty="0" smtClean="0">
                <a:solidFill>
                  <a:schemeClr val="tx1"/>
                </a:solidFill>
                <a:effectLst/>
                <a:latin typeface="Segoe" pitchFamily="34" charset="0"/>
                <a:ea typeface="+mn-ea"/>
                <a:cs typeface="+mn-cs"/>
              </a:rPr>
              <a:t>The </a:t>
            </a:r>
            <a:r>
              <a:rPr lang="en-US" sz="800" b="1" kern="1200" noProof="0" dirty="0" smtClean="0">
                <a:solidFill>
                  <a:schemeClr val="tx1"/>
                </a:solidFill>
                <a:effectLst/>
                <a:latin typeface="Segoe" pitchFamily="34" charset="0"/>
                <a:ea typeface="+mn-ea"/>
                <a:cs typeface="+mn-cs"/>
              </a:rPr>
              <a:t>$</a:t>
            </a:r>
            <a:r>
              <a:rPr lang="en-US" sz="800" b="1" kern="1200" noProof="0" dirty="0" err="1" smtClean="0">
                <a:solidFill>
                  <a:schemeClr val="tx1"/>
                </a:solidFill>
                <a:effectLst/>
                <a:latin typeface="Segoe" pitchFamily="34" charset="0"/>
                <a:ea typeface="+mn-ea"/>
                <a:cs typeface="+mn-cs"/>
              </a:rPr>
              <a:t>ErrorActionPreference</a:t>
            </a:r>
            <a:r>
              <a:rPr lang="en-US" sz="800" kern="1200" noProof="0" dirty="0" smtClean="0">
                <a:solidFill>
                  <a:schemeClr val="tx1"/>
                </a:solidFill>
                <a:effectLst/>
                <a:latin typeface="Segoe" pitchFamily="34" charset="0"/>
                <a:ea typeface="+mn-ea"/>
                <a:cs typeface="+mn-cs"/>
              </a:rPr>
              <a:t> variable determines how Windows PowerShell responds to a non-terminating error (an error that does not stop the cmdlet processing) at the command line or in a script, cmdlet, or provider, such as the errors generated by the Write-Error cmdlet. </a:t>
            </a:r>
          </a:p>
          <a:p>
            <a:endParaRPr lang="en-US" sz="800" kern="1200" noProof="0" dirty="0" smtClean="0">
              <a:solidFill>
                <a:schemeClr val="tx1"/>
              </a:solidFill>
              <a:effectLst/>
              <a:latin typeface="Segoe" pitchFamily="34" charset="0"/>
              <a:ea typeface="+mn-ea"/>
              <a:cs typeface="+mn-cs"/>
            </a:endParaRPr>
          </a:p>
          <a:p>
            <a:r>
              <a:rPr lang="en-US" sz="800" kern="1200" noProof="0" dirty="0" smtClean="0">
                <a:solidFill>
                  <a:schemeClr val="tx1"/>
                </a:solidFill>
                <a:effectLst/>
                <a:latin typeface="Segoe" pitchFamily="34" charset="0"/>
                <a:ea typeface="+mn-ea"/>
                <a:cs typeface="+mn-cs"/>
              </a:rPr>
              <a:t>Valid values are the same then for the </a:t>
            </a:r>
            <a:r>
              <a:rPr lang="en-US" sz="800" kern="1200" noProof="0" dirty="0" err="1" smtClean="0">
                <a:solidFill>
                  <a:schemeClr val="tx1"/>
                </a:solidFill>
                <a:effectLst/>
                <a:latin typeface="Segoe" pitchFamily="34" charset="0"/>
                <a:ea typeface="+mn-ea"/>
                <a:cs typeface="+mn-cs"/>
              </a:rPr>
              <a:t>ErrorAction</a:t>
            </a:r>
            <a:r>
              <a:rPr lang="en-US" sz="800" kern="1200" noProof="0" dirty="0" smtClean="0">
                <a:solidFill>
                  <a:schemeClr val="tx1"/>
                </a:solidFill>
                <a:effectLst/>
                <a:latin typeface="Segoe" pitchFamily="34" charset="0"/>
                <a:ea typeface="+mn-ea"/>
                <a:cs typeface="+mn-cs"/>
              </a:rPr>
              <a:t> parameter</a:t>
            </a:r>
          </a:p>
          <a:p>
            <a:endParaRPr lang="en-US" sz="800" kern="1200" noProof="0" dirty="0" smtClean="0">
              <a:solidFill>
                <a:schemeClr val="tx1"/>
              </a:solidFill>
              <a:effectLst/>
              <a:latin typeface="Segoe" pitchFamily="34" charset="0"/>
              <a:ea typeface="+mn-ea"/>
              <a:cs typeface="+mn-cs"/>
            </a:endParaRPr>
          </a:p>
          <a:p>
            <a:r>
              <a:rPr lang="en-US" sz="800" kern="1200" noProof="0" dirty="0" smtClean="0">
                <a:solidFill>
                  <a:schemeClr val="tx1"/>
                </a:solidFill>
                <a:effectLst/>
                <a:latin typeface="Segoe" pitchFamily="34" charset="0"/>
                <a:ea typeface="+mn-ea"/>
                <a:cs typeface="+mn-cs"/>
              </a:rPr>
              <a:t>Neither $</a:t>
            </a:r>
            <a:r>
              <a:rPr lang="en-US" sz="800" kern="1200" noProof="0" dirty="0" err="1" smtClean="0">
                <a:solidFill>
                  <a:schemeClr val="tx1"/>
                </a:solidFill>
                <a:effectLst/>
                <a:latin typeface="Segoe" pitchFamily="34" charset="0"/>
                <a:ea typeface="+mn-ea"/>
                <a:cs typeface="+mn-cs"/>
              </a:rPr>
              <a:t>ErrorActionPreference</a:t>
            </a:r>
            <a:r>
              <a:rPr lang="en-US" sz="800" kern="1200" noProof="0" dirty="0" smtClean="0">
                <a:solidFill>
                  <a:schemeClr val="tx1"/>
                </a:solidFill>
                <a:effectLst/>
                <a:latin typeface="Segoe" pitchFamily="34" charset="0"/>
                <a:ea typeface="+mn-ea"/>
                <a:cs typeface="+mn-cs"/>
              </a:rPr>
              <a:t> nor the </a:t>
            </a:r>
            <a:r>
              <a:rPr lang="en-US" sz="800" kern="1200" noProof="0" dirty="0" err="1" smtClean="0">
                <a:solidFill>
                  <a:schemeClr val="tx1"/>
                </a:solidFill>
                <a:effectLst/>
                <a:latin typeface="Segoe" pitchFamily="34" charset="0"/>
                <a:ea typeface="+mn-ea"/>
                <a:cs typeface="+mn-cs"/>
              </a:rPr>
              <a:t>ErrorAction</a:t>
            </a:r>
            <a:r>
              <a:rPr lang="en-US" sz="800" kern="1200" noProof="0" dirty="0" smtClean="0">
                <a:solidFill>
                  <a:schemeClr val="tx1"/>
                </a:solidFill>
                <a:effectLst/>
                <a:latin typeface="Segoe" pitchFamily="34" charset="0"/>
                <a:ea typeface="+mn-ea"/>
                <a:cs typeface="+mn-cs"/>
              </a:rPr>
              <a:t> common parameter affect how Windows PowerShell responds to terminating errors (those that stop cmdlet processing).</a:t>
            </a:r>
          </a:p>
          <a:p>
            <a:endParaRPr lang="en-US" sz="1800" dirty="0"/>
          </a:p>
        </p:txBody>
      </p:sp>
    </p:spTree>
    <p:extLst>
      <p:ext uri="{BB962C8B-B14F-4D97-AF65-F5344CB8AC3E}">
        <p14:creationId xmlns:p14="http://schemas.microsoft.com/office/powerpoint/2010/main" val="3804934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270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2517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834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328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550205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32771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6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3531841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086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u="none" strike="noStrike" baseline="0" dirty="0" smtClean="0">
                <a:solidFill>
                  <a:srgbClr val="002060"/>
                </a:solidFill>
                <a:latin typeface="Calibri" panose="020F0502020204030204" pitchFamily="34" charset="0"/>
              </a:rPr>
              <a:t>Ask if people have experienced (or heard about) offshoring/outsourcing and verify what the reason was to do so. Often heard reasons are lowering costs and ensuring 24/7 support. In these cases, automation can even be more appropriate.</a:t>
            </a:r>
          </a:p>
          <a:p>
            <a:pPr algn="l"/>
            <a:r>
              <a:rPr lang="en-US" sz="900" b="0" i="0" u="none" strike="noStrike" baseline="0" dirty="0" smtClean="0">
                <a:solidFill>
                  <a:srgbClr val="002060"/>
                </a:solidFill>
                <a:latin typeface="Arial" panose="020B0604020202020204" pitchFamily="34" charset="0"/>
              </a:rPr>
              <a:t>• </a:t>
            </a:r>
            <a:r>
              <a:rPr lang="en-US" sz="900" b="0" i="0" u="none" strike="noStrike" baseline="0" dirty="0" smtClean="0">
                <a:solidFill>
                  <a:srgbClr val="002060"/>
                </a:solidFill>
                <a:latin typeface="Calibri" panose="020F0502020204030204" pitchFamily="34" charset="0"/>
              </a:rPr>
              <a:t>It is also a way to be more competitive. By example to be able to do the job more quickly or cheaper or of better quality.</a:t>
            </a:r>
          </a:p>
          <a:p>
            <a:pPr algn="l"/>
            <a:r>
              <a:rPr lang="en-US" sz="900" b="0" i="0" u="none" strike="noStrike" baseline="0" dirty="0" smtClean="0">
                <a:solidFill>
                  <a:srgbClr val="002060"/>
                </a:solidFill>
                <a:latin typeface="Arial" panose="020B0604020202020204" pitchFamily="34" charset="0"/>
              </a:rPr>
              <a:t>• </a:t>
            </a:r>
            <a:r>
              <a:rPr lang="en-US" sz="900" b="0" i="0" u="none" strike="noStrike" baseline="0" dirty="0" smtClean="0">
                <a:solidFill>
                  <a:srgbClr val="002060"/>
                </a:solidFill>
                <a:latin typeface="Calibri" panose="020F0502020204030204" pitchFamily="34" charset="0"/>
              </a:rPr>
              <a:t>Cloud based solutions should not depend on user availability / action. It should be completely automated.</a:t>
            </a:r>
          </a:p>
          <a:p>
            <a:pPr algn="l"/>
            <a:r>
              <a:rPr lang="en-US" sz="900" b="0" i="0" u="none" strike="noStrike" baseline="0" dirty="0" smtClean="0">
                <a:solidFill>
                  <a:srgbClr val="002060"/>
                </a:solidFill>
                <a:latin typeface="Arial" panose="020B0604020202020204" pitchFamily="34" charset="0"/>
              </a:rPr>
              <a:t>• </a:t>
            </a:r>
            <a:r>
              <a:rPr lang="en-US" sz="900" b="0" i="0" u="none" strike="noStrike" baseline="0" dirty="0" smtClean="0">
                <a:solidFill>
                  <a:srgbClr val="002060"/>
                </a:solidFill>
                <a:latin typeface="Calibri" panose="020F0502020204030204" pitchFamily="34" charset="0"/>
              </a:rPr>
              <a:t>Tell about a situation where it could be crucial to do something on a lot of objects in a very short amount of time. By example:</a:t>
            </a:r>
          </a:p>
          <a:p>
            <a:pPr algn="l"/>
            <a:r>
              <a:rPr lang="en-US" sz="900" b="0" i="0" u="none" strike="noStrike" baseline="0" dirty="0" smtClean="0">
                <a:solidFill>
                  <a:srgbClr val="002060"/>
                </a:solidFill>
                <a:latin typeface="Arial" panose="020B0604020202020204" pitchFamily="34" charset="0"/>
              </a:rPr>
              <a:t>• </a:t>
            </a:r>
            <a:r>
              <a:rPr lang="en-US" sz="900" b="0" i="0" u="none" strike="noStrike" baseline="0" dirty="0" smtClean="0">
                <a:solidFill>
                  <a:srgbClr val="002060"/>
                </a:solidFill>
                <a:latin typeface="Calibri" panose="020F0502020204030204" pitchFamily="34" charset="0"/>
              </a:rPr>
              <a:t>Virus outbreak that requires you to quickly kill a process and remove files and registry keys on many machines.</a:t>
            </a:r>
          </a:p>
          <a:p>
            <a:pPr algn="l"/>
            <a:endParaRPr lang="en-US" sz="900" b="0" i="0" u="none" strike="noStrike" baseline="0" dirty="0" smtClean="0">
              <a:solidFill>
                <a:srgbClr val="002060"/>
              </a:solidFill>
              <a:latin typeface="Calibri" panose="020F0502020204030204" pitchFamily="34" charset="0"/>
            </a:endParaRPr>
          </a:p>
          <a:p>
            <a:pPr algn="l"/>
            <a:r>
              <a:rPr lang="en-US" sz="900" b="0" i="0" u="none" strike="noStrike" baseline="0" dirty="0" smtClean="0">
                <a:solidFill>
                  <a:srgbClr val="002060"/>
                </a:solidFill>
                <a:latin typeface="Calibri" panose="020F0502020204030204" pitchFamily="34" charset="0"/>
              </a:rPr>
              <a:t>Oxford research expects 50% of jobs to be automated in the next 20 years:</a:t>
            </a:r>
          </a:p>
          <a:p>
            <a:pPr algn="l"/>
            <a:r>
              <a:rPr lang="en-US" sz="900" b="0" i="0" u="none" strike="noStrike" baseline="0" dirty="0" smtClean="0">
                <a:solidFill>
                  <a:srgbClr val="002060"/>
                </a:solidFill>
                <a:latin typeface="Calibri" panose="020F0502020204030204" pitchFamily="34" charset="0"/>
              </a:rPr>
              <a:t>The future of employment: How susceptible are jobs to computerization?</a:t>
            </a:r>
          </a:p>
          <a:p>
            <a:pPr algn="l"/>
            <a:r>
              <a:rPr lang="en-US" sz="900" b="0" i="0" u="none" strike="noStrike" baseline="0" dirty="0" smtClean="0">
                <a:solidFill>
                  <a:srgbClr val="002060"/>
                </a:solidFill>
                <a:latin typeface="Calibri" panose="020F0502020204030204" pitchFamily="34" charset="0"/>
              </a:rPr>
              <a:t>http://www.oxfordmartin.ox.ac.uk/downloads/academic/The_Future_of_Employment.pdf</a:t>
            </a:r>
          </a:p>
        </p:txBody>
      </p:sp>
    </p:spTree>
    <p:extLst>
      <p:ext uri="{BB962C8B-B14F-4D97-AF65-F5344CB8AC3E}">
        <p14:creationId xmlns:p14="http://schemas.microsoft.com/office/powerpoint/2010/main" val="3103705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latin typeface="Segoe" pitchFamily="34" charset="0"/>
                <a:ea typeface="+mn-ea"/>
                <a:cs typeface="+mn-cs"/>
              </a:rPr>
              <a:t>There are 4 execution policies as documented above.  </a:t>
            </a:r>
            <a:r>
              <a:rPr lang="en-GB" sz="900" kern="1200" dirty="0" smtClean="0">
                <a:solidFill>
                  <a:schemeClr val="tx1"/>
                </a:solidFill>
                <a:latin typeface="Segoe" pitchFamily="34" charset="0"/>
                <a:ea typeface="+mn-ea"/>
                <a:cs typeface="+mn-cs"/>
              </a:rPr>
              <a:t>The Set-Execution policy can be used to set the execution policy, but PowerShell must be elevated to an administrator context to do this.  This setting is stored in the following registry key HKEY_LOCAL_MACHINE\SOFTWARE\Microsoft\PowerShell\1\</a:t>
            </a:r>
            <a:r>
              <a:rPr lang="en-GB" sz="900" kern="1200" dirty="0" err="1" smtClean="0">
                <a:solidFill>
                  <a:schemeClr val="tx1"/>
                </a:solidFill>
                <a:latin typeface="Segoe" pitchFamily="34" charset="0"/>
                <a:ea typeface="+mn-ea"/>
                <a:cs typeface="+mn-cs"/>
              </a:rPr>
              <a:t>ShellIds</a:t>
            </a:r>
            <a:r>
              <a:rPr lang="en-GB" sz="900" kern="1200" dirty="0" smtClean="0">
                <a:solidFill>
                  <a:schemeClr val="tx1"/>
                </a:solidFill>
                <a:latin typeface="Segoe" pitchFamily="34" charset="0"/>
                <a:ea typeface="+mn-ea"/>
                <a:cs typeface="+mn-cs"/>
              </a:rPr>
              <a:t>\</a:t>
            </a:r>
            <a:r>
              <a:rPr lang="en-GB" sz="900" kern="1200" dirty="0" err="1" smtClean="0">
                <a:solidFill>
                  <a:schemeClr val="tx1"/>
                </a:solidFill>
                <a:latin typeface="Segoe" pitchFamily="34" charset="0"/>
                <a:ea typeface="+mn-ea"/>
                <a:cs typeface="+mn-cs"/>
              </a:rPr>
              <a:t>Microsoft.PowerShell</a:t>
            </a:r>
            <a:r>
              <a:rPr lang="en-GB" sz="900" kern="1200" dirty="0" smtClean="0">
                <a:solidFill>
                  <a:schemeClr val="tx1"/>
                </a:solidFill>
                <a:latin typeface="Segoe" pitchFamily="34" charset="0"/>
                <a:ea typeface="+mn-ea"/>
                <a:cs typeface="+mn-cs"/>
              </a:rPr>
              <a:t>.</a:t>
            </a:r>
          </a:p>
          <a:p>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This setting is also controlled by the “Turn On Script Execution” policy in Group Policy Management.  This is installed by default in Windows 2008 R2, but can be downloaded as a customer ADM for Windows 2003 here: </a:t>
            </a:r>
            <a:r>
              <a:rPr lang="en-GB" sz="900" u="none" strike="noStrike" kern="1200" dirty="0" smtClean="0">
                <a:solidFill>
                  <a:schemeClr val="tx1"/>
                </a:solidFill>
                <a:latin typeface="Segoe" pitchFamily="34" charset="0"/>
                <a:ea typeface="+mn-ea"/>
                <a:cs typeface="+mn-cs"/>
                <a:hlinkClick r:id="rId3"/>
              </a:rPr>
              <a:t>http://www.microsoft.com/downloads/details.aspx?FamilyID=2917a564-dbbc-4da7-82c8-fe08b3ef4e6d&amp;DisplayLang=en</a:t>
            </a:r>
            <a:endParaRPr lang="de-DE" sz="900" kern="1200" dirty="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172533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8440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7435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3480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360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pitchFamily="34" charset="0"/>
                <a:ea typeface="+mn-ea"/>
                <a:cs typeface="+mn-cs"/>
              </a:rPr>
              <a:t>.</a:t>
            </a:r>
            <a:endParaRPr lang="en-US" dirty="0"/>
          </a:p>
        </p:txBody>
      </p:sp>
    </p:spTree>
    <p:extLst>
      <p:ext uri="{BB962C8B-B14F-4D97-AF65-F5344CB8AC3E}">
        <p14:creationId xmlns:p14="http://schemas.microsoft.com/office/powerpoint/2010/main" val="31374736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Tree>
    <p:extLst>
      <p:ext uri="{BB962C8B-B14F-4D97-AF65-F5344CB8AC3E}">
        <p14:creationId xmlns:p14="http://schemas.microsoft.com/office/powerpoint/2010/main" val="18435006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PSM1 – Windows PowerShell module file</a:t>
            </a:r>
          </a:p>
          <a:p>
            <a:endParaRPr lang="en-US" sz="900" b="0" i="0" kern="1200" dirty="0" smtClean="0">
              <a:solidFill>
                <a:schemeClr val="tx1"/>
              </a:solidFill>
              <a:effectLst/>
              <a:latin typeface="Segoe UI" pitchFamily="34" charset="0"/>
              <a:ea typeface="+mn-ea"/>
              <a:cs typeface="+mn-cs"/>
            </a:endParaRPr>
          </a:p>
          <a:p>
            <a:r>
              <a:rPr lang="en-US" sz="900" b="0" i="0" kern="1200" dirty="0" smtClean="0">
                <a:solidFill>
                  <a:schemeClr val="tx1"/>
                </a:solidFill>
                <a:effectLst/>
                <a:latin typeface="Segoe UI" pitchFamily="34" charset="0"/>
                <a:ea typeface="+mn-ea"/>
                <a:cs typeface="+mn-cs"/>
              </a:rPr>
              <a:t>A </a:t>
            </a:r>
            <a:r>
              <a:rPr lang="en-US" sz="900" b="0" i="1" kern="1200" dirty="0" smtClean="0">
                <a:solidFill>
                  <a:schemeClr val="tx1"/>
                </a:solidFill>
                <a:effectLst/>
                <a:latin typeface="Segoe UI" pitchFamily="34" charset="0"/>
                <a:ea typeface="+mn-ea"/>
                <a:cs typeface="+mn-cs"/>
              </a:rPr>
              <a:t>module manifest</a:t>
            </a:r>
            <a:r>
              <a:rPr lang="en-US" sz="900" b="0" i="0" kern="1200" dirty="0" smtClean="0">
                <a:solidFill>
                  <a:schemeClr val="tx1"/>
                </a:solidFill>
                <a:effectLst/>
                <a:latin typeface="Segoe UI" pitchFamily="34" charset="0"/>
                <a:ea typeface="+mn-ea"/>
                <a:cs typeface="+mn-cs"/>
              </a:rPr>
              <a:t> is a Windows PowerShell data file (.psd1) that describes the contents of a module and determines how a module is processed. The manifest file itself is a text file that contains a hash table of keys and values. You link a manifest file to a module by naming it the same as the module, and placing it in the root of the module directory.</a:t>
            </a:r>
          </a:p>
          <a:p>
            <a:endParaRPr lang="en-US" sz="900" b="0" i="0" kern="1200" dirty="0" smtClean="0">
              <a:solidFill>
                <a:schemeClr val="tx1"/>
              </a:solidFill>
              <a:effectLst/>
              <a:latin typeface="Segoe UI" pitchFamily="34" charset="0"/>
              <a:ea typeface="+mn-ea"/>
              <a:cs typeface="+mn-cs"/>
            </a:endParaRPr>
          </a:p>
          <a:p>
            <a:r>
              <a:rPr lang="en-US" sz="900" b="0" i="0" kern="1200" dirty="0" smtClean="0">
                <a:solidFill>
                  <a:schemeClr val="tx1"/>
                </a:solidFill>
                <a:effectLst/>
                <a:latin typeface="Segoe UI" pitchFamily="34" charset="0"/>
                <a:ea typeface="+mn-ea"/>
                <a:cs typeface="+mn-cs"/>
              </a:rPr>
              <a:t>New-</a:t>
            </a:r>
            <a:r>
              <a:rPr lang="en-US" sz="900" b="0" i="0" kern="1200" dirty="0" err="1" smtClean="0">
                <a:solidFill>
                  <a:schemeClr val="tx1"/>
                </a:solidFill>
                <a:effectLst/>
                <a:latin typeface="Segoe UI" pitchFamily="34" charset="0"/>
                <a:ea typeface="+mn-ea"/>
                <a:cs typeface="+mn-cs"/>
              </a:rPr>
              <a:t>ModuleManifest</a:t>
            </a:r>
            <a:r>
              <a:rPr lang="en-US" sz="900" b="0" i="0" kern="1200" dirty="0" smtClean="0">
                <a:solidFill>
                  <a:schemeClr val="tx1"/>
                </a:solidFill>
                <a:effectLst/>
                <a:latin typeface="Segoe UI" pitchFamily="34" charset="0"/>
                <a:ea typeface="+mn-ea"/>
                <a:cs typeface="+mn-cs"/>
              </a:rPr>
              <a:t> myModuleName.psd1 -</a:t>
            </a:r>
            <a:r>
              <a:rPr lang="en-US" sz="900" b="0" i="0" kern="1200" dirty="0" err="1" smtClean="0">
                <a:solidFill>
                  <a:schemeClr val="tx1"/>
                </a:solidFill>
                <a:effectLst/>
                <a:latin typeface="Segoe UI" pitchFamily="34" charset="0"/>
                <a:ea typeface="+mn-ea"/>
                <a:cs typeface="+mn-cs"/>
              </a:rPr>
              <a:t>ModuleVersion</a:t>
            </a:r>
            <a:r>
              <a:rPr lang="en-US" sz="900" b="0" i="0" kern="1200" dirty="0" smtClean="0">
                <a:solidFill>
                  <a:schemeClr val="tx1"/>
                </a:solidFill>
                <a:effectLst/>
                <a:latin typeface="Segoe UI" pitchFamily="34" charset="0"/>
                <a:ea typeface="+mn-ea"/>
                <a:cs typeface="+mn-cs"/>
              </a:rPr>
              <a:t> "2.0" -Author "</a:t>
            </a:r>
            <a:r>
              <a:rPr lang="en-US" sz="900" b="0" i="0" kern="1200" dirty="0" err="1" smtClean="0">
                <a:solidFill>
                  <a:schemeClr val="tx1"/>
                </a:solidFill>
                <a:effectLst/>
                <a:latin typeface="Segoe UI" pitchFamily="34" charset="0"/>
                <a:ea typeface="+mn-ea"/>
                <a:cs typeface="+mn-cs"/>
              </a:rPr>
              <a:t>YourNameHere</a:t>
            </a:r>
            <a:r>
              <a:rPr lang="en-US" sz="900" b="0" i="0" kern="1200" dirty="0" smtClean="0">
                <a:solidFill>
                  <a:schemeClr val="tx1"/>
                </a:solidFill>
                <a:effectLst/>
                <a:latin typeface="Segoe UI" pitchFamily="34" charset="0"/>
                <a:ea typeface="+mn-ea"/>
                <a:cs typeface="+mn-cs"/>
              </a:rPr>
              <a:t>“</a:t>
            </a:r>
          </a:p>
          <a:p>
            <a:endParaRPr lang="en-US" sz="900" b="0" i="0" kern="1200" dirty="0" smtClean="0">
              <a:solidFill>
                <a:schemeClr val="tx1"/>
              </a:solidFill>
              <a:effectLst/>
              <a:latin typeface="Segoe UI" pitchFamily="34" charset="0"/>
              <a:ea typeface="+mn-ea"/>
              <a:cs typeface="+mn-cs"/>
            </a:endParaRPr>
          </a:p>
          <a:p>
            <a:endParaRPr lang="en-US" sz="900" b="0" i="0" kern="1200" dirty="0" smtClean="0">
              <a:solidFill>
                <a:schemeClr val="tx1"/>
              </a:solidFill>
              <a:effectLst/>
              <a:latin typeface="Segoe UI" pitchFamily="34" charset="0"/>
              <a:ea typeface="+mn-ea"/>
              <a:cs typeface="+mn-cs"/>
            </a:endParaRPr>
          </a:p>
          <a:p>
            <a:r>
              <a:rPr lang="en-US" sz="900" b="0" i="0" kern="1200" dirty="0" smtClean="0">
                <a:solidFill>
                  <a:schemeClr val="tx1"/>
                </a:solidFill>
                <a:effectLst/>
                <a:latin typeface="Segoe UI" pitchFamily="34" charset="0"/>
                <a:ea typeface="+mn-ea"/>
                <a:cs typeface="+mn-cs"/>
              </a:rPr>
              <a:t>a </a:t>
            </a:r>
            <a:r>
              <a:rPr lang="en-US" sz="900" b="0" i="1" kern="1200" dirty="0" smtClean="0">
                <a:solidFill>
                  <a:schemeClr val="tx1"/>
                </a:solidFill>
                <a:effectLst/>
                <a:latin typeface="Segoe UI" pitchFamily="34" charset="0"/>
                <a:ea typeface="+mn-ea"/>
                <a:cs typeface="+mn-cs"/>
              </a:rPr>
              <a:t>script module</a:t>
            </a:r>
            <a:r>
              <a:rPr lang="en-US" sz="900" b="0" i="0" kern="1200" dirty="0" smtClean="0">
                <a:solidFill>
                  <a:schemeClr val="tx1"/>
                </a:solidFill>
                <a:effectLst/>
                <a:latin typeface="Segoe UI" pitchFamily="34" charset="0"/>
                <a:ea typeface="+mn-ea"/>
                <a:cs typeface="+mn-cs"/>
              </a:rPr>
              <a:t> is a file (.psm1) that contains any valid Windows PowerShell code. Script developers and administrators can use this type of module to create modules whose members include functions, variables, and more</a:t>
            </a:r>
          </a:p>
          <a:p>
            <a:endParaRPr lang="en-US" sz="900" b="0" i="0" kern="1200" dirty="0" smtClean="0">
              <a:solidFill>
                <a:schemeClr val="tx1"/>
              </a:solidFill>
              <a:effectLst/>
              <a:latin typeface="Segoe UI" pitchFamily="34" charset="0"/>
              <a:ea typeface="+mn-ea"/>
              <a:cs typeface="+mn-cs"/>
            </a:endParaRPr>
          </a:p>
          <a:p>
            <a:r>
              <a:rPr lang="en-US" sz="900" b="0" i="0" kern="1200" dirty="0" smtClean="0">
                <a:solidFill>
                  <a:schemeClr val="tx1"/>
                </a:solidFill>
                <a:effectLst/>
                <a:latin typeface="Segoe UI" pitchFamily="34" charset="0"/>
                <a:ea typeface="+mn-ea"/>
                <a:cs typeface="+mn-cs"/>
              </a:rPr>
              <a:t>A </a:t>
            </a:r>
            <a:r>
              <a:rPr lang="en-US" sz="900" b="0" i="1" kern="1200" dirty="0" smtClean="0">
                <a:solidFill>
                  <a:schemeClr val="tx1"/>
                </a:solidFill>
                <a:effectLst/>
                <a:latin typeface="Segoe UI" pitchFamily="34" charset="0"/>
                <a:ea typeface="+mn-ea"/>
                <a:cs typeface="+mn-cs"/>
              </a:rPr>
              <a:t>binary module</a:t>
            </a:r>
            <a:r>
              <a:rPr lang="en-US" sz="900" b="0" i="0" kern="1200" dirty="0" smtClean="0">
                <a:solidFill>
                  <a:schemeClr val="tx1"/>
                </a:solidFill>
                <a:effectLst/>
                <a:latin typeface="Segoe UI" pitchFamily="34" charset="0"/>
                <a:ea typeface="+mn-ea"/>
                <a:cs typeface="+mn-cs"/>
              </a:rPr>
              <a:t> is a .NET Framework assembly (.</a:t>
            </a:r>
            <a:r>
              <a:rPr lang="en-US" sz="900" b="0" i="0" kern="1200" dirty="0" err="1" smtClean="0">
                <a:solidFill>
                  <a:schemeClr val="tx1"/>
                </a:solidFill>
                <a:effectLst/>
                <a:latin typeface="Segoe UI" pitchFamily="34" charset="0"/>
                <a:ea typeface="+mn-ea"/>
                <a:cs typeface="+mn-cs"/>
              </a:rPr>
              <a:t>dll</a:t>
            </a:r>
            <a:r>
              <a:rPr lang="en-US" sz="900" b="0" i="0" kern="1200" dirty="0" smtClean="0">
                <a:solidFill>
                  <a:schemeClr val="tx1"/>
                </a:solidFill>
                <a:effectLst/>
                <a:latin typeface="Segoe UI" pitchFamily="34" charset="0"/>
                <a:ea typeface="+mn-ea"/>
                <a:cs typeface="+mn-cs"/>
              </a:rPr>
              <a:t>) that contains compiled code, such as C#. Cmdlet developers can use this type of module to share cmdlets, providers,</a:t>
            </a:r>
          </a:p>
          <a:p>
            <a:endParaRPr lang="en-US" sz="900" b="0" i="0" kern="1200" dirty="0" smtClean="0">
              <a:solidFill>
                <a:schemeClr val="tx1"/>
              </a:solidFill>
              <a:effectLst/>
              <a:latin typeface="Segoe UI" pitchFamily="34" charset="0"/>
              <a:ea typeface="+mn-ea"/>
              <a:cs typeface="+mn-cs"/>
            </a:endParaRPr>
          </a:p>
          <a:p>
            <a:r>
              <a:rPr lang="en-US" sz="900" b="0" i="0" kern="1200" dirty="0" smtClean="0">
                <a:solidFill>
                  <a:schemeClr val="tx1"/>
                </a:solidFill>
                <a:effectLst/>
                <a:latin typeface="Segoe UI" pitchFamily="34" charset="0"/>
                <a:ea typeface="+mn-ea"/>
                <a:cs typeface="+mn-cs"/>
              </a:rPr>
              <a:t>A </a:t>
            </a:r>
            <a:r>
              <a:rPr lang="en-US" sz="900" b="0" i="1" kern="1200" dirty="0" smtClean="0">
                <a:solidFill>
                  <a:schemeClr val="tx1"/>
                </a:solidFill>
                <a:effectLst/>
                <a:latin typeface="Segoe UI" pitchFamily="34" charset="0"/>
                <a:ea typeface="+mn-ea"/>
                <a:cs typeface="+mn-cs"/>
              </a:rPr>
              <a:t>dynamic module</a:t>
            </a:r>
            <a:r>
              <a:rPr lang="en-US" sz="900" b="0" i="0" kern="1200" dirty="0" smtClean="0">
                <a:solidFill>
                  <a:schemeClr val="tx1"/>
                </a:solidFill>
                <a:effectLst/>
                <a:latin typeface="Segoe UI" pitchFamily="34" charset="0"/>
                <a:ea typeface="+mn-ea"/>
                <a:cs typeface="+mn-cs"/>
              </a:rPr>
              <a:t> is a module is not loaded from, or saved to, a file. Instead, they are created dynamically by a script, using </a:t>
            </a:r>
            <a:r>
              <a:rPr lang="en-US" sz="900" b="0" i="0" kern="1200" dirty="0" err="1" smtClean="0">
                <a:solidFill>
                  <a:schemeClr val="tx1"/>
                </a:solidFill>
                <a:effectLst/>
                <a:latin typeface="Segoe UI" pitchFamily="34" charset="0"/>
                <a:ea typeface="+mn-ea"/>
                <a:cs typeface="+mn-cs"/>
              </a:rPr>
              <a:t>the</a:t>
            </a:r>
            <a:r>
              <a:rPr lang="en-US" sz="900" b="0" i="0" u="none" strike="noStrike" kern="1200" dirty="0" err="1" smtClean="0">
                <a:solidFill>
                  <a:schemeClr val="tx1"/>
                </a:solidFill>
                <a:effectLst/>
                <a:latin typeface="Segoe UI" pitchFamily="34" charset="0"/>
                <a:ea typeface="+mn-ea"/>
                <a:cs typeface="+mn-cs"/>
                <a:hlinkClick r:id="rId3"/>
              </a:rPr>
              <a:t>New</a:t>
            </a:r>
            <a:r>
              <a:rPr lang="en-US" sz="900" b="0" i="0" u="none" strike="noStrike" kern="1200" dirty="0" smtClean="0">
                <a:solidFill>
                  <a:schemeClr val="tx1"/>
                </a:solidFill>
                <a:effectLst/>
                <a:latin typeface="Segoe UI" pitchFamily="34" charset="0"/>
                <a:ea typeface="+mn-ea"/>
                <a:cs typeface="+mn-cs"/>
                <a:hlinkClick r:id="rId3"/>
              </a:rPr>
              <a:t>-Module</a:t>
            </a:r>
            <a:r>
              <a:rPr lang="en-US" sz="900" b="0" i="0" kern="1200" dirty="0" smtClean="0">
                <a:solidFill>
                  <a:schemeClr val="tx1"/>
                </a:solidFill>
                <a:effectLst/>
                <a:latin typeface="Segoe UI" pitchFamily="34" charset="0"/>
                <a:ea typeface="+mn-ea"/>
                <a:cs typeface="+mn-cs"/>
              </a:rPr>
              <a:t> cmdlet. This type of module enables a script to create a module on demand that does not need to be loaded or saved to persistent storage. By its nature, a dynamic module is intended to be short-lived, and therefore cannot be accessed by the </a:t>
            </a:r>
            <a:r>
              <a:rPr lang="en-US" sz="900" b="1" i="0" kern="1200" dirty="0" smtClean="0">
                <a:solidFill>
                  <a:schemeClr val="tx1"/>
                </a:solidFill>
                <a:effectLst/>
                <a:latin typeface="Segoe UI" pitchFamily="34" charset="0"/>
                <a:ea typeface="+mn-ea"/>
                <a:cs typeface="+mn-cs"/>
              </a:rPr>
              <a:t>Get-Module</a:t>
            </a:r>
            <a:r>
              <a:rPr lang="en-US" sz="900" b="0" i="0" kern="1200" dirty="0" smtClean="0">
                <a:solidFill>
                  <a:schemeClr val="tx1"/>
                </a:solidFill>
                <a:effectLst/>
                <a:latin typeface="Segoe UI" pitchFamily="34" charset="0"/>
                <a:ea typeface="+mn-ea"/>
                <a:cs typeface="+mn-cs"/>
              </a:rPr>
              <a:t> cmdlet. Similarly, they usually do not need module manifests, nor do they likely need permanent folders to store their related assemblies.</a:t>
            </a:r>
            <a:endParaRPr lang="en-US" dirty="0"/>
          </a:p>
        </p:txBody>
      </p:sp>
    </p:spTree>
    <p:extLst>
      <p:ext uri="{BB962C8B-B14F-4D97-AF65-F5344CB8AC3E}">
        <p14:creationId xmlns:p14="http://schemas.microsoft.com/office/powerpoint/2010/main" val="3310106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Treating ‘Non-Terminating’ errors as ‘Terminating’</a:t>
            </a:r>
          </a:p>
          <a:p>
            <a:r>
              <a:rPr lang="en-US" dirty="0" smtClean="0"/>
              <a:t>Treating All Errors as Terminating</a:t>
            </a:r>
          </a:p>
          <a:p>
            <a:r>
              <a:rPr lang="en-US" dirty="0" smtClean="0"/>
              <a:t>Under normal circumstances non-terminating errors cannot be caught </a:t>
            </a:r>
          </a:p>
          <a:p>
            <a:r>
              <a:rPr lang="en-US" sz="900" b="0" i="1" kern="1200" dirty="0" smtClean="0">
                <a:solidFill>
                  <a:schemeClr val="tx1"/>
                </a:solidFill>
                <a:effectLst/>
                <a:latin typeface="Segoe UI" pitchFamily="34" charset="0"/>
                <a:ea typeface="+mn-ea"/>
                <a:cs typeface="+mn-cs"/>
              </a:rPr>
              <a:t>sc.exe query spooler1</a:t>
            </a:r>
          </a:p>
          <a:p>
            <a:r>
              <a:rPr lang="en-US" sz="900" b="0" i="1" kern="1200" dirty="0" smtClean="0">
                <a:solidFill>
                  <a:schemeClr val="tx1"/>
                </a:solidFill>
                <a:effectLst/>
                <a:latin typeface="Segoe UI" pitchFamily="34" charset="0"/>
                <a:ea typeface="+mn-ea"/>
                <a:cs typeface="+mn-cs"/>
              </a:rPr>
              <a:t>$LASTEXITCODE</a:t>
            </a:r>
          </a:p>
          <a:p>
            <a:r>
              <a:rPr lang="en-US" sz="900" b="0" i="1" kern="1200" dirty="0" smtClean="0">
                <a:solidFill>
                  <a:schemeClr val="tx1"/>
                </a:solidFill>
                <a:effectLst/>
                <a:latin typeface="Segoe UI" pitchFamily="34" charset="0"/>
                <a:ea typeface="+mn-ea"/>
                <a:cs typeface="+mn-cs"/>
              </a:rPr>
              <a:t>sc.exe query spooler</a:t>
            </a:r>
            <a:endParaRPr lang="en-US" i="1"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b="0" i="1" kern="1200" dirty="0" smtClean="0">
                <a:solidFill>
                  <a:schemeClr val="tx1"/>
                </a:solidFill>
                <a:effectLst/>
                <a:latin typeface="Segoe UI" pitchFamily="34" charset="0"/>
                <a:ea typeface="+mn-ea"/>
                <a:cs typeface="+mn-cs"/>
              </a:rPr>
              <a:t>$LASTEXITCODE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0" i="1"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solidFill>
                <a:effectLst/>
                <a:latin typeface="Segoe UI" pitchFamily="34" charset="0"/>
                <a:ea typeface="+mn-ea"/>
                <a:cs typeface="+mn-cs"/>
              </a:rPr>
              <a:t>Get-Service -Name </a:t>
            </a:r>
            <a:r>
              <a:rPr lang="en-US" sz="900" b="0" i="0" kern="1200" dirty="0" err="1" smtClean="0">
                <a:solidFill>
                  <a:schemeClr val="tx1"/>
                </a:solidFill>
                <a:effectLst/>
                <a:latin typeface="Segoe UI" pitchFamily="34" charset="0"/>
                <a:ea typeface="+mn-ea"/>
                <a:cs typeface="+mn-cs"/>
              </a:rPr>
              <a:t>adfasdf</a:t>
            </a:r>
            <a:endParaRPr lang="en-US" sz="900" b="0" i="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0" i="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Get-Service</a:t>
            </a:r>
            <a:r>
              <a:rPr lang="en-US" dirty="0" smtClean="0"/>
              <a:t> </a:t>
            </a:r>
            <a:r>
              <a:rPr lang="en-US" sz="900" kern="1200" dirty="0" smtClean="0">
                <a:solidFill>
                  <a:schemeClr val="tx1"/>
                </a:solidFill>
                <a:effectLst/>
                <a:latin typeface="Segoe UI" pitchFamily="34" charset="0"/>
                <a:ea typeface="+mn-ea"/>
                <a:cs typeface="+mn-cs"/>
              </a:rPr>
              <a:t>-Name</a:t>
            </a:r>
            <a:r>
              <a:rPr lang="en-US" dirty="0" smtClean="0"/>
              <a:t> </a:t>
            </a:r>
            <a:r>
              <a:rPr lang="en-US" sz="900" kern="1200" dirty="0" smtClean="0">
                <a:solidFill>
                  <a:schemeClr val="tx1"/>
                </a:solidFill>
                <a:effectLst/>
                <a:latin typeface="Segoe UI" pitchFamily="34" charset="0"/>
                <a:ea typeface="+mn-ea"/>
                <a:cs typeface="+mn-cs"/>
              </a:rPr>
              <a:t>Spooler</a:t>
            </a:r>
            <a:r>
              <a:rPr lang="en-US" dirty="0" smtClean="0"/>
              <a:t>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if($?)</a:t>
            </a:r>
            <a:r>
              <a:rPr lang="en-US" dirty="0" smtClean="0"/>
              <a:t> </a:t>
            </a:r>
            <a:r>
              <a:rPr lang="en-US" sz="900" kern="1200" dirty="0" smtClean="0">
                <a:solidFill>
                  <a:schemeClr val="tx1"/>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 </a:t>
            </a:r>
            <a:r>
              <a:rPr lang="en-US" sz="900" kern="1200" dirty="0" smtClean="0">
                <a:solidFill>
                  <a:schemeClr val="tx1"/>
                </a:solidFill>
                <a:effectLst/>
                <a:latin typeface="Segoe UI" pitchFamily="34" charset="0"/>
                <a:ea typeface="+mn-ea"/>
                <a:cs typeface="+mn-cs"/>
              </a:rPr>
              <a:t>Write-Host</a:t>
            </a:r>
            <a:r>
              <a:rPr lang="en-US" dirty="0" smtClean="0"/>
              <a:t> </a:t>
            </a:r>
            <a:r>
              <a:rPr lang="en-US" sz="900" kern="1200" dirty="0" smtClean="0">
                <a:solidFill>
                  <a:schemeClr val="tx1"/>
                </a:solidFill>
                <a:effectLst/>
                <a:latin typeface="Segoe UI" pitchFamily="34" charset="0"/>
                <a:ea typeface="+mn-ea"/>
                <a:cs typeface="+mn-cs"/>
              </a:rPr>
              <a:t>"The last PS command executed successfully"</a:t>
            </a:r>
            <a:r>
              <a:rPr lang="en-US" dirty="0" smtClean="0"/>
              <a:t>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t>
            </a:r>
            <a:r>
              <a:rPr lang="en-US" dirty="0" smtClean="0"/>
              <a:t>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else</a:t>
            </a:r>
            <a:r>
              <a:rPr lang="en-US" dirty="0" smtClean="0"/>
              <a:t> </a:t>
            </a:r>
            <a:r>
              <a:rPr lang="en-US" sz="900" kern="1200" dirty="0" smtClean="0">
                <a:solidFill>
                  <a:schemeClr val="tx1"/>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 </a:t>
            </a:r>
            <a:r>
              <a:rPr lang="en-US" sz="900" kern="1200" dirty="0" smtClean="0">
                <a:solidFill>
                  <a:schemeClr val="tx1"/>
                </a:solidFill>
                <a:effectLst/>
                <a:latin typeface="Segoe UI" pitchFamily="34" charset="0"/>
                <a:ea typeface="+mn-ea"/>
                <a:cs typeface="+mn-cs"/>
              </a:rPr>
              <a:t>write-host</a:t>
            </a:r>
            <a:r>
              <a:rPr lang="en-US" dirty="0" smtClean="0"/>
              <a:t> </a:t>
            </a:r>
            <a:r>
              <a:rPr lang="en-US" sz="900" kern="1200" dirty="0" smtClean="0">
                <a:solidFill>
                  <a:schemeClr val="tx1"/>
                </a:solidFill>
                <a:effectLst/>
                <a:latin typeface="Segoe UI" pitchFamily="34" charset="0"/>
                <a:ea typeface="+mn-ea"/>
                <a:cs typeface="+mn-cs"/>
              </a:rPr>
              <a:t>"The last PS command failed"</a:t>
            </a:r>
            <a:r>
              <a:rPr lang="en-US" dirty="0" smtClean="0"/>
              <a:t>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t>
            </a:r>
            <a:endParaRPr lang="en-US" sz="900" b="0" i="1"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37537876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Treating ‘Non-Terminating’ errors as ‘Terminating’</a:t>
            </a:r>
          </a:p>
          <a:p>
            <a:r>
              <a:rPr lang="en-US" dirty="0" smtClean="0"/>
              <a:t>Treating All Errors as Terminating</a:t>
            </a:r>
          </a:p>
          <a:p>
            <a:r>
              <a:rPr lang="en-US" dirty="0" smtClean="0"/>
              <a:t>Under normal circumstances non-terminating errors cannot be caught </a:t>
            </a:r>
          </a:p>
          <a:p>
            <a:endParaRPr lang="en-US" dirty="0"/>
          </a:p>
        </p:txBody>
      </p:sp>
    </p:spTree>
    <p:extLst>
      <p:ext uri="{BB962C8B-B14F-4D97-AF65-F5344CB8AC3E}">
        <p14:creationId xmlns:p14="http://schemas.microsoft.com/office/powerpoint/2010/main" val="418230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pitchFamily="34" charset="0"/>
                <a:ea typeface="+mn-ea"/>
                <a:cs typeface="+mn-cs"/>
              </a:rPr>
              <a:t>PowerShell 2.0 and PowerShell 3.0 were major releases, with many new important features. </a:t>
            </a:r>
          </a:p>
          <a:p>
            <a:r>
              <a:rPr lang="en-US" sz="900" b="0" i="0" kern="1200" dirty="0" smtClean="0">
                <a:solidFill>
                  <a:schemeClr val="tx1"/>
                </a:solidFill>
                <a:effectLst/>
                <a:latin typeface="Segoe UI" pitchFamily="34" charset="0"/>
                <a:ea typeface="+mn-ea"/>
                <a:cs typeface="+mn-cs"/>
              </a:rPr>
              <a:t>PowerShell 4.0 was only released one year after PowerShell 3.0. Thus, we couldn’t expect too many enhancements. Its main new feature is Desired State Configuration (DSC), a new platform for managing Windows services and their environment.</a:t>
            </a:r>
          </a:p>
          <a:p>
            <a:r>
              <a:rPr lang="en-US" sz="900" b="0" i="0" kern="1200" dirty="0" smtClean="0">
                <a:solidFill>
                  <a:schemeClr val="tx1"/>
                </a:solidFill>
                <a:effectLst/>
                <a:latin typeface="Segoe UI" pitchFamily="34" charset="0"/>
                <a:ea typeface="+mn-ea"/>
                <a:cs typeface="+mn-cs"/>
              </a:rPr>
              <a:t>PowerShell 5.0 is not different here. </a:t>
            </a:r>
            <a:r>
              <a:rPr lang="en-US" sz="900" b="0" i="0" kern="1200" dirty="0" err="1" smtClean="0">
                <a:solidFill>
                  <a:schemeClr val="tx1"/>
                </a:solidFill>
                <a:effectLst/>
                <a:latin typeface="Segoe UI" pitchFamily="34" charset="0"/>
                <a:ea typeface="+mn-ea"/>
                <a:cs typeface="+mn-cs"/>
              </a:rPr>
              <a:t>OneGet</a:t>
            </a:r>
            <a:r>
              <a:rPr lang="en-US" sz="900" b="0" i="0" kern="1200" dirty="0" smtClean="0">
                <a:solidFill>
                  <a:schemeClr val="tx1"/>
                </a:solidFill>
                <a:effectLst/>
                <a:latin typeface="Segoe UI" pitchFamily="34" charset="0"/>
                <a:ea typeface="+mn-ea"/>
                <a:cs typeface="+mn-cs"/>
              </a:rPr>
              <a:t>, a </a:t>
            </a:r>
            <a:r>
              <a:rPr lang="en-US" sz="900" b="0" i="0" u="none" strike="noStrike" kern="1200" dirty="0" err="1" smtClean="0">
                <a:solidFill>
                  <a:schemeClr val="tx1"/>
                </a:solidFill>
                <a:effectLst/>
                <a:latin typeface="Segoe UI" pitchFamily="34" charset="0"/>
                <a:ea typeface="+mn-ea"/>
                <a:cs typeface="+mn-cs"/>
                <a:hlinkClick r:id="rId3"/>
              </a:rPr>
              <a:t>Chocolatey’s</a:t>
            </a:r>
            <a:r>
              <a:rPr lang="en-US" sz="900" b="0" i="0" kern="1200" dirty="0" err="1" smtClean="0">
                <a:solidFill>
                  <a:schemeClr val="tx1"/>
                </a:solidFill>
                <a:effectLst/>
                <a:latin typeface="Segoe UI" pitchFamily="34" charset="0"/>
                <a:ea typeface="+mn-ea"/>
                <a:cs typeface="+mn-cs"/>
              </a:rPr>
              <a:t>repository</a:t>
            </a:r>
            <a:r>
              <a:rPr lang="en-US" sz="900" b="0" i="0" kern="1200" dirty="0" smtClean="0">
                <a:solidFill>
                  <a:schemeClr val="tx1"/>
                </a:solidFill>
                <a:effectLst/>
                <a:latin typeface="Segoe UI" pitchFamily="34" charset="0"/>
                <a:ea typeface="+mn-ea"/>
                <a:cs typeface="+mn-cs"/>
              </a:rPr>
              <a:t>-based package management system (apt-get for Windows), and better management of layer 2 network switches are the </a:t>
            </a:r>
            <a:r>
              <a:rPr lang="en-US" sz="900" b="0" i="0" u="none" strike="noStrike" kern="1200" dirty="0" smtClean="0">
                <a:solidFill>
                  <a:schemeClr val="tx1"/>
                </a:solidFill>
                <a:effectLst/>
                <a:latin typeface="Segoe UI" pitchFamily="34" charset="0"/>
                <a:ea typeface="+mn-ea"/>
                <a:cs typeface="+mn-cs"/>
                <a:hlinkClick r:id="rId4"/>
              </a:rPr>
              <a:t>most important new features</a:t>
            </a:r>
            <a:r>
              <a:rPr lang="en-US" sz="900" b="0" i="0" kern="1200" dirty="0" smtClean="0">
                <a:solidFill>
                  <a:schemeClr val="tx1"/>
                </a:solidFill>
                <a:effectLst/>
                <a:latin typeface="Segoe UI" pitchFamily="34" charset="0"/>
                <a:ea typeface="+mn-ea"/>
                <a:cs typeface="+mn-cs"/>
              </a:rPr>
              <a:t>.</a:t>
            </a:r>
          </a:p>
          <a:p>
            <a:endParaRPr lang="en-US" dirty="0"/>
          </a:p>
        </p:txBody>
      </p:sp>
    </p:spTree>
    <p:extLst>
      <p:ext uri="{BB962C8B-B14F-4D97-AF65-F5344CB8AC3E}">
        <p14:creationId xmlns:p14="http://schemas.microsoft.com/office/powerpoint/2010/main" val="36959154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46051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21322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9078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a:xfrm>
            <a:off x="3978132" y="0"/>
            <a:ext cx="3043343" cy="465455"/>
          </a:xfrm>
          <a:prstGeom prst="rect">
            <a:avLst/>
          </a:prstGeom>
        </p:spPr>
        <p:txBody>
          <a:bodyPr/>
          <a:lstStyle/>
          <a:p>
            <a:fld id="{E3A77273-C60D-47F4-9B30-908AE670EF45}" type="datetime1">
              <a:rPr lang="en-US" smtClean="0">
                <a:solidFill>
                  <a:prstClr val="black"/>
                </a:solidFill>
              </a:rPr>
              <a:pPr/>
              <a:t>10/28/2016</a:t>
            </a:fld>
            <a:endParaRPr lang="en-US" dirty="0">
              <a:solidFill>
                <a:prstClr val="black"/>
              </a:solidFill>
            </a:endParaRPr>
          </a:p>
        </p:txBody>
      </p:sp>
    </p:spTree>
    <p:extLst>
      <p:ext uri="{BB962C8B-B14F-4D97-AF65-F5344CB8AC3E}">
        <p14:creationId xmlns:p14="http://schemas.microsoft.com/office/powerpoint/2010/main" val="29111011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01616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Tree>
    <p:extLst>
      <p:ext uri="{BB962C8B-B14F-4D97-AF65-F5344CB8AC3E}">
        <p14:creationId xmlns:p14="http://schemas.microsoft.com/office/powerpoint/2010/main" val="11606171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506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a:t>
            </a:r>
            <a:r>
              <a:rPr lang="en-US" dirty="0" smtClean="0"/>
              <a:t>this </a:t>
            </a:r>
            <a:r>
              <a:rPr lang="en-US" dirty="0" smtClean="0"/>
              <a:t>parameter </a:t>
            </a:r>
            <a:r>
              <a:rPr lang="en-US" dirty="0" smtClean="0"/>
              <a:t>when you wish to use a different namespace, such as: root\directory\</a:t>
            </a:r>
            <a:r>
              <a:rPr lang="en-US" dirty="0" err="1" smtClean="0"/>
              <a:t>ldap</a:t>
            </a:r>
            <a:r>
              <a:rPr lang="en-US" dirty="0" smtClean="0"/>
              <a:t>.</a:t>
            </a:r>
          </a:p>
          <a:p>
            <a:r>
              <a:rPr lang="en-US" dirty="0" smtClean="0"/>
              <a:t>Get-</a:t>
            </a:r>
            <a:r>
              <a:rPr lang="en-US" dirty="0" err="1" smtClean="0"/>
              <a:t>WmiObject</a:t>
            </a:r>
            <a:r>
              <a:rPr lang="en-US" dirty="0" smtClean="0"/>
              <a:t> -namespace "root\cimv2" -List</a:t>
            </a:r>
          </a:p>
          <a:p>
            <a:r>
              <a:rPr lang="en-US" dirty="0" smtClean="0"/>
              <a:t>A different namespace: "root\directory\</a:t>
            </a:r>
            <a:r>
              <a:rPr lang="en-US" dirty="0" err="1" smtClean="0"/>
              <a:t>ldap</a:t>
            </a:r>
            <a:r>
              <a:rPr lang="en-US" dirty="0" smtClean="0"/>
              <a:t>" </a:t>
            </a:r>
          </a:p>
          <a:p>
            <a:r>
              <a:rPr lang="en-US" dirty="0" smtClean="0"/>
              <a:t>Get-</a:t>
            </a:r>
            <a:r>
              <a:rPr lang="en-US" dirty="0" err="1" smtClean="0"/>
              <a:t>WmiObject</a:t>
            </a:r>
            <a:r>
              <a:rPr lang="en-US" dirty="0" smtClean="0"/>
              <a:t> -namespace "root\directory\</a:t>
            </a:r>
            <a:r>
              <a:rPr lang="en-US" dirty="0" err="1" smtClean="0"/>
              <a:t>ldap</a:t>
            </a:r>
            <a:r>
              <a:rPr lang="en-US" dirty="0" smtClean="0"/>
              <a:t>" -List</a:t>
            </a:r>
          </a:p>
          <a:p>
            <a:r>
              <a:rPr lang="en-US" dirty="0" smtClean="0"/>
              <a:t>The full syntax to specify the class and the namespace:</a:t>
            </a:r>
          </a:p>
          <a:p>
            <a:r>
              <a:rPr lang="en-US" dirty="0" smtClean="0">
                <a:effectLst/>
              </a:rPr>
              <a:t>Get-</a:t>
            </a:r>
            <a:r>
              <a:rPr lang="en-US" dirty="0" err="1" smtClean="0">
                <a:effectLst/>
              </a:rPr>
              <a:t>Wmiobject</a:t>
            </a:r>
            <a:r>
              <a:rPr lang="en-US" dirty="0" smtClean="0">
                <a:effectLst/>
              </a:rPr>
              <a:t> </a:t>
            </a:r>
            <a:r>
              <a:rPr lang="en-US" b="1" dirty="0" smtClean="0">
                <a:effectLst/>
              </a:rPr>
              <a:t>-class</a:t>
            </a:r>
            <a:r>
              <a:rPr lang="en-US" dirty="0" smtClean="0">
                <a:effectLst/>
              </a:rPr>
              <a:t> Win32_WmiSetting </a:t>
            </a:r>
            <a:r>
              <a:rPr lang="en-US" b="1" dirty="0" smtClean="0">
                <a:effectLst/>
              </a:rPr>
              <a:t>-namespace</a:t>
            </a:r>
            <a:r>
              <a:rPr lang="en-US" dirty="0" smtClean="0">
                <a:effectLst/>
              </a:rPr>
              <a:t> "root\cimv2"</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91</a:t>
            </a:fld>
            <a:endParaRPr lang="en-US" dirty="0"/>
          </a:p>
        </p:txBody>
      </p:sp>
    </p:spTree>
    <p:extLst>
      <p:ext uri="{BB962C8B-B14F-4D97-AF65-F5344CB8AC3E}">
        <p14:creationId xmlns:p14="http://schemas.microsoft.com/office/powerpoint/2010/main" val="13639423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Management Instrumentation (WMI) is one of the hidden treasures of Microsoft's operating systems.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92</a:t>
            </a:fld>
            <a:endParaRPr lang="en-US" dirty="0"/>
          </a:p>
        </p:txBody>
      </p:sp>
    </p:spTree>
    <p:extLst>
      <p:ext uri="{BB962C8B-B14F-4D97-AF65-F5344CB8AC3E}">
        <p14:creationId xmlns:p14="http://schemas.microsoft.com/office/powerpoint/2010/main" val="36635971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smtClean="0">
                <a:solidFill>
                  <a:prstClr val="black"/>
                </a:solidFill>
              </a:rPr>
              <a:t>SharePoint Saturday Baltimore</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978132" y="0"/>
            <a:ext cx="3043343" cy="465455"/>
          </a:xfrm>
          <a:prstGeom prst="rect">
            <a:avLst/>
          </a:prstGeom>
        </p:spPr>
        <p:txBody>
          <a:bodyPr/>
          <a:lstStyle/>
          <a:p>
            <a:fld id="{E3A77273-C60D-47F4-9B30-908AE670EF45}" type="datetime1">
              <a:rPr lang="en-US" smtClean="0">
                <a:solidFill>
                  <a:prstClr val="black"/>
                </a:solidFill>
              </a:rPr>
              <a:pPr/>
              <a:t>10/28/2016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379613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779598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The first line stores the results of our WMI query in a variable called $NICs</a:t>
            </a:r>
          </a:p>
          <a:p>
            <a:pPr lvl="1"/>
            <a:r>
              <a:rPr lang="en-US" dirty="0" smtClean="0"/>
              <a:t>Uses Property “</a:t>
            </a:r>
            <a:r>
              <a:rPr lang="en-US" dirty="0" err="1" smtClean="0"/>
              <a:t>IPEnabled</a:t>
            </a:r>
            <a:r>
              <a:rPr lang="en-US" dirty="0" smtClean="0"/>
              <a:t>” to filter active IP configured Network Adapters. skips any disconnected, virtual, and/or non-IP configured NICs</a:t>
            </a:r>
          </a:p>
          <a:p>
            <a:pPr lvl="1"/>
            <a:r>
              <a:rPr lang="en-US" dirty="0" smtClean="0"/>
              <a:t>We then use a </a:t>
            </a:r>
            <a:r>
              <a:rPr lang="en-US" dirty="0" err="1" smtClean="0"/>
              <a:t>foreach</a:t>
            </a:r>
            <a:r>
              <a:rPr lang="en-US" dirty="0" smtClean="0"/>
              <a:t> loop to iterate each item in the collection and use the “</a:t>
            </a:r>
            <a:r>
              <a:rPr lang="en-US" dirty="0" err="1" smtClean="0"/>
              <a:t>EnableDCHP</a:t>
            </a:r>
            <a:r>
              <a:rPr lang="en-US" dirty="0" smtClean="0"/>
              <a:t>” method to configure the NIC as a DHCP client</a:t>
            </a:r>
          </a:p>
          <a:p>
            <a:endParaRPr lang="en-US" dirty="0"/>
          </a:p>
        </p:txBody>
      </p:sp>
    </p:spTree>
    <p:extLst>
      <p:ext uri="{BB962C8B-B14F-4D97-AF65-F5344CB8AC3E}">
        <p14:creationId xmlns:p14="http://schemas.microsoft.com/office/powerpoint/2010/main" val="1197086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dirty="0" smtClean="0"/>
              <a:t>Example 2.</a:t>
            </a:r>
            <a:endParaRPr lang="en-US" dirty="0" smtClean="0"/>
          </a:p>
          <a:p>
            <a:r>
              <a:rPr lang="en-US" dirty="0" smtClean="0"/>
              <a:t>I’m not going to leave you hanging, let’s say we want to use methods of the “Win32_NetworkAdapterConfiguration” Class to change to static IP or you wish to make changes in a static IP environment.</a:t>
            </a:r>
          </a:p>
          <a:p>
            <a:r>
              <a:rPr lang="en-US" dirty="0" smtClean="0"/>
              <a:t>Let’s examine all the methods available to us:</a:t>
            </a:r>
          </a:p>
          <a:p>
            <a:r>
              <a:rPr lang="en-US" dirty="0" smtClean="0">
                <a:effectLst/>
              </a:rPr>
              <a:t>Get-</a:t>
            </a:r>
            <a:r>
              <a:rPr lang="en-US" dirty="0" err="1" smtClean="0">
                <a:effectLst/>
              </a:rPr>
              <a:t>WmiObject</a:t>
            </a:r>
            <a:r>
              <a:rPr lang="en-US" dirty="0" smtClean="0">
                <a:effectLst/>
              </a:rPr>
              <a:t> Win32_NetworkAdapterConfiguration `</a:t>
            </a:r>
            <a:br>
              <a:rPr lang="en-US" dirty="0" smtClean="0">
                <a:effectLst/>
              </a:rPr>
            </a:br>
            <a:r>
              <a:rPr lang="en-US" dirty="0" smtClean="0">
                <a:effectLst/>
              </a:rPr>
              <a:t>| Get-Member -</a:t>
            </a:r>
            <a:r>
              <a:rPr lang="en-US" dirty="0" err="1" smtClean="0">
                <a:effectLst/>
              </a:rPr>
              <a:t>MemberType</a:t>
            </a:r>
            <a:r>
              <a:rPr lang="en-US" dirty="0" smtClean="0">
                <a:effectLst/>
              </a:rPr>
              <a:t> Methods | Format-List</a:t>
            </a:r>
          </a:p>
          <a:p>
            <a:r>
              <a:rPr lang="en-US" dirty="0" smtClean="0"/>
              <a:t>Here is a list of the Methods that are available to this Class:</a:t>
            </a:r>
          </a:p>
          <a:p>
            <a:r>
              <a:rPr lang="en-US" dirty="0" err="1" smtClean="0"/>
              <a:t>DisableIPSec</a:t>
            </a:r>
            <a:endParaRPr lang="en-US" dirty="0" smtClean="0"/>
          </a:p>
          <a:p>
            <a:r>
              <a:rPr lang="en-US" dirty="0" err="1" smtClean="0"/>
              <a:t>EnableDHCP</a:t>
            </a:r>
            <a:endParaRPr lang="en-US" dirty="0" smtClean="0"/>
          </a:p>
          <a:p>
            <a:r>
              <a:rPr lang="en-US" dirty="0" err="1" smtClean="0"/>
              <a:t>EnableIPSec</a:t>
            </a:r>
            <a:endParaRPr lang="en-US" dirty="0" smtClean="0"/>
          </a:p>
          <a:p>
            <a:r>
              <a:rPr lang="en-US" dirty="0" err="1" smtClean="0"/>
              <a:t>EnableStatic</a:t>
            </a:r>
            <a:endParaRPr lang="en-US" dirty="0" smtClean="0"/>
          </a:p>
          <a:p>
            <a:r>
              <a:rPr lang="en-US" dirty="0" err="1" smtClean="0"/>
              <a:t>ReleaseDHCPLease</a:t>
            </a:r>
            <a:endParaRPr lang="en-US" dirty="0" smtClean="0"/>
          </a:p>
          <a:p>
            <a:r>
              <a:rPr lang="en-US" dirty="0" err="1" smtClean="0"/>
              <a:t>RenewDHCPLease</a:t>
            </a:r>
            <a:endParaRPr lang="en-US" dirty="0" smtClean="0"/>
          </a:p>
          <a:p>
            <a:r>
              <a:rPr lang="en-US" dirty="0" err="1" smtClean="0"/>
              <a:t>SetDNSDomain</a:t>
            </a:r>
            <a:endParaRPr lang="en-US" dirty="0" smtClean="0"/>
          </a:p>
          <a:p>
            <a:r>
              <a:rPr lang="en-US" dirty="0" err="1" smtClean="0"/>
              <a:t>SetDNSServerSearchOrder</a:t>
            </a:r>
            <a:endParaRPr lang="en-US" dirty="0" smtClean="0"/>
          </a:p>
          <a:p>
            <a:r>
              <a:rPr lang="en-US" dirty="0" err="1" smtClean="0"/>
              <a:t>SetDynamicDNSRegistration</a:t>
            </a:r>
            <a:endParaRPr lang="en-US" dirty="0" smtClean="0"/>
          </a:p>
          <a:p>
            <a:r>
              <a:rPr lang="en-US" dirty="0" err="1" smtClean="0"/>
              <a:t>SetGateways</a:t>
            </a:r>
            <a:endParaRPr lang="en-US" dirty="0" smtClean="0"/>
          </a:p>
          <a:p>
            <a:r>
              <a:rPr lang="en-US" dirty="0" err="1" smtClean="0"/>
              <a:t>SetIPConnectionMetric</a:t>
            </a:r>
            <a:endParaRPr lang="en-US" dirty="0" smtClean="0"/>
          </a:p>
          <a:p>
            <a:r>
              <a:rPr lang="en-US" dirty="0" err="1" smtClean="0"/>
              <a:t>SetIPXFrameTypeNetworkPairs</a:t>
            </a:r>
            <a:endParaRPr lang="en-US" dirty="0" smtClean="0"/>
          </a:p>
          <a:p>
            <a:r>
              <a:rPr lang="en-US" dirty="0" err="1" smtClean="0"/>
              <a:t>SetTcpipNetbios</a:t>
            </a:r>
            <a:endParaRPr lang="en-US" dirty="0" smtClean="0"/>
          </a:p>
          <a:p>
            <a:r>
              <a:rPr lang="en-US" dirty="0" err="1" smtClean="0"/>
              <a:t>SetWINSServer</a:t>
            </a:r>
            <a:endParaRPr lang="en-US" dirty="0" smtClean="0"/>
          </a:p>
          <a:p>
            <a:r>
              <a:rPr lang="en-US" dirty="0" err="1" smtClean="0"/>
              <a:t>ConvertFromDateTime</a:t>
            </a:r>
            <a:endParaRPr lang="en-US" dirty="0" smtClean="0"/>
          </a:p>
          <a:p>
            <a:r>
              <a:rPr lang="en-US" dirty="0" err="1" smtClean="0"/>
              <a:t>ConvertToDateTime</a:t>
            </a:r>
            <a:endParaRPr lang="en-US" dirty="0" smtClean="0"/>
          </a:p>
          <a:p>
            <a:r>
              <a:rPr lang="en-US" dirty="0" smtClean="0"/>
              <a:t>Delete</a:t>
            </a:r>
          </a:p>
          <a:p>
            <a:r>
              <a:rPr lang="en-US" dirty="0" err="1" smtClean="0"/>
              <a:t>GetType</a:t>
            </a:r>
            <a:endParaRPr lang="en-US" dirty="0" smtClean="0"/>
          </a:p>
          <a:p>
            <a:r>
              <a:rPr lang="en-US" dirty="0" smtClean="0"/>
              <a:t>Put</a:t>
            </a:r>
          </a:p>
          <a:p>
            <a:r>
              <a:rPr lang="en-US" dirty="0" smtClean="0"/>
              <a:t>Looking at the list, there are a number of methods we can use to remotely configure machines. Granted, the workstation is available on the network.</a:t>
            </a:r>
          </a:p>
          <a:p>
            <a:r>
              <a:rPr lang="en-US" dirty="0" smtClean="0"/>
              <a:t>I’m going to share a script that is going to set the IP address, subnet mask, gateway, DNS, and WINS servers. But before I do a special note: </a:t>
            </a:r>
            <a:r>
              <a:rPr lang="en-US" b="1" dirty="0" smtClean="0"/>
              <a:t>Data Types</a:t>
            </a:r>
            <a:r>
              <a:rPr lang="en-US" dirty="0" smtClean="0"/>
              <a:t>, I bring it up again because knowing which “Data Type” is expected will help when using Methods. For example, let’s look at the Definitions for </a:t>
            </a:r>
            <a:r>
              <a:rPr lang="en-US" b="1" dirty="0" err="1" smtClean="0"/>
              <a:t>SetDynamicDNSRegistration</a:t>
            </a:r>
            <a:r>
              <a:rPr lang="en-US" dirty="0" smtClean="0"/>
              <a:t> and </a:t>
            </a:r>
            <a:r>
              <a:rPr lang="en-US" b="1" dirty="0" err="1" smtClean="0"/>
              <a:t>SetWINSServer</a:t>
            </a:r>
            <a:r>
              <a:rPr lang="en-US" b="1" dirty="0" smtClean="0"/>
              <a:t> </a:t>
            </a:r>
            <a:r>
              <a:rPr lang="en-US" dirty="0" smtClean="0"/>
              <a:t>Methods.</a:t>
            </a:r>
          </a:p>
          <a:p>
            <a:r>
              <a:rPr lang="en-US" b="1" dirty="0" smtClean="0"/>
              <a:t>Name : </a:t>
            </a:r>
            <a:r>
              <a:rPr lang="en-US" b="1" dirty="0" err="1" smtClean="0"/>
              <a:t>SetDynamicDNSRegistration</a:t>
            </a:r>
            <a:r>
              <a:rPr lang="en-US" dirty="0" smtClean="0"/>
              <a:t/>
            </a:r>
            <a:br>
              <a:rPr lang="en-US" dirty="0" smtClean="0"/>
            </a:br>
            <a:r>
              <a:rPr lang="en-US" b="1" dirty="0" smtClean="0"/>
              <a:t>Definition : </a:t>
            </a:r>
            <a:r>
              <a:rPr lang="en-US" b="1" dirty="0" err="1" smtClean="0"/>
              <a:t>System.Management</a:t>
            </a:r>
            <a:r>
              <a:rPr lang="en-US" b="1" dirty="0" smtClean="0"/>
              <a:t>…(</a:t>
            </a:r>
            <a:r>
              <a:rPr lang="en-US" b="1" i="1" dirty="0" err="1" smtClean="0"/>
              <a:t>System.Boolean</a:t>
            </a:r>
            <a:r>
              <a:rPr lang="en-US" b="1" dirty="0" smtClean="0"/>
              <a:t> </a:t>
            </a:r>
            <a:r>
              <a:rPr lang="en-US" b="1" dirty="0" err="1" smtClean="0"/>
              <a:t>FullDNSRegistrationEnabled</a:t>
            </a:r>
            <a:r>
              <a:rPr lang="en-US" b="1" dirty="0" smtClean="0"/>
              <a:t>…)</a:t>
            </a:r>
            <a:endParaRPr lang="en-US" dirty="0" smtClean="0"/>
          </a:p>
          <a:p>
            <a:r>
              <a:rPr lang="en-US" dirty="0" smtClean="0"/>
              <a:t>Right away you should notice that the Method uses a </a:t>
            </a:r>
            <a:r>
              <a:rPr lang="en-US" dirty="0" err="1" smtClean="0"/>
              <a:t>boolean</a:t>
            </a:r>
            <a:r>
              <a:rPr lang="en-US" dirty="0" smtClean="0"/>
              <a:t> argument (TRUE or FALSE). If you look at this setting graphically (Network Adapter properties – TCP/IP settings – Advanced Settings – DNS tab – Check box near the bottom) you will see that this setting is a check box. When checked the </a:t>
            </a:r>
            <a:r>
              <a:rPr lang="en-US" dirty="0" err="1" smtClean="0"/>
              <a:t>boolean</a:t>
            </a:r>
            <a:r>
              <a:rPr lang="en-US" dirty="0" smtClean="0"/>
              <a:t> value = TRUE, unchecked = FALSE.</a:t>
            </a:r>
          </a:p>
          <a:p>
            <a:r>
              <a:rPr lang="en-US" dirty="0" smtClean="0"/>
              <a:t>In the real-world: A call comes in stating that a workstation was moved to another network subnet, when pinging its FQDN or doing a reverse DNS lookup it yields the old IP address. User can’t use application because network application requires name resolution (it can happen). You enumerate the “</a:t>
            </a:r>
            <a:r>
              <a:rPr lang="en-US" dirty="0" err="1" smtClean="0"/>
              <a:t>FullDNSRegistrationEnabled</a:t>
            </a:r>
            <a:r>
              <a:rPr lang="en-US" dirty="0" smtClean="0"/>
              <a:t>” property and it comes back with a setting of “FALSE.” Quickly you run the “</a:t>
            </a:r>
            <a:r>
              <a:rPr lang="en-US" dirty="0" err="1" smtClean="0"/>
              <a:t>FullDNSRegistrationEnabled</a:t>
            </a:r>
            <a:r>
              <a:rPr lang="en-US" dirty="0" smtClean="0"/>
              <a:t>(“TRUE”)” Method to resolve the issue. You’re a star!!!</a:t>
            </a:r>
          </a:p>
          <a:p>
            <a:r>
              <a:rPr lang="en-US" b="1" dirty="0" smtClean="0"/>
              <a:t>Name :</a:t>
            </a:r>
            <a:r>
              <a:rPr lang="en-US" b="1" dirty="0" err="1" smtClean="0"/>
              <a:t>SetWINSServer</a:t>
            </a:r>
            <a:r>
              <a:rPr lang="en-US" dirty="0" smtClean="0"/>
              <a:t/>
            </a:r>
            <a:br>
              <a:rPr lang="en-US" dirty="0" smtClean="0"/>
            </a:br>
            <a:r>
              <a:rPr lang="en-US" b="1" dirty="0" smtClean="0"/>
              <a:t>Definition: </a:t>
            </a:r>
            <a:r>
              <a:rPr lang="en-US" b="1" dirty="0" err="1" smtClean="0"/>
              <a:t>System.Management</a:t>
            </a:r>
            <a:r>
              <a:rPr lang="en-US" b="1" dirty="0" smtClean="0"/>
              <a:t>..(</a:t>
            </a:r>
            <a:r>
              <a:rPr lang="en-US" b="1" i="1" dirty="0" err="1" smtClean="0"/>
              <a:t>System.String</a:t>
            </a:r>
            <a:r>
              <a:rPr lang="en-US" b="1" dirty="0" smtClean="0"/>
              <a:t> </a:t>
            </a:r>
            <a:r>
              <a:rPr lang="en-US" b="1" dirty="0" err="1" smtClean="0"/>
              <a:t>WinsPrimaryServer</a:t>
            </a:r>
            <a:r>
              <a:rPr lang="en-US" b="1" dirty="0" smtClean="0"/>
              <a:t>, …)</a:t>
            </a:r>
            <a:endParaRPr lang="en-US" dirty="0" smtClean="0"/>
          </a:p>
          <a:p>
            <a:r>
              <a:rPr lang="en-US" dirty="0" smtClean="0"/>
              <a:t>Take note that this Method requires a text string data type. By now I’m sure we all know what a text string is.</a:t>
            </a:r>
          </a:p>
          <a:p>
            <a:r>
              <a:rPr lang="en-US" b="1" dirty="0" smtClean="0"/>
              <a:t>Here is the script code:</a:t>
            </a:r>
            <a:br>
              <a:rPr lang="en-US" b="1" dirty="0" smtClean="0"/>
            </a:br>
            <a:endParaRPr lang="en-US" dirty="0" smtClean="0"/>
          </a:p>
          <a:p>
            <a:r>
              <a:rPr lang="en-US" dirty="0" smtClean="0">
                <a:effectLst/>
              </a:rPr>
              <a:t>$NICs = Get-</a:t>
            </a:r>
            <a:r>
              <a:rPr lang="en-US" dirty="0" err="1" smtClean="0">
                <a:effectLst/>
              </a:rPr>
              <a:t>WMIObject</a:t>
            </a:r>
            <a:r>
              <a:rPr lang="en-US" dirty="0" smtClean="0">
                <a:effectLst/>
              </a:rPr>
              <a:t> Win32_NetworkAdapterConfiguration `</a:t>
            </a:r>
            <a:br>
              <a:rPr lang="en-US" dirty="0" smtClean="0">
                <a:effectLst/>
              </a:rPr>
            </a:br>
            <a:r>
              <a:rPr lang="en-US" dirty="0" smtClean="0">
                <a:effectLst/>
              </a:rPr>
              <a:t>| where{$_.</a:t>
            </a:r>
            <a:r>
              <a:rPr lang="en-US" dirty="0" err="1" smtClean="0">
                <a:effectLst/>
              </a:rPr>
              <a:t>IPEnabled</a:t>
            </a:r>
            <a:r>
              <a:rPr lang="en-US" dirty="0" smtClean="0">
                <a:effectLst/>
              </a:rPr>
              <a:t> -</a:t>
            </a:r>
            <a:r>
              <a:rPr lang="en-US" dirty="0" err="1" smtClean="0">
                <a:effectLst/>
              </a:rPr>
              <a:t>eq</a:t>
            </a:r>
            <a:r>
              <a:rPr lang="en-US" dirty="0" smtClean="0">
                <a:effectLst/>
              </a:rPr>
              <a:t> “TRUE”}</a:t>
            </a:r>
            <a:br>
              <a:rPr lang="en-US" dirty="0" smtClean="0">
                <a:effectLst/>
              </a:rPr>
            </a:br>
            <a:r>
              <a:rPr lang="en-US" dirty="0" smtClean="0">
                <a:effectLst/>
              </a:rPr>
              <a:t>Foreach($NIC in $NICs) {</a:t>
            </a:r>
            <a:br>
              <a:rPr lang="en-US" dirty="0" smtClean="0">
                <a:effectLst/>
              </a:rPr>
            </a:br>
            <a:r>
              <a:rPr lang="en-US" dirty="0" smtClean="0">
                <a:effectLst/>
              </a:rPr>
              <a:t>$</a:t>
            </a:r>
            <a:r>
              <a:rPr lang="en-US" dirty="0" err="1" smtClean="0">
                <a:effectLst/>
              </a:rPr>
              <a:t>NIC.EnableStatic</a:t>
            </a:r>
            <a:r>
              <a:rPr lang="en-US" dirty="0" smtClean="0">
                <a:effectLst/>
              </a:rPr>
              <a:t>(“192.168.171.42″, “255.255.255.0″)</a:t>
            </a:r>
            <a:br>
              <a:rPr lang="en-US" dirty="0" smtClean="0">
                <a:effectLst/>
              </a:rPr>
            </a:br>
            <a:r>
              <a:rPr lang="en-US" dirty="0" smtClean="0">
                <a:effectLst/>
              </a:rPr>
              <a:t>$</a:t>
            </a:r>
            <a:r>
              <a:rPr lang="en-US" dirty="0" err="1" smtClean="0">
                <a:effectLst/>
              </a:rPr>
              <a:t>NIC.SetGateways</a:t>
            </a:r>
            <a:r>
              <a:rPr lang="en-US" dirty="0" smtClean="0">
                <a:effectLst/>
              </a:rPr>
              <a:t>(“192.168.171.1″)</a:t>
            </a:r>
            <a:br>
              <a:rPr lang="en-US" dirty="0" smtClean="0">
                <a:effectLst/>
              </a:rPr>
            </a:br>
            <a:r>
              <a:rPr lang="en-US" dirty="0" smtClean="0">
                <a:effectLst/>
              </a:rPr>
              <a:t>$</a:t>
            </a:r>
            <a:r>
              <a:rPr lang="en-US" dirty="0" err="1" smtClean="0">
                <a:effectLst/>
              </a:rPr>
              <a:t>DNSServers</a:t>
            </a:r>
            <a:r>
              <a:rPr lang="en-US" dirty="0" smtClean="0">
                <a:effectLst/>
              </a:rPr>
              <a:t> = “198.102.234.125″,”198.102.234.126″</a:t>
            </a:r>
            <a:br>
              <a:rPr lang="en-US" dirty="0" smtClean="0">
                <a:effectLst/>
              </a:rPr>
            </a:br>
            <a:r>
              <a:rPr lang="en-US" dirty="0" smtClean="0">
                <a:effectLst/>
              </a:rPr>
              <a:t>$</a:t>
            </a:r>
            <a:r>
              <a:rPr lang="en-US" dirty="0" err="1" smtClean="0">
                <a:effectLst/>
              </a:rPr>
              <a:t>NIC.SetDNSServerSearchOrder</a:t>
            </a:r>
            <a:r>
              <a:rPr lang="en-US" dirty="0" smtClean="0">
                <a:effectLst/>
              </a:rPr>
              <a:t>($</a:t>
            </a:r>
            <a:r>
              <a:rPr lang="en-US" dirty="0" err="1" smtClean="0">
                <a:effectLst/>
              </a:rPr>
              <a:t>DNSServers</a:t>
            </a:r>
            <a:r>
              <a:rPr lang="en-US" dirty="0" smtClean="0">
                <a:effectLst/>
              </a:rPr>
              <a:t>)</a:t>
            </a:r>
            <a:br>
              <a:rPr lang="en-US" dirty="0" smtClean="0">
                <a:effectLst/>
              </a:rPr>
            </a:br>
            <a:r>
              <a:rPr lang="en-US" dirty="0" smtClean="0">
                <a:effectLst/>
              </a:rPr>
              <a:t>$</a:t>
            </a:r>
            <a:r>
              <a:rPr lang="en-US" dirty="0" err="1" smtClean="0">
                <a:effectLst/>
              </a:rPr>
              <a:t>NIC.SetDynamicDNSRegistration</a:t>
            </a:r>
            <a:r>
              <a:rPr lang="en-US" dirty="0" smtClean="0">
                <a:effectLst/>
              </a:rPr>
              <a:t>(“TRUE”)</a:t>
            </a:r>
            <a:br>
              <a:rPr lang="en-US" dirty="0" smtClean="0">
                <a:effectLst/>
              </a:rPr>
            </a:br>
            <a:r>
              <a:rPr lang="en-US" dirty="0" smtClean="0">
                <a:effectLst/>
              </a:rPr>
              <a:t>$</a:t>
            </a:r>
            <a:r>
              <a:rPr lang="en-US" dirty="0" err="1" smtClean="0">
                <a:effectLst/>
              </a:rPr>
              <a:t>NIC.SetWINSServer</a:t>
            </a:r>
            <a:r>
              <a:rPr lang="en-US" dirty="0" smtClean="0">
                <a:effectLst/>
              </a:rPr>
              <a:t>(“198.102.234.125″, “198.102.234.126″)</a:t>
            </a:r>
            <a:br>
              <a:rPr lang="en-US" dirty="0" smtClean="0">
                <a:effectLst/>
              </a:rPr>
            </a:br>
            <a:r>
              <a:rPr lang="en-US" dirty="0" smtClean="0">
                <a:effectLst/>
              </a:rPr>
              <a:t>}</a:t>
            </a:r>
          </a:p>
          <a:p>
            <a:endParaRPr lang="en-US" b="1" dirty="0" smtClean="0"/>
          </a:p>
          <a:p>
            <a:endParaRPr lang="en-US" b="1" dirty="0" smtClean="0"/>
          </a:p>
          <a:p>
            <a:r>
              <a:rPr lang="en-US" b="1" dirty="0" smtClean="0"/>
              <a:t>Let’s take a closer look at the code:</a:t>
            </a:r>
            <a:endParaRPr lang="en-US" dirty="0" smtClean="0"/>
          </a:p>
          <a:p>
            <a:r>
              <a:rPr lang="en-US" dirty="0" smtClean="0">
                <a:effectLst/>
              </a:rPr>
              <a:t>$NICs = Get-</a:t>
            </a:r>
            <a:r>
              <a:rPr lang="en-US" dirty="0" err="1" smtClean="0">
                <a:effectLst/>
              </a:rPr>
              <a:t>WMIObject</a:t>
            </a:r>
            <a:r>
              <a:rPr lang="en-US" dirty="0" smtClean="0">
                <a:effectLst/>
              </a:rPr>
              <a:t> Win32_NetworkAdapterConfiguration `</a:t>
            </a:r>
            <a:br>
              <a:rPr lang="en-US" dirty="0" smtClean="0">
                <a:effectLst/>
              </a:rPr>
            </a:br>
            <a:r>
              <a:rPr lang="en-US" dirty="0" smtClean="0">
                <a:effectLst/>
              </a:rPr>
              <a:t>| where{$_.</a:t>
            </a:r>
            <a:r>
              <a:rPr lang="en-US" dirty="0" err="1" smtClean="0">
                <a:effectLst/>
              </a:rPr>
              <a:t>IPEnabled</a:t>
            </a:r>
            <a:r>
              <a:rPr lang="en-US" dirty="0" smtClean="0">
                <a:effectLst/>
              </a:rPr>
              <a:t> -</a:t>
            </a:r>
            <a:r>
              <a:rPr lang="en-US" dirty="0" err="1" smtClean="0">
                <a:effectLst/>
              </a:rPr>
              <a:t>eq</a:t>
            </a:r>
            <a:r>
              <a:rPr lang="en-US" dirty="0" smtClean="0">
                <a:effectLst/>
              </a:rPr>
              <a:t> “TRUE”}</a:t>
            </a:r>
          </a:p>
          <a:p>
            <a:r>
              <a:rPr lang="en-US" dirty="0" smtClean="0"/>
              <a:t>The first line of code creates a variable called </a:t>
            </a:r>
            <a:r>
              <a:rPr lang="en-US" b="1" dirty="0" smtClean="0"/>
              <a:t>$NICs</a:t>
            </a:r>
            <a:r>
              <a:rPr lang="en-US" dirty="0" smtClean="0"/>
              <a:t> and holds all the properties and methods for the “Win32_NetworkAdapterConfiguration” Class “where” the Network Adapter is IP Enabled. The “where” filter allows us to choose only real network adapters apposed to virtual and/or non-IP based NICs.</a:t>
            </a:r>
          </a:p>
          <a:p>
            <a:r>
              <a:rPr lang="en-US" dirty="0" smtClean="0">
                <a:effectLst/>
              </a:rPr>
              <a:t>Foreach($NIC in $NICs) {</a:t>
            </a:r>
          </a:p>
          <a:p>
            <a:r>
              <a:rPr lang="en-US" dirty="0" smtClean="0">
                <a:effectLst/>
              </a:rPr>
              <a:t>}</a:t>
            </a:r>
          </a:p>
          <a:p>
            <a:r>
              <a:rPr lang="en-US" dirty="0" smtClean="0"/>
              <a:t>We now use a “Foreach” loop to iterate the $NICs collection.</a:t>
            </a:r>
          </a:p>
          <a:p>
            <a:r>
              <a:rPr lang="en-US" dirty="0" smtClean="0">
                <a:effectLst/>
              </a:rPr>
              <a:t>$</a:t>
            </a:r>
            <a:r>
              <a:rPr lang="en-US" dirty="0" err="1" smtClean="0">
                <a:effectLst/>
              </a:rPr>
              <a:t>NIC.EnableStatic</a:t>
            </a:r>
            <a:r>
              <a:rPr lang="en-US" dirty="0" smtClean="0">
                <a:effectLst/>
              </a:rPr>
              <a:t>(“192.168.171.42″, “255.255.255.0″)</a:t>
            </a:r>
            <a:br>
              <a:rPr lang="en-US" dirty="0" smtClean="0">
                <a:effectLst/>
              </a:rPr>
            </a:br>
            <a:r>
              <a:rPr lang="en-US" dirty="0" smtClean="0">
                <a:effectLst/>
              </a:rPr>
              <a:t>$</a:t>
            </a:r>
            <a:r>
              <a:rPr lang="en-US" dirty="0" err="1" smtClean="0">
                <a:effectLst/>
              </a:rPr>
              <a:t>NIC.SetGateways</a:t>
            </a:r>
            <a:r>
              <a:rPr lang="en-US" dirty="0" smtClean="0">
                <a:effectLst/>
              </a:rPr>
              <a:t>(“192.168.171.1″)</a:t>
            </a:r>
            <a:br>
              <a:rPr lang="en-US" dirty="0" smtClean="0">
                <a:effectLst/>
              </a:rPr>
            </a:br>
            <a:r>
              <a:rPr lang="en-US" dirty="0" smtClean="0">
                <a:effectLst/>
              </a:rPr>
              <a:t>$</a:t>
            </a:r>
            <a:r>
              <a:rPr lang="en-US" dirty="0" err="1" smtClean="0">
                <a:effectLst/>
              </a:rPr>
              <a:t>DNSServers</a:t>
            </a:r>
            <a:r>
              <a:rPr lang="en-US" dirty="0" smtClean="0">
                <a:effectLst/>
              </a:rPr>
              <a:t> = “198.102.234.125″,”198.102.234.126″</a:t>
            </a:r>
            <a:br>
              <a:rPr lang="en-US" dirty="0" smtClean="0">
                <a:effectLst/>
              </a:rPr>
            </a:br>
            <a:r>
              <a:rPr lang="en-US" dirty="0" smtClean="0">
                <a:effectLst/>
              </a:rPr>
              <a:t>$</a:t>
            </a:r>
            <a:r>
              <a:rPr lang="en-US" dirty="0" err="1" smtClean="0">
                <a:effectLst/>
              </a:rPr>
              <a:t>NIC.SetDNSServerSearchOrder</a:t>
            </a:r>
            <a:r>
              <a:rPr lang="en-US" dirty="0" smtClean="0">
                <a:effectLst/>
              </a:rPr>
              <a:t>($</a:t>
            </a:r>
            <a:r>
              <a:rPr lang="en-US" dirty="0" err="1" smtClean="0">
                <a:effectLst/>
              </a:rPr>
              <a:t>DNSServers</a:t>
            </a:r>
            <a:r>
              <a:rPr lang="en-US" dirty="0" smtClean="0">
                <a:effectLst/>
              </a:rPr>
              <a:t>)</a:t>
            </a:r>
            <a:br>
              <a:rPr lang="en-US" dirty="0" smtClean="0">
                <a:effectLst/>
              </a:rPr>
            </a:br>
            <a:r>
              <a:rPr lang="en-US" dirty="0" smtClean="0">
                <a:effectLst/>
              </a:rPr>
              <a:t>$</a:t>
            </a:r>
            <a:r>
              <a:rPr lang="en-US" dirty="0" err="1" smtClean="0">
                <a:effectLst/>
              </a:rPr>
              <a:t>NIC.SetDynamicDNSRegistration</a:t>
            </a:r>
            <a:r>
              <a:rPr lang="en-US" dirty="0" smtClean="0">
                <a:effectLst/>
              </a:rPr>
              <a:t>(“TRUE”)</a:t>
            </a:r>
            <a:br>
              <a:rPr lang="en-US" dirty="0" smtClean="0">
                <a:effectLst/>
              </a:rPr>
            </a:br>
            <a:r>
              <a:rPr lang="en-US" dirty="0" smtClean="0">
                <a:effectLst/>
              </a:rPr>
              <a:t>$</a:t>
            </a:r>
            <a:r>
              <a:rPr lang="en-US" dirty="0" err="1" smtClean="0">
                <a:effectLst/>
              </a:rPr>
              <a:t>NIC.SetWINSServer</a:t>
            </a:r>
            <a:r>
              <a:rPr lang="en-US" dirty="0" smtClean="0">
                <a:effectLst/>
              </a:rPr>
              <a:t>(“198.102.234.125″, “198.102.234.126″)</a:t>
            </a:r>
          </a:p>
          <a:p>
            <a:r>
              <a:rPr lang="en-US" dirty="0" smtClean="0"/>
              <a:t>Within the </a:t>
            </a:r>
            <a:r>
              <a:rPr lang="en-US" dirty="0" err="1" smtClean="0"/>
              <a:t>foreach</a:t>
            </a:r>
            <a:r>
              <a:rPr lang="en-US" dirty="0" smtClean="0"/>
              <a:t> loop, we take an instance and use methods to assign values. Looking above we used the Method </a:t>
            </a:r>
            <a:r>
              <a:rPr lang="en-US" dirty="0" err="1" smtClean="0"/>
              <a:t>EnableStatic</a:t>
            </a:r>
            <a:r>
              <a:rPr lang="en-US" dirty="0" smtClean="0"/>
              <a:t>() to assign an IP address and subnet mask. </a:t>
            </a:r>
            <a:r>
              <a:rPr lang="en-US" b="1" dirty="0" smtClean="0"/>
              <a:t>Note:</a:t>
            </a:r>
            <a:r>
              <a:rPr lang="en-US" dirty="0" smtClean="0"/>
              <a:t> the IP address are integers but they have been encased in quotes as the Method requires a text string value. Also, each entry is separated by a comma.</a:t>
            </a:r>
          </a:p>
          <a:p>
            <a:r>
              <a:rPr lang="en-US" dirty="0" smtClean="0">
                <a:effectLst/>
              </a:rPr>
              <a:t>$</a:t>
            </a:r>
            <a:r>
              <a:rPr lang="en-US" dirty="0" err="1" smtClean="0">
                <a:effectLst/>
              </a:rPr>
              <a:t>DNSServers</a:t>
            </a:r>
            <a:r>
              <a:rPr lang="en-US" dirty="0" smtClean="0">
                <a:effectLst/>
              </a:rPr>
              <a:t> = “198.102.234.125″,”198.102.234.126″</a:t>
            </a:r>
            <a:br>
              <a:rPr lang="en-US" dirty="0" smtClean="0">
                <a:effectLst/>
              </a:rPr>
            </a:br>
            <a:r>
              <a:rPr lang="en-US" dirty="0" smtClean="0">
                <a:effectLst/>
              </a:rPr>
              <a:t>$</a:t>
            </a:r>
            <a:r>
              <a:rPr lang="en-US" dirty="0" err="1" smtClean="0">
                <a:effectLst/>
              </a:rPr>
              <a:t>NIC.SetDNSServerSearchOrder</a:t>
            </a:r>
            <a:r>
              <a:rPr lang="en-US" dirty="0" smtClean="0">
                <a:effectLst/>
              </a:rPr>
              <a:t>($</a:t>
            </a:r>
            <a:r>
              <a:rPr lang="en-US" dirty="0" err="1" smtClean="0">
                <a:effectLst/>
              </a:rPr>
              <a:t>DNSServers</a:t>
            </a:r>
            <a:r>
              <a:rPr lang="en-US" dirty="0" smtClean="0">
                <a:effectLst/>
              </a:rPr>
              <a:t>)</a:t>
            </a:r>
          </a:p>
          <a:p>
            <a:r>
              <a:rPr lang="en-US" dirty="0" smtClean="0"/>
              <a:t>These two lines of code are interesting, as I ran into trouble with the “</a:t>
            </a:r>
            <a:r>
              <a:rPr lang="en-US" dirty="0" err="1" smtClean="0"/>
              <a:t>SetDNSServerSearchOrder</a:t>
            </a:r>
            <a:r>
              <a:rPr lang="en-US" dirty="0" smtClean="0"/>
              <a:t>” method. I attempted to use the following but it would only allow me to set the preferred DNS server – </a:t>
            </a:r>
            <a:r>
              <a:rPr lang="en-US" b="1" dirty="0" err="1" smtClean="0"/>
              <a:t>SetDNSServerSearchOrder</a:t>
            </a:r>
            <a:r>
              <a:rPr lang="en-US" b="1" dirty="0" smtClean="0"/>
              <a:t>(“198.102.234.125″, “198.102.234.126″)</a:t>
            </a:r>
            <a:r>
              <a:rPr lang="en-US" dirty="0" smtClean="0"/>
              <a:t/>
            </a:r>
            <a:br>
              <a:rPr lang="en-US" dirty="0" smtClean="0"/>
            </a:br>
            <a:r>
              <a:rPr lang="en-US" dirty="0" smtClean="0"/>
              <a:t>I thought it would work the same as setting the WINS servers, but look at the differences in each method’s definition:</a:t>
            </a:r>
            <a:br>
              <a:rPr lang="en-US" dirty="0" smtClean="0"/>
            </a:br>
            <a:r>
              <a:rPr lang="en-US" b="1" dirty="0" err="1" smtClean="0"/>
              <a:t>SetWINSServer</a:t>
            </a:r>
            <a:r>
              <a:rPr lang="en-US" b="1" dirty="0" smtClean="0"/>
              <a:t/>
            </a:r>
            <a:br>
              <a:rPr lang="en-US" b="1" dirty="0" smtClean="0"/>
            </a:br>
            <a:r>
              <a:rPr lang="en-US" dirty="0" smtClean="0"/>
              <a:t>(</a:t>
            </a:r>
            <a:r>
              <a:rPr lang="en-US" dirty="0" err="1" smtClean="0"/>
              <a:t>System.String</a:t>
            </a:r>
            <a:r>
              <a:rPr lang="en-US" dirty="0" smtClean="0"/>
              <a:t> </a:t>
            </a:r>
            <a:r>
              <a:rPr lang="en-US" dirty="0" err="1" smtClean="0"/>
              <a:t>WINSPrimaryServer</a:t>
            </a:r>
            <a:r>
              <a:rPr lang="en-US" dirty="0" smtClean="0"/>
              <a:t>, </a:t>
            </a:r>
            <a:r>
              <a:rPr lang="en-US" dirty="0" err="1" smtClean="0"/>
              <a:t>System.String</a:t>
            </a:r>
            <a:r>
              <a:rPr lang="en-US" dirty="0" smtClean="0"/>
              <a:t> </a:t>
            </a:r>
            <a:r>
              <a:rPr lang="en-US" dirty="0" err="1" smtClean="0"/>
              <a:t>WINSSecondaryServer</a:t>
            </a:r>
            <a:r>
              <a:rPr lang="en-US" dirty="0" smtClean="0"/>
              <a:t>)</a:t>
            </a:r>
          </a:p>
          <a:p>
            <a:r>
              <a:rPr lang="en-US" b="1" dirty="0" err="1" smtClean="0"/>
              <a:t>SetDNSServerSearchOrder</a:t>
            </a:r>
            <a:r>
              <a:rPr lang="en-US" b="1" dirty="0" smtClean="0"/>
              <a:t/>
            </a:r>
            <a:br>
              <a:rPr lang="en-US" b="1" dirty="0" smtClean="0"/>
            </a:br>
            <a:r>
              <a:rPr lang="en-US" dirty="0" smtClean="0"/>
              <a:t>(</a:t>
            </a:r>
            <a:r>
              <a:rPr lang="en-US" dirty="0" err="1" smtClean="0"/>
              <a:t>System.String</a:t>
            </a:r>
            <a:r>
              <a:rPr lang="en-US" dirty="0" smtClean="0"/>
              <a:t>[] </a:t>
            </a:r>
            <a:r>
              <a:rPr lang="en-US" dirty="0" err="1" smtClean="0"/>
              <a:t>DNSServerSearchOrder</a:t>
            </a:r>
            <a:r>
              <a:rPr lang="en-US" dirty="0" smtClean="0"/>
              <a:t>)</a:t>
            </a:r>
          </a:p>
          <a:p>
            <a:r>
              <a:rPr lang="en-US" dirty="0" smtClean="0"/>
              <a:t>Looking up the “</a:t>
            </a:r>
            <a:r>
              <a:rPr lang="en-US" dirty="0" err="1" smtClean="0"/>
              <a:t>SetDNSServerSearchOrder</a:t>
            </a:r>
            <a:r>
              <a:rPr lang="en-US" dirty="0" smtClean="0"/>
              <a:t>” method on the Microsoft Developer site it states:</a:t>
            </a:r>
            <a:br>
              <a:rPr lang="en-US" dirty="0" smtClean="0"/>
            </a:br>
            <a:r>
              <a:rPr lang="en-US" i="1" dirty="0" smtClean="0"/>
              <a:t>The </a:t>
            </a:r>
            <a:r>
              <a:rPr lang="en-US" b="1" i="1" dirty="0" err="1" smtClean="0"/>
              <a:t>SetDNSServerSearchOrder</a:t>
            </a:r>
            <a:r>
              <a:rPr lang="en-US" i="1" dirty="0" smtClean="0"/>
              <a:t> WMI class method uses an array of string elements to set the server search order.</a:t>
            </a:r>
            <a:endParaRPr lang="en-US" dirty="0" smtClean="0"/>
          </a:p>
          <a:p>
            <a:r>
              <a:rPr lang="en-US" dirty="0" smtClean="0"/>
              <a:t>Okay… an array of string elements. We’ve worked with arrays, we know how to build them. Look at the code again:</a:t>
            </a:r>
          </a:p>
          <a:p>
            <a:r>
              <a:rPr lang="en-US" dirty="0" smtClean="0">
                <a:effectLst/>
              </a:rPr>
              <a:t>$</a:t>
            </a:r>
            <a:r>
              <a:rPr lang="en-US" dirty="0" err="1" smtClean="0">
                <a:effectLst/>
              </a:rPr>
              <a:t>DNSServers</a:t>
            </a:r>
            <a:r>
              <a:rPr lang="en-US" dirty="0" smtClean="0">
                <a:effectLst/>
              </a:rPr>
              <a:t> = “198.102.234.125″,”198.102.234.126″</a:t>
            </a:r>
            <a:br>
              <a:rPr lang="en-US" dirty="0" smtClean="0">
                <a:effectLst/>
              </a:rPr>
            </a:br>
            <a:r>
              <a:rPr lang="en-US" dirty="0" smtClean="0">
                <a:effectLst/>
              </a:rPr>
              <a:t>$</a:t>
            </a:r>
            <a:r>
              <a:rPr lang="en-US" dirty="0" err="1" smtClean="0">
                <a:effectLst/>
              </a:rPr>
              <a:t>NIC.SetDNSServerSearchOrder</a:t>
            </a:r>
            <a:r>
              <a:rPr lang="en-US" dirty="0" smtClean="0">
                <a:effectLst/>
              </a:rPr>
              <a:t>($</a:t>
            </a:r>
            <a:r>
              <a:rPr lang="en-US" dirty="0" err="1" smtClean="0">
                <a:effectLst/>
              </a:rPr>
              <a:t>DNSServers</a:t>
            </a:r>
            <a:r>
              <a:rPr lang="en-US" dirty="0" smtClean="0">
                <a:effectLst/>
              </a:rPr>
              <a:t>)</a:t>
            </a:r>
          </a:p>
          <a:p>
            <a:r>
              <a:rPr lang="en-US" dirty="0" smtClean="0"/>
              <a:t>The first line creates an array and assigns values to the variable $</a:t>
            </a:r>
            <a:r>
              <a:rPr lang="en-US" dirty="0" err="1" smtClean="0"/>
              <a:t>DNSServers</a:t>
            </a:r>
            <a:r>
              <a:rPr lang="en-US" dirty="0" smtClean="0"/>
              <a:t>.</a:t>
            </a:r>
            <a:br>
              <a:rPr lang="en-US" dirty="0" smtClean="0"/>
            </a:br>
            <a:r>
              <a:rPr lang="en-US" dirty="0" smtClean="0"/>
              <a:t>The second line uses the </a:t>
            </a:r>
            <a:r>
              <a:rPr lang="en-US" dirty="0" err="1" smtClean="0"/>
              <a:t>SetDNSServer</a:t>
            </a:r>
            <a:r>
              <a:rPr lang="en-US" dirty="0" smtClean="0"/>
              <a:t>… method and uses the values in $</a:t>
            </a:r>
            <a:r>
              <a:rPr lang="en-US" dirty="0" err="1" smtClean="0"/>
              <a:t>DNSServer</a:t>
            </a:r>
            <a:r>
              <a:rPr lang="en-US" dirty="0" smtClean="0"/>
              <a:t>.</a:t>
            </a:r>
          </a:p>
          <a:p>
            <a:r>
              <a:rPr lang="en-US" dirty="0" smtClean="0"/>
              <a:t>Fun stuff right?!?</a:t>
            </a:r>
            <a:br>
              <a:rPr lang="en-US" dirty="0" smtClean="0"/>
            </a:br>
            <a:r>
              <a:rPr lang="en-US" dirty="0" smtClean="0"/>
              <a:t>This is a good example of understanding which </a:t>
            </a:r>
            <a:r>
              <a:rPr lang="en-US" dirty="0" err="1" smtClean="0"/>
              <a:t>DataTypes</a:t>
            </a:r>
            <a:r>
              <a:rPr lang="en-US" dirty="0" smtClean="0"/>
              <a:t> are expected. Since I was puzzled by the definition, I looked up the Method on Microsoft Developers site and found the answer – phew!!!</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95</a:t>
            </a:fld>
            <a:endParaRPr lang="en-US" dirty="0"/>
          </a:p>
        </p:txBody>
      </p:sp>
    </p:spTree>
    <p:extLst>
      <p:ext uri="{BB962C8B-B14F-4D97-AF65-F5344CB8AC3E}">
        <p14:creationId xmlns:p14="http://schemas.microsoft.com/office/powerpoint/2010/main" val="25963660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Example 3.</a:t>
            </a:r>
            <a:endParaRPr lang="en-US" dirty="0" smtClean="0"/>
          </a:p>
          <a:p>
            <a:r>
              <a:rPr lang="en-US" dirty="0" smtClean="0"/>
              <a:t>In this example I’m going to show you how to format your hard drive… just kidding! But, if that were a task for you to complete, you should feel comfortable at this point with locating the WMI Class required and the Methods to do the job.</a:t>
            </a:r>
          </a:p>
          <a:p>
            <a:r>
              <a:rPr lang="en-US" dirty="0" smtClean="0"/>
              <a:t>We are going to have a little fun, in this example were are going to use the “Win32_OperatingSystem” class to re-boot computers.</a:t>
            </a:r>
          </a:p>
          <a:p>
            <a:r>
              <a:rPr lang="en-US" dirty="0" smtClean="0"/>
              <a:t>Verify which Methods are available: </a:t>
            </a:r>
            <a:r>
              <a:rPr lang="en-US" dirty="0" smtClean="0">
                <a:effectLst/>
              </a:rPr>
              <a:t>Get-</a:t>
            </a:r>
            <a:r>
              <a:rPr lang="en-US" dirty="0" err="1" smtClean="0">
                <a:effectLst/>
              </a:rPr>
              <a:t>WmiObject</a:t>
            </a:r>
            <a:r>
              <a:rPr lang="en-US" dirty="0" smtClean="0">
                <a:effectLst/>
              </a:rPr>
              <a:t> Win32_OperatingSystem | Get-Member -</a:t>
            </a:r>
            <a:r>
              <a:rPr lang="en-US" dirty="0" err="1" smtClean="0">
                <a:effectLst/>
              </a:rPr>
              <a:t>MemberType</a:t>
            </a:r>
            <a:r>
              <a:rPr lang="en-US" dirty="0" smtClean="0">
                <a:effectLst/>
              </a:rPr>
              <a:t> Method | Format-List</a:t>
            </a:r>
          </a:p>
          <a:p>
            <a:r>
              <a:rPr lang="en-US" dirty="0" smtClean="0"/>
              <a:t>Available Methods: </a:t>
            </a:r>
          </a:p>
          <a:p>
            <a:pPr lvl="1"/>
            <a:r>
              <a:rPr lang="en-US" dirty="0" smtClean="0"/>
              <a:t>Reboot</a:t>
            </a:r>
          </a:p>
          <a:p>
            <a:pPr lvl="1"/>
            <a:r>
              <a:rPr lang="en-US" dirty="0" err="1" smtClean="0"/>
              <a:t>SetDateTime</a:t>
            </a:r>
            <a:endParaRPr lang="en-US" dirty="0" smtClean="0"/>
          </a:p>
          <a:p>
            <a:pPr lvl="1"/>
            <a:r>
              <a:rPr lang="en-US" dirty="0" smtClean="0"/>
              <a:t>Shutdown</a:t>
            </a:r>
          </a:p>
          <a:p>
            <a:pPr lvl="1"/>
            <a:r>
              <a:rPr lang="en-US" dirty="0" smtClean="0"/>
              <a:t>Win32Shutdown</a:t>
            </a:r>
          </a:p>
          <a:p>
            <a:r>
              <a:rPr lang="en-US" dirty="0" smtClean="0"/>
              <a:t>Not much to it, we’ll use the “Reboot” Method to re-boot the computer. Don’t do it now, I’m just showing the code at this time.</a:t>
            </a:r>
          </a:p>
          <a:p>
            <a:r>
              <a:rPr lang="en-US" dirty="0" smtClean="0"/>
              <a:t>Local Re-boot code: </a:t>
            </a:r>
            <a:r>
              <a:rPr lang="en-US" dirty="0" smtClean="0">
                <a:effectLst/>
              </a:rPr>
              <a:t>$</a:t>
            </a:r>
            <a:r>
              <a:rPr lang="en-US" dirty="0" err="1" smtClean="0">
                <a:effectLst/>
              </a:rPr>
              <a:t>colItems</a:t>
            </a:r>
            <a:r>
              <a:rPr lang="en-US" dirty="0" smtClean="0">
                <a:effectLst/>
              </a:rPr>
              <a:t> = Get-</a:t>
            </a:r>
            <a:r>
              <a:rPr lang="en-US" dirty="0" err="1" smtClean="0">
                <a:effectLst/>
              </a:rPr>
              <a:t>WmiObject</a:t>
            </a:r>
            <a:r>
              <a:rPr lang="en-US" dirty="0" smtClean="0">
                <a:effectLst/>
              </a:rPr>
              <a:t> Win32_OperatingSystem</a:t>
            </a:r>
            <a:br>
              <a:rPr lang="en-US" dirty="0" smtClean="0">
                <a:effectLst/>
              </a:rPr>
            </a:br>
            <a:r>
              <a:rPr lang="en-US" dirty="0" smtClean="0">
                <a:effectLst/>
              </a:rPr>
              <a:t>Foreach($Item in $</a:t>
            </a:r>
            <a:r>
              <a:rPr lang="en-US" dirty="0" err="1" smtClean="0">
                <a:effectLst/>
              </a:rPr>
              <a:t>colItems</a:t>
            </a:r>
            <a:r>
              <a:rPr lang="en-US" dirty="0" smtClean="0">
                <a:effectLst/>
              </a:rPr>
              <a:t>){</a:t>
            </a:r>
            <a:br>
              <a:rPr lang="en-US" dirty="0" smtClean="0">
                <a:effectLst/>
              </a:rPr>
            </a:br>
            <a:r>
              <a:rPr lang="en-US" dirty="0" smtClean="0">
                <a:effectLst/>
              </a:rPr>
              <a:t>$</a:t>
            </a:r>
            <a:r>
              <a:rPr lang="en-US" dirty="0" err="1" smtClean="0">
                <a:effectLst/>
              </a:rPr>
              <a:t>Item.Reboot</a:t>
            </a:r>
            <a:r>
              <a:rPr lang="en-US" dirty="0" smtClean="0">
                <a:effectLst/>
              </a:rPr>
              <a:t>()</a:t>
            </a:r>
            <a:br>
              <a:rPr lang="en-US" dirty="0" smtClean="0">
                <a:effectLst/>
              </a:rPr>
            </a:br>
            <a:r>
              <a:rPr lang="en-US" dirty="0" smtClean="0">
                <a:effectLst/>
              </a:rPr>
              <a:t>}</a:t>
            </a:r>
          </a:p>
          <a:p>
            <a:r>
              <a:rPr lang="en-US" dirty="0" smtClean="0"/>
              <a:t>If you are a local Admin and you get the following error: “Privilege not held” </a:t>
            </a:r>
            <a:r>
              <a:rPr lang="en-US" dirty="0" smtClean="0">
                <a:hlinkClick r:id="rId3"/>
              </a:rPr>
              <a:t>there is a bug in .NET 1.0 SP3</a:t>
            </a:r>
            <a:r>
              <a:rPr lang="en-US" dirty="0" smtClean="0"/>
              <a:t>.</a:t>
            </a:r>
          </a:p>
          <a:p>
            <a:r>
              <a:rPr lang="en-US" dirty="0" smtClean="0"/>
              <a:t>The evil remote reboot. I just have to state this disclaimer: “Use this script only to resolve issues, do not use it to flame your fellow coworkers.” With that said, here is code to connected to a remote </a:t>
            </a:r>
            <a:r>
              <a:rPr lang="en-US" dirty="0" err="1" smtClean="0"/>
              <a:t>PCServer</a:t>
            </a:r>
            <a:r>
              <a:rPr lang="en-US" dirty="0" smtClean="0"/>
              <a:t> and reboot it. Save and run the code as RemBoot.ps1. The Code Prompts for the computer name you wish to reboot: </a:t>
            </a:r>
            <a:r>
              <a:rPr lang="en-US" dirty="0" smtClean="0">
                <a:effectLst/>
              </a:rPr>
              <a:t>$</a:t>
            </a:r>
            <a:r>
              <a:rPr lang="en-US" dirty="0" err="1" smtClean="0">
                <a:effectLst/>
              </a:rPr>
              <a:t>strComputer</a:t>
            </a:r>
            <a:r>
              <a:rPr lang="en-US" dirty="0" smtClean="0">
                <a:effectLst/>
              </a:rPr>
              <a:t> = Read-Host “Enter Computer Name”</a:t>
            </a:r>
            <a:br>
              <a:rPr lang="en-US" dirty="0" smtClean="0">
                <a:effectLst/>
              </a:rPr>
            </a:br>
            <a:r>
              <a:rPr lang="en-US" dirty="0" smtClean="0">
                <a:effectLst/>
              </a:rPr>
              <a:t>$</a:t>
            </a:r>
            <a:r>
              <a:rPr lang="en-US" dirty="0" err="1" smtClean="0">
                <a:effectLst/>
              </a:rPr>
              <a:t>colItems</a:t>
            </a:r>
            <a:r>
              <a:rPr lang="en-US" dirty="0" smtClean="0">
                <a:effectLst/>
              </a:rPr>
              <a:t> = Get-</a:t>
            </a:r>
            <a:r>
              <a:rPr lang="en-US" dirty="0" err="1" smtClean="0">
                <a:effectLst/>
              </a:rPr>
              <a:t>WmiObject</a:t>
            </a:r>
            <a:r>
              <a:rPr lang="en-US" dirty="0" smtClean="0">
                <a:effectLst/>
              </a:rPr>
              <a:t> Win32_OperatingSystem -</a:t>
            </a:r>
            <a:r>
              <a:rPr lang="en-US" dirty="0" err="1" smtClean="0">
                <a:effectLst/>
              </a:rPr>
              <a:t>ComputerName</a:t>
            </a:r>
            <a:r>
              <a:rPr lang="en-US" dirty="0" smtClean="0">
                <a:effectLst/>
              </a:rPr>
              <a:t> “$</a:t>
            </a:r>
            <a:r>
              <a:rPr lang="en-US" dirty="0" err="1" smtClean="0">
                <a:effectLst/>
              </a:rPr>
              <a:t>strComputer</a:t>
            </a:r>
            <a:r>
              <a:rPr lang="en-US" dirty="0" smtClean="0">
                <a:effectLst/>
              </a:rPr>
              <a:t>”</a:t>
            </a:r>
            <a:br>
              <a:rPr lang="en-US" dirty="0" smtClean="0">
                <a:effectLst/>
              </a:rPr>
            </a:br>
            <a:r>
              <a:rPr lang="en-US" dirty="0" smtClean="0">
                <a:effectLst/>
              </a:rPr>
              <a:t>Foreach($Item in $</a:t>
            </a:r>
            <a:r>
              <a:rPr lang="en-US" dirty="0" err="1" smtClean="0">
                <a:effectLst/>
              </a:rPr>
              <a:t>colItems</a:t>
            </a:r>
            <a:r>
              <a:rPr lang="en-US" dirty="0" smtClean="0">
                <a:effectLst/>
              </a:rPr>
              <a:t>) {</a:t>
            </a:r>
            <a:br>
              <a:rPr lang="en-US" dirty="0" smtClean="0">
                <a:effectLst/>
              </a:rPr>
            </a:br>
            <a:r>
              <a:rPr lang="en-US" dirty="0" smtClean="0">
                <a:effectLst/>
              </a:rPr>
              <a:t>$</a:t>
            </a:r>
            <a:r>
              <a:rPr lang="en-US" dirty="0" err="1" smtClean="0">
                <a:effectLst/>
              </a:rPr>
              <a:t>Item.Reboot</a:t>
            </a:r>
            <a:r>
              <a:rPr lang="en-US" dirty="0" smtClean="0">
                <a:effectLst/>
              </a:rPr>
              <a:t>()</a:t>
            </a:r>
            <a:br>
              <a:rPr lang="en-US" dirty="0" smtClean="0">
                <a:effectLst/>
              </a:rPr>
            </a:b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96</a:t>
            </a:fld>
            <a:endParaRPr lang="en-US" dirty="0"/>
          </a:p>
        </p:txBody>
      </p:sp>
    </p:spTree>
    <p:extLst>
      <p:ext uri="{BB962C8B-B14F-4D97-AF65-F5344CB8AC3E}">
        <p14:creationId xmlns:p14="http://schemas.microsoft.com/office/powerpoint/2010/main" val="1692770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400896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800" kern="1200" baseline="0" dirty="0" smtClean="0">
                <a:solidFill>
                  <a:schemeClr val="tx1"/>
                </a:solidFill>
                <a:latin typeface="+mn-lt"/>
                <a:ea typeface="+mn-ea"/>
                <a:cs typeface="+mn-cs"/>
              </a:rPr>
              <a:t>Windows PowerShell is installed in the following path by default:</a:t>
            </a:r>
          </a:p>
          <a:p>
            <a:r>
              <a:rPr lang="en-US" sz="800" kern="1200" baseline="0" dirty="0" smtClean="0">
                <a:solidFill>
                  <a:schemeClr val="tx1"/>
                </a:solidFill>
                <a:latin typeface="+mn-lt"/>
                <a:ea typeface="+mn-ea"/>
                <a:cs typeface="+mn-cs"/>
              </a:rPr>
              <a:t>	C:\Windows\System32\WindowsPowerShell\v1.0</a:t>
            </a:r>
          </a:p>
          <a:p>
            <a:endParaRPr lang="en-US" sz="800" kern="1200" baseline="0" dirty="0" smtClean="0">
              <a:solidFill>
                <a:schemeClr val="tx1"/>
              </a:solidFill>
              <a:latin typeface="+mn-lt"/>
              <a:ea typeface="+mn-ea"/>
              <a:cs typeface="+mn-cs"/>
            </a:endParaRPr>
          </a:p>
          <a:p>
            <a:r>
              <a:rPr lang="en-US" sz="800" kern="1200" baseline="0" dirty="0" smtClean="0">
                <a:solidFill>
                  <a:schemeClr val="tx1"/>
                </a:solidFill>
                <a:latin typeface="+mn-lt"/>
                <a:ea typeface="+mn-ea"/>
                <a:cs typeface="+mn-cs"/>
              </a:rPr>
              <a:t>Other files at this location include:</a:t>
            </a:r>
          </a:p>
          <a:p>
            <a:r>
              <a:rPr lang="en-US" sz="800" kern="1200" baseline="0" dirty="0" smtClean="0">
                <a:solidFill>
                  <a:schemeClr val="tx1"/>
                </a:solidFill>
                <a:latin typeface="+mn-lt"/>
                <a:ea typeface="+mn-ea"/>
                <a:cs typeface="+mn-cs"/>
              </a:rPr>
              <a:t>The </a:t>
            </a:r>
            <a:r>
              <a:rPr lang="en-US" sz="800" kern="1200" baseline="0" noProof="0" dirty="0" smtClean="0">
                <a:solidFill>
                  <a:schemeClr val="tx1"/>
                </a:solidFill>
                <a:latin typeface="+mn-lt"/>
                <a:ea typeface="+mn-ea"/>
                <a:cs typeface="+mn-cs"/>
              </a:rPr>
              <a:t>executable</a:t>
            </a:r>
            <a:r>
              <a:rPr lang="en-US" sz="800" kern="1200" baseline="0" dirty="0" smtClean="0">
                <a:solidFill>
                  <a:schemeClr val="tx1"/>
                </a:solidFill>
                <a:latin typeface="+mn-lt"/>
                <a:ea typeface="+mn-ea"/>
                <a:cs typeface="+mn-cs"/>
              </a:rPr>
              <a:t> file Powershell.exe</a:t>
            </a:r>
          </a:p>
          <a:p>
            <a:pPr>
              <a:buFont typeface="Arial" pitchFamily="34" charset="0"/>
              <a:buChar char="•"/>
            </a:pPr>
            <a:r>
              <a:rPr lang="en-US" sz="800" kern="1200" baseline="0" dirty="0" smtClean="0">
                <a:solidFill>
                  <a:schemeClr val="tx1"/>
                </a:solidFill>
                <a:latin typeface="+mn-lt"/>
                <a:ea typeface="+mn-ea"/>
                <a:cs typeface="+mn-cs"/>
              </a:rPr>
              <a:t>Support files, including these libraries:</a:t>
            </a:r>
          </a:p>
          <a:p>
            <a:pPr lvl="1">
              <a:buFont typeface="Arial" pitchFamily="34" charset="0"/>
              <a:buChar char="•"/>
            </a:pPr>
            <a:r>
              <a:rPr lang="en-US" sz="800" kern="1200" baseline="0" dirty="0" smtClean="0">
                <a:solidFill>
                  <a:schemeClr val="tx1"/>
                </a:solidFill>
                <a:latin typeface="+mn-lt"/>
                <a:ea typeface="+mn-ea"/>
                <a:cs typeface="+mn-cs"/>
              </a:rPr>
              <a:t>Pwrshmsg.dll</a:t>
            </a:r>
          </a:p>
          <a:p>
            <a:pPr lvl="1">
              <a:buFont typeface="Arial" pitchFamily="34" charset="0"/>
              <a:buChar char="•"/>
            </a:pPr>
            <a:r>
              <a:rPr lang="en-US" sz="800" kern="1200" baseline="0" dirty="0" smtClean="0">
                <a:solidFill>
                  <a:schemeClr val="tx1"/>
                </a:solidFill>
                <a:latin typeface="+mn-lt"/>
                <a:ea typeface="+mn-ea"/>
                <a:cs typeface="+mn-cs"/>
              </a:rPr>
              <a:t>Pwrshsip.dll</a:t>
            </a:r>
          </a:p>
          <a:p>
            <a:pPr>
              <a:buFont typeface="Arial" pitchFamily="34" charset="0"/>
              <a:buChar char="•"/>
            </a:pPr>
            <a:r>
              <a:rPr lang="en-US" sz="800" kern="1200" baseline="0" dirty="0" smtClean="0">
                <a:solidFill>
                  <a:schemeClr val="tx1"/>
                </a:solidFill>
                <a:latin typeface="+mn-lt"/>
                <a:ea typeface="+mn-ea"/>
                <a:cs typeface="+mn-cs"/>
              </a:rPr>
              <a:t>Several configuration files</a:t>
            </a:r>
          </a:p>
          <a:p>
            <a:endParaRPr lang="en-US" sz="800" kern="1200" baseline="0" dirty="0" smtClean="0">
              <a:solidFill>
                <a:schemeClr val="tx1"/>
              </a:solidFill>
              <a:latin typeface="+mn-lt"/>
              <a:ea typeface="+mn-ea"/>
              <a:cs typeface="+mn-cs"/>
            </a:endParaRPr>
          </a:p>
          <a:p>
            <a:r>
              <a:rPr lang="en-US" sz="800" kern="1200" baseline="0" dirty="0" smtClean="0">
                <a:solidFill>
                  <a:schemeClr val="tx1"/>
                </a:solidFill>
                <a:latin typeface="+mn-lt"/>
                <a:ea typeface="+mn-ea"/>
                <a:cs typeface="+mn-cs"/>
              </a:rPr>
              <a:t>Subfolders contain documentation, localization files, and examples.</a:t>
            </a:r>
            <a:endParaRPr lang="en-US" sz="800" dirty="0" smtClean="0">
              <a:latin typeface="+mn-lt"/>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800" dirty="0" smtClean="0">
              <a:latin typeface="+mn-l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800" dirty="0" smtClean="0">
                <a:latin typeface="+mn-lt"/>
              </a:rPr>
              <a:t>The PowerShell 2.0 replaces PowerShell V1.0. They do not run side-by-side.</a:t>
            </a:r>
            <a:r>
              <a:rPr lang="en-US" sz="800" baseline="0" dirty="0" smtClean="0">
                <a:latin typeface="+mn-lt"/>
              </a:rPr>
              <a:t> However, PowerShell 2.0 is compatible to version 1.0 what means that all Version 1 scripts will run on the PowerShell V2 but not vice versa. When writing scripts for PowerShell 2.0 that use features that are not in the Version 1.0, use the following line of code: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800" baseline="0" dirty="0" smtClean="0">
              <a:latin typeface="+mn-lt"/>
            </a:endParaRPr>
          </a:p>
          <a:p>
            <a:r>
              <a:rPr lang="en-US" sz="800" kern="1200" dirty="0" smtClean="0">
                <a:solidFill>
                  <a:schemeClr val="tx1"/>
                </a:solidFill>
                <a:latin typeface="+mn-lt"/>
                <a:ea typeface="+mn-ea"/>
                <a:cs typeface="+mn-cs"/>
              </a:rPr>
              <a:t>#REQUIRES -Version 2</a:t>
            </a:r>
          </a:p>
          <a:p>
            <a:r>
              <a:rPr lang="en-US" sz="800" kern="1200" dirty="0" smtClean="0">
                <a:solidFill>
                  <a:schemeClr val="tx1"/>
                </a:solidFill>
                <a:latin typeface="+mn-lt"/>
                <a:ea typeface="+mn-ea"/>
                <a:cs typeface="+mn-cs"/>
              </a:rPr>
              <a:t>Or</a:t>
            </a:r>
          </a:p>
          <a:p>
            <a:pPr marL="0" marR="0" indent="0" algn="l" defTabSz="914363" rtl="0" eaLnBrk="1" fontAlgn="auto" latinLnBrk="0" hangingPunct="1">
              <a:lnSpc>
                <a:spcPct val="90000"/>
              </a:lnSpc>
              <a:spcBef>
                <a:spcPts val="0"/>
              </a:spcBef>
              <a:spcAft>
                <a:spcPts val="333"/>
              </a:spcAft>
              <a:buClrTx/>
              <a:buSzTx/>
              <a:buFontTx/>
              <a:buNone/>
              <a:tabLst/>
              <a:defRPr/>
            </a:pPr>
            <a:r>
              <a:rPr lang="en-US" sz="800" kern="1200" dirty="0" smtClean="0">
                <a:solidFill>
                  <a:schemeClr val="tx1"/>
                </a:solidFill>
                <a:latin typeface="+mn-lt"/>
                <a:ea typeface="+mn-ea"/>
                <a:cs typeface="+mn-cs"/>
              </a:rPr>
              <a:t>#REQUIRES -Version 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The would make the script show the following error when</a:t>
            </a:r>
            <a:r>
              <a:rPr lang="en-US" sz="800" kern="1200" baseline="0" dirty="0" smtClean="0">
                <a:solidFill>
                  <a:schemeClr val="tx1"/>
                </a:solidFill>
                <a:latin typeface="+mn-lt"/>
                <a:ea typeface="+mn-ea"/>
                <a:cs typeface="+mn-cs"/>
              </a:rPr>
              <a:t> called on PowerShell Version 1:</a:t>
            </a:r>
            <a:endParaRPr lang="en-US" sz="8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The script 'test.ps1' cannot be run because it contained a "#requires" statement at line 1 for Windows PowerShell version 2.0 which is incompatible with the installed Windows PowerShell version of 1.0.</a:t>
            </a:r>
          </a:p>
          <a:p>
            <a:pPr lvl="0"/>
            <a:r>
              <a:rPr lang="en-US" sz="800" kern="1200" dirty="0" smtClean="0">
                <a:solidFill>
                  <a:schemeClr val="tx1"/>
                </a:solidFill>
                <a:latin typeface="+mn-lt"/>
                <a:ea typeface="+mn-ea"/>
                <a:cs typeface="+mn-cs"/>
              </a:rPr>
              <a:t>At line:1 char:10</a:t>
            </a:r>
          </a:p>
          <a:p>
            <a:pPr lvl="0"/>
            <a:r>
              <a:rPr lang="en-US" sz="800" kern="1200" dirty="0" smtClean="0">
                <a:solidFill>
                  <a:schemeClr val="tx1"/>
                </a:solidFill>
                <a:latin typeface="+mn-lt"/>
                <a:ea typeface="+mn-ea"/>
                <a:cs typeface="+mn-cs"/>
              </a:rPr>
              <a:t>+ .\test.ps1 &lt;&lt;&lt;&lt;</a:t>
            </a:r>
          </a:p>
          <a:p>
            <a:pPr lvl="0"/>
            <a:endParaRPr lang="en-US" sz="800" kern="1200" dirty="0" smtClean="0">
              <a:solidFill>
                <a:schemeClr val="tx1"/>
              </a:solidFill>
              <a:latin typeface="+mn-lt"/>
              <a:ea typeface="+mn-ea"/>
              <a:cs typeface="+mn-cs"/>
            </a:endParaRPr>
          </a:p>
          <a:p>
            <a:pPr lvl="0"/>
            <a:r>
              <a:rPr lang="en-US" sz="800" dirty="0" smtClean="0">
                <a:latin typeface="+mn-lt"/>
              </a:rPr>
              <a:t>It is planned</a:t>
            </a:r>
            <a:r>
              <a:rPr lang="en-US" sz="800" baseline="0" dirty="0" smtClean="0">
                <a:latin typeface="+mn-lt"/>
              </a:rPr>
              <a:t> to stick to this concept </a:t>
            </a:r>
            <a:r>
              <a:rPr lang="en-US" sz="800" dirty="0" smtClean="0">
                <a:latin typeface="+mn-lt"/>
              </a:rPr>
              <a:t>until there is a major change in the CLR or .NET framework which force the PowerShell</a:t>
            </a:r>
            <a:r>
              <a:rPr lang="en-US" sz="800" baseline="0" dirty="0" smtClean="0">
                <a:latin typeface="+mn-lt"/>
              </a:rPr>
              <a:t> to </a:t>
            </a:r>
            <a:r>
              <a:rPr lang="en-US" sz="800" dirty="0" smtClean="0">
                <a:latin typeface="+mn-lt"/>
              </a:rPr>
              <a:t>go side-by-side.</a:t>
            </a:r>
            <a:endParaRPr lang="en-US" sz="800" dirty="0">
              <a:latin typeface="+mn-l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11643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560D12-F2B1-49EB-8976-04582A433BFA}"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357712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0D12-F2B1-49EB-8976-04582A433BFA}"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294964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0D12-F2B1-49EB-8976-04582A433BFA}"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377594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2211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260307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009602"/>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92268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432841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5087261"/>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075027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2191740925"/>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0D12-F2B1-49EB-8976-04582A433BFA}"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2604666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15402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2750306"/>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42115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1" y="609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19735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799080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799" indent="0">
              <a:defRPr>
                <a:solidFill>
                  <a:schemeClr val="bg1"/>
                </a:solidFill>
              </a:defRPr>
            </a:lvl5pPr>
            <a:lvl6pPr marL="2286000" indent="0">
              <a:defRPr sz="1600">
                <a:solidFill>
                  <a:schemeClr val="bg1"/>
                </a:solidFill>
              </a:defRPr>
            </a:lvl6pPr>
          </a:lstStyle>
          <a:p>
            <a:pPr lvl="2"/>
            <a:r>
              <a:rPr lang="en-US" dirty="0"/>
              <a:t>Click </a:t>
            </a:r>
            <a:r>
              <a:rPr lang="en-US" dirty="0" smtClean="0"/>
              <a:t>to edit </a:t>
            </a:r>
            <a:r>
              <a:rPr lang="en-US" dirty="0"/>
              <a:t>slide content</a:t>
            </a:r>
          </a:p>
        </p:txBody>
      </p:sp>
      <p:sp>
        <p:nvSpPr>
          <p:cNvPr id="7" name="Slide Number Placeholder 3"/>
          <p:cNvSpPr>
            <a:spLocks noGrp="1"/>
          </p:cNvSpPr>
          <p:nvPr>
            <p:ph type="sldNum" sz="quarter" idx="11"/>
          </p:nvPr>
        </p:nvSpPr>
        <p:spPr>
          <a:xfrm>
            <a:off x="9354008" y="6492878"/>
            <a:ext cx="2844800" cy="365125"/>
          </a:xfrm>
          <a:prstGeom prst="rect">
            <a:avLst/>
          </a:prstGeom>
        </p:spPr>
        <p:txBody>
          <a:bodyPr/>
          <a:lstStyle>
            <a:lvl1pPr>
              <a:defRPr>
                <a:solidFill>
                  <a:srgbClr val="3F3F3F"/>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1120621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6691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783540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93772"/>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875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1547957"/>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60D12-F2B1-49EB-8976-04582A433BFA}"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2585078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6244626"/>
      </p:ext>
    </p:extLst>
  </p:cSld>
  <p:clrMapOvr>
    <a:masterClrMapping/>
  </p:clrMapOvr>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57450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1565705514"/>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06211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3962061"/>
      </p:ext>
    </p:extLst>
  </p:cSld>
  <p:clrMapOvr>
    <a:masterClrMapping/>
  </p:clrMapOvr>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386912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1" y="609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19735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00260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799" indent="0">
              <a:defRPr>
                <a:solidFill>
                  <a:schemeClr val="bg1"/>
                </a:solidFill>
              </a:defRPr>
            </a:lvl5pPr>
            <a:lvl6pPr marL="2286000" indent="0">
              <a:defRPr sz="1600">
                <a:solidFill>
                  <a:schemeClr val="bg1"/>
                </a:solidFill>
              </a:defRPr>
            </a:lvl6pPr>
          </a:lstStyle>
          <a:p>
            <a:pPr lvl="2"/>
            <a:r>
              <a:rPr lang="en-US" dirty="0"/>
              <a:t>Click </a:t>
            </a:r>
            <a:r>
              <a:rPr lang="en-US" dirty="0" smtClean="0"/>
              <a:t>to edit </a:t>
            </a:r>
            <a:r>
              <a:rPr lang="en-US" dirty="0"/>
              <a:t>slide content</a:t>
            </a:r>
          </a:p>
        </p:txBody>
      </p:sp>
      <p:sp>
        <p:nvSpPr>
          <p:cNvPr id="7" name="Slide Number Placeholder 3"/>
          <p:cNvSpPr>
            <a:spLocks noGrp="1"/>
          </p:cNvSpPr>
          <p:nvPr>
            <p:ph type="sldNum" sz="quarter" idx="11"/>
          </p:nvPr>
        </p:nvSpPr>
        <p:spPr>
          <a:xfrm>
            <a:off x="9354008" y="6492878"/>
            <a:ext cx="2844800" cy="365125"/>
          </a:xfrm>
          <a:prstGeom prst="rect">
            <a:avLst/>
          </a:prstGeom>
        </p:spPr>
        <p:txBody>
          <a:bodyPr/>
          <a:lstStyle>
            <a:lvl1pPr>
              <a:defRPr>
                <a:solidFill>
                  <a:srgbClr val="3F3F3F"/>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41710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560D12-F2B1-49EB-8976-04582A433BFA}"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379958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560D12-F2B1-49EB-8976-04582A433BFA}"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40099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560D12-F2B1-49EB-8976-04582A433BFA}"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70268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0D12-F2B1-49EB-8976-04582A433BFA}" type="datetimeFigureOut">
              <a:rPr lang="en-US" smtClean="0"/>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174100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0D12-F2B1-49EB-8976-04582A433BFA}"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276849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0D12-F2B1-49EB-8976-04582A433BFA}"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4926C-CB56-425E-9D99-245DD71F9FA7}" type="slidenum">
              <a:rPr lang="en-US" smtClean="0"/>
              <a:t>‹#›</a:t>
            </a:fld>
            <a:endParaRPr lang="en-US"/>
          </a:p>
        </p:txBody>
      </p:sp>
    </p:spTree>
    <p:extLst>
      <p:ext uri="{BB962C8B-B14F-4D97-AF65-F5344CB8AC3E}">
        <p14:creationId xmlns:p14="http://schemas.microsoft.com/office/powerpoint/2010/main" val="99053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60D12-F2B1-49EB-8976-04582A433BFA}" type="datetimeFigureOut">
              <a:rPr lang="en-US" smtClean="0"/>
              <a:t>10/28/2016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4926C-CB56-425E-9D99-245DD71F9FA7}" type="slidenum">
              <a:rPr lang="en-US" smtClean="0"/>
              <a:t>‹#›</a:t>
            </a:fld>
            <a:endParaRPr lang="en-US"/>
          </a:p>
        </p:txBody>
      </p:sp>
    </p:spTree>
    <p:extLst>
      <p:ext uri="{BB962C8B-B14F-4D97-AF65-F5344CB8AC3E}">
        <p14:creationId xmlns:p14="http://schemas.microsoft.com/office/powerpoint/2010/main" val="377454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363"/>
            <a:fld id="{98624D31-43A5-475A-80CF-332C9F6DCF35}" type="datetimeFigureOut">
              <a:rPr lang="en-US" smtClean="0"/>
              <a:pPr defTabSz="914363"/>
              <a:t>10/28/2016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914363"/>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363"/>
            <a:fld id="{4FAB73BC-B049-4115-A692-8D63A059BFB8}" type="slidenum">
              <a:rPr lang="en-US" smtClean="0"/>
              <a:pPr defTabSz="914363"/>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120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p:transition>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363"/>
            <a:fld id="{98624D31-43A5-475A-80CF-332C9F6DCF35}" type="datetimeFigureOut">
              <a:rPr lang="en-US" smtClean="0"/>
              <a:pPr defTabSz="914363"/>
              <a:t>10/28/2016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914363"/>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363"/>
            <a:fld id="{4FAB73BC-B049-4115-A692-8D63A059BFB8}" type="slidenum">
              <a:rPr lang="en-US" smtClean="0"/>
              <a:pPr defTabSz="914363"/>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1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fade/>
  </p:transition>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6.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6.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hyperlink" Target="file:///\\servername\resources\PSv3Help" TargetMode="External"/><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0.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3" Type="http://schemas.openxmlformats.org/officeDocument/2006/relationships/hyperlink" Target="https://msdn.microsoft.com/en-us/library/ms995355.aspx" TargetMode="External"/><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403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14" name="Rounded Rectangle 13"/>
          <p:cNvSpPr/>
          <p:nvPr/>
        </p:nvSpPr>
        <p:spPr bwMode="auto">
          <a:xfrm>
            <a:off x="677728" y="3413117"/>
            <a:ext cx="3117737"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err="1">
                <a:solidFill>
                  <a:srgbClr val="FFFFFF"/>
                </a:solidFill>
                <a:effectLst>
                  <a:outerShdw blurRad="38100" dist="38100" dir="2700000" algn="tl">
                    <a:srgbClr val="000000">
                      <a:alpha val="43137"/>
                    </a:srgbClr>
                  </a:outerShdw>
                </a:effectLst>
              </a:rPr>
              <a:t>DisplayName</a:t>
            </a:r>
            <a:endParaRPr lang="en-US" sz="2000" dirty="0">
              <a:solidFill>
                <a:srgbClr val="FFFFFF"/>
              </a:solidFill>
              <a:effectLst>
                <a:outerShdw blurRad="38100" dist="38100" dir="2700000" algn="tl">
                  <a:srgbClr val="000000">
                    <a:alpha val="43137"/>
                  </a:srgbClr>
                </a:outerShdw>
              </a:effectLst>
            </a:endParaRPr>
          </a:p>
        </p:txBody>
      </p:sp>
      <p:sp>
        <p:nvSpPr>
          <p:cNvPr id="15" name="Rounded Rectangle 14"/>
          <p:cNvSpPr/>
          <p:nvPr/>
        </p:nvSpPr>
        <p:spPr bwMode="auto">
          <a:xfrm>
            <a:off x="701255" y="2035109"/>
            <a:ext cx="3104906"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strike="dblStrike" dirty="0">
                <a:solidFill>
                  <a:srgbClr val="FFFFFF"/>
                </a:solidFill>
                <a:effectLst>
                  <a:outerShdw blurRad="38100" dist="38100" dir="2700000" algn="tl">
                    <a:srgbClr val="000000">
                      <a:alpha val="43137"/>
                    </a:srgbClr>
                  </a:outerShdw>
                </a:effectLst>
              </a:rPr>
              <a:t>Parts</a:t>
            </a:r>
          </a:p>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rPr>
              <a:t>Properties</a:t>
            </a:r>
          </a:p>
        </p:txBody>
      </p:sp>
      <p:sp>
        <p:nvSpPr>
          <p:cNvPr id="16" name="Rounded Rectangle 15"/>
          <p:cNvSpPr/>
          <p:nvPr/>
        </p:nvSpPr>
        <p:spPr bwMode="auto">
          <a:xfrm>
            <a:off x="682444" y="3969571"/>
            <a:ext cx="3117737"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rPr>
              <a:t>Status</a:t>
            </a:r>
          </a:p>
        </p:txBody>
      </p:sp>
      <p:sp>
        <p:nvSpPr>
          <p:cNvPr id="17" name="Rounded Rectangle 16"/>
          <p:cNvSpPr/>
          <p:nvPr/>
        </p:nvSpPr>
        <p:spPr bwMode="auto">
          <a:xfrm>
            <a:off x="687160" y="4526025"/>
            <a:ext cx="3117737"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err="1">
                <a:solidFill>
                  <a:srgbClr val="FFFFFF"/>
                </a:solidFill>
                <a:effectLst>
                  <a:outerShdw blurRad="38100" dist="38100" dir="2700000" algn="tl">
                    <a:srgbClr val="000000">
                      <a:alpha val="43137"/>
                    </a:srgbClr>
                  </a:outerShdw>
                </a:effectLst>
              </a:rPr>
              <a:t>RequiredServices</a:t>
            </a:r>
            <a:endParaRPr lang="en-US" sz="2000" dirty="0">
              <a:solidFill>
                <a:srgbClr val="FFFFFF"/>
              </a:solidFill>
              <a:effectLst>
                <a:outerShdw blurRad="38100" dist="38100" dir="2700000" algn="tl">
                  <a:srgbClr val="000000">
                    <a:alpha val="43137"/>
                  </a:srgbClr>
                </a:outerShdw>
              </a:effectLst>
            </a:endParaRPr>
          </a:p>
        </p:txBody>
      </p:sp>
      <p:sp>
        <p:nvSpPr>
          <p:cNvPr id="18" name="Rounded Rectangle 17"/>
          <p:cNvSpPr/>
          <p:nvPr/>
        </p:nvSpPr>
        <p:spPr bwMode="auto">
          <a:xfrm>
            <a:off x="8321171" y="3374132"/>
            <a:ext cx="3160811"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rPr>
              <a:t>Stop()</a:t>
            </a:r>
          </a:p>
        </p:txBody>
      </p:sp>
      <p:sp>
        <p:nvSpPr>
          <p:cNvPr id="19" name="Rounded Rectangle 18"/>
          <p:cNvSpPr/>
          <p:nvPr/>
        </p:nvSpPr>
        <p:spPr bwMode="auto">
          <a:xfrm>
            <a:off x="8307001" y="2017390"/>
            <a:ext cx="3185678"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strike="dblStrike" dirty="0">
                <a:solidFill>
                  <a:srgbClr val="FFFFFF"/>
                </a:solidFill>
                <a:effectLst>
                  <a:outerShdw blurRad="38100" dist="38100" dir="2700000" algn="tl">
                    <a:srgbClr val="000000">
                      <a:alpha val="43137"/>
                    </a:srgbClr>
                  </a:outerShdw>
                </a:effectLst>
              </a:rPr>
              <a:t>How to use</a:t>
            </a:r>
          </a:p>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rPr>
              <a:t>Methods</a:t>
            </a:r>
          </a:p>
        </p:txBody>
      </p:sp>
      <p:sp>
        <p:nvSpPr>
          <p:cNvPr id="20" name="Rounded Rectangle 19"/>
          <p:cNvSpPr/>
          <p:nvPr/>
        </p:nvSpPr>
        <p:spPr bwMode="auto">
          <a:xfrm>
            <a:off x="8335345" y="3951852"/>
            <a:ext cx="3151355"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rPr>
              <a:t>Start()</a:t>
            </a:r>
          </a:p>
        </p:txBody>
      </p:sp>
      <p:sp>
        <p:nvSpPr>
          <p:cNvPr id="21" name="Rounded Rectangle 20"/>
          <p:cNvSpPr/>
          <p:nvPr/>
        </p:nvSpPr>
        <p:spPr bwMode="auto">
          <a:xfrm>
            <a:off x="8349518" y="4518939"/>
            <a:ext cx="3170245"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rPr>
              <a:t>Pause()</a:t>
            </a:r>
          </a:p>
        </p:txBody>
      </p:sp>
      <p:sp>
        <p:nvSpPr>
          <p:cNvPr id="26" name="Rounded Rectangle 25"/>
          <p:cNvSpPr/>
          <p:nvPr/>
        </p:nvSpPr>
        <p:spPr bwMode="auto">
          <a:xfrm>
            <a:off x="4974005" y="4543197"/>
            <a:ext cx="249012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a:solidFill>
                  <a:srgbClr val="FFFFFF"/>
                </a:solidFill>
                <a:effectLst>
                  <a:outerShdw blurRad="38100" dist="38100" dir="2700000" algn="tl">
                    <a:srgbClr val="000000">
                      <a:alpha val="43137"/>
                    </a:srgbClr>
                  </a:outerShdw>
                </a:effectLst>
              </a:rPr>
              <a:t>Windows</a:t>
            </a:r>
          </a:p>
          <a:p>
            <a:pPr algn="ctr" defTabSz="914099"/>
            <a:r>
              <a:rPr lang="en-US" sz="3200" dirty="0">
                <a:solidFill>
                  <a:srgbClr val="FFFFFF"/>
                </a:solidFill>
                <a:effectLst>
                  <a:outerShdw blurRad="38100" dist="38100" dir="2700000" algn="tl">
                    <a:srgbClr val="000000">
                      <a:alpha val="43137"/>
                    </a:srgbClr>
                  </a:outerShdw>
                </a:effectLst>
              </a:rPr>
              <a:t>Service</a:t>
            </a:r>
          </a:p>
        </p:txBody>
      </p:sp>
      <p:pic>
        <p:nvPicPr>
          <p:cNvPr id="29" name="Picture 8" descr="D:\Pennie's documents\Images for TechEd06\Hardware_Imagery\Blue flat panel monitor large.png"/>
          <p:cNvPicPr>
            <a:picLocks noChangeAspect="1" noChangeArrowheads="1"/>
          </p:cNvPicPr>
          <p:nvPr/>
        </p:nvPicPr>
        <p:blipFill>
          <a:blip r:embed="rId3"/>
          <a:srcRect/>
          <a:stretch>
            <a:fillRect/>
          </a:stretch>
        </p:blipFill>
        <p:spPr bwMode="auto">
          <a:xfrm>
            <a:off x="5368458" y="2925366"/>
            <a:ext cx="1626067" cy="1626491"/>
          </a:xfrm>
          <a:prstGeom prst="rect">
            <a:avLst/>
          </a:prstGeom>
          <a:noFill/>
        </p:spPr>
      </p:pic>
    </p:spTree>
    <p:extLst>
      <p:ext uri="{BB962C8B-B14F-4D97-AF65-F5344CB8AC3E}">
        <p14:creationId xmlns:p14="http://schemas.microsoft.com/office/powerpoint/2010/main" val="1832200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a:t>
            </a:r>
            <a:r>
              <a:rPr lang="en-US" dirty="0" smtClean="0"/>
              <a:t>PowerShell </a:t>
            </a:r>
            <a:r>
              <a:rPr lang="en-US" dirty="0"/>
              <a:t>lives</a:t>
            </a:r>
            <a:endParaRPr lang="de-DE" dirty="0"/>
          </a:p>
        </p:txBody>
      </p:sp>
      <p:sp>
        <p:nvSpPr>
          <p:cNvPr id="13" name="Rectangle 20"/>
          <p:cNvSpPr>
            <a:spLocks noGrp="1" noChangeArrowheads="1"/>
          </p:cNvSpPr>
          <p:nvPr>
            <p:ph idx="1"/>
          </p:nvPr>
        </p:nvSpPr>
        <p:spPr/>
        <p:txBody>
          <a:bodyPr>
            <a:normAutofit/>
          </a:bodyPr>
          <a:lstStyle/>
          <a:p>
            <a:pPr lvl="1"/>
            <a:r>
              <a:rPr lang="en-US" dirty="0"/>
              <a:t>Even PowerShell V3 is in the v1.0 folder</a:t>
            </a:r>
          </a:p>
          <a:p>
            <a:pPr lvl="1"/>
            <a:r>
              <a:rPr lang="en-US" dirty="0"/>
              <a:t>This is about the same having a System32 folder in a 64 bit Windows OS installation</a:t>
            </a:r>
          </a:p>
          <a:p>
            <a:pPr lvl="1"/>
            <a:r>
              <a:rPr lang="en-US" dirty="0"/>
              <a:t>Cmdlet Get-Host or $</a:t>
            </a:r>
            <a:r>
              <a:rPr lang="en-US" dirty="0" err="1"/>
              <a:t>PSVersionTable</a:t>
            </a:r>
            <a:r>
              <a:rPr lang="en-US" dirty="0"/>
              <a:t> prints out information about PowerShell Version</a:t>
            </a:r>
          </a:p>
        </p:txBody>
      </p:sp>
      <p:grpSp>
        <p:nvGrpSpPr>
          <p:cNvPr id="10" name="Group 6"/>
          <p:cNvGrpSpPr>
            <a:grpSpLocks/>
          </p:cNvGrpSpPr>
          <p:nvPr/>
        </p:nvGrpSpPr>
        <p:grpSpPr bwMode="auto">
          <a:xfrm>
            <a:off x="5867400" y="3429000"/>
            <a:ext cx="2362815" cy="314407"/>
            <a:chOff x="0" y="0"/>
            <a:chExt cx="1488" cy="198"/>
          </a:xfrm>
        </p:grpSpPr>
        <p:sp>
          <p:nvSpPr>
            <p:cNvPr id="11" name="AutoShape 7"/>
            <p:cNvSpPr>
              <a:spLocks/>
            </p:cNvSpPr>
            <p:nvPr/>
          </p:nvSpPr>
          <p:spPr bwMode="auto">
            <a:xfrm>
              <a:off x="0" y="0"/>
              <a:ext cx="1488" cy="198"/>
            </a:xfrm>
            <a:prstGeom prst="roundRect">
              <a:avLst>
                <a:gd name="adj" fmla="val 16667"/>
              </a:avLst>
            </a:prstGeom>
            <a:gradFill rotWithShape="0">
              <a:gsLst>
                <a:gs pos="0">
                  <a:srgbClr val="8DACD0"/>
                </a:gs>
                <a:gs pos="100000">
                  <a:srgbClr val="DEE7F1"/>
                </a:gs>
              </a:gsLst>
              <a:lin ang="2700000" scaled="1"/>
            </a:gradFill>
            <a:ln w="12700">
              <a:solidFill>
                <a:srgbClr val="4D4D4D"/>
              </a:solidFill>
              <a:round/>
              <a:headEnd/>
              <a:tailEnd/>
            </a:ln>
            <a:effectLst>
              <a:outerShdw dist="38099" dir="2700000" algn="ctr" rotWithShape="0">
                <a:srgbClr val="5F5F5F">
                  <a:alpha val="50000"/>
                </a:srgbClr>
              </a:outerShdw>
            </a:effectLst>
          </p:spPr>
          <p:txBody>
            <a:bodyPr lIns="0" tIns="0" rIns="0" bIns="0"/>
            <a:lstStyle/>
            <a:p>
              <a:pPr defTabSz="914363">
                <a:defRPr/>
              </a:pPr>
              <a:endParaRPr lang="en-US" sz="1801">
                <a:solidFill>
                  <a:srgbClr val="000000"/>
                </a:solidFill>
              </a:endParaRPr>
            </a:p>
          </p:txBody>
        </p:sp>
        <p:sp>
          <p:nvSpPr>
            <p:cNvPr id="12" name="Rectangle 8"/>
            <p:cNvSpPr>
              <a:spLocks/>
            </p:cNvSpPr>
            <p:nvPr/>
          </p:nvSpPr>
          <p:spPr bwMode="auto">
            <a:xfrm>
              <a:off x="8" y="7"/>
              <a:ext cx="1472" cy="18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38110" tIns="38110" rIns="90870" bIns="38110" anchor="ctr"/>
            <a:lstStyle/>
            <a:p>
              <a:pPr marL="14292" algn="ctr" defTabSz="914363">
                <a:lnSpc>
                  <a:spcPct val="90000"/>
                </a:lnSpc>
                <a:spcBef>
                  <a:spcPts val="675"/>
                </a:spcBef>
              </a:pPr>
              <a:r>
                <a:rPr lang="en-US" sz="1400" dirty="0">
                  <a:solidFill>
                    <a:srgbClr val="000000"/>
                  </a:solidFill>
                </a:rPr>
                <a:t>Default Installation Path</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86200"/>
            <a:ext cx="6647902" cy="241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DVD_ART36\Artwork_Imagery\Shapes\Arrows\Gold Gradient Collection\arrow 0 gold  arrow 3.png"/>
          <p:cNvPicPr>
            <a:picLocks noChangeAspect="1" noChangeArrowheads="1"/>
          </p:cNvPicPr>
          <p:nvPr/>
        </p:nvPicPr>
        <p:blipFill>
          <a:blip r:embed="rId4"/>
          <a:srcRect/>
          <a:stretch>
            <a:fillRect/>
          </a:stretch>
        </p:blipFill>
        <p:spPr bwMode="auto">
          <a:xfrm rot="7035205">
            <a:off x="5220285" y="3700621"/>
            <a:ext cx="784344" cy="565297"/>
          </a:xfrm>
          <a:prstGeom prst="rect">
            <a:avLst/>
          </a:prstGeom>
          <a:noFill/>
        </p:spPr>
      </p:pic>
    </p:spTree>
    <p:extLst>
      <p:ext uri="{BB962C8B-B14F-4D97-AF65-F5344CB8AC3E}">
        <p14:creationId xmlns:p14="http://schemas.microsoft.com/office/powerpoint/2010/main" val="2593240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p:cNvSpPr>
          <p:nvPr/>
        </p:nvSpPr>
        <p:spPr bwMode="auto">
          <a:xfrm>
            <a:off x="1751468" y="3733879"/>
            <a:ext cx="8765283" cy="2591475"/>
          </a:xfrm>
          <a:prstGeom prst="roundRect">
            <a:avLst>
              <a:gd name="adj" fmla="val 7097"/>
            </a:avLst>
          </a:prstGeom>
          <a:solidFill>
            <a:srgbClr val="002060"/>
          </a:solid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lIns="0" tIns="0" rIns="0" bIns="0"/>
          <a:lstStyle/>
          <a:p>
            <a:pPr defTabSz="914363">
              <a:defRPr/>
            </a:pPr>
            <a:endParaRPr lang="en-US" sz="1801">
              <a:solidFill>
                <a:prstClr val="white"/>
              </a:solidFill>
            </a:endParaRPr>
          </a:p>
        </p:txBody>
      </p:sp>
      <p:sp>
        <p:nvSpPr>
          <p:cNvPr id="7172" name="Rectangle 3"/>
          <p:cNvSpPr>
            <a:spLocks noGrp="1" noChangeArrowheads="1"/>
          </p:cNvSpPr>
          <p:nvPr>
            <p:ph type="title"/>
          </p:nvPr>
        </p:nvSpPr>
        <p:spPr>
          <a:xfrm>
            <a:off x="1066800" y="685800"/>
            <a:ext cx="10058400" cy="1450757"/>
          </a:xfrm>
        </p:spPr>
        <p:txBody>
          <a:bodyPr vert="horz" lIns="91464" tIns="45732" rIns="182928" bIns="45732" rtlCol="0" anchor="ctr">
            <a:normAutofit/>
          </a:bodyPr>
          <a:lstStyle/>
          <a:p>
            <a:pPr eaLnBrk="1" hangingPunct="1"/>
            <a:r>
              <a:rPr lang="en-US" dirty="0" smtClean="0"/>
              <a:t>Things that were not possible before</a:t>
            </a:r>
          </a:p>
        </p:txBody>
      </p:sp>
      <p:sp>
        <p:nvSpPr>
          <p:cNvPr id="7173" name="Rectangle 9"/>
          <p:cNvSpPr>
            <a:spLocks noGrp="1" noChangeArrowheads="1"/>
          </p:cNvSpPr>
          <p:nvPr>
            <p:ph idx="1"/>
          </p:nvPr>
        </p:nvSpPr>
        <p:spPr/>
        <p:txBody>
          <a:bodyPr/>
          <a:lstStyle/>
          <a:p>
            <a:pPr lvl="1"/>
            <a:r>
              <a:rPr lang="en-US" dirty="0"/>
              <a:t>The PowerShell makes it easy to solve very complex questions with just one line of code like filtering processes…</a:t>
            </a:r>
          </a:p>
          <a:p>
            <a:pPr lvl="1"/>
            <a:endParaRPr lang="en-US" dirty="0"/>
          </a:p>
          <a:p>
            <a:pPr>
              <a:buFont typeface="Verdana" pitchFamily="34" charset="0"/>
              <a:buNone/>
            </a:pPr>
            <a:endParaRPr lang="en-US" dirty="0" smtClean="0"/>
          </a:p>
          <a:p>
            <a:endParaRPr lang="en-US" sz="1600" dirty="0"/>
          </a:p>
          <a:p>
            <a:endParaRPr lang="en-US" sz="1600" dirty="0"/>
          </a:p>
          <a:p>
            <a:pPr>
              <a:buFont typeface="Verdana" pitchFamily="34" charset="0"/>
              <a:buNone/>
            </a:pPr>
            <a:endParaRPr lang="en-US" dirty="0" smtClean="0"/>
          </a:p>
          <a:p>
            <a:pPr>
              <a:buFont typeface="Verdana" pitchFamily="34" charset="0"/>
              <a:buNone/>
            </a:pPr>
            <a:endParaRPr lang="en-US" dirty="0" smtClean="0"/>
          </a:p>
          <a:p>
            <a:endParaRPr lang="en-US" dirty="0" smtClean="0"/>
          </a:p>
        </p:txBody>
      </p:sp>
      <p:sp>
        <p:nvSpPr>
          <p:cNvPr id="13" name="Rectangle 12"/>
          <p:cNvSpPr/>
          <p:nvPr/>
        </p:nvSpPr>
        <p:spPr>
          <a:xfrm>
            <a:off x="1751468" y="3810099"/>
            <a:ext cx="8765283" cy="400214"/>
          </a:xfrm>
          <a:prstGeom prst="rect">
            <a:avLst/>
          </a:prstGeom>
        </p:spPr>
        <p:txBody>
          <a:bodyPr wrap="square">
            <a:spAutoFit/>
          </a:bodyPr>
          <a:lstStyle/>
          <a:p>
            <a:pPr defTabSz="914363"/>
            <a:r>
              <a:rPr lang="de-DE" sz="2001" dirty="0" err="1">
                <a:solidFill>
                  <a:prstClr val="white"/>
                </a:solidFill>
                <a:latin typeface="Lucida Console" pitchFamily="49" charset="0"/>
              </a:rPr>
              <a:t>Get-Process</a:t>
            </a:r>
            <a:endParaRPr lang="de-DE" sz="2001" dirty="0">
              <a:solidFill>
                <a:prstClr val="white"/>
              </a:solidFill>
              <a:latin typeface="Lucida Console" pitchFamily="49" charset="0"/>
            </a:endParaRPr>
          </a:p>
        </p:txBody>
      </p:sp>
      <p:sp>
        <p:nvSpPr>
          <p:cNvPr id="14" name="Rectangle 13"/>
          <p:cNvSpPr/>
          <p:nvPr/>
        </p:nvSpPr>
        <p:spPr>
          <a:xfrm>
            <a:off x="1751469" y="4248303"/>
            <a:ext cx="7545765" cy="400214"/>
          </a:xfrm>
          <a:prstGeom prst="rect">
            <a:avLst/>
          </a:prstGeom>
        </p:spPr>
        <p:txBody>
          <a:bodyPr wrap="square">
            <a:spAutoFit/>
          </a:bodyPr>
          <a:lstStyle/>
          <a:p>
            <a:pPr defTabSz="914363"/>
            <a:r>
              <a:rPr lang="de-DE" sz="2001" dirty="0" err="1">
                <a:solidFill>
                  <a:prstClr val="white"/>
                </a:solidFill>
                <a:latin typeface="Lucida Console" pitchFamily="49" charset="0"/>
              </a:rPr>
              <a:t>Get-Process</a:t>
            </a:r>
            <a:r>
              <a:rPr lang="de-DE" sz="2001" dirty="0">
                <a:solidFill>
                  <a:prstClr val="white"/>
                </a:solidFill>
                <a:latin typeface="Lucida Console" pitchFamily="49" charset="0"/>
              </a:rPr>
              <a:t> | </a:t>
            </a:r>
            <a:r>
              <a:rPr lang="de-DE" sz="2001" dirty="0" err="1">
                <a:solidFill>
                  <a:prstClr val="white"/>
                </a:solidFill>
                <a:latin typeface="Lucida Console" pitchFamily="49" charset="0"/>
              </a:rPr>
              <a:t>Sort-Object</a:t>
            </a:r>
            <a:r>
              <a:rPr lang="de-DE" sz="2001" dirty="0">
                <a:solidFill>
                  <a:prstClr val="white"/>
                </a:solidFill>
                <a:latin typeface="Lucida Console" pitchFamily="49" charset="0"/>
              </a:rPr>
              <a:t> -Property Handles</a:t>
            </a:r>
          </a:p>
        </p:txBody>
      </p:sp>
      <p:sp>
        <p:nvSpPr>
          <p:cNvPr id="15" name="Rectangle 14"/>
          <p:cNvSpPr/>
          <p:nvPr/>
        </p:nvSpPr>
        <p:spPr>
          <a:xfrm>
            <a:off x="1751469" y="5388625"/>
            <a:ext cx="7012226" cy="708070"/>
          </a:xfrm>
          <a:prstGeom prst="rect">
            <a:avLst/>
          </a:prstGeom>
        </p:spPr>
        <p:txBody>
          <a:bodyPr wrap="square">
            <a:spAutoFit/>
          </a:bodyPr>
          <a:lstStyle/>
          <a:p>
            <a:pPr defTabSz="914363"/>
            <a:r>
              <a:rPr lang="en-US" sz="2001" dirty="0">
                <a:solidFill>
                  <a:prstClr val="white"/>
                </a:solidFill>
                <a:latin typeface="Lucida Console" pitchFamily="49" charset="0"/>
              </a:rPr>
              <a:t>Get-Process | Group-Object Company |</a:t>
            </a:r>
          </a:p>
          <a:p>
            <a:pPr defTabSz="914363"/>
            <a:r>
              <a:rPr lang="en-US" sz="2001" dirty="0">
                <a:solidFill>
                  <a:prstClr val="white"/>
                </a:solidFill>
                <a:latin typeface="Lucida Console" pitchFamily="49" charset="0"/>
              </a:rPr>
              <a:t>	Sort-Object -Property Name</a:t>
            </a:r>
          </a:p>
        </p:txBody>
      </p:sp>
      <p:sp>
        <p:nvSpPr>
          <p:cNvPr id="16" name="Rectangle 15"/>
          <p:cNvSpPr/>
          <p:nvPr/>
        </p:nvSpPr>
        <p:spPr>
          <a:xfrm>
            <a:off x="1751468" y="4702646"/>
            <a:ext cx="8765283" cy="708070"/>
          </a:xfrm>
          <a:prstGeom prst="rect">
            <a:avLst/>
          </a:prstGeom>
        </p:spPr>
        <p:txBody>
          <a:bodyPr wrap="square">
            <a:spAutoFit/>
          </a:bodyPr>
          <a:lstStyle/>
          <a:p>
            <a:pPr defTabSz="914363"/>
            <a:r>
              <a:rPr lang="en-US" sz="2001" dirty="0">
                <a:solidFill>
                  <a:prstClr val="white"/>
                </a:solidFill>
                <a:latin typeface="Lucida Console" pitchFamily="49" charset="0"/>
              </a:rPr>
              <a:t>Get-Process | Sort-Object -Property Handles -Descending 	| Select-Object -First 10</a:t>
            </a:r>
          </a:p>
        </p:txBody>
      </p:sp>
    </p:spTree>
    <p:extLst>
      <p:ext uri="{BB962C8B-B14F-4D97-AF65-F5344CB8AC3E}">
        <p14:creationId xmlns:p14="http://schemas.microsoft.com/office/powerpoint/2010/main" val="3244336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a:xfrm>
            <a:off x="1066800" y="762000"/>
            <a:ext cx="10058400" cy="1450757"/>
          </a:xfrm>
        </p:spPr>
        <p:txBody>
          <a:bodyPr vert="horz" lIns="91464" tIns="45732" rIns="182928" bIns="45732" rtlCol="0" anchor="ctr">
            <a:normAutofit/>
          </a:bodyPr>
          <a:lstStyle/>
          <a:p>
            <a:pPr eaLnBrk="1" hangingPunct="1"/>
            <a:r>
              <a:rPr lang="en-US" dirty="0" smtClean="0"/>
              <a:t>Things that were not possible before</a:t>
            </a:r>
          </a:p>
        </p:txBody>
      </p:sp>
      <p:sp>
        <p:nvSpPr>
          <p:cNvPr id="7173" name="Rectangle 9"/>
          <p:cNvSpPr>
            <a:spLocks noGrp="1" noChangeArrowheads="1"/>
          </p:cNvSpPr>
          <p:nvPr>
            <p:ph idx="1"/>
          </p:nvPr>
        </p:nvSpPr>
        <p:spPr/>
        <p:txBody>
          <a:bodyPr>
            <a:normAutofit/>
          </a:bodyPr>
          <a:lstStyle/>
          <a:p>
            <a:r>
              <a:rPr lang="en-US" dirty="0"/>
              <a:t>…or finding duplicate files in a folder tree by the attributes Name, Length and </a:t>
            </a:r>
            <a:r>
              <a:rPr lang="en-US" dirty="0" err="1"/>
              <a:t>LastWriteTime</a:t>
            </a:r>
            <a:endParaRPr lang="en-US" dirty="0"/>
          </a:p>
        </p:txBody>
      </p:sp>
      <p:sp>
        <p:nvSpPr>
          <p:cNvPr id="12" name="AutoShape 5"/>
          <p:cNvSpPr>
            <a:spLocks/>
          </p:cNvSpPr>
          <p:nvPr/>
        </p:nvSpPr>
        <p:spPr bwMode="auto">
          <a:xfrm>
            <a:off x="1751468" y="3733879"/>
            <a:ext cx="8765283" cy="2591475"/>
          </a:xfrm>
          <a:prstGeom prst="roundRect">
            <a:avLst>
              <a:gd name="adj" fmla="val 7097"/>
            </a:avLst>
          </a:prstGeom>
          <a:solidFill>
            <a:srgbClr val="002060"/>
          </a:solid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lIns="0" tIns="0" rIns="0" bIns="0"/>
          <a:lstStyle/>
          <a:p>
            <a:pPr defTabSz="914363">
              <a:defRPr/>
            </a:pPr>
            <a:endParaRPr lang="en-US" sz="1801">
              <a:solidFill>
                <a:prstClr val="white"/>
              </a:solidFill>
            </a:endParaRPr>
          </a:p>
        </p:txBody>
      </p:sp>
      <p:sp>
        <p:nvSpPr>
          <p:cNvPr id="7175" name="Text Box 7"/>
          <p:cNvSpPr txBox="1">
            <a:spLocks/>
          </p:cNvSpPr>
          <p:nvPr/>
        </p:nvSpPr>
        <p:spPr bwMode="auto">
          <a:xfrm>
            <a:off x="1751469" y="4080978"/>
            <a:ext cx="8841502" cy="1939497"/>
          </a:xfrm>
          <a:prstGeom prst="rect">
            <a:avLst/>
          </a:prstGeom>
          <a:noFill/>
          <a:ln>
            <a:noFill/>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363"/>
            <a:r>
              <a:rPr lang="de-DE" sz="2001" dirty="0">
                <a:solidFill>
                  <a:prstClr val="white"/>
                </a:solidFill>
                <a:latin typeface="Lucida Console" pitchFamily="49" charset="0"/>
              </a:rPr>
              <a:t>dir -Recurse C:\training |</a:t>
            </a:r>
          </a:p>
          <a:p>
            <a:pPr defTabSz="914363"/>
            <a:r>
              <a:rPr lang="de-DE" sz="2001" dirty="0">
                <a:solidFill>
                  <a:prstClr val="white"/>
                </a:solidFill>
                <a:latin typeface="Lucida Console" pitchFamily="49" charset="0"/>
              </a:rPr>
              <a:t>	Group-</a:t>
            </a:r>
            <a:r>
              <a:rPr lang="de-DE" sz="2001" dirty="0" err="1">
                <a:solidFill>
                  <a:prstClr val="white"/>
                </a:solidFill>
                <a:latin typeface="Lucida Console" pitchFamily="49" charset="0"/>
              </a:rPr>
              <a:t>Object</a:t>
            </a:r>
            <a:r>
              <a:rPr lang="de-DE" sz="2001" dirty="0">
                <a:solidFill>
                  <a:prstClr val="white"/>
                </a:solidFill>
                <a:latin typeface="Lucida Console" pitchFamily="49" charset="0"/>
              </a:rPr>
              <a:t> –Property </a:t>
            </a:r>
            <a:r>
              <a:rPr lang="de-DE" sz="2001" dirty="0" err="1">
                <a:solidFill>
                  <a:prstClr val="white"/>
                </a:solidFill>
                <a:latin typeface="Lucida Console" pitchFamily="49" charset="0"/>
              </a:rPr>
              <a:t>Name,Length,LastWriteTime</a:t>
            </a:r>
            <a:r>
              <a:rPr lang="de-DE" sz="2001" dirty="0">
                <a:solidFill>
                  <a:prstClr val="white"/>
                </a:solidFill>
                <a:latin typeface="Lucida Console" pitchFamily="49" charset="0"/>
              </a:rPr>
              <a:t> |</a:t>
            </a:r>
          </a:p>
          <a:p>
            <a:pPr defTabSz="914363"/>
            <a:r>
              <a:rPr lang="de-DE" sz="2001" dirty="0">
                <a:solidFill>
                  <a:prstClr val="white"/>
                </a:solidFill>
                <a:latin typeface="Lucida Console" pitchFamily="49" charset="0"/>
              </a:rPr>
              <a:t>	</a:t>
            </a:r>
            <a:r>
              <a:rPr lang="de-DE" sz="2001" dirty="0" err="1">
                <a:solidFill>
                  <a:prstClr val="white"/>
                </a:solidFill>
                <a:latin typeface="Lucida Console" pitchFamily="49" charset="0"/>
              </a:rPr>
              <a:t>Where-Object</a:t>
            </a:r>
            <a:r>
              <a:rPr lang="de-DE" sz="2001" dirty="0">
                <a:solidFill>
                  <a:prstClr val="white"/>
                </a:solidFill>
                <a:latin typeface="Lucida Console" pitchFamily="49" charset="0"/>
              </a:rPr>
              <a:t> { $_.Count -</a:t>
            </a:r>
            <a:r>
              <a:rPr lang="de-DE" sz="2001" dirty="0" err="1">
                <a:solidFill>
                  <a:prstClr val="white"/>
                </a:solidFill>
                <a:latin typeface="Lucida Console" pitchFamily="49" charset="0"/>
              </a:rPr>
              <a:t>gt</a:t>
            </a:r>
            <a:r>
              <a:rPr lang="de-DE" sz="2001" dirty="0">
                <a:solidFill>
                  <a:prstClr val="white"/>
                </a:solidFill>
                <a:latin typeface="Lucida Console" pitchFamily="49" charset="0"/>
              </a:rPr>
              <a:t> 1 } | </a:t>
            </a:r>
          </a:p>
          <a:p>
            <a:pPr defTabSz="914363"/>
            <a:r>
              <a:rPr lang="de-DE" sz="2001" dirty="0">
                <a:solidFill>
                  <a:prstClr val="white"/>
                </a:solidFill>
                <a:latin typeface="Lucida Console" pitchFamily="49" charset="0"/>
              </a:rPr>
              <a:t>	</a:t>
            </a:r>
            <a:r>
              <a:rPr lang="de-DE" sz="2001" dirty="0" err="1">
                <a:solidFill>
                  <a:prstClr val="white"/>
                </a:solidFill>
                <a:latin typeface="Lucida Console" pitchFamily="49" charset="0"/>
              </a:rPr>
              <a:t>ForEach-Object</a:t>
            </a:r>
            <a:r>
              <a:rPr lang="de-DE" sz="2001" dirty="0">
                <a:solidFill>
                  <a:prstClr val="white"/>
                </a:solidFill>
                <a:latin typeface="Lucida Console" pitchFamily="49" charset="0"/>
              </a:rPr>
              <a:t> { $_.Group } | </a:t>
            </a:r>
          </a:p>
          <a:p>
            <a:pPr defTabSz="914363"/>
            <a:r>
              <a:rPr lang="de-DE" sz="2001" dirty="0">
                <a:solidFill>
                  <a:prstClr val="white"/>
                </a:solidFill>
                <a:latin typeface="Lucida Console" pitchFamily="49" charset="0"/>
              </a:rPr>
              <a:t>	Format-Table –Property Name, </a:t>
            </a:r>
            <a:r>
              <a:rPr lang="de-DE" sz="2001" dirty="0" err="1">
                <a:solidFill>
                  <a:prstClr val="white"/>
                </a:solidFill>
                <a:latin typeface="Lucida Console" pitchFamily="49" charset="0"/>
              </a:rPr>
              <a:t>Length</a:t>
            </a:r>
            <a:r>
              <a:rPr lang="de-DE" sz="2001" dirty="0">
                <a:solidFill>
                  <a:prstClr val="white"/>
                </a:solidFill>
                <a:latin typeface="Lucida Console" pitchFamily="49" charset="0"/>
              </a:rPr>
              <a:t>, 				</a:t>
            </a:r>
            <a:r>
              <a:rPr lang="de-DE" sz="2001" dirty="0" err="1">
                <a:solidFill>
                  <a:prstClr val="white"/>
                </a:solidFill>
                <a:latin typeface="Lucida Console" pitchFamily="49" charset="0"/>
              </a:rPr>
              <a:t>LastWriteTime</a:t>
            </a:r>
            <a:r>
              <a:rPr lang="de-DE" sz="2001" dirty="0">
                <a:solidFill>
                  <a:prstClr val="white"/>
                </a:solidFill>
                <a:latin typeface="Lucida Console" pitchFamily="49" charset="0"/>
              </a:rPr>
              <a:t>, </a:t>
            </a:r>
            <a:r>
              <a:rPr lang="de-DE" sz="2001" dirty="0" err="1">
                <a:solidFill>
                  <a:prstClr val="white"/>
                </a:solidFill>
                <a:latin typeface="Lucida Console" pitchFamily="49" charset="0"/>
              </a:rPr>
              <a:t>FullName</a:t>
            </a:r>
            <a:endParaRPr lang="en-US" sz="2001" dirty="0">
              <a:solidFill>
                <a:prstClr val="white"/>
              </a:solidFill>
              <a:latin typeface="Lucida Console" pitchFamily="49" charset="0"/>
              <a:sym typeface="Lucida Sans Typewriter" pitchFamily="49" charset="0"/>
            </a:endParaRPr>
          </a:p>
        </p:txBody>
      </p:sp>
    </p:spTree>
    <p:extLst>
      <p:ext uri="{BB962C8B-B14F-4D97-AF65-F5344CB8AC3E}">
        <p14:creationId xmlns:p14="http://schemas.microsoft.com/office/powerpoint/2010/main" val="23840433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710" y="761305"/>
            <a:ext cx="9905998" cy="954337"/>
          </a:xfrm>
        </p:spPr>
        <p:txBody>
          <a:bodyPr>
            <a:normAutofit/>
          </a:bodyPr>
          <a:lstStyle/>
          <a:p>
            <a:r>
              <a:rPr lang="en-US" dirty="0" smtClean="0"/>
              <a:t>Commands</a:t>
            </a:r>
            <a:endParaRPr lang="en-US" dirty="0"/>
          </a:p>
        </p:txBody>
      </p:sp>
      <p:sp>
        <p:nvSpPr>
          <p:cNvPr id="4" name="Text Placeholder 3"/>
          <p:cNvSpPr>
            <a:spLocks noGrp="1"/>
          </p:cNvSpPr>
          <p:nvPr>
            <p:ph idx="1"/>
          </p:nvPr>
        </p:nvSpPr>
        <p:spPr>
          <a:xfrm>
            <a:off x="1066801" y="2102775"/>
            <a:ext cx="8535313" cy="3932944"/>
          </a:xfrm>
        </p:spPr>
        <p:txBody>
          <a:bodyPr>
            <a:noAutofit/>
          </a:bodyPr>
          <a:lstStyle/>
          <a:p>
            <a:r>
              <a:rPr lang="en-US" sz="1801" dirty="0"/>
              <a:t>Cmdlet, Functions, Scripts, and native Windows commands</a:t>
            </a:r>
          </a:p>
          <a:p>
            <a:r>
              <a:rPr lang="en-US" sz="1801" dirty="0"/>
              <a:t>Cmdlets are ‘native’ PowerShell commands</a:t>
            </a:r>
          </a:p>
          <a:p>
            <a:r>
              <a:rPr lang="en-US" sz="1801" dirty="0"/>
              <a:t>Each cmdlet performs a specific, typically small, task</a:t>
            </a:r>
          </a:p>
          <a:p>
            <a:r>
              <a:rPr lang="en-US" sz="1801" dirty="0"/>
              <a:t>Cmdlets are written in a .NET language like C# or VB.net</a:t>
            </a:r>
          </a:p>
          <a:p>
            <a:r>
              <a:rPr lang="en-US" sz="1801" dirty="0"/>
              <a:t>Cmdlet is made of Verb-Noun</a:t>
            </a:r>
          </a:p>
        </p:txBody>
      </p:sp>
      <p:sp>
        <p:nvSpPr>
          <p:cNvPr id="6" name="TextBox 5"/>
          <p:cNvSpPr txBox="1"/>
          <p:nvPr/>
        </p:nvSpPr>
        <p:spPr>
          <a:xfrm>
            <a:off x="9525893" y="2590582"/>
            <a:ext cx="2286595" cy="286435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defTabSz="914363"/>
            <a:r>
              <a:rPr lang="en-US" sz="1801" dirty="0">
                <a:solidFill>
                  <a:prstClr val="white"/>
                </a:solidFill>
              </a:rPr>
              <a:t>Get-Help</a:t>
            </a:r>
          </a:p>
          <a:p>
            <a:pPr defTabSz="914363"/>
            <a:r>
              <a:rPr lang="en-US" sz="1801" dirty="0">
                <a:solidFill>
                  <a:prstClr val="white"/>
                </a:solidFill>
              </a:rPr>
              <a:t>Stop-Service Restart-Computer Get-Command Get-User</a:t>
            </a:r>
          </a:p>
          <a:p>
            <a:pPr defTabSz="914363"/>
            <a:r>
              <a:rPr lang="en-US" sz="1801" dirty="0">
                <a:solidFill>
                  <a:prstClr val="white"/>
                </a:solidFill>
              </a:rPr>
              <a:t>Get-Help</a:t>
            </a:r>
          </a:p>
          <a:p>
            <a:pPr defTabSz="914363"/>
            <a:r>
              <a:rPr lang="en-US" sz="1801" dirty="0">
                <a:solidFill>
                  <a:prstClr val="white"/>
                </a:solidFill>
              </a:rPr>
              <a:t>Get-</a:t>
            </a:r>
            <a:r>
              <a:rPr lang="en-US" sz="1801" dirty="0" err="1">
                <a:solidFill>
                  <a:prstClr val="white"/>
                </a:solidFill>
              </a:rPr>
              <a:t>EventLog</a:t>
            </a:r>
            <a:endParaRPr lang="en-US" sz="1801" dirty="0">
              <a:solidFill>
                <a:prstClr val="white"/>
              </a:solidFill>
            </a:endParaRPr>
          </a:p>
          <a:p>
            <a:pPr defTabSz="914363"/>
            <a:r>
              <a:rPr lang="en-US" sz="1801" dirty="0">
                <a:solidFill>
                  <a:prstClr val="white"/>
                </a:solidFill>
              </a:rPr>
              <a:t>Get-Process</a:t>
            </a:r>
          </a:p>
          <a:p>
            <a:pPr defTabSz="914363"/>
            <a:r>
              <a:rPr lang="en-US" sz="1801" dirty="0">
                <a:solidFill>
                  <a:prstClr val="white"/>
                </a:solidFill>
              </a:rPr>
              <a:t>Add-Content</a:t>
            </a:r>
          </a:p>
          <a:p>
            <a:pPr defTabSz="914363"/>
            <a:r>
              <a:rPr lang="en-US" sz="1801" dirty="0">
                <a:solidFill>
                  <a:prstClr val="white"/>
                </a:solidFill>
              </a:rPr>
              <a:t>Rename-Item Copy-content</a:t>
            </a:r>
          </a:p>
        </p:txBody>
      </p:sp>
    </p:spTree>
    <p:extLst>
      <p:ext uri="{BB962C8B-B14F-4D97-AF65-F5344CB8AC3E}">
        <p14:creationId xmlns:p14="http://schemas.microsoft.com/office/powerpoint/2010/main" val="98657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8384183" cy="664970"/>
          </a:xfrm>
          <a:prstGeom prst="rect">
            <a:avLst/>
          </a:prstGeom>
        </p:spPr>
        <p:txBody>
          <a:bodyPr>
            <a:normAutofit fontScale="90000"/>
          </a:bodyPr>
          <a:lstStyle/>
          <a:p>
            <a:r>
              <a:rPr dirty="0" smtClean="0"/>
              <a:t>The syntax to use a cmdlet</a:t>
            </a:r>
            <a:endParaRPr lang="en-US" dirty="0"/>
          </a:p>
        </p:txBody>
      </p:sp>
      <p:sp>
        <p:nvSpPr>
          <p:cNvPr id="7" name="Abgerundetes Rechteck 6"/>
          <p:cNvSpPr/>
          <p:nvPr/>
        </p:nvSpPr>
        <p:spPr bwMode="auto">
          <a:xfrm>
            <a:off x="1675249" y="2514362"/>
            <a:ext cx="1919354" cy="914638"/>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60" tIns="45730" rIns="91460" bIns="45730" numCol="1" rtlCol="0" anchor="ctr" anchorCtr="0" compatLnSpc="1">
            <a:prstTxWarp prst="textNoShape">
              <a:avLst/>
            </a:prstTxWarp>
          </a:bodyPr>
          <a:lstStyle/>
          <a:p>
            <a:pPr algn="ctr" defTabSz="914373" fontAlgn="base">
              <a:spcBef>
                <a:spcPct val="0"/>
              </a:spcBef>
              <a:spcAft>
                <a:spcPct val="0"/>
              </a:spcAft>
            </a:pPr>
            <a:r>
              <a:rPr lang="de-DE" sz="2301" dirty="0">
                <a:solidFill>
                  <a:srgbClr val="FFFFFF"/>
                </a:solidFill>
                <a:effectLst>
                  <a:outerShdw blurRad="38100" dist="38100" dir="2700000" algn="tl">
                    <a:srgbClr val="000000">
                      <a:alpha val="43137"/>
                    </a:srgbClr>
                  </a:outerShdw>
                </a:effectLst>
                <a:latin typeface="Segoe" pitchFamily="34" charset="0"/>
              </a:rPr>
              <a:t>Verb-</a:t>
            </a:r>
            <a:r>
              <a:rPr lang="de-DE" sz="2301" dirty="0" err="1">
                <a:solidFill>
                  <a:srgbClr val="FFFFFF"/>
                </a:solidFill>
                <a:effectLst>
                  <a:outerShdw blurRad="38100" dist="38100" dir="2700000" algn="tl">
                    <a:srgbClr val="000000">
                      <a:alpha val="43137"/>
                    </a:srgbClr>
                  </a:outerShdw>
                </a:effectLst>
                <a:latin typeface="Segoe" pitchFamily="34" charset="0"/>
              </a:rPr>
              <a:t>Noun</a:t>
            </a:r>
            <a:endParaRPr lang="de-DE" sz="2301" dirty="0">
              <a:solidFill>
                <a:srgbClr val="FFFFFF"/>
              </a:solidFill>
              <a:effectLst>
                <a:outerShdw blurRad="38100" dist="38100" dir="2700000" algn="tl">
                  <a:srgbClr val="000000">
                    <a:alpha val="43137"/>
                  </a:srgbClr>
                </a:outerShdw>
              </a:effectLst>
              <a:latin typeface="Segoe" pitchFamily="34" charset="0"/>
            </a:endParaRPr>
          </a:p>
        </p:txBody>
      </p:sp>
      <p:sp>
        <p:nvSpPr>
          <p:cNvPr id="8" name="Rechteck 7"/>
          <p:cNvSpPr/>
          <p:nvPr/>
        </p:nvSpPr>
        <p:spPr bwMode="auto">
          <a:xfrm>
            <a:off x="3733185" y="2514362"/>
            <a:ext cx="1981716" cy="914638"/>
          </a:xfrm>
          <a:prstGeom prst="snip2Diag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60" tIns="45730" rIns="91460" bIns="45730" numCol="1" rtlCol="0" anchor="ctr" anchorCtr="0" compatLnSpc="1">
            <a:prstTxWarp prst="textNoShape">
              <a:avLst/>
            </a:prstTxWarp>
          </a:bodyPr>
          <a:lstStyle/>
          <a:p>
            <a:pPr algn="ctr" defTabSz="914373" fontAlgn="base">
              <a:spcBef>
                <a:spcPct val="0"/>
              </a:spcBef>
              <a:spcAft>
                <a:spcPct val="0"/>
              </a:spcAft>
            </a:pPr>
            <a:r>
              <a:rPr lang="de-DE" sz="2301" dirty="0">
                <a:solidFill>
                  <a:srgbClr val="FFFFFF"/>
                </a:solidFill>
                <a:effectLst>
                  <a:outerShdw blurRad="38100" dist="38100" dir="2700000" algn="tl">
                    <a:srgbClr val="000000">
                      <a:alpha val="43137"/>
                    </a:srgbClr>
                  </a:outerShdw>
                </a:effectLst>
                <a:latin typeface="Segoe" pitchFamily="34" charset="0"/>
              </a:rPr>
              <a:t>-parameter1</a:t>
            </a:r>
          </a:p>
        </p:txBody>
      </p:sp>
      <p:sp>
        <p:nvSpPr>
          <p:cNvPr id="10" name="Eine Ecke des Rechtecks schneiden 9"/>
          <p:cNvSpPr/>
          <p:nvPr/>
        </p:nvSpPr>
        <p:spPr bwMode="auto">
          <a:xfrm>
            <a:off x="7925276" y="2514362"/>
            <a:ext cx="1067078" cy="914638"/>
          </a:xfrm>
          <a:prstGeom prst="snip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60" tIns="45730" rIns="91460" bIns="45730" numCol="1" rtlCol="0" anchor="ctr" anchorCtr="0" compatLnSpc="1">
            <a:prstTxWarp prst="textNoShape">
              <a:avLst/>
            </a:prstTxWarp>
          </a:bodyPr>
          <a:lstStyle/>
          <a:p>
            <a:pPr algn="ctr" defTabSz="914373" fontAlgn="base">
              <a:spcBef>
                <a:spcPct val="0"/>
              </a:spcBef>
              <a:spcAft>
                <a:spcPct val="0"/>
              </a:spcAft>
            </a:pPr>
            <a:r>
              <a:rPr lang="de-DE" sz="2301" dirty="0">
                <a:solidFill>
                  <a:srgbClr val="FFFFFF"/>
                </a:solidFill>
                <a:effectLst>
                  <a:outerShdw blurRad="38100" dist="38100" dir="2700000" algn="tl">
                    <a:srgbClr val="000000">
                      <a:alpha val="43137"/>
                    </a:srgbClr>
                  </a:outerShdw>
                </a:effectLst>
                <a:latin typeface="Segoe" pitchFamily="34" charset="0"/>
              </a:rPr>
              <a:t>arg1</a:t>
            </a:r>
          </a:p>
        </p:txBody>
      </p:sp>
      <p:sp>
        <p:nvSpPr>
          <p:cNvPr id="17" name="Textfeld 16"/>
          <p:cNvSpPr txBox="1"/>
          <p:nvPr/>
        </p:nvSpPr>
        <p:spPr>
          <a:xfrm>
            <a:off x="1295400" y="3962400"/>
            <a:ext cx="2591892" cy="369460"/>
          </a:xfrm>
          <a:prstGeom prst="rect">
            <a:avLst/>
          </a:prstGeom>
          <a:noFill/>
        </p:spPr>
        <p:txBody>
          <a:bodyPr wrap="square" rtlCol="0">
            <a:spAutoFit/>
          </a:bodyPr>
          <a:lstStyle/>
          <a:p>
            <a:pPr algn="ctr" defTabSz="914363"/>
            <a:r>
              <a:rPr lang="de-DE" sz="1801" dirty="0">
                <a:solidFill>
                  <a:srgbClr val="000000"/>
                </a:solidFill>
                <a:effectLst>
                  <a:outerShdw blurRad="38100" dist="38100" dir="2700000" algn="tl">
                    <a:srgbClr val="000000">
                      <a:alpha val="43137"/>
                    </a:srgbClr>
                  </a:outerShdw>
                </a:effectLst>
              </a:rPr>
              <a:t>Command Name</a:t>
            </a:r>
          </a:p>
        </p:txBody>
      </p:sp>
      <p:sp>
        <p:nvSpPr>
          <p:cNvPr id="19" name="Textfeld 18"/>
          <p:cNvSpPr txBox="1"/>
          <p:nvPr/>
        </p:nvSpPr>
        <p:spPr>
          <a:xfrm>
            <a:off x="3505200" y="1676400"/>
            <a:ext cx="2306609" cy="369460"/>
          </a:xfrm>
          <a:prstGeom prst="rect">
            <a:avLst/>
          </a:prstGeom>
          <a:noFill/>
        </p:spPr>
        <p:txBody>
          <a:bodyPr wrap="square" rtlCol="0">
            <a:spAutoFit/>
          </a:bodyPr>
          <a:lstStyle/>
          <a:p>
            <a:pPr algn="ctr" defTabSz="914363"/>
            <a:r>
              <a:rPr lang="de-DE" sz="1801" dirty="0">
                <a:solidFill>
                  <a:srgbClr val="000000"/>
                </a:solidFill>
                <a:effectLst>
                  <a:outerShdw blurRad="38100" dist="38100" dir="2700000" algn="tl">
                    <a:srgbClr val="000000">
                      <a:alpha val="43137"/>
                    </a:srgbClr>
                  </a:outerShdw>
                </a:effectLst>
              </a:rPr>
              <a:t>Switch Parameter</a:t>
            </a:r>
          </a:p>
        </p:txBody>
      </p:sp>
      <p:sp>
        <p:nvSpPr>
          <p:cNvPr id="21" name="Textfeld 20"/>
          <p:cNvSpPr txBox="1"/>
          <p:nvPr/>
        </p:nvSpPr>
        <p:spPr>
          <a:xfrm>
            <a:off x="5867400" y="3962400"/>
            <a:ext cx="2971721" cy="369460"/>
          </a:xfrm>
          <a:prstGeom prst="rect">
            <a:avLst/>
          </a:prstGeom>
          <a:noFill/>
        </p:spPr>
        <p:txBody>
          <a:bodyPr wrap="square" rtlCol="0">
            <a:spAutoFit/>
          </a:bodyPr>
          <a:lstStyle/>
          <a:p>
            <a:pPr algn="ctr" defTabSz="914363"/>
            <a:r>
              <a:rPr lang="de-DE" sz="1801" dirty="0">
                <a:solidFill>
                  <a:srgbClr val="000000"/>
                </a:solidFill>
                <a:effectLst>
                  <a:outerShdw blurRad="38100" dist="38100" dir="2700000" algn="tl">
                    <a:srgbClr val="000000">
                      <a:alpha val="43137"/>
                    </a:srgbClr>
                  </a:outerShdw>
                </a:effectLst>
              </a:rPr>
              <a:t>Parameter </a:t>
            </a:r>
            <a:r>
              <a:rPr lang="de-DE" sz="1801" dirty="0" err="1">
                <a:solidFill>
                  <a:srgbClr val="000000"/>
                </a:solidFill>
                <a:effectLst>
                  <a:outerShdw blurRad="38100" dist="38100" dir="2700000" algn="tl">
                    <a:srgbClr val="000000">
                      <a:alpha val="43137"/>
                    </a:srgbClr>
                  </a:outerShdw>
                </a:effectLst>
              </a:rPr>
              <a:t>with</a:t>
            </a:r>
            <a:r>
              <a:rPr lang="de-DE" sz="1801" dirty="0">
                <a:solidFill>
                  <a:srgbClr val="000000"/>
                </a:solidFill>
                <a:effectLst>
                  <a:outerShdw blurRad="38100" dist="38100" dir="2700000" algn="tl">
                    <a:srgbClr val="000000">
                      <a:alpha val="43137"/>
                    </a:srgbClr>
                  </a:outerShdw>
                </a:effectLst>
              </a:rPr>
              <a:t> Argument</a:t>
            </a:r>
          </a:p>
        </p:txBody>
      </p:sp>
      <p:sp>
        <p:nvSpPr>
          <p:cNvPr id="24" name="Textfeld 23"/>
          <p:cNvSpPr txBox="1"/>
          <p:nvPr/>
        </p:nvSpPr>
        <p:spPr>
          <a:xfrm>
            <a:off x="8382000" y="1676400"/>
            <a:ext cx="2529549" cy="369460"/>
          </a:xfrm>
          <a:prstGeom prst="rect">
            <a:avLst/>
          </a:prstGeom>
          <a:noFill/>
        </p:spPr>
        <p:txBody>
          <a:bodyPr wrap="square" rtlCol="0">
            <a:spAutoFit/>
          </a:bodyPr>
          <a:lstStyle/>
          <a:p>
            <a:pPr algn="ctr" defTabSz="914363"/>
            <a:r>
              <a:rPr lang="de-DE" sz="1801" dirty="0" err="1">
                <a:solidFill>
                  <a:srgbClr val="000000"/>
                </a:solidFill>
                <a:effectLst>
                  <a:outerShdw blurRad="38100" dist="38100" dir="2700000" algn="tl">
                    <a:srgbClr val="000000">
                      <a:alpha val="43137"/>
                    </a:srgbClr>
                  </a:outerShdw>
                </a:effectLst>
              </a:rPr>
              <a:t>Positional</a:t>
            </a:r>
            <a:r>
              <a:rPr lang="de-DE" sz="1801" dirty="0">
                <a:solidFill>
                  <a:srgbClr val="000000"/>
                </a:solidFill>
                <a:effectLst>
                  <a:outerShdw blurRad="38100" dist="38100" dir="2700000" algn="tl">
                    <a:srgbClr val="000000">
                      <a:alpha val="43137"/>
                    </a:srgbClr>
                  </a:outerShdw>
                </a:effectLst>
              </a:rPr>
              <a:t> Argument</a:t>
            </a:r>
          </a:p>
        </p:txBody>
      </p:sp>
      <p:sp>
        <p:nvSpPr>
          <p:cNvPr id="23" name="Rechteck 7"/>
          <p:cNvSpPr/>
          <p:nvPr/>
        </p:nvSpPr>
        <p:spPr bwMode="auto">
          <a:xfrm>
            <a:off x="5791121" y="2514362"/>
            <a:ext cx="1981716" cy="914638"/>
          </a:xfrm>
          <a:prstGeom prst="snip2Diag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60" tIns="45730" rIns="91460" bIns="45730" numCol="1" rtlCol="0" anchor="ctr" anchorCtr="0" compatLnSpc="1">
            <a:prstTxWarp prst="textNoShape">
              <a:avLst/>
            </a:prstTxWarp>
          </a:bodyPr>
          <a:lstStyle/>
          <a:p>
            <a:pPr algn="ctr" defTabSz="914373" fontAlgn="base">
              <a:spcBef>
                <a:spcPct val="0"/>
              </a:spcBef>
              <a:spcAft>
                <a:spcPct val="0"/>
              </a:spcAft>
            </a:pPr>
            <a:r>
              <a:rPr lang="de-DE" sz="2301" dirty="0">
                <a:solidFill>
                  <a:srgbClr val="FFFFFF"/>
                </a:solidFill>
                <a:effectLst>
                  <a:outerShdw blurRad="38100" dist="38100" dir="2700000" algn="tl">
                    <a:srgbClr val="000000">
                      <a:alpha val="43137"/>
                    </a:srgbClr>
                  </a:outerShdw>
                </a:effectLst>
                <a:latin typeface="Segoe" pitchFamily="34" charset="0"/>
              </a:rPr>
              <a:t>-parameter2</a:t>
            </a:r>
          </a:p>
        </p:txBody>
      </p:sp>
      <p:sp>
        <p:nvSpPr>
          <p:cNvPr id="25" name="Eine Ecke des Rechtecks schneiden 9"/>
          <p:cNvSpPr/>
          <p:nvPr/>
        </p:nvSpPr>
        <p:spPr bwMode="auto">
          <a:xfrm>
            <a:off x="9144794" y="2514362"/>
            <a:ext cx="1067078" cy="914638"/>
          </a:xfrm>
          <a:prstGeom prst="snip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60" tIns="45730" rIns="91460" bIns="45730" numCol="1" rtlCol="0" anchor="ctr" anchorCtr="0" compatLnSpc="1">
            <a:prstTxWarp prst="textNoShape">
              <a:avLst/>
            </a:prstTxWarp>
          </a:bodyPr>
          <a:lstStyle/>
          <a:p>
            <a:pPr algn="ctr" defTabSz="914373" fontAlgn="base">
              <a:spcBef>
                <a:spcPct val="0"/>
              </a:spcBef>
              <a:spcAft>
                <a:spcPct val="0"/>
              </a:spcAft>
            </a:pPr>
            <a:r>
              <a:rPr lang="de-DE" sz="2301" dirty="0">
                <a:solidFill>
                  <a:srgbClr val="FFFFFF"/>
                </a:solidFill>
                <a:effectLst>
                  <a:outerShdw blurRad="38100" dist="38100" dir="2700000" algn="tl">
                    <a:srgbClr val="000000">
                      <a:alpha val="43137"/>
                    </a:srgbClr>
                  </a:outerShdw>
                </a:effectLst>
                <a:latin typeface="Segoe" pitchFamily="34" charset="0"/>
              </a:rPr>
              <a:t>arg1</a:t>
            </a:r>
          </a:p>
        </p:txBody>
      </p:sp>
      <p:pic>
        <p:nvPicPr>
          <p:cNvPr id="2050" name="Picture 2" descr="C:\Users\raandree\Desktop\DVD_ART35\Artwork_Imagery\Icons - Illustrations\Symbols\bracket holder.png"/>
          <p:cNvPicPr>
            <a:picLocks noChangeAspect="1" noChangeArrowheads="1"/>
          </p:cNvPicPr>
          <p:nvPr/>
        </p:nvPicPr>
        <p:blipFill>
          <a:blip r:embed="rId3"/>
          <a:srcRect/>
          <a:stretch>
            <a:fillRect/>
          </a:stretch>
        </p:blipFill>
        <p:spPr bwMode="auto">
          <a:xfrm rot="5400000">
            <a:off x="2373233" y="3035896"/>
            <a:ext cx="533540" cy="1624629"/>
          </a:xfrm>
          <a:prstGeom prst="rect">
            <a:avLst/>
          </a:prstGeom>
          <a:noFill/>
        </p:spPr>
      </p:pic>
      <p:pic>
        <p:nvPicPr>
          <p:cNvPr id="26" name="Picture 2" descr="C:\Users\raandree\Desktop\DVD_ART35\Artwork_Imagery\Icons - Illustrations\Symbols\bracket holder.png"/>
          <p:cNvPicPr>
            <a:picLocks noChangeAspect="1" noChangeArrowheads="1"/>
          </p:cNvPicPr>
          <p:nvPr/>
        </p:nvPicPr>
        <p:blipFill>
          <a:blip r:embed="rId3"/>
          <a:srcRect/>
          <a:stretch>
            <a:fillRect/>
          </a:stretch>
        </p:blipFill>
        <p:spPr bwMode="auto">
          <a:xfrm rot="16200000">
            <a:off x="4381055" y="1180516"/>
            <a:ext cx="533540" cy="1981717"/>
          </a:xfrm>
          <a:prstGeom prst="rect">
            <a:avLst/>
          </a:prstGeom>
          <a:noFill/>
        </p:spPr>
      </p:pic>
      <p:pic>
        <p:nvPicPr>
          <p:cNvPr id="27" name="Picture 2" descr="C:\Users\raandree\Desktop\DVD_ART35\Artwork_Imagery\Icons - Illustrations\Symbols\bracket holder.png"/>
          <p:cNvPicPr>
            <a:picLocks noChangeAspect="1" noChangeArrowheads="1"/>
          </p:cNvPicPr>
          <p:nvPr/>
        </p:nvPicPr>
        <p:blipFill>
          <a:blip r:embed="rId3"/>
          <a:srcRect/>
          <a:stretch>
            <a:fillRect/>
          </a:stretch>
        </p:blipFill>
        <p:spPr bwMode="auto">
          <a:xfrm rot="5400000">
            <a:off x="7124968" y="2247597"/>
            <a:ext cx="533540" cy="3201233"/>
          </a:xfrm>
          <a:prstGeom prst="rect">
            <a:avLst/>
          </a:prstGeom>
          <a:noFill/>
        </p:spPr>
      </p:pic>
      <p:pic>
        <p:nvPicPr>
          <p:cNvPr id="28" name="Picture 2" descr="C:\Users\raandree\Desktop\DVD_ART35\Artwork_Imagery\Icons - Illustrations\Symbols\bracket holder.png"/>
          <p:cNvPicPr>
            <a:picLocks noChangeAspect="1" noChangeArrowheads="1"/>
          </p:cNvPicPr>
          <p:nvPr/>
        </p:nvPicPr>
        <p:blipFill>
          <a:blip r:embed="rId3"/>
          <a:srcRect/>
          <a:stretch>
            <a:fillRect/>
          </a:stretch>
        </p:blipFill>
        <p:spPr bwMode="auto">
          <a:xfrm rot="16200000">
            <a:off x="9411565" y="1637834"/>
            <a:ext cx="533540" cy="1067079"/>
          </a:xfrm>
          <a:prstGeom prst="rect">
            <a:avLst/>
          </a:prstGeom>
          <a:noFill/>
        </p:spPr>
      </p:pic>
      <p:grpSp>
        <p:nvGrpSpPr>
          <p:cNvPr id="16" name="Group 15"/>
          <p:cNvGrpSpPr/>
          <p:nvPr/>
        </p:nvGrpSpPr>
        <p:grpSpPr>
          <a:xfrm>
            <a:off x="1827688" y="4800957"/>
            <a:ext cx="8612843" cy="1413676"/>
            <a:chOff x="685800" y="5715000"/>
            <a:chExt cx="7518400" cy="838200"/>
          </a:xfrm>
        </p:grpSpPr>
        <p:sp>
          <p:nvSpPr>
            <p:cNvPr id="18" name="AutoShape 5"/>
            <p:cNvSpPr>
              <a:spLocks/>
            </p:cNvSpPr>
            <p:nvPr/>
          </p:nvSpPr>
          <p:spPr bwMode="auto">
            <a:xfrm>
              <a:off x="685800" y="5715000"/>
              <a:ext cx="7518400" cy="838200"/>
            </a:xfrm>
            <a:prstGeom prst="roundRect">
              <a:avLst>
                <a:gd name="adj" fmla="val 7097"/>
              </a:avLst>
            </a:prstGeom>
            <a:solidFill>
              <a:srgbClr val="002060"/>
            </a:solid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lIns="0" tIns="0" rIns="0" bIns="0"/>
            <a:lstStyle/>
            <a:p>
              <a:pPr defTabSz="914363">
                <a:defRPr/>
              </a:pPr>
              <a:endParaRPr lang="en-US" sz="1801">
                <a:solidFill>
                  <a:prstClr val="white"/>
                </a:solidFill>
              </a:endParaRPr>
            </a:p>
          </p:txBody>
        </p:sp>
        <p:sp>
          <p:nvSpPr>
            <p:cNvPr id="20" name="TextBox 19"/>
            <p:cNvSpPr txBox="1"/>
            <p:nvPr/>
          </p:nvSpPr>
          <p:spPr>
            <a:xfrm>
              <a:off x="838200" y="5791198"/>
              <a:ext cx="7315200" cy="620619"/>
            </a:xfrm>
            <a:prstGeom prst="rect">
              <a:avLst/>
            </a:prstGeom>
            <a:noFill/>
          </p:spPr>
          <p:txBody>
            <a:bodyPr wrap="square" rtlCol="0">
              <a:spAutoFit/>
            </a:bodyPr>
            <a:lstStyle/>
            <a:p>
              <a:pPr marL="457337" indent="-457337" defTabSz="914363">
                <a:lnSpc>
                  <a:spcPct val="90000"/>
                </a:lnSpc>
                <a:spcBef>
                  <a:spcPct val="20000"/>
                </a:spcBef>
              </a:pPr>
              <a:r>
                <a:rPr lang="en-US" sz="2001" dirty="0">
                  <a:solidFill>
                    <a:prstClr val="white"/>
                  </a:solidFill>
                  <a:latin typeface="Lucida Sans Typewriter" pitchFamily="49" charset="0"/>
                  <a:sym typeface="Lucida Sans Typewriter" pitchFamily="49" charset="0"/>
                </a:rPr>
                <a:t>Get-Process</a:t>
              </a:r>
              <a:r>
                <a:rPr lang="en-US" sz="2001" dirty="0">
                  <a:solidFill>
                    <a:srgbClr val="000000"/>
                  </a:solidFill>
                  <a:latin typeface="Lucida Sans Typewriter" pitchFamily="49" charset="0"/>
                  <a:sym typeface="Lucida Sans Typewriter" pitchFamily="49" charset="0"/>
                </a:rPr>
                <a:t> </a:t>
              </a:r>
              <a:r>
                <a:rPr lang="de-DE" sz="2001" dirty="0" err="1">
                  <a:solidFill>
                    <a:srgbClr val="FFC000"/>
                  </a:solidFill>
                  <a:latin typeface="Lucida Sans Typewriter" pitchFamily="49" charset="0"/>
                  <a:sym typeface="Lucida Sans Typewriter" pitchFamily="49" charset="0"/>
                </a:rPr>
                <a:t>outlook</a:t>
              </a:r>
              <a:endParaRPr lang="de-DE" sz="2001" dirty="0">
                <a:solidFill>
                  <a:srgbClr val="FFC000"/>
                </a:solidFill>
                <a:latin typeface="Lucida Sans Typewriter" pitchFamily="49" charset="0"/>
                <a:sym typeface="Lucida Sans Typewriter" pitchFamily="49" charset="0"/>
              </a:endParaRPr>
            </a:p>
            <a:p>
              <a:pPr marL="457337" indent="-457337" defTabSz="914363">
                <a:lnSpc>
                  <a:spcPct val="90000"/>
                </a:lnSpc>
                <a:spcBef>
                  <a:spcPct val="20000"/>
                </a:spcBef>
              </a:pPr>
              <a:r>
                <a:rPr lang="en-US" sz="2001" dirty="0">
                  <a:solidFill>
                    <a:prstClr val="white"/>
                  </a:solidFill>
                  <a:latin typeface="Lucida Sans Typewriter" pitchFamily="49" charset="0"/>
                  <a:sym typeface="Lucida Sans Typewriter" pitchFamily="49" charset="0"/>
                </a:rPr>
                <a:t>Get-Process </a:t>
              </a:r>
              <a:r>
                <a:rPr lang="en-US" sz="2001" dirty="0">
                  <a:solidFill>
                    <a:srgbClr val="D1943B"/>
                  </a:solidFill>
                  <a:latin typeface="Lucida Sans Typewriter" pitchFamily="49" charset="0"/>
                  <a:sym typeface="Lucida Sans Typewriter" pitchFamily="49" charset="0"/>
                </a:rPr>
                <a:t>–Name </a:t>
              </a:r>
              <a:r>
                <a:rPr lang="de-DE" sz="2001" dirty="0" err="1">
                  <a:solidFill>
                    <a:srgbClr val="FFC000"/>
                  </a:solidFill>
                  <a:latin typeface="Lucida Sans Typewriter" pitchFamily="49" charset="0"/>
                  <a:sym typeface="Lucida Sans Typewriter" pitchFamily="49" charset="0"/>
                </a:rPr>
                <a:t>outlook</a:t>
              </a:r>
              <a:endParaRPr lang="de-DE" sz="2001" dirty="0">
                <a:solidFill>
                  <a:srgbClr val="FFC000"/>
                </a:solidFill>
                <a:latin typeface="Lucida Sans Typewriter" pitchFamily="49" charset="0"/>
                <a:sym typeface="Lucida Sans Typewriter" pitchFamily="49" charset="0"/>
              </a:endParaRPr>
            </a:p>
            <a:p>
              <a:pPr marL="457337" indent="-457337" defTabSz="914363">
                <a:lnSpc>
                  <a:spcPct val="90000"/>
                </a:lnSpc>
                <a:spcBef>
                  <a:spcPct val="20000"/>
                </a:spcBef>
              </a:pPr>
              <a:r>
                <a:rPr lang="en-US" sz="2001" dirty="0">
                  <a:solidFill>
                    <a:prstClr val="white"/>
                  </a:solidFill>
                  <a:latin typeface="Lucida Sans Typewriter" pitchFamily="49" charset="0"/>
                  <a:sym typeface="Lucida Sans Typewriter" pitchFamily="49" charset="0"/>
                </a:rPr>
                <a:t>Stop-Process </a:t>
              </a:r>
              <a:r>
                <a:rPr lang="en-US" sz="2001" dirty="0">
                  <a:solidFill>
                    <a:srgbClr val="D1943B"/>
                  </a:solidFill>
                  <a:latin typeface="Lucida Sans Typewriter" pitchFamily="49" charset="0"/>
                  <a:sym typeface="Lucida Sans Typewriter" pitchFamily="49" charset="0"/>
                </a:rPr>
                <a:t>–Name </a:t>
              </a:r>
              <a:r>
                <a:rPr lang="de-DE" sz="2001" dirty="0" err="1">
                  <a:solidFill>
                    <a:srgbClr val="FFC000"/>
                  </a:solidFill>
                  <a:latin typeface="Lucida Sans Typewriter" pitchFamily="49" charset="0"/>
                  <a:sym typeface="Lucida Sans Typewriter" pitchFamily="49" charset="0"/>
                </a:rPr>
                <a:t>outlook</a:t>
              </a:r>
              <a:r>
                <a:rPr lang="de-DE" sz="2001" dirty="0">
                  <a:solidFill>
                    <a:srgbClr val="D1943B"/>
                  </a:solidFill>
                  <a:latin typeface="Lucida Sans Typewriter" pitchFamily="49" charset="0"/>
                  <a:sym typeface="Lucida Sans Typewriter" pitchFamily="49" charset="0"/>
                </a:rPr>
                <a:t> </a:t>
              </a:r>
              <a:r>
                <a:rPr lang="de-DE" sz="2001" dirty="0">
                  <a:solidFill>
                    <a:srgbClr val="FFFF00"/>
                  </a:solidFill>
                  <a:latin typeface="Lucida Sans Typewriter" pitchFamily="49" charset="0"/>
                  <a:sym typeface="Lucida Sans Typewriter" pitchFamily="49" charset="0"/>
                </a:rPr>
                <a:t>-Force</a:t>
              </a:r>
              <a:endParaRPr lang="de-DE" sz="1801" dirty="0">
                <a:solidFill>
                  <a:srgbClr val="FFFF00"/>
                </a:solidFill>
              </a:endParaRPr>
            </a:p>
          </p:txBody>
        </p:sp>
      </p:grpSp>
    </p:spTree>
    <p:extLst>
      <p:ext uri="{BB962C8B-B14F-4D97-AF65-F5344CB8AC3E}">
        <p14:creationId xmlns:p14="http://schemas.microsoft.com/office/powerpoint/2010/main" val="10326426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5732" y="380206"/>
            <a:ext cx="11277600" cy="685979"/>
          </a:xfrm>
        </p:spPr>
        <p:txBody>
          <a:bodyPr/>
          <a:lstStyle/>
          <a:p>
            <a:r>
              <a:rPr lang="en-US" dirty="0">
                <a:solidFill>
                  <a:schemeClr val="tx1"/>
                </a:solidFill>
                <a:latin typeface="+mj-lt"/>
                <a:cs typeface="+mj-cs"/>
              </a:rPr>
              <a:t>Cmdlet Syntax</a:t>
            </a:r>
          </a:p>
        </p:txBody>
      </p:sp>
      <p:sp>
        <p:nvSpPr>
          <p:cNvPr id="9" name="Content Placeholder 8"/>
          <p:cNvSpPr>
            <a:spLocks noGrp="1"/>
          </p:cNvSpPr>
          <p:nvPr>
            <p:ph sz="quarter" idx="13"/>
          </p:nvPr>
        </p:nvSpPr>
        <p:spPr/>
        <p:txBody>
          <a:bodyPr/>
          <a:lstStyle/>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16</a:t>
            </a:fld>
            <a:endParaRPr lang="en-US"/>
          </a:p>
        </p:txBody>
      </p:sp>
      <p:graphicFrame>
        <p:nvGraphicFramePr>
          <p:cNvPr id="3" name="Table 2"/>
          <p:cNvGraphicFramePr>
            <a:graphicFrameLocks noGrp="1"/>
          </p:cNvGraphicFramePr>
          <p:nvPr>
            <p:extLst/>
          </p:nvPr>
        </p:nvGraphicFramePr>
        <p:xfrm>
          <a:off x="457200" y="1143000"/>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528294125"/>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296420166"/>
                  </a:ext>
                </a:extLst>
              </a:tr>
              <a:tr h="1463397">
                <a:tc>
                  <a:txBody>
                    <a:bodyPr/>
                    <a:lstStyle/>
                    <a:p>
                      <a:r>
                        <a:rPr lang="en-AU" sz="1800" dirty="0" smtClean="0">
                          <a:solidFill>
                            <a:schemeClr val="bg1">
                              <a:lumMod val="65000"/>
                            </a:schemeClr>
                          </a:solidFill>
                          <a:latin typeface="Lucida Console" panose="020B0609040504020204" pitchFamily="49" charset="0"/>
                        </a:rPr>
                        <a:t>&lt;Command-Name&gt; -&lt;Required Parameter Name&gt;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Value&gt;[]</a:t>
                      </a:r>
                    </a:p>
                  </a:txBody>
                  <a:tcPr>
                    <a:solidFill>
                      <a:srgbClr val="012456"/>
                    </a:solidFill>
                  </a:tcPr>
                </a:tc>
                <a:extLst>
                  <a:ext uri="{0D108BD9-81ED-4DB2-BD59-A6C34878D82A}">
                    <a16:rowId xmlns="" xmlns:a16="http://schemas.microsoft.com/office/drawing/2014/main" val="226452036"/>
                  </a:ext>
                </a:extLst>
              </a:tr>
            </a:tbl>
          </a:graphicData>
        </a:graphic>
      </p:graphicFrame>
      <p:graphicFrame>
        <p:nvGraphicFramePr>
          <p:cNvPr id="10" name="Table 9"/>
          <p:cNvGraphicFramePr>
            <a:graphicFrameLocks noGrp="1"/>
          </p:cNvGraphicFramePr>
          <p:nvPr>
            <p:extLst/>
          </p:nvPr>
        </p:nvGraphicFramePr>
        <p:xfrm>
          <a:off x="423872" y="3146294"/>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1107424181"/>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3576084889"/>
                  </a:ext>
                </a:extLst>
              </a:tr>
              <a:tr h="2286571">
                <a:tc>
                  <a:txBody>
                    <a:bodyPr/>
                    <a:lstStyle/>
                    <a:p>
                      <a:r>
                        <a:rPr lang="en-AU" sz="1800" dirty="0" smtClean="0">
                          <a:solidFill>
                            <a:schemeClr val="tx1"/>
                          </a:solidFill>
                          <a:latin typeface="Lucida Console" panose="020B0609040504020204" pitchFamily="49" charset="0"/>
                        </a:rPr>
                        <a:t>PS C:\&gt; </a:t>
                      </a:r>
                      <a:r>
                        <a:rPr lang="en-AU" sz="1800" dirty="0" smtClean="0">
                          <a:solidFill>
                            <a:schemeClr val="tx1"/>
                          </a:solidFill>
                        </a:rPr>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tx2">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 [-</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ComputerName</a:t>
                      </a:r>
                      <a:r>
                        <a:rPr lang="en-AU" sz="1800" dirty="0" smtClean="0">
                          <a:solidFill>
                            <a:schemeClr val="bg1">
                              <a:lumMod val="65000"/>
                            </a:schemeClr>
                          </a:solidFill>
                          <a:latin typeface="Lucida Console" panose="020B0609040504020204" pitchFamily="49" charset="0"/>
                        </a:rPr>
                        <a:t>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 xmlns:a16="http://schemas.microsoft.com/office/drawing/2014/main" val="1101415923"/>
                  </a:ext>
                </a:extLst>
              </a:tr>
            </a:tbl>
          </a:graphicData>
        </a:graphic>
      </p:graphicFrame>
    </p:spTree>
    <p:extLst>
      <p:ext uri="{BB962C8B-B14F-4D97-AF65-F5344CB8AC3E}">
        <p14:creationId xmlns:p14="http://schemas.microsoft.com/office/powerpoint/2010/main" val="1003374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423873" y="3139440"/>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2869950603"/>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1024373913"/>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tx2">
                            <a:lumMod val="65000"/>
                          </a:schemeClr>
                        </a:solidFill>
                        <a:latin typeface="Lucida Console" panose="020B0609040504020204" pitchFamily="49" charset="0"/>
                      </a:endParaRPr>
                    </a:p>
                    <a:p>
                      <a:r>
                        <a:rPr lang="en-AU" sz="1800" dirty="0" smtClean="0">
                          <a:solidFill>
                            <a:srgbClr val="F5F5F5"/>
                          </a:solidFill>
                          <a:latin typeface="Lucida Console" panose="020B0609040504020204" pitchFamily="49" charset="0"/>
                        </a:rPr>
                        <a:t>Add-Computer </a:t>
                      </a:r>
                      <a:r>
                        <a:rPr lang="en-AU" sz="1800" dirty="0" smtClean="0">
                          <a:solidFill>
                            <a:schemeClr val="bg1">
                              <a:lumMod val="65000"/>
                            </a:schemeClr>
                          </a:solidFill>
                          <a:latin typeface="Lucida Console" panose="020B0609040504020204" pitchFamily="49" charset="0"/>
                        </a:rPr>
                        <a:t>[-</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ComputerName</a:t>
                      </a:r>
                      <a:r>
                        <a:rPr lang="en-AU" sz="1800" dirty="0" smtClean="0">
                          <a:solidFill>
                            <a:schemeClr val="bg1">
                              <a:lumMod val="65000"/>
                            </a:schemeClr>
                          </a:solidFill>
                          <a:latin typeface="Lucida Console" panose="020B0609040504020204" pitchFamily="49" charset="0"/>
                        </a:rPr>
                        <a:t>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 xmlns:a16="http://schemas.microsoft.com/office/drawing/2014/main" val="2510236938"/>
                  </a:ext>
                </a:extLst>
              </a:tr>
            </a:tbl>
          </a:graphicData>
        </a:graphic>
      </p:graphicFrame>
      <p:sp>
        <p:nvSpPr>
          <p:cNvPr id="6" name="Title 5"/>
          <p:cNvSpPr>
            <a:spLocks noGrp="1"/>
          </p:cNvSpPr>
          <p:nvPr>
            <p:ph type="title"/>
          </p:nvPr>
        </p:nvSpPr>
        <p:spPr/>
        <p:txBody>
          <a:bodyPr/>
          <a:lstStyle/>
          <a:p>
            <a:r>
              <a:rPr lang="en-US" dirty="0">
                <a:solidFill>
                  <a:schemeClr val="tx1"/>
                </a:solidFill>
                <a:latin typeface="+mj-lt"/>
                <a:cs typeface="+mj-cs"/>
              </a:rPr>
              <a:t>Cmdlet Syntax - Command Name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17</a:t>
            </a:fld>
            <a:endParaRPr lang="en-US"/>
          </a:p>
        </p:txBody>
      </p:sp>
      <p:graphicFrame>
        <p:nvGraphicFramePr>
          <p:cNvPr id="5" name="Table 4"/>
          <p:cNvGraphicFramePr>
            <a:graphicFrameLocks noGrp="1"/>
          </p:cNvGraphicFramePr>
          <p:nvPr>
            <p:extLst/>
          </p:nvPr>
        </p:nvGraphicFramePr>
        <p:xfrm>
          <a:off x="423872" y="1164545"/>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3529504209"/>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1611626638"/>
                  </a:ext>
                </a:extLst>
              </a:tr>
              <a:tr h="1463397">
                <a:tc>
                  <a:txBody>
                    <a:bodyPr/>
                    <a:lstStyle/>
                    <a:p>
                      <a:r>
                        <a:rPr lang="en-AU" sz="1800" dirty="0" smtClean="0">
                          <a:solidFill>
                            <a:schemeClr val="bg1"/>
                          </a:solidFill>
                          <a:latin typeface="Lucida Console" panose="020B0609040504020204" pitchFamily="49" charset="0"/>
                        </a:rPr>
                        <a:t>&lt;Command-Name&gt; </a:t>
                      </a:r>
                      <a:r>
                        <a:rPr lang="en-AU" sz="1800" dirty="0" smtClean="0">
                          <a:solidFill>
                            <a:schemeClr val="bg1">
                              <a:lumMod val="65000"/>
                            </a:schemeClr>
                          </a:solidFill>
                          <a:latin typeface="Lucida Console" panose="020B0609040504020204" pitchFamily="49" charset="0"/>
                        </a:rPr>
                        <a:t>-&lt;Required Parameter Name&gt;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 xmlns:a16="http://schemas.microsoft.com/office/drawing/2014/main" val="1689623953"/>
                  </a:ext>
                </a:extLst>
              </a:tr>
            </a:tbl>
          </a:graphicData>
        </a:graphic>
      </p:graphicFrame>
    </p:spTree>
    <p:extLst>
      <p:ext uri="{BB962C8B-B14F-4D97-AF65-F5344CB8AC3E}">
        <p14:creationId xmlns:p14="http://schemas.microsoft.com/office/powerpoint/2010/main" val="3376653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423873" y="3139440"/>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4013174199"/>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3979303202"/>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rgbClr val="F5F5F5"/>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 [-</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a:t>
                      </a:r>
                      <a:r>
                        <a:rPr lang="en-AU" sz="1800" dirty="0" smtClean="0">
                          <a:solidFill>
                            <a:schemeClr val="bg1"/>
                          </a:solidFill>
                          <a:latin typeface="Lucida Console" panose="020B0609040504020204" pitchFamily="49" charset="0"/>
                        </a:rPr>
                        <a:t>-Credential &lt;</a:t>
                      </a:r>
                      <a:r>
                        <a:rPr lang="en-AU" sz="1800" dirty="0" err="1" smtClean="0">
                          <a:solidFill>
                            <a:schemeClr val="bg1"/>
                          </a:solidFill>
                          <a:latin typeface="Lucida Console" panose="020B0609040504020204" pitchFamily="49" charset="0"/>
                        </a:rPr>
                        <a:t>pscredential</a:t>
                      </a:r>
                      <a:r>
                        <a:rPr lang="en-AU" sz="1800" dirty="0" smtClean="0">
                          <a:solidFill>
                            <a:schemeClr val="bg1"/>
                          </a:solidFill>
                          <a:latin typeface="Lucida Console" panose="020B0609040504020204" pitchFamily="49" charset="0"/>
                        </a:rPr>
                        <a:t>&gt;</a:t>
                      </a:r>
                      <a:r>
                        <a:rPr lang="en-AU" sz="1800" dirty="0" smtClean="0">
                          <a:solidFill>
                            <a:schemeClr val="tx1"/>
                          </a:solidFill>
                          <a:latin typeface="Lucida Console" panose="020B0609040504020204" pitchFamily="49" charset="0"/>
                        </a:rPr>
                        <a:t> </a:t>
                      </a:r>
                      <a:r>
                        <a:rPr lang="en-AU" sz="1800" dirty="0" smtClean="0">
                          <a:solidFill>
                            <a:schemeClr val="bg1">
                              <a:lumMod val="65000"/>
                            </a:schemeClr>
                          </a:solidFill>
                          <a:latin typeface="Lucida Console" panose="020B0609040504020204" pitchFamily="49" charset="0"/>
                        </a:rPr>
                        <a:t>[-ComputerName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938130079"/>
                  </a:ext>
                </a:extLst>
              </a:tr>
            </a:tbl>
          </a:graphicData>
        </a:graphic>
      </p:graphicFrame>
      <p:sp>
        <p:nvSpPr>
          <p:cNvPr id="6" name="Title 5"/>
          <p:cNvSpPr>
            <a:spLocks noGrp="1"/>
          </p:cNvSpPr>
          <p:nvPr>
            <p:ph type="title"/>
          </p:nvPr>
        </p:nvSpPr>
        <p:spPr/>
        <p:txBody>
          <a:bodyPr/>
          <a:lstStyle/>
          <a:p>
            <a:r>
              <a:rPr lang="en-US" dirty="0" err="1">
                <a:solidFill>
                  <a:schemeClr val="tx1"/>
                </a:solidFill>
                <a:latin typeface="+mj-lt"/>
                <a:cs typeface="+mj-cs"/>
              </a:rPr>
              <a:t>Cmdlet</a:t>
            </a:r>
            <a:r>
              <a:rPr lang="en-US" dirty="0">
                <a:solidFill>
                  <a:schemeClr val="tx1"/>
                </a:solidFill>
                <a:latin typeface="+mj-lt"/>
                <a:cs typeface="+mj-cs"/>
              </a:rPr>
              <a:t> Syntax - Required Parameter</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18</a:t>
            </a:fld>
            <a:endParaRPr lang="en-US"/>
          </a:p>
        </p:txBody>
      </p:sp>
      <p:graphicFrame>
        <p:nvGraphicFramePr>
          <p:cNvPr id="5" name="Table 4"/>
          <p:cNvGraphicFramePr>
            <a:graphicFrameLocks noGrp="1"/>
          </p:cNvGraphicFramePr>
          <p:nvPr>
            <p:extLst/>
          </p:nvPr>
        </p:nvGraphicFramePr>
        <p:xfrm>
          <a:off x="423872" y="1164545"/>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852221269"/>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2083476655"/>
                  </a:ext>
                </a:extLst>
              </a:tr>
              <a:tr h="1463397">
                <a:tc>
                  <a:txBody>
                    <a:bodyPr/>
                    <a:lstStyle/>
                    <a:p>
                      <a:r>
                        <a:rPr lang="en-AU" sz="1800" dirty="0" smtClean="0">
                          <a:solidFill>
                            <a:schemeClr val="bg1">
                              <a:lumMod val="65000"/>
                            </a:schemeClr>
                          </a:solidFill>
                          <a:latin typeface="Lucida Console" panose="020B0609040504020204" pitchFamily="49" charset="0"/>
                        </a:rPr>
                        <a:t>&lt;Command-Name&gt; </a:t>
                      </a:r>
                      <a:r>
                        <a:rPr lang="en-AU" sz="1800" dirty="0" smtClean="0">
                          <a:solidFill>
                            <a:schemeClr val="bg1"/>
                          </a:solidFill>
                          <a:latin typeface="Lucida Console" panose="020B0609040504020204" pitchFamily="49" charset="0"/>
                        </a:rPr>
                        <a:t>-Required Parameter Name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 xmlns:a16="http://schemas.microsoft.com/office/drawing/2014/main" val="1989280680"/>
                  </a:ext>
                </a:extLst>
              </a:tr>
            </a:tbl>
          </a:graphicData>
        </a:graphic>
      </p:graphicFrame>
    </p:spTree>
    <p:extLst>
      <p:ext uri="{BB962C8B-B14F-4D97-AF65-F5344CB8AC3E}">
        <p14:creationId xmlns:p14="http://schemas.microsoft.com/office/powerpoint/2010/main" val="651788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379511" y="3657659"/>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2587543726"/>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1582261695"/>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 [-</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[-ComputerName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smtClean="0">
                          <a:solidFill>
                            <a:schemeClr val="bg1"/>
                          </a:solidFill>
                          <a:latin typeface="Lucida Console" panose="020B0609040504020204" pitchFamily="49" charset="0"/>
                        </a:rPr>
                        <a:t>[-</a:t>
                      </a:r>
                      <a:r>
                        <a:rPr lang="en-AU" sz="1800" dirty="0" err="1" smtClean="0">
                          <a:solidFill>
                            <a:schemeClr val="bg1"/>
                          </a:solidFill>
                          <a:latin typeface="Lucida Console" panose="020B0609040504020204" pitchFamily="49" charset="0"/>
                        </a:rPr>
                        <a:t>UnjoinDomainCredential</a:t>
                      </a:r>
                      <a:r>
                        <a:rPr lang="en-AU" sz="1800" dirty="0" smtClean="0">
                          <a:solidFill>
                            <a:schemeClr val="bg1"/>
                          </a:solidFill>
                          <a:latin typeface="Lucida Console" panose="020B0609040504020204" pitchFamily="49" charset="0"/>
                        </a:rPr>
                        <a:t> &lt;</a:t>
                      </a:r>
                      <a:r>
                        <a:rPr lang="en-AU" sz="1800" dirty="0" err="1" smtClean="0">
                          <a:solidFill>
                            <a:schemeClr val="bg1"/>
                          </a:solidFill>
                          <a:latin typeface="Lucida Console" panose="020B0609040504020204" pitchFamily="49" charset="0"/>
                        </a:rPr>
                        <a:t>pscredential</a:t>
                      </a:r>
                      <a:r>
                        <a:rPr lang="en-AU" sz="1800" dirty="0" smtClean="0">
                          <a:solidFill>
                            <a:schemeClr val="bg1"/>
                          </a:solidFill>
                          <a:latin typeface="Lucida Console" panose="020B0609040504020204" pitchFamily="49" charset="0"/>
                        </a:rPr>
                        <a:t>&gt;] </a:t>
                      </a:r>
                      <a:r>
                        <a:rPr lang="en-AU" sz="1800" dirty="0" smtClean="0">
                          <a:solidFill>
                            <a:schemeClr val="bg1">
                              <a:lumMod val="65000"/>
                            </a:schemeClr>
                          </a:solidFill>
                          <a:latin typeface="Lucida Console" panose="020B0609040504020204" pitchFamily="49" charset="0"/>
                        </a:rPr>
                        <a:t>[-</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1446650679"/>
                  </a:ext>
                </a:extLst>
              </a:tr>
            </a:tbl>
          </a:graphicData>
        </a:graphic>
      </p:graphicFrame>
      <p:sp>
        <p:nvSpPr>
          <p:cNvPr id="6" name="Title 5"/>
          <p:cNvSpPr>
            <a:spLocks noGrp="1"/>
          </p:cNvSpPr>
          <p:nvPr>
            <p:ph type="title"/>
          </p:nvPr>
        </p:nvSpPr>
        <p:spPr>
          <a:xfrm>
            <a:off x="303292" y="608865"/>
            <a:ext cx="11277600" cy="685979"/>
          </a:xfrm>
        </p:spPr>
        <p:txBody>
          <a:bodyPr/>
          <a:lstStyle/>
          <a:p>
            <a:r>
              <a:rPr lang="en-US" dirty="0" err="1">
                <a:solidFill>
                  <a:schemeClr val="tx1"/>
                </a:solidFill>
                <a:latin typeface="+mj-lt"/>
                <a:cs typeface="+mj-cs"/>
              </a:rPr>
              <a:t>Cmdlet</a:t>
            </a:r>
            <a:r>
              <a:rPr lang="en-US" dirty="0">
                <a:solidFill>
                  <a:schemeClr val="tx1"/>
                </a:solidFill>
                <a:latin typeface="+mj-lt"/>
                <a:cs typeface="+mj-cs"/>
              </a:rPr>
              <a:t> Syntax - Optional Parameter and Value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19</a:t>
            </a:fld>
            <a:endParaRPr lang="en-US"/>
          </a:p>
        </p:txBody>
      </p:sp>
      <p:graphicFrame>
        <p:nvGraphicFramePr>
          <p:cNvPr id="5" name="Table 4"/>
          <p:cNvGraphicFramePr>
            <a:graphicFrameLocks noGrp="1"/>
          </p:cNvGraphicFramePr>
          <p:nvPr>
            <p:extLst/>
          </p:nvPr>
        </p:nvGraphicFramePr>
        <p:xfrm>
          <a:off x="379511" y="1599724"/>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2941615485"/>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864053002"/>
                  </a:ext>
                </a:extLst>
              </a:tr>
              <a:tr h="1463397">
                <a:tc>
                  <a:txBody>
                    <a:bodyPr/>
                    <a:lstStyle/>
                    <a:p>
                      <a:r>
                        <a:rPr lang="en-AU" sz="1800" dirty="0" smtClean="0">
                          <a:solidFill>
                            <a:schemeClr val="bg1">
                              <a:lumMod val="65000"/>
                            </a:schemeClr>
                          </a:solidFill>
                          <a:latin typeface="Lucida Console" panose="020B0609040504020204" pitchFamily="49" charset="0"/>
                        </a:rPr>
                        <a:t>&lt;Command-Name&gt; -&lt;Required Parameter Name&gt; &lt;Required Parameter Value&gt;</a:t>
                      </a:r>
                    </a:p>
                    <a:p>
                      <a:r>
                        <a:rPr lang="en-AU" sz="1800" dirty="0" smtClean="0">
                          <a:solidFill>
                            <a:schemeClr val="bg1"/>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Values&gt;[]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1595298197"/>
                  </a:ext>
                </a:extLst>
              </a:tr>
            </a:tbl>
          </a:graphicData>
        </a:graphic>
      </p:graphicFrame>
    </p:spTree>
    <p:extLst>
      <p:ext uri="{BB962C8B-B14F-4D97-AF65-F5344CB8AC3E}">
        <p14:creationId xmlns:p14="http://schemas.microsoft.com/office/powerpoint/2010/main" val="3457844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76425" y="1980822"/>
            <a:ext cx="8791575" cy="1529161"/>
          </a:xfrm>
        </p:spPr>
        <p:txBody>
          <a:bodyPr>
            <a:normAutofit fontScale="90000"/>
          </a:bodyPr>
          <a:lstStyle/>
          <a:p>
            <a:pPr algn="ctr" eaLnBrk="1" hangingPunct="1">
              <a:defRPr/>
            </a:pPr>
            <a:r>
              <a:rPr lang="en-US" dirty="0" smtClean="0"/>
              <a:t/>
            </a:r>
            <a:br>
              <a:rPr lang="en-US" dirty="0" smtClean="0"/>
            </a:br>
            <a:r>
              <a:rPr lang="en-US" dirty="0"/>
              <a:t/>
            </a:r>
            <a:br>
              <a:rPr lang="en-US" dirty="0"/>
            </a:br>
            <a:r>
              <a:rPr lang="en-US" smtClean="0"/>
              <a:t>Windows PowerShell</a:t>
            </a:r>
            <a:endParaRPr lang="en-US" dirty="0"/>
          </a:p>
        </p:txBody>
      </p:sp>
    </p:spTree>
    <p:extLst>
      <p:ext uri="{BB962C8B-B14F-4D97-AF65-F5344CB8AC3E}">
        <p14:creationId xmlns:p14="http://schemas.microsoft.com/office/powerpoint/2010/main" val="1682774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423873" y="3139440"/>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3624867974"/>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2343675758"/>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tx2">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 [-</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[-ComputerName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a:t>
                      </a:r>
                      <a:r>
                        <a:rPr lang="en-AU" sz="1800" dirty="0" smtClean="0">
                          <a:solidFill>
                            <a:schemeClr val="tx1"/>
                          </a:solidFill>
                          <a:latin typeface="Lucida Console" panose="020B0609040504020204" pitchFamily="49" charset="0"/>
                        </a:rPr>
                        <a:t> </a:t>
                      </a:r>
                      <a:r>
                        <a:rPr lang="en-AU" sz="1800" dirty="0" smtClean="0">
                          <a:solidFill>
                            <a:schemeClr val="bg1"/>
                          </a:solidFill>
                          <a:latin typeface="Lucida Console" panose="020B0609040504020204" pitchFamily="49" charset="0"/>
                        </a:rPr>
                        <a:t>[-Restart] </a:t>
                      </a:r>
                      <a:r>
                        <a:rPr lang="en-AU" sz="1800" dirty="0" smtClean="0">
                          <a:solidFill>
                            <a:schemeClr val="bg1">
                              <a:lumMod val="65000"/>
                            </a:schemeClr>
                          </a:solidFill>
                          <a:latin typeface="Lucida Console" panose="020B0609040504020204" pitchFamily="49" charset="0"/>
                        </a:rPr>
                        <a:t>[-</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3547321231"/>
                  </a:ext>
                </a:extLst>
              </a:tr>
            </a:tbl>
          </a:graphicData>
        </a:graphic>
      </p:graphicFrame>
      <p:sp>
        <p:nvSpPr>
          <p:cNvPr id="6" name="Title 5"/>
          <p:cNvSpPr>
            <a:spLocks noGrp="1"/>
          </p:cNvSpPr>
          <p:nvPr>
            <p:ph type="title"/>
          </p:nvPr>
        </p:nvSpPr>
        <p:spPr/>
        <p:txBody>
          <a:bodyPr/>
          <a:lstStyle/>
          <a:p>
            <a:r>
              <a:rPr lang="en-US" dirty="0" err="1">
                <a:solidFill>
                  <a:schemeClr val="tx1"/>
                </a:solidFill>
                <a:latin typeface="+mj-lt"/>
                <a:cs typeface="+mj-cs"/>
              </a:rPr>
              <a:t>Cmdlet</a:t>
            </a:r>
            <a:r>
              <a:rPr lang="en-US" dirty="0">
                <a:solidFill>
                  <a:schemeClr val="tx1"/>
                </a:solidFill>
                <a:latin typeface="+mj-lt"/>
                <a:cs typeface="+mj-cs"/>
              </a:rPr>
              <a:t> Syntax - Switch Parameter</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20</a:t>
            </a:fld>
            <a:endParaRPr lang="en-US"/>
          </a:p>
        </p:txBody>
      </p:sp>
      <p:graphicFrame>
        <p:nvGraphicFramePr>
          <p:cNvPr id="5" name="Table 4"/>
          <p:cNvGraphicFramePr>
            <a:graphicFrameLocks noGrp="1"/>
          </p:cNvGraphicFramePr>
          <p:nvPr>
            <p:extLst/>
          </p:nvPr>
        </p:nvGraphicFramePr>
        <p:xfrm>
          <a:off x="423872" y="1164545"/>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1905076758"/>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4224333673"/>
                  </a:ext>
                </a:extLst>
              </a:tr>
              <a:tr h="1463397">
                <a:tc>
                  <a:txBody>
                    <a:bodyPr/>
                    <a:lstStyle/>
                    <a:p>
                      <a:r>
                        <a:rPr lang="en-AU" sz="1800" dirty="0" smtClean="0">
                          <a:solidFill>
                            <a:schemeClr val="bg1">
                              <a:lumMod val="65000"/>
                            </a:schemeClr>
                          </a:solidFill>
                          <a:latin typeface="Lucida Console" panose="020B0609040504020204" pitchFamily="49" charset="0"/>
                        </a:rPr>
                        <a:t>&lt;Command-Name&gt; -&lt;Required Parameter Name&gt;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a:t>
                      </a:r>
                      <a:r>
                        <a:rPr lang="en-AU" sz="1800" dirty="0" smtClean="0">
                          <a:solidFill>
                            <a:schemeClr val="bg1">
                              <a:lumMod val="85000"/>
                            </a:schemeClr>
                          </a:solidFill>
                          <a:latin typeface="Lucida Console" panose="020B0609040504020204" pitchFamily="49" charset="0"/>
                        </a:rPr>
                        <a:t> </a:t>
                      </a:r>
                    </a:p>
                    <a:p>
                      <a:r>
                        <a:rPr lang="en-AU" sz="1800" dirty="0" smtClean="0">
                          <a:solidFill>
                            <a:schemeClr val="bg1"/>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Values&gt;[]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352057882"/>
                  </a:ext>
                </a:extLst>
              </a:tr>
            </a:tbl>
          </a:graphicData>
        </a:graphic>
      </p:graphicFrame>
    </p:spTree>
    <p:extLst>
      <p:ext uri="{BB962C8B-B14F-4D97-AF65-F5344CB8AC3E}">
        <p14:creationId xmlns:p14="http://schemas.microsoft.com/office/powerpoint/2010/main" val="3329147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455731" y="3657659"/>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2661230320"/>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71564088"/>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bg1">
                            <a:lumMod val="8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a:t>
                      </a:r>
                      <a:r>
                        <a:rPr lang="en-AU" sz="1800" dirty="0" smtClean="0">
                          <a:solidFill>
                            <a:schemeClr val="bg1">
                              <a:lumMod val="85000"/>
                            </a:schemeClr>
                          </a:solidFill>
                          <a:latin typeface="Lucida Console" panose="020B0609040504020204" pitchFamily="49" charset="0"/>
                        </a:rPr>
                        <a:t> </a:t>
                      </a:r>
                      <a:r>
                        <a:rPr lang="en-AU" sz="1800" dirty="0" smtClean="0">
                          <a:solidFill>
                            <a:schemeClr val="bg1"/>
                          </a:solidFill>
                          <a:latin typeface="Lucida Console" panose="020B0609040504020204" pitchFamily="49" charset="0"/>
                        </a:rPr>
                        <a:t>[-</a:t>
                      </a:r>
                      <a:r>
                        <a:rPr lang="en-AU" sz="1800" dirty="0" err="1" smtClean="0">
                          <a:solidFill>
                            <a:schemeClr val="bg1"/>
                          </a:solidFill>
                          <a:latin typeface="Lucida Console" panose="020B0609040504020204" pitchFamily="49" charset="0"/>
                        </a:rPr>
                        <a:t>DomainName</a:t>
                      </a:r>
                      <a:r>
                        <a:rPr lang="en-AU" sz="1800" dirty="0" smtClean="0">
                          <a:solidFill>
                            <a:schemeClr val="bg1"/>
                          </a:solidFill>
                          <a:latin typeface="Lucida Console" panose="020B0609040504020204" pitchFamily="49" charset="0"/>
                        </a:rPr>
                        <a:t>] &lt;string&gt; </a:t>
                      </a:r>
                      <a:r>
                        <a:rPr lang="en-AU" sz="1800" dirty="0" smtClean="0">
                          <a:solidFill>
                            <a:schemeClr val="bg1">
                              <a:lumMod val="65000"/>
                            </a:schemeClr>
                          </a:solidFill>
                          <a:latin typeface="Lucida Console" panose="020B0609040504020204" pitchFamily="49" charset="0"/>
                        </a:rPr>
                        <a:t>-Credential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[-ComputerName &lt;string[]&gt;] [-</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417889892"/>
                  </a:ext>
                </a:extLst>
              </a:tr>
            </a:tbl>
          </a:graphicData>
        </a:graphic>
      </p:graphicFrame>
      <p:sp>
        <p:nvSpPr>
          <p:cNvPr id="6" name="Title 5"/>
          <p:cNvSpPr>
            <a:spLocks noGrp="1"/>
          </p:cNvSpPr>
          <p:nvPr>
            <p:ph type="title"/>
          </p:nvPr>
        </p:nvSpPr>
        <p:spPr>
          <a:xfrm>
            <a:off x="303292" y="532646"/>
            <a:ext cx="11277600" cy="685979"/>
          </a:xfrm>
        </p:spPr>
        <p:txBody>
          <a:bodyPr/>
          <a:lstStyle/>
          <a:p>
            <a:r>
              <a:rPr lang="en-US" dirty="0" err="1">
                <a:solidFill>
                  <a:schemeClr val="tx1"/>
                </a:solidFill>
                <a:latin typeface="+mj-lt"/>
                <a:cs typeface="+mj-cs"/>
              </a:rPr>
              <a:t>Cmdlet</a:t>
            </a:r>
            <a:r>
              <a:rPr lang="en-US" dirty="0">
                <a:solidFill>
                  <a:schemeClr val="tx1"/>
                </a:solidFill>
                <a:latin typeface="+mj-lt"/>
                <a:cs typeface="+mj-cs"/>
              </a:rPr>
              <a:t> Syntax - Optional Parameter, Required Value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21</a:t>
            </a:fld>
            <a:endParaRPr lang="en-US"/>
          </a:p>
        </p:txBody>
      </p:sp>
      <p:graphicFrame>
        <p:nvGraphicFramePr>
          <p:cNvPr id="5" name="Table 4"/>
          <p:cNvGraphicFramePr>
            <a:graphicFrameLocks noGrp="1"/>
          </p:cNvGraphicFramePr>
          <p:nvPr>
            <p:extLst/>
          </p:nvPr>
        </p:nvGraphicFramePr>
        <p:xfrm>
          <a:off x="455731" y="1599724"/>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264366270"/>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2047195539"/>
                  </a:ext>
                </a:extLst>
              </a:tr>
              <a:tr h="1463397">
                <a:tc>
                  <a:txBody>
                    <a:bodyPr/>
                    <a:lstStyle/>
                    <a:p>
                      <a:r>
                        <a:rPr lang="en-AU" sz="1800" dirty="0" smtClean="0">
                          <a:solidFill>
                            <a:schemeClr val="bg1">
                              <a:lumMod val="65000"/>
                            </a:schemeClr>
                          </a:solidFill>
                          <a:latin typeface="Lucida Console" panose="020B0609040504020204" pitchFamily="49" charset="0"/>
                        </a:rPr>
                        <a:t>&lt;Command-Name&gt; -&lt;Required Parameter Name&gt;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solidFill>
                          <a:latin typeface="Lucida Console" panose="020B0609040504020204" pitchFamily="49" charset="0"/>
                        </a:rPr>
                        <a:t>[-&lt;Optional Parameter Name&gt;] &lt;Required Parameter Value&gt;</a:t>
                      </a:r>
                    </a:p>
                    <a:p>
                      <a:r>
                        <a:rPr lang="en-AU" sz="1800" dirty="0" smtClean="0">
                          <a:solidFill>
                            <a:schemeClr val="bg1">
                              <a:lumMod val="65000"/>
                            </a:schemeClr>
                          </a:solidFill>
                          <a:latin typeface="Lucida Console" panose="020B0609040504020204" pitchFamily="49" charset="0"/>
                        </a:rPr>
                        <a:t>&lt;Multiple Parameter Values&gt;[]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4182559140"/>
                  </a:ext>
                </a:extLst>
              </a:tr>
            </a:tbl>
          </a:graphicData>
        </a:graphic>
      </p:graphicFrame>
    </p:spTree>
    <p:extLst>
      <p:ext uri="{BB962C8B-B14F-4D97-AF65-F5344CB8AC3E}">
        <p14:creationId xmlns:p14="http://schemas.microsoft.com/office/powerpoint/2010/main" val="2460207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455731" y="3733879"/>
          <a:ext cx="11158528" cy="2652402"/>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4256462812"/>
                    </a:ext>
                  </a:extLst>
                </a:gridCol>
              </a:tblGrid>
              <a:tr h="365831">
                <a:tc>
                  <a:txBody>
                    <a:bodyPr/>
                    <a:lstStyle/>
                    <a:p>
                      <a:r>
                        <a:rPr lang="en-US" sz="1800" dirty="0" smtClean="0"/>
                        <a:t>Syntax</a:t>
                      </a:r>
                      <a:r>
                        <a:rPr lang="en-US" sz="1800" baseline="0" dirty="0" smtClean="0"/>
                        <a:t> Sample</a:t>
                      </a:r>
                      <a:endParaRPr lang="en-US" sz="1800" dirty="0"/>
                    </a:p>
                  </a:txBody>
                  <a:tcPr/>
                </a:tc>
                <a:extLst>
                  <a:ext uri="{0D108BD9-81ED-4DB2-BD59-A6C34878D82A}">
                    <a16:rowId xmlns="" xmlns:a16="http://schemas.microsoft.com/office/drawing/2014/main" val="215572632"/>
                  </a:ext>
                </a:extLst>
              </a:tr>
              <a:tr h="2286571">
                <a:tc>
                  <a:txBody>
                    <a:bodyPr/>
                    <a:lstStyle/>
                    <a:p>
                      <a:r>
                        <a:rPr lang="en-AU" sz="1800" dirty="0" smtClean="0">
                          <a:solidFill>
                            <a:schemeClr val="tx2">
                              <a:lumMod val="65000"/>
                            </a:schemeClr>
                          </a:solidFill>
                          <a:latin typeface="Lucida Console" panose="020B0609040504020204" pitchFamily="49" charset="0"/>
                        </a:rPr>
                        <a:t>PS C:\&gt; </a:t>
                      </a:r>
                      <a:r>
                        <a:rPr lang="en-AU" sz="1800" dirty="0" smtClean="0"/>
                        <a:t> </a:t>
                      </a:r>
                      <a:r>
                        <a:rPr lang="en-AU" sz="1800" dirty="0" smtClean="0">
                          <a:solidFill>
                            <a:srgbClr val="E0FFFF"/>
                          </a:solidFill>
                          <a:latin typeface="Lucida Console" panose="020B0609040504020204" pitchFamily="49" charset="0"/>
                        </a:rPr>
                        <a:t>Get-Command</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–Name</a:t>
                      </a:r>
                      <a:r>
                        <a:rPr lang="en-AU" sz="1800" dirty="0" smtClean="0">
                          <a:solidFill>
                            <a:srgbClr val="F5F5F5"/>
                          </a:solidFill>
                          <a:latin typeface="Lucida Console" panose="020B0609040504020204" pitchFamily="49" charset="0"/>
                        </a:rPr>
                        <a:t> </a:t>
                      </a:r>
                      <a:r>
                        <a:rPr lang="en-AU" sz="1800" dirty="0" smtClean="0">
                          <a:solidFill>
                            <a:srgbClr val="EE82EE"/>
                          </a:solidFill>
                          <a:latin typeface="Lucida Console" panose="020B0609040504020204" pitchFamily="49" charset="0"/>
                        </a:rPr>
                        <a:t>Add-Computer</a:t>
                      </a:r>
                      <a:r>
                        <a:rPr lang="en-AU" sz="1800" dirty="0" smtClean="0">
                          <a:solidFill>
                            <a:srgbClr val="F5F5F5"/>
                          </a:solidFill>
                          <a:latin typeface="Lucida Console" panose="020B0609040504020204" pitchFamily="49" charset="0"/>
                        </a:rPr>
                        <a:t> </a:t>
                      </a:r>
                      <a:r>
                        <a:rPr lang="en-AU" sz="1800" dirty="0" smtClean="0">
                          <a:solidFill>
                            <a:srgbClr val="FFE4B5"/>
                          </a:solidFill>
                          <a:latin typeface="Lucida Console" panose="020B0609040504020204" pitchFamily="49" charset="0"/>
                        </a:rPr>
                        <a:t>–Syntax </a:t>
                      </a:r>
                    </a:p>
                    <a:p>
                      <a:endParaRPr lang="en-AU" sz="1800" dirty="0" smtClean="0">
                        <a:solidFill>
                          <a:schemeClr val="tx2">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Add-Computer [-</a:t>
                      </a:r>
                      <a:r>
                        <a:rPr lang="en-AU" sz="1800" dirty="0" err="1" smtClean="0">
                          <a:solidFill>
                            <a:schemeClr val="bg1">
                              <a:lumMod val="65000"/>
                            </a:schemeClr>
                          </a:solidFill>
                          <a:latin typeface="Lucida Console" panose="020B0609040504020204" pitchFamily="49" charset="0"/>
                        </a:rPr>
                        <a:t>DomainName</a:t>
                      </a:r>
                      <a:r>
                        <a:rPr lang="en-AU" sz="1800" dirty="0" smtClean="0">
                          <a:solidFill>
                            <a:schemeClr val="bg1">
                              <a:lumMod val="65000"/>
                            </a:schemeClr>
                          </a:solidFill>
                          <a:latin typeface="Lucida Console" panose="020B0609040504020204" pitchFamily="49" charset="0"/>
                        </a:rPr>
                        <a:t>] &lt;string&gt; -Credential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[-ComputerName </a:t>
                      </a:r>
                      <a:r>
                        <a:rPr lang="en-AU" sz="1800" dirty="0" smtClean="0">
                          <a:solidFill>
                            <a:schemeClr val="bg1">
                              <a:lumMod val="85000"/>
                            </a:schemeClr>
                          </a:solidFill>
                          <a:latin typeface="Lucida Console" panose="020B0609040504020204" pitchFamily="49" charset="0"/>
                        </a:rPr>
                        <a:t>&lt;</a:t>
                      </a:r>
                      <a:r>
                        <a:rPr lang="en-AU" sz="1800" dirty="0" smtClean="0">
                          <a:solidFill>
                            <a:schemeClr val="bg1"/>
                          </a:solidFill>
                          <a:latin typeface="Lucida Console" panose="020B0609040504020204" pitchFamily="49" charset="0"/>
                        </a:rPr>
                        <a:t>string[]</a:t>
                      </a:r>
                      <a:r>
                        <a:rPr lang="en-AU" sz="1800" dirty="0" smtClean="0">
                          <a:solidFill>
                            <a:schemeClr val="bg1">
                              <a:lumMod val="85000"/>
                            </a:schemeClr>
                          </a:solidFill>
                          <a:latin typeface="Lucida Console" panose="020B0609040504020204" pitchFamily="49" charset="0"/>
                        </a:rPr>
                        <a:t>&gt;] </a:t>
                      </a:r>
                      <a:r>
                        <a:rPr lang="en-AU" sz="1800" dirty="0" smtClean="0">
                          <a:solidFill>
                            <a:schemeClr val="bg1">
                              <a:lumMod val="65000"/>
                            </a:schemeClr>
                          </a:solidFill>
                          <a:latin typeface="Lucida Console" panose="020B0609040504020204" pitchFamily="49" charset="0"/>
                        </a:rPr>
                        <a:t>[-</a:t>
                      </a:r>
                      <a:r>
                        <a:rPr lang="en-AU" sz="1800" dirty="0" err="1" smtClean="0">
                          <a:solidFill>
                            <a:schemeClr val="bg1">
                              <a:lumMod val="65000"/>
                            </a:schemeClr>
                          </a:solidFill>
                          <a:latin typeface="Lucida Console" panose="020B0609040504020204" pitchFamily="49" charset="0"/>
                        </a:rPr>
                        <a:t>LocalCredential</a:t>
                      </a:r>
                      <a:endParaRPr lang="en-AU" sz="1800" dirty="0" smtClean="0">
                        <a:solidFill>
                          <a:schemeClr val="bg1">
                            <a:lumMod val="65000"/>
                          </a:schemeClr>
                        </a:solidFill>
                        <a:latin typeface="Lucida Console" panose="020B0609040504020204" pitchFamily="49" charset="0"/>
                      </a:endParaRP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UnjoinDomainCredential</a:t>
                      </a:r>
                      <a:r>
                        <a:rPr lang="en-AU" sz="1800" dirty="0" smtClean="0">
                          <a:solidFill>
                            <a:schemeClr val="bg1">
                              <a:lumMod val="65000"/>
                            </a:schemeClr>
                          </a:solidFill>
                          <a:latin typeface="Lucida Console" panose="020B0609040504020204" pitchFamily="49" charset="0"/>
                        </a:rPr>
                        <a:t> &lt;</a:t>
                      </a:r>
                      <a:r>
                        <a:rPr lang="en-AU" sz="1800" dirty="0" err="1" smtClean="0">
                          <a:solidFill>
                            <a:schemeClr val="bg1">
                              <a:lumMod val="65000"/>
                            </a:schemeClr>
                          </a:solidFill>
                          <a:latin typeface="Lucida Console" panose="020B0609040504020204" pitchFamily="49" charset="0"/>
                        </a:rPr>
                        <a:t>pscredential</a:t>
                      </a:r>
                      <a:r>
                        <a:rPr lang="en-AU" sz="1800" dirty="0" smtClean="0">
                          <a:solidFill>
                            <a:schemeClr val="bg1">
                              <a:lumMod val="65000"/>
                            </a:schemeClr>
                          </a:solidFill>
                          <a:latin typeface="Lucida Console" panose="020B0609040504020204" pitchFamily="49" charset="0"/>
                        </a:rPr>
                        <a:t>&gt;] [-</a:t>
                      </a:r>
                      <a:r>
                        <a:rPr lang="en-AU" sz="1800" dirty="0" err="1" smtClean="0">
                          <a:solidFill>
                            <a:schemeClr val="bg1">
                              <a:lumMod val="65000"/>
                            </a:schemeClr>
                          </a:solidFill>
                          <a:latin typeface="Lucida Console" panose="020B0609040504020204" pitchFamily="49" charset="0"/>
                        </a:rPr>
                        <a:t>OUPath</a:t>
                      </a:r>
                      <a:r>
                        <a:rPr lang="en-AU" sz="1800" dirty="0" smtClean="0">
                          <a:solidFill>
                            <a:schemeClr val="bg1">
                              <a:lumMod val="65000"/>
                            </a:schemeClr>
                          </a:solidFill>
                          <a:latin typeface="Lucida Console" panose="020B0609040504020204" pitchFamily="49" charset="0"/>
                        </a:rPr>
                        <a:t> &lt;string&gt;] [-Server &lt;string&gt;] [-Unsecure] [-Options</a:t>
                      </a:r>
                    </a:p>
                    <a:p>
                      <a:r>
                        <a:rPr lang="en-AU" sz="1800" dirty="0" smtClean="0">
                          <a:solidFill>
                            <a:schemeClr val="bg1">
                              <a:lumMod val="65000"/>
                            </a:schemeClr>
                          </a:solidFill>
                          <a:latin typeface="Lucida Console" panose="020B0609040504020204" pitchFamily="49" charset="0"/>
                        </a:rPr>
                        <a:t>&lt;</a:t>
                      </a:r>
                      <a:r>
                        <a:rPr lang="en-AU" sz="1800" dirty="0" err="1" smtClean="0">
                          <a:solidFill>
                            <a:schemeClr val="bg1">
                              <a:lumMod val="65000"/>
                            </a:schemeClr>
                          </a:solidFill>
                          <a:latin typeface="Lucida Console" panose="020B0609040504020204" pitchFamily="49" charset="0"/>
                        </a:rPr>
                        <a:t>JoinOptions</a:t>
                      </a:r>
                      <a:r>
                        <a:rPr lang="en-AU" sz="1800" dirty="0" smtClean="0">
                          <a:solidFill>
                            <a:schemeClr val="bg1">
                              <a:lumMod val="65000"/>
                            </a:schemeClr>
                          </a:solidFill>
                          <a:latin typeface="Lucida Console" panose="020B0609040504020204" pitchFamily="49" charset="0"/>
                        </a:rPr>
                        <a:t>&gt;] [-Restart] [-</a:t>
                      </a:r>
                      <a:r>
                        <a:rPr lang="en-AU" sz="1800" dirty="0" err="1" smtClean="0">
                          <a:solidFill>
                            <a:schemeClr val="bg1">
                              <a:lumMod val="65000"/>
                            </a:schemeClr>
                          </a:solidFill>
                          <a:latin typeface="Lucida Console" panose="020B0609040504020204" pitchFamily="49" charset="0"/>
                        </a:rPr>
                        <a:t>PassThru</a:t>
                      </a:r>
                      <a:r>
                        <a:rPr lang="en-AU" sz="1800" dirty="0" smtClean="0">
                          <a:solidFill>
                            <a:schemeClr val="bg1">
                              <a:lumMod val="65000"/>
                            </a:schemeClr>
                          </a:solidFill>
                          <a:latin typeface="Lucida Console" panose="020B0609040504020204" pitchFamily="49" charset="0"/>
                        </a:rPr>
                        <a:t>] [-</a:t>
                      </a:r>
                      <a:r>
                        <a:rPr lang="en-AU" sz="1800" dirty="0" err="1" smtClean="0">
                          <a:solidFill>
                            <a:schemeClr val="bg1">
                              <a:lumMod val="65000"/>
                            </a:schemeClr>
                          </a:solidFill>
                          <a:latin typeface="Lucida Console" panose="020B0609040504020204" pitchFamily="49" charset="0"/>
                        </a:rPr>
                        <a:t>NewName</a:t>
                      </a:r>
                      <a:r>
                        <a:rPr lang="en-AU" sz="1800" dirty="0" smtClean="0">
                          <a:solidFill>
                            <a:schemeClr val="bg1">
                              <a:lumMod val="65000"/>
                            </a:schemeClr>
                          </a:solidFill>
                          <a:latin typeface="Lucida Console" panose="020B0609040504020204" pitchFamily="49" charset="0"/>
                        </a:rPr>
                        <a:t> &lt;string&gt;] [-Force] [-</a:t>
                      </a:r>
                      <a:r>
                        <a:rPr lang="en-AU" sz="1800" dirty="0" err="1" smtClean="0">
                          <a:solidFill>
                            <a:schemeClr val="bg1">
                              <a:lumMod val="65000"/>
                            </a:schemeClr>
                          </a:solidFill>
                          <a:latin typeface="Lucida Console" panose="020B0609040504020204" pitchFamily="49" charset="0"/>
                        </a:rPr>
                        <a:t>WhatIf</a:t>
                      </a:r>
                      <a:r>
                        <a:rPr lang="en-AU" sz="1800" dirty="0" smtClean="0">
                          <a:solidFill>
                            <a:schemeClr val="bg1">
                              <a:lumMod val="65000"/>
                            </a:schemeClr>
                          </a:solidFill>
                          <a:latin typeface="Lucida Console" panose="020B0609040504020204" pitchFamily="49" charset="0"/>
                        </a:rPr>
                        <a:t>] [-Confirm] [&lt;</a:t>
                      </a:r>
                      <a:r>
                        <a:rPr lang="en-AU" sz="1800" dirty="0" err="1" smtClean="0">
                          <a:solidFill>
                            <a:schemeClr val="bg1">
                              <a:lumMod val="65000"/>
                            </a:schemeClr>
                          </a:solidFill>
                          <a:latin typeface="Lucida Console" panose="020B0609040504020204" pitchFamily="49" charset="0"/>
                        </a:rPr>
                        <a:t>CommonParameters</a:t>
                      </a:r>
                      <a:r>
                        <a:rPr lang="en-AU" sz="1800" dirty="0" smtClean="0">
                          <a:solidFill>
                            <a:schemeClr val="bg1">
                              <a:lumMod val="65000"/>
                            </a:schemeClr>
                          </a:solidFill>
                          <a:latin typeface="Lucida Console" panose="020B0609040504020204" pitchFamily="49" charset="0"/>
                        </a:rPr>
                        <a:t>&gt;]</a:t>
                      </a:r>
                      <a:endParaRPr lang="en-AU" sz="1800" dirty="0">
                        <a:solidFill>
                          <a:schemeClr val="bg1">
                            <a:lumMod val="65000"/>
                          </a:schemeClr>
                        </a:solidFill>
                        <a:latin typeface="Lucida Console" panose="020B0609040504020204" pitchFamily="49" charset="0"/>
                      </a:endParaRPr>
                    </a:p>
                  </a:txBody>
                  <a:tcPr>
                    <a:solidFill>
                      <a:srgbClr val="012456"/>
                    </a:solidFill>
                  </a:tcPr>
                </a:tc>
                <a:extLst>
                  <a:ext uri="{0D108BD9-81ED-4DB2-BD59-A6C34878D82A}">
                    <a16:rowId xmlns="" xmlns:a16="http://schemas.microsoft.com/office/drawing/2014/main" val="816560526"/>
                  </a:ext>
                </a:extLst>
              </a:tr>
            </a:tbl>
          </a:graphicData>
        </a:graphic>
      </p:graphicFrame>
      <p:sp>
        <p:nvSpPr>
          <p:cNvPr id="6" name="Title 5"/>
          <p:cNvSpPr>
            <a:spLocks noGrp="1"/>
          </p:cNvSpPr>
          <p:nvPr>
            <p:ph type="title"/>
          </p:nvPr>
        </p:nvSpPr>
        <p:spPr>
          <a:xfrm>
            <a:off x="379512" y="685085"/>
            <a:ext cx="11277600" cy="685979"/>
          </a:xfrm>
        </p:spPr>
        <p:txBody>
          <a:bodyPr/>
          <a:lstStyle/>
          <a:p>
            <a:r>
              <a:rPr lang="en-US" dirty="0" err="1">
                <a:solidFill>
                  <a:schemeClr val="tx1"/>
                </a:solidFill>
                <a:latin typeface="+mj-lt"/>
                <a:cs typeface="+mj-cs"/>
              </a:rPr>
              <a:t>Cmdlet</a:t>
            </a:r>
            <a:r>
              <a:rPr lang="en-US" dirty="0">
                <a:solidFill>
                  <a:schemeClr val="tx1"/>
                </a:solidFill>
                <a:latin typeface="+mj-lt"/>
                <a:cs typeface="+mj-cs"/>
              </a:rPr>
              <a:t> Syntax - Multiple Parameter Values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22</a:t>
            </a:fld>
            <a:endParaRPr lang="en-US"/>
          </a:p>
        </p:txBody>
      </p:sp>
      <p:graphicFrame>
        <p:nvGraphicFramePr>
          <p:cNvPr id="5" name="Table 4"/>
          <p:cNvGraphicFramePr>
            <a:graphicFrameLocks noGrp="1"/>
          </p:cNvGraphicFramePr>
          <p:nvPr>
            <p:extLst/>
          </p:nvPr>
        </p:nvGraphicFramePr>
        <p:xfrm>
          <a:off x="455731" y="1675944"/>
          <a:ext cx="11158528" cy="1829228"/>
        </p:xfrm>
        <a:graphic>
          <a:graphicData uri="http://schemas.openxmlformats.org/drawingml/2006/table">
            <a:tbl>
              <a:tblPr bandRow="1">
                <a:tableStyleId>{5C22544A-7EE6-4342-B048-85BDC9FD1C3A}</a:tableStyleId>
              </a:tblPr>
              <a:tblGrid>
                <a:gridCol w="11158528">
                  <a:extLst>
                    <a:ext uri="{9D8B030D-6E8A-4147-A177-3AD203B41FA5}">
                      <a16:colId xmlns="" xmlns:a16="http://schemas.microsoft.com/office/drawing/2014/main" val="3347931756"/>
                    </a:ext>
                  </a:extLst>
                </a:gridCol>
              </a:tblGrid>
              <a:tr h="365831">
                <a:tc>
                  <a:txBody>
                    <a:bodyPr/>
                    <a:lstStyle/>
                    <a:p>
                      <a:r>
                        <a:rPr lang="en-US" sz="1800" dirty="0" smtClean="0"/>
                        <a:t>Syntax Definition</a:t>
                      </a:r>
                      <a:endParaRPr lang="en-US" sz="1800" dirty="0"/>
                    </a:p>
                  </a:txBody>
                  <a:tcPr/>
                </a:tc>
                <a:extLst>
                  <a:ext uri="{0D108BD9-81ED-4DB2-BD59-A6C34878D82A}">
                    <a16:rowId xmlns="" xmlns:a16="http://schemas.microsoft.com/office/drawing/2014/main" val="3022320223"/>
                  </a:ext>
                </a:extLst>
              </a:tr>
              <a:tr h="1463397">
                <a:tc>
                  <a:txBody>
                    <a:bodyPr/>
                    <a:lstStyle/>
                    <a:p>
                      <a:r>
                        <a:rPr lang="en-AU" sz="1800" dirty="0" smtClean="0">
                          <a:solidFill>
                            <a:schemeClr val="bg1">
                              <a:lumMod val="65000"/>
                            </a:schemeClr>
                          </a:solidFill>
                          <a:latin typeface="Lucida Console" panose="020B0609040504020204" pitchFamily="49" charset="0"/>
                        </a:rPr>
                        <a:t>&lt;Command-Name&gt; -&lt;Required Parameter Name&gt; &lt;Required Parameter Value&gt;</a:t>
                      </a:r>
                    </a:p>
                    <a:p>
                      <a:r>
                        <a:rPr lang="en-AU" sz="1800" dirty="0" smtClean="0">
                          <a:solidFill>
                            <a:schemeClr val="bg1">
                              <a:lumMod val="65000"/>
                            </a:schemeClr>
                          </a:solidFill>
                          <a:latin typeface="Lucida Console" panose="020B0609040504020204" pitchFamily="49" charset="0"/>
                        </a:rPr>
                        <a:t>[-&lt;Optional Parameter Name&gt; &lt;Optional Parameter Value&gt;] </a:t>
                      </a:r>
                    </a:p>
                    <a:p>
                      <a:r>
                        <a:rPr lang="en-AU" sz="1800" dirty="0" smtClean="0">
                          <a:solidFill>
                            <a:schemeClr val="bg1">
                              <a:lumMod val="65000"/>
                            </a:schemeClr>
                          </a:solidFill>
                          <a:latin typeface="Lucida Console" panose="020B0609040504020204" pitchFamily="49" charset="0"/>
                        </a:rPr>
                        <a:t>[-&lt;Optional Switch Parameters&gt;] </a:t>
                      </a:r>
                    </a:p>
                    <a:p>
                      <a:r>
                        <a:rPr lang="en-AU" sz="1800" dirty="0" smtClean="0">
                          <a:solidFill>
                            <a:schemeClr val="bg1">
                              <a:lumMod val="65000"/>
                            </a:schemeClr>
                          </a:solidFill>
                          <a:latin typeface="Lucida Console" panose="020B0609040504020204" pitchFamily="49" charset="0"/>
                        </a:rPr>
                        <a:t>[-&lt;Optional Parameter Name&gt;] &lt;Required Parameter Value&gt;</a:t>
                      </a:r>
                    </a:p>
                    <a:p>
                      <a:r>
                        <a:rPr lang="en-AU" sz="1800" dirty="0" smtClean="0">
                          <a:solidFill>
                            <a:schemeClr val="bg1"/>
                          </a:solidFill>
                          <a:latin typeface="Lucida Console" panose="020B0609040504020204" pitchFamily="49" charset="0"/>
                        </a:rPr>
                        <a:t>&lt;Multiple Parameter Values&gt;[]</a:t>
                      </a:r>
                    </a:p>
                  </a:txBody>
                  <a:tcPr>
                    <a:solidFill>
                      <a:srgbClr val="012456"/>
                    </a:solidFill>
                  </a:tcPr>
                </a:tc>
                <a:extLst>
                  <a:ext uri="{0D108BD9-81ED-4DB2-BD59-A6C34878D82A}">
                    <a16:rowId xmlns="" xmlns:a16="http://schemas.microsoft.com/office/drawing/2014/main" val="596711584"/>
                  </a:ext>
                </a:extLst>
              </a:tr>
            </a:tbl>
          </a:graphicData>
        </a:graphic>
      </p:graphicFrame>
    </p:spTree>
    <p:extLst>
      <p:ext uri="{BB962C8B-B14F-4D97-AF65-F5344CB8AC3E}">
        <p14:creationId xmlns:p14="http://schemas.microsoft.com/office/powerpoint/2010/main" val="2108408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1951" y="761305"/>
            <a:ext cx="11277600" cy="685979"/>
          </a:xfrm>
        </p:spPr>
        <p:txBody>
          <a:bodyPr/>
          <a:lstStyle/>
          <a:p>
            <a:r>
              <a:rPr lang="en-US" dirty="0">
                <a:solidFill>
                  <a:schemeClr val="tx1"/>
                </a:solidFill>
                <a:latin typeface="+mj-lt"/>
                <a:cs typeface="+mj-cs"/>
              </a:rPr>
              <a:t>Cmdlet </a:t>
            </a:r>
            <a:r>
              <a:rPr lang="en-US" dirty="0" smtClean="0">
                <a:solidFill>
                  <a:schemeClr val="tx1"/>
                </a:solidFill>
                <a:latin typeface="+mj-lt"/>
                <a:cs typeface="+mj-cs"/>
              </a:rPr>
              <a:t>Syntax</a:t>
            </a:r>
            <a:r>
              <a:rPr lang="en-US" dirty="0" smtClean="0">
                <a:solidFill>
                  <a:schemeClr val="accent1"/>
                </a:solidFill>
              </a:rPr>
              <a:t/>
            </a:r>
            <a:br>
              <a:rPr lang="en-US" dirty="0" smtClean="0">
                <a:solidFill>
                  <a:schemeClr val="accent1"/>
                </a:solidFill>
              </a:rPr>
            </a:br>
            <a:endParaRPr lang="en-US" sz="2800" dirty="0">
              <a:solidFill>
                <a:srgbClr val="7030A0"/>
              </a:solidFill>
            </a:endParaRPr>
          </a:p>
        </p:txBody>
      </p:sp>
      <p:sp>
        <p:nvSpPr>
          <p:cNvPr id="4" name="Slide Number Placeholder 3"/>
          <p:cNvSpPr>
            <a:spLocks noGrp="1"/>
          </p:cNvSpPr>
          <p:nvPr>
            <p:ph type="sldNum" sz="quarter" idx="11"/>
          </p:nvPr>
        </p:nvSpPr>
        <p:spPr/>
        <p:txBody>
          <a:bodyPr>
            <a:normAutofit/>
          </a:bodyPr>
          <a:lstStyle/>
          <a:p>
            <a:fld id="{74A398B2-5A34-1A4A-811E-F4027282568C}" type="slidenum">
              <a:rPr lang="en-US" smtClean="0"/>
              <a:pPr/>
              <a:t>23</a:t>
            </a:fld>
            <a:endParaRPr lang="en-US"/>
          </a:p>
        </p:txBody>
      </p:sp>
      <p:sp>
        <p:nvSpPr>
          <p:cNvPr id="2" name="TextBox 1"/>
          <p:cNvSpPr txBox="1"/>
          <p:nvPr/>
        </p:nvSpPr>
        <p:spPr>
          <a:xfrm>
            <a:off x="608171" y="2057043"/>
            <a:ext cx="11168989" cy="3170099"/>
          </a:xfrm>
          <a:prstGeom prst="rect">
            <a:avLst/>
          </a:prstGeom>
          <a:solidFill>
            <a:srgbClr val="012456"/>
          </a:solidFill>
        </p:spPr>
        <p:txBody>
          <a:bodyPr wrap="square" rtlCol="0">
            <a:spAutoFit/>
          </a:bodyPr>
          <a:lstStyle/>
          <a:p>
            <a:pPr defTabSz="457200"/>
            <a:r>
              <a:rPr lang="en-AU" sz="2000" dirty="0">
                <a:solidFill>
                  <a:srgbClr val="FFFFFF">
                    <a:lumMod val="65000"/>
                  </a:srgbClr>
                </a:solidFill>
                <a:latin typeface="Lucida Console" panose="020B0609040504020204" pitchFamily="49" charset="0"/>
              </a:rPr>
              <a:t>PS C:\&gt; </a:t>
            </a:r>
            <a:r>
              <a:rPr lang="en-AU" sz="2000" dirty="0">
                <a:solidFill>
                  <a:prstClr val="white"/>
                </a:solidFill>
              </a:rPr>
              <a:t> </a:t>
            </a:r>
            <a:r>
              <a:rPr lang="en-AU" sz="2000" dirty="0">
                <a:solidFill>
                  <a:srgbClr val="E0FFFF"/>
                </a:solidFill>
                <a:latin typeface="Lucida Console" panose="020B0609040504020204" pitchFamily="49" charset="0"/>
              </a:rPr>
              <a:t>Get-Command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Stop-Process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–Syntax </a:t>
            </a:r>
          </a:p>
          <a:p>
            <a:pPr defTabSz="457200"/>
            <a:endParaRPr lang="en-AU" sz="2000" dirty="0">
              <a:solidFill>
                <a:srgbClr val="FFFFFF">
                  <a:lumMod val="50000"/>
                </a:srgbClr>
              </a:solidFill>
              <a:latin typeface="Lucida Console" panose="020B0609040504020204" pitchFamily="49" charset="0"/>
            </a:endParaRPr>
          </a:p>
          <a:p>
            <a:pPr defTabSz="457200"/>
            <a:r>
              <a:rPr lang="en-AU" sz="2000" dirty="0">
                <a:solidFill>
                  <a:srgbClr val="FFFFFF">
                    <a:lumMod val="50000"/>
                  </a:srgbClr>
                </a:solidFill>
                <a:latin typeface="Lucida Console" panose="020B0609040504020204" pitchFamily="49" charset="0"/>
              </a:rPr>
              <a:t>Stop-Process </a:t>
            </a:r>
            <a:r>
              <a:rPr lang="en-AU" sz="2000" dirty="0">
                <a:solidFill>
                  <a:prstClr val="white"/>
                </a:solidFill>
                <a:latin typeface="Lucida Console" panose="020B0609040504020204" pitchFamily="49" charset="0"/>
              </a:rPr>
              <a:t>[-Id] &lt;</a:t>
            </a:r>
            <a:r>
              <a:rPr lang="en-AU" sz="2000" dirty="0" err="1">
                <a:solidFill>
                  <a:prstClr val="white"/>
                </a:solidFill>
                <a:latin typeface="Lucida Console" panose="020B0609040504020204" pitchFamily="49" charset="0"/>
              </a:rPr>
              <a:t>int</a:t>
            </a:r>
            <a:r>
              <a:rPr lang="en-AU" sz="2000" dirty="0">
                <a:solidFill>
                  <a:prstClr val="white"/>
                </a:solidFill>
                <a:latin typeface="Lucida Console" panose="020B0609040504020204" pitchFamily="49" charset="0"/>
              </a:rPr>
              <a:t>[]&gt; </a:t>
            </a:r>
            <a:r>
              <a:rPr lang="en-AU" sz="2000" dirty="0">
                <a:solidFill>
                  <a:srgbClr val="FFFFFF">
                    <a:lumMod val="50000"/>
                  </a:srgbClr>
                </a:solidFill>
                <a:latin typeface="Lucida Console" panose="020B0609040504020204" pitchFamily="49" charset="0"/>
              </a:rPr>
              <a:t>[-</a:t>
            </a:r>
            <a:r>
              <a:rPr lang="en-AU" sz="2000" dirty="0" err="1">
                <a:solidFill>
                  <a:srgbClr val="FFFFFF">
                    <a:lumMod val="50000"/>
                  </a:srgbClr>
                </a:solidFill>
                <a:latin typeface="Lucida Console" panose="020B0609040504020204" pitchFamily="49" charset="0"/>
              </a:rPr>
              <a:t>PassThru</a:t>
            </a:r>
            <a:r>
              <a:rPr lang="en-AU" sz="2000" dirty="0">
                <a:solidFill>
                  <a:srgbClr val="FFFFFF">
                    <a:lumMod val="50000"/>
                  </a:srgbClr>
                </a:solidFill>
                <a:latin typeface="Lucida Console" panose="020B0609040504020204" pitchFamily="49" charset="0"/>
              </a:rPr>
              <a:t>] [-Force] [-WhatIf] [-Confirm] [&lt;</a:t>
            </a:r>
            <a:r>
              <a:rPr lang="en-AU" sz="2000" dirty="0" err="1">
                <a:solidFill>
                  <a:srgbClr val="FFFFFF">
                    <a:lumMod val="50000"/>
                  </a:srgbClr>
                </a:solidFill>
                <a:latin typeface="Lucida Console" panose="020B0609040504020204" pitchFamily="49" charset="0"/>
              </a:rPr>
              <a:t>CommonParameters</a:t>
            </a:r>
            <a:r>
              <a:rPr lang="en-AU" sz="2000" dirty="0">
                <a:solidFill>
                  <a:srgbClr val="FFFFFF">
                    <a:lumMod val="50000"/>
                  </a:srgbClr>
                </a:solidFill>
                <a:latin typeface="Lucida Console" panose="020B0609040504020204" pitchFamily="49" charset="0"/>
              </a:rPr>
              <a:t>&gt;]</a:t>
            </a:r>
          </a:p>
          <a:p>
            <a:pPr defTabSz="457200"/>
            <a:endParaRPr lang="en-AU" sz="2000" dirty="0">
              <a:solidFill>
                <a:srgbClr val="FFFFFF">
                  <a:lumMod val="50000"/>
                </a:srgbClr>
              </a:solidFill>
              <a:latin typeface="Lucida Console" panose="020B0609040504020204" pitchFamily="49" charset="0"/>
            </a:endParaRPr>
          </a:p>
          <a:p>
            <a:pPr defTabSz="457200"/>
            <a:r>
              <a:rPr lang="en-AU" sz="2000" dirty="0">
                <a:solidFill>
                  <a:srgbClr val="FFFFFF">
                    <a:lumMod val="50000"/>
                  </a:srgbClr>
                </a:solidFill>
                <a:latin typeface="Lucida Console" panose="020B0609040504020204" pitchFamily="49" charset="0"/>
              </a:rPr>
              <a:t>Stop-Process</a:t>
            </a:r>
            <a:r>
              <a:rPr lang="en-AU" sz="2000" dirty="0">
                <a:solidFill>
                  <a:srgbClr val="FFFFFF">
                    <a:lumMod val="65000"/>
                  </a:srgbClr>
                </a:solidFill>
                <a:latin typeface="Lucida Console" panose="020B0609040504020204" pitchFamily="49" charset="0"/>
              </a:rPr>
              <a:t> </a:t>
            </a:r>
            <a:r>
              <a:rPr lang="en-AU" sz="2000" dirty="0">
                <a:solidFill>
                  <a:prstClr val="white"/>
                </a:solidFill>
                <a:latin typeface="Lucida Console" panose="020B0609040504020204" pitchFamily="49" charset="0"/>
              </a:rPr>
              <a:t>-Name &lt;string[]&gt; </a:t>
            </a:r>
            <a:r>
              <a:rPr lang="en-AU" sz="2000" dirty="0">
                <a:solidFill>
                  <a:srgbClr val="FFFFFF">
                    <a:lumMod val="50000"/>
                  </a:srgbClr>
                </a:solidFill>
                <a:latin typeface="Lucida Console" panose="020B0609040504020204" pitchFamily="49" charset="0"/>
              </a:rPr>
              <a:t>[-</a:t>
            </a:r>
            <a:r>
              <a:rPr lang="en-AU" sz="2000" dirty="0" err="1">
                <a:solidFill>
                  <a:srgbClr val="FFFFFF">
                    <a:lumMod val="50000"/>
                  </a:srgbClr>
                </a:solidFill>
                <a:latin typeface="Lucida Console" panose="020B0609040504020204" pitchFamily="49" charset="0"/>
              </a:rPr>
              <a:t>PassThru</a:t>
            </a:r>
            <a:r>
              <a:rPr lang="en-AU" sz="2000" dirty="0">
                <a:solidFill>
                  <a:srgbClr val="FFFFFF">
                    <a:lumMod val="50000"/>
                  </a:srgbClr>
                </a:solidFill>
                <a:latin typeface="Lucida Console" panose="020B0609040504020204" pitchFamily="49" charset="0"/>
              </a:rPr>
              <a:t>] [-Force] [-</a:t>
            </a:r>
            <a:r>
              <a:rPr lang="en-AU" sz="2000" dirty="0" err="1">
                <a:solidFill>
                  <a:srgbClr val="FFFFFF">
                    <a:lumMod val="50000"/>
                  </a:srgbClr>
                </a:solidFill>
                <a:latin typeface="Lucida Console" panose="020B0609040504020204" pitchFamily="49" charset="0"/>
              </a:rPr>
              <a:t>WhatIf</a:t>
            </a:r>
            <a:r>
              <a:rPr lang="en-AU" sz="2000" dirty="0">
                <a:solidFill>
                  <a:srgbClr val="FFFFFF">
                    <a:lumMod val="50000"/>
                  </a:srgbClr>
                </a:solidFill>
                <a:latin typeface="Lucida Console" panose="020B0609040504020204" pitchFamily="49" charset="0"/>
              </a:rPr>
              <a:t>] [-Confirm] [&lt;</a:t>
            </a:r>
            <a:r>
              <a:rPr lang="en-AU" sz="2000" dirty="0" err="1">
                <a:solidFill>
                  <a:srgbClr val="FFFFFF">
                    <a:lumMod val="50000"/>
                  </a:srgbClr>
                </a:solidFill>
                <a:latin typeface="Lucida Console" panose="020B0609040504020204" pitchFamily="49" charset="0"/>
              </a:rPr>
              <a:t>CommonParameters</a:t>
            </a:r>
            <a:r>
              <a:rPr lang="en-AU" sz="2000" dirty="0">
                <a:solidFill>
                  <a:srgbClr val="FFFFFF">
                    <a:lumMod val="50000"/>
                  </a:srgbClr>
                </a:solidFill>
                <a:latin typeface="Lucida Console" panose="020B0609040504020204" pitchFamily="49" charset="0"/>
              </a:rPr>
              <a:t>&gt;]</a:t>
            </a:r>
          </a:p>
          <a:p>
            <a:pPr defTabSz="457200"/>
            <a:endParaRPr lang="en-AU" sz="2000" dirty="0">
              <a:solidFill>
                <a:srgbClr val="FFFFFF">
                  <a:lumMod val="50000"/>
                </a:srgbClr>
              </a:solidFill>
              <a:latin typeface="Lucida Console" panose="020B0609040504020204" pitchFamily="49" charset="0"/>
            </a:endParaRPr>
          </a:p>
          <a:p>
            <a:pPr defTabSz="457200"/>
            <a:r>
              <a:rPr lang="en-AU" sz="2000" dirty="0">
                <a:solidFill>
                  <a:srgbClr val="FFFFFF">
                    <a:lumMod val="50000"/>
                  </a:srgbClr>
                </a:solidFill>
                <a:latin typeface="Lucida Console" panose="020B0609040504020204" pitchFamily="49" charset="0"/>
              </a:rPr>
              <a:t>Stop-Process</a:t>
            </a:r>
            <a:r>
              <a:rPr lang="en-AU" sz="2000" dirty="0">
                <a:solidFill>
                  <a:srgbClr val="FFFFFF">
                    <a:lumMod val="65000"/>
                  </a:srgbClr>
                </a:solidFill>
                <a:latin typeface="Lucida Console" panose="020B0609040504020204" pitchFamily="49" charset="0"/>
              </a:rPr>
              <a:t> </a:t>
            </a:r>
            <a:r>
              <a:rPr lang="en-AU" sz="2000" dirty="0">
                <a:solidFill>
                  <a:prstClr val="white"/>
                </a:solidFill>
                <a:latin typeface="Lucida Console" panose="020B0609040504020204" pitchFamily="49" charset="0"/>
              </a:rPr>
              <a:t>[-</a:t>
            </a:r>
            <a:r>
              <a:rPr lang="en-AU" sz="2000" dirty="0" err="1">
                <a:solidFill>
                  <a:prstClr val="white"/>
                </a:solidFill>
                <a:latin typeface="Lucida Console" panose="020B0609040504020204" pitchFamily="49" charset="0"/>
              </a:rPr>
              <a:t>InputObject</a:t>
            </a:r>
            <a:r>
              <a:rPr lang="en-AU" sz="2000" dirty="0">
                <a:solidFill>
                  <a:prstClr val="white"/>
                </a:solidFill>
                <a:latin typeface="Lucida Console" panose="020B0609040504020204" pitchFamily="49" charset="0"/>
              </a:rPr>
              <a:t>] &lt;Process[]&gt; </a:t>
            </a:r>
            <a:r>
              <a:rPr lang="en-AU" sz="2000" dirty="0">
                <a:solidFill>
                  <a:srgbClr val="FFFFFF">
                    <a:lumMod val="50000"/>
                  </a:srgbClr>
                </a:solidFill>
                <a:latin typeface="Lucida Console" panose="020B0609040504020204" pitchFamily="49" charset="0"/>
              </a:rPr>
              <a:t>[-</a:t>
            </a:r>
            <a:r>
              <a:rPr lang="en-AU" sz="2000" dirty="0" err="1">
                <a:solidFill>
                  <a:srgbClr val="FFFFFF">
                    <a:lumMod val="50000"/>
                  </a:srgbClr>
                </a:solidFill>
                <a:latin typeface="Lucida Console" panose="020B0609040504020204" pitchFamily="49" charset="0"/>
              </a:rPr>
              <a:t>PassThru</a:t>
            </a:r>
            <a:r>
              <a:rPr lang="en-AU" sz="2000" dirty="0">
                <a:solidFill>
                  <a:srgbClr val="FFFFFF">
                    <a:lumMod val="50000"/>
                  </a:srgbClr>
                </a:solidFill>
                <a:latin typeface="Lucida Console" panose="020B0609040504020204" pitchFamily="49" charset="0"/>
              </a:rPr>
              <a:t>] [-Force] [-</a:t>
            </a:r>
            <a:r>
              <a:rPr lang="en-AU" sz="2000" dirty="0" err="1">
                <a:solidFill>
                  <a:srgbClr val="FFFFFF">
                    <a:lumMod val="50000"/>
                  </a:srgbClr>
                </a:solidFill>
                <a:latin typeface="Lucida Console" panose="020B0609040504020204" pitchFamily="49" charset="0"/>
              </a:rPr>
              <a:t>WhatIf</a:t>
            </a:r>
            <a:r>
              <a:rPr lang="en-AU" sz="2000" dirty="0">
                <a:solidFill>
                  <a:srgbClr val="FFFFFF">
                    <a:lumMod val="50000"/>
                  </a:srgbClr>
                </a:solidFill>
                <a:latin typeface="Lucida Console" panose="020B0609040504020204" pitchFamily="49" charset="0"/>
              </a:rPr>
              <a:t>] [-Confirm] [&lt;</a:t>
            </a:r>
            <a:r>
              <a:rPr lang="en-AU" sz="2000" dirty="0" err="1">
                <a:solidFill>
                  <a:srgbClr val="FFFFFF">
                    <a:lumMod val="50000"/>
                  </a:srgbClr>
                </a:solidFill>
                <a:latin typeface="Lucida Console" panose="020B0609040504020204" pitchFamily="49" charset="0"/>
              </a:rPr>
              <a:t>CommonParameters</a:t>
            </a:r>
            <a:r>
              <a:rPr lang="en-AU" sz="2000" dirty="0">
                <a:solidFill>
                  <a:srgbClr val="FFFFFF">
                    <a:lumMod val="50000"/>
                  </a:srgbClr>
                </a:solidFill>
                <a:latin typeface="Lucida Console" panose="020B0609040504020204" pitchFamily="49" charset="0"/>
              </a:rPr>
              <a:t>&gt;]</a:t>
            </a:r>
          </a:p>
        </p:txBody>
      </p:sp>
    </p:spTree>
    <p:extLst>
      <p:ext uri="{BB962C8B-B14F-4D97-AF65-F5344CB8AC3E}">
        <p14:creationId xmlns:p14="http://schemas.microsoft.com/office/powerpoint/2010/main" val="1540649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1" y="608865"/>
            <a:ext cx="11277600" cy="685979"/>
          </a:xfrm>
        </p:spPr>
        <p:txBody>
          <a:bodyPr/>
          <a:lstStyle/>
          <a:p>
            <a:r>
              <a:rPr lang="en-AU" dirty="0">
                <a:solidFill>
                  <a:schemeClr val="tx1"/>
                </a:solidFill>
                <a:latin typeface="+mj-lt"/>
                <a:cs typeface="+mj-cs"/>
              </a:rPr>
              <a:t>Syntax</a:t>
            </a:r>
            <a:r>
              <a:rPr lang="en-AU" dirty="0" smtClean="0"/>
              <a:t> </a:t>
            </a:r>
            <a:r>
              <a:rPr lang="en-AU" dirty="0">
                <a:solidFill>
                  <a:schemeClr val="tx1"/>
                </a:solidFill>
                <a:latin typeface="+mj-lt"/>
                <a:cs typeface="+mj-cs"/>
              </a:rPr>
              <a:t>Legend</a:t>
            </a:r>
          </a:p>
        </p:txBody>
      </p:sp>
      <p:graphicFrame>
        <p:nvGraphicFramePr>
          <p:cNvPr id="5" name="Content Placeholder 4"/>
          <p:cNvGraphicFramePr>
            <a:graphicFrameLocks noGrp="1"/>
          </p:cNvGraphicFramePr>
          <p:nvPr>
            <p:ph sz="quarter" idx="13"/>
            <p:extLst/>
          </p:nvPr>
        </p:nvGraphicFramePr>
        <p:xfrm>
          <a:off x="498868" y="1831367"/>
          <a:ext cx="11176000" cy="375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normAutofit/>
          </a:bodyPr>
          <a:lstStyle/>
          <a:p>
            <a:fld id="{74A398B2-5A34-1A4A-811E-F4027282568C}" type="slidenum">
              <a:rPr lang="en-US" smtClean="0"/>
              <a:pPr/>
              <a:t>24</a:t>
            </a:fld>
            <a:endParaRPr lang="en-US"/>
          </a:p>
        </p:txBody>
      </p:sp>
    </p:spTree>
    <p:extLst>
      <p:ext uri="{BB962C8B-B14F-4D97-AF65-F5344CB8AC3E}">
        <p14:creationId xmlns:p14="http://schemas.microsoft.com/office/powerpoint/2010/main" val="259083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10058400" cy="1450757"/>
          </a:xfrm>
        </p:spPr>
        <p:txBody>
          <a:bodyPr/>
          <a:lstStyle/>
          <a:p>
            <a:r>
              <a:rPr lang="en-US" dirty="0" smtClean="0"/>
              <a:t>Profiles</a:t>
            </a:r>
            <a:endParaRPr lang="en-US" dirty="0"/>
          </a:p>
        </p:txBody>
      </p:sp>
      <p:sp>
        <p:nvSpPr>
          <p:cNvPr id="3" name="Content Placeholder 2"/>
          <p:cNvSpPr>
            <a:spLocks noGrp="1"/>
          </p:cNvSpPr>
          <p:nvPr>
            <p:ph idx="1"/>
          </p:nvPr>
        </p:nvSpPr>
        <p:spPr>
          <a:xfrm>
            <a:off x="1141413" y="1752600"/>
            <a:ext cx="10213757" cy="4725194"/>
          </a:xfrm>
        </p:spPr>
        <p:txBody>
          <a:bodyPr>
            <a:normAutofit/>
          </a:bodyPr>
          <a:lstStyle/>
          <a:p>
            <a:r>
              <a:rPr lang="en-US" dirty="0" smtClean="0"/>
              <a:t>Six different Profiles</a:t>
            </a:r>
          </a:p>
          <a:p>
            <a:endParaRPr lang="en-US" i="1" dirty="0"/>
          </a:p>
          <a:p>
            <a:endParaRPr lang="en-US" i="1" dirty="0" smtClean="0"/>
          </a:p>
          <a:p>
            <a:endParaRPr lang="en-US" i="1" dirty="0"/>
          </a:p>
          <a:p>
            <a:endParaRPr lang="en-US" i="1" dirty="0" smtClean="0"/>
          </a:p>
          <a:p>
            <a:endParaRPr lang="en-US" i="1" dirty="0"/>
          </a:p>
          <a:p>
            <a:r>
              <a:rPr lang="en-US" dirty="0" smtClean="0"/>
              <a:t>Normally if we talk about PowerShell </a:t>
            </a:r>
            <a:r>
              <a:rPr lang="en-US" dirty="0"/>
              <a:t>profile, </a:t>
            </a:r>
            <a:r>
              <a:rPr lang="en-US" dirty="0" smtClean="0"/>
              <a:t>we refer </a:t>
            </a:r>
            <a:r>
              <a:rPr lang="en-US" dirty="0"/>
              <a:t>to </a:t>
            </a:r>
            <a:r>
              <a:rPr lang="en-US" i="1" dirty="0" smtClean="0"/>
              <a:t>current </a:t>
            </a:r>
            <a:r>
              <a:rPr lang="en-US" i="1" dirty="0"/>
              <a:t>user, current</a:t>
            </a:r>
            <a:r>
              <a:rPr lang="en-US" dirty="0"/>
              <a:t> </a:t>
            </a:r>
            <a:r>
              <a:rPr lang="en-US" i="1" dirty="0"/>
              <a:t>host</a:t>
            </a:r>
            <a:r>
              <a:rPr lang="en-US" dirty="0"/>
              <a:t> </a:t>
            </a:r>
            <a:r>
              <a:rPr lang="en-US" dirty="0" smtClean="0"/>
              <a:t>profile</a:t>
            </a:r>
          </a:p>
          <a:p>
            <a:r>
              <a:rPr lang="en-US" dirty="0" smtClean="0"/>
              <a:t>A </a:t>
            </a:r>
            <a:r>
              <a:rPr lang="en-US" dirty="0"/>
              <a:t>PowerShell </a:t>
            </a:r>
            <a:r>
              <a:rPr lang="en-US" dirty="0" smtClean="0"/>
              <a:t>script, having </a:t>
            </a:r>
            <a:r>
              <a:rPr lang="en-US" dirty="0"/>
              <a:t>a special name, and it resides in a special </a:t>
            </a:r>
            <a:r>
              <a:rPr lang="en-US" dirty="0" smtClean="0"/>
              <a:t>place</a:t>
            </a:r>
          </a:p>
          <a:p>
            <a:r>
              <a:rPr lang="en-US" dirty="0"/>
              <a:t>M</a:t>
            </a:r>
            <a:r>
              <a:rPr lang="en-US" dirty="0" smtClean="0"/>
              <a:t>ust </a:t>
            </a:r>
            <a:r>
              <a:rPr lang="en-US" dirty="0"/>
              <a:t>enable the Script Execution </a:t>
            </a:r>
            <a:r>
              <a:rPr lang="en-US" dirty="0" smtClean="0"/>
              <a:t>policy</a:t>
            </a:r>
          </a:p>
        </p:txBody>
      </p:sp>
      <p:graphicFrame>
        <p:nvGraphicFramePr>
          <p:cNvPr id="4" name="Table 3"/>
          <p:cNvGraphicFramePr>
            <a:graphicFrameLocks noGrp="1"/>
          </p:cNvGraphicFramePr>
          <p:nvPr>
            <p:extLst/>
          </p:nvPr>
        </p:nvGraphicFramePr>
        <p:xfrm>
          <a:off x="1141412" y="2133600"/>
          <a:ext cx="10367387" cy="1920240"/>
        </p:xfrm>
        <a:graphic>
          <a:graphicData uri="http://schemas.openxmlformats.org/drawingml/2006/table">
            <a:tbl>
              <a:tblPr/>
              <a:tblGrid>
                <a:gridCol w="4115299"/>
                <a:gridCol w="6252088"/>
              </a:tblGrid>
              <a:tr h="274264">
                <a:tc>
                  <a:txBody>
                    <a:bodyPr/>
                    <a:lstStyle/>
                    <a:p>
                      <a:pPr algn="l" fontAlgn="base" latinLnBrk="0"/>
                      <a:r>
                        <a:rPr lang="en-US" sz="1800" b="0" dirty="0">
                          <a:effectLst/>
                          <a:latin typeface="inherit"/>
                        </a:rPr>
                        <a:t>Current User, Current Host – console</a:t>
                      </a:r>
                    </a:p>
                  </a:txBody>
                  <a:tcPr marL="0" marR="0" marT="0" marB="0">
                    <a:lnL>
                      <a:noFill/>
                    </a:lnL>
                    <a:lnR>
                      <a:noFill/>
                    </a:lnR>
                    <a:lnT>
                      <a:noFill/>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dirty="0">
                          <a:effectLst/>
                          <a:latin typeface="inherit"/>
                        </a:rPr>
                        <a:t>$Home\[My ]Documents\</a:t>
                      </a:r>
                      <a:r>
                        <a:rPr lang="en-US" sz="1800" b="0" dirty="0" err="1">
                          <a:effectLst/>
                          <a:latin typeface="inherit"/>
                        </a:rPr>
                        <a:t>WindowsPowerShell</a:t>
                      </a:r>
                      <a:r>
                        <a:rPr lang="en-US" sz="1800" b="0" dirty="0">
                          <a:effectLst/>
                          <a:latin typeface="inherit"/>
                        </a:rPr>
                        <a:t>\Profile.ps1</a:t>
                      </a:r>
                    </a:p>
                  </a:txBody>
                  <a:tcPr marL="0" marR="0" marT="0" marB="0">
                    <a:lnL>
                      <a:noFill/>
                    </a:lnL>
                    <a:lnR>
                      <a:noFill/>
                    </a:lnR>
                    <a:lnT>
                      <a:noFill/>
                    </a:lnT>
                    <a:lnB w="9525" cap="flat" cmpd="sng" algn="ctr">
                      <a:solidFill>
                        <a:srgbClr val="DADADA"/>
                      </a:solidFill>
                      <a:prstDash val="solid"/>
                      <a:round/>
                      <a:headEnd type="none" w="med" len="med"/>
                      <a:tailEnd type="none" w="med" len="med"/>
                    </a:lnB>
                    <a:solidFill>
                      <a:srgbClr val="FFFFFF"/>
                    </a:solidFill>
                  </a:tcPr>
                </a:tc>
              </a:tr>
              <a:tr h="274264">
                <a:tc>
                  <a:txBody>
                    <a:bodyPr/>
                    <a:lstStyle/>
                    <a:p>
                      <a:pPr algn="l" fontAlgn="base" latinLnBrk="0"/>
                      <a:r>
                        <a:rPr lang="en-US" sz="1800" b="0">
                          <a:effectLst/>
                          <a:latin typeface="inherit"/>
                        </a:rPr>
                        <a:t>Current User, All Hosts   </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dirty="0">
                          <a:effectLst/>
                          <a:latin typeface="inherit"/>
                        </a:rPr>
                        <a:t>$Home\[My ]Documents\Profile.ps1</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r>
              <a:tr h="274264">
                <a:tc>
                  <a:txBody>
                    <a:bodyPr/>
                    <a:lstStyle/>
                    <a:p>
                      <a:pPr algn="l" fontAlgn="base" latinLnBrk="0"/>
                      <a:r>
                        <a:rPr lang="en-US" sz="1800" b="0">
                          <a:effectLst/>
                          <a:latin typeface="inherit"/>
                        </a:rPr>
                        <a:t>All Users, Current Host – console   </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a:effectLst/>
                          <a:latin typeface="inherit"/>
                        </a:rPr>
                        <a:t>$PsHome\Microsoft.PowerShell_profile.ps1</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r>
              <a:tr h="274264">
                <a:tc>
                  <a:txBody>
                    <a:bodyPr/>
                    <a:lstStyle/>
                    <a:p>
                      <a:pPr algn="l" fontAlgn="base" latinLnBrk="0"/>
                      <a:r>
                        <a:rPr lang="en-US" sz="1800" b="0">
                          <a:effectLst/>
                          <a:latin typeface="inherit"/>
                        </a:rPr>
                        <a:t>All Users, All Hosts      </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a:effectLst/>
                          <a:latin typeface="inherit"/>
                        </a:rPr>
                        <a:t>$PsHome\Profile.ps1</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r>
              <a:tr h="548529">
                <a:tc>
                  <a:txBody>
                    <a:bodyPr/>
                    <a:lstStyle/>
                    <a:p>
                      <a:pPr algn="l" fontAlgn="base" latinLnBrk="0"/>
                      <a:r>
                        <a:rPr lang="en-US" sz="1800" b="0">
                          <a:effectLst/>
                          <a:latin typeface="inherit"/>
                        </a:rPr>
                        <a:t>Current user, Current Host – ISE</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a:effectLst/>
                          <a:latin typeface="inherit"/>
                        </a:rPr>
                        <a:t>$Home\[My ]Documents\WindowsPowerShell\Microsoft.P owerShellISE_profile.ps1</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r>
              <a:tr h="274264">
                <a:tc>
                  <a:txBody>
                    <a:bodyPr/>
                    <a:lstStyle/>
                    <a:p>
                      <a:pPr algn="l" fontAlgn="base" latinLnBrk="0"/>
                      <a:r>
                        <a:rPr lang="en-US" sz="1800" b="0" dirty="0">
                          <a:effectLst/>
                          <a:latin typeface="inherit"/>
                        </a:rPr>
                        <a:t> All users, Current Host – ISE  </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base" latinLnBrk="0"/>
                      <a:r>
                        <a:rPr lang="en-US" sz="1800" b="0" dirty="0">
                          <a:effectLst/>
                          <a:latin typeface="inherit"/>
                        </a:rPr>
                        <a:t>$</a:t>
                      </a:r>
                      <a:r>
                        <a:rPr lang="en-US" sz="1800" b="0" dirty="0" err="1">
                          <a:effectLst/>
                          <a:latin typeface="inherit"/>
                        </a:rPr>
                        <a:t>PsHome</a:t>
                      </a:r>
                      <a:r>
                        <a:rPr lang="en-US" sz="1800" b="0" dirty="0">
                          <a:effectLst/>
                          <a:latin typeface="inherit"/>
                        </a:rPr>
                        <a:t>\Microsoft.PowerShellISE_profile.ps1</a:t>
                      </a:r>
                    </a:p>
                  </a:txBody>
                  <a:tcPr marL="0" marR="0" marT="0" marB="0">
                    <a:lnL>
                      <a:noFill/>
                    </a:lnL>
                    <a:lnR>
                      <a:noFill/>
                    </a:lnR>
                    <a:lnT w="9525" cap="flat" cmpd="sng" algn="ctr">
                      <a:solidFill>
                        <a:srgbClr val="DADADA"/>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472805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 - Labs</a:t>
            </a:r>
            <a:endParaRPr lang="en-US" dirty="0"/>
          </a:p>
        </p:txBody>
      </p:sp>
      <p:sp>
        <p:nvSpPr>
          <p:cNvPr id="3" name="Content Placeholder 2"/>
          <p:cNvSpPr>
            <a:spLocks noGrp="1"/>
          </p:cNvSpPr>
          <p:nvPr>
            <p:ph idx="1"/>
          </p:nvPr>
        </p:nvSpPr>
        <p:spPr>
          <a:xfrm>
            <a:off x="1141413" y="1905000"/>
            <a:ext cx="10213757" cy="4572794"/>
          </a:xfrm>
        </p:spPr>
        <p:txBody>
          <a:bodyPr>
            <a:normAutofit/>
          </a:bodyPr>
          <a:lstStyle/>
          <a:p>
            <a:r>
              <a:rPr lang="en-US" dirty="0" smtClean="0"/>
              <a:t>Find the profile path</a:t>
            </a:r>
          </a:p>
          <a:p>
            <a:r>
              <a:rPr lang="en-US" dirty="0" smtClean="0"/>
              <a:t>Create </a:t>
            </a:r>
            <a:r>
              <a:rPr lang="en-US" dirty="0" err="1" smtClean="0"/>
              <a:t>CurrentUserAllHosts</a:t>
            </a:r>
            <a:r>
              <a:rPr lang="en-US" dirty="0" smtClean="0"/>
              <a:t> profile, if it doesn’t exist</a:t>
            </a:r>
          </a:p>
          <a:p>
            <a:r>
              <a:rPr lang="en-US" dirty="0" smtClean="0"/>
              <a:t>Add any command to it</a:t>
            </a:r>
          </a:p>
          <a:p>
            <a:r>
              <a:rPr lang="en-US" dirty="0" smtClean="0"/>
              <a:t>Relaunch PowerShell and see if profile gets executed</a:t>
            </a:r>
            <a:endParaRPr lang="en-US" dirty="0"/>
          </a:p>
          <a:p>
            <a:endParaRPr lang="en-US" i="1" dirty="0"/>
          </a:p>
        </p:txBody>
      </p:sp>
      <p:grpSp>
        <p:nvGrpSpPr>
          <p:cNvPr id="4" name="Group 3"/>
          <p:cNvGrpSpPr/>
          <p:nvPr/>
        </p:nvGrpSpPr>
        <p:grpSpPr>
          <a:xfrm>
            <a:off x="8687475" y="227766"/>
            <a:ext cx="1772508" cy="1432581"/>
            <a:chOff x="6588224" y="116632"/>
            <a:chExt cx="1772046" cy="1432208"/>
          </a:xfrm>
        </p:grpSpPr>
        <p:pic>
          <p:nvPicPr>
            <p:cNvPr id="5" name="Picture 4" descr="D:\DVD_ART36\Artwork_Imagery\Icons - Illustrations\_ REAL VISTA STYLE\hammer 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DVD_ART36\Artwork_Imagery\Icons - Illustrations\_ REAL VISTA STYLE\screw driver to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32656"/>
              <a:ext cx="1195982" cy="11959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VD_ART36\Artwork_Imagery\Icons - Illustrations\_ WINDOWS SERVER ICONS\Misc\gears cogwheels c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260648"/>
              <a:ext cx="1296144" cy="1288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12282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a:xfrm>
            <a:off x="990600" y="762000"/>
            <a:ext cx="10058400" cy="1450757"/>
          </a:xfrm>
        </p:spPr>
        <p:txBody>
          <a:bodyPr vert="horz" lIns="91464" tIns="45732" rIns="182928" bIns="45732" rtlCol="0" anchor="ctr">
            <a:normAutofit/>
          </a:bodyPr>
          <a:lstStyle/>
          <a:p>
            <a:r>
              <a:rPr dirty="0" smtClean="0"/>
              <a:t>What are Aliases?</a:t>
            </a:r>
            <a:endParaRPr lang="en-US" dirty="0" smtClean="0"/>
          </a:p>
        </p:txBody>
      </p:sp>
      <p:sp>
        <p:nvSpPr>
          <p:cNvPr id="26" name="Rectangle 4"/>
          <p:cNvSpPr txBox="1">
            <a:spLocks noChangeArrowheads="1"/>
          </p:cNvSpPr>
          <p:nvPr/>
        </p:nvSpPr>
        <p:spPr bwMode="auto">
          <a:xfrm>
            <a:off x="1294150" y="1904603"/>
            <a:ext cx="8079304" cy="1338664"/>
          </a:xfrm>
          <a:prstGeom prst="rect">
            <a:avLst/>
          </a:prstGeom>
        </p:spPr>
        <p:txBody>
          <a:bodyPr vert="horz" wrap="square" lIns="0" tIns="0" rIns="0" bIns="0" rtlCol="0">
            <a:spAutoFit/>
          </a:bodyPr>
          <a:lstStyle/>
          <a:p>
            <a:pPr marL="182880" indent="-182880">
              <a:spcBef>
                <a:spcPts val="900"/>
              </a:spcBef>
              <a:buClr>
                <a:srgbClr val="000000">
                  <a:lumMod val="85000"/>
                  <a:lumOff val="15000"/>
                </a:srgbClr>
              </a:buClr>
              <a:buFont typeface="Garamond" pitchFamily="18" charset="0"/>
              <a:buChar char="◦"/>
            </a:pPr>
            <a:r>
              <a:rPr lang="en-US" dirty="0">
                <a:solidFill>
                  <a:srgbClr val="000000"/>
                </a:solidFill>
              </a:rPr>
              <a:t>Aliases are short, easy-to-remember terms that can be used to refer to cmdlets or command elements</a:t>
            </a:r>
          </a:p>
          <a:p>
            <a:pPr marL="182880" indent="-182880">
              <a:spcBef>
                <a:spcPts val="900"/>
              </a:spcBef>
              <a:buClr>
                <a:srgbClr val="000000">
                  <a:lumMod val="85000"/>
                  <a:lumOff val="15000"/>
                </a:srgbClr>
              </a:buClr>
              <a:buFont typeface="Garamond" pitchFamily="18" charset="0"/>
              <a:buChar char="◦"/>
            </a:pPr>
            <a:r>
              <a:rPr lang="en-US" dirty="0">
                <a:solidFill>
                  <a:srgbClr val="000000"/>
                </a:solidFill>
              </a:rPr>
              <a:t>Alternate name for cmdlet, as function, script, or executable file</a:t>
            </a:r>
          </a:p>
          <a:p>
            <a:pPr marL="182880" indent="-182880">
              <a:spcBef>
                <a:spcPts val="900"/>
              </a:spcBef>
              <a:buClr>
                <a:srgbClr val="000000">
                  <a:lumMod val="85000"/>
                  <a:lumOff val="15000"/>
                </a:srgbClr>
              </a:buClr>
              <a:buFont typeface="Garamond" pitchFamily="18" charset="0"/>
              <a:buChar char="◦"/>
            </a:pPr>
            <a:endParaRPr lang="en-US" dirty="0">
              <a:solidFill>
                <a:srgbClr val="000000"/>
              </a:solidFill>
            </a:endParaRPr>
          </a:p>
        </p:txBody>
      </p:sp>
      <p:sp>
        <p:nvSpPr>
          <p:cNvPr id="40" name="Rectangle 4"/>
          <p:cNvSpPr txBox="1">
            <a:spLocks noChangeArrowheads="1"/>
          </p:cNvSpPr>
          <p:nvPr/>
        </p:nvSpPr>
        <p:spPr bwMode="auto">
          <a:xfrm>
            <a:off x="1294149" y="3124120"/>
            <a:ext cx="5106730" cy="2802010"/>
          </a:xfrm>
          <a:prstGeom prst="rect">
            <a:avLst/>
          </a:prstGeom>
        </p:spPr>
        <p:txBody>
          <a:bodyPr vert="horz" wrap="square" lIns="0" tIns="0" rIns="0" bIns="0" rtlCol="0">
            <a:spAutoFit/>
          </a:bodyPr>
          <a:lstStyle/>
          <a:p>
            <a:pPr marL="182880" indent="-182880">
              <a:lnSpc>
                <a:spcPct val="90000"/>
              </a:lnSpc>
              <a:spcBef>
                <a:spcPts val="900"/>
              </a:spcBef>
              <a:buClr>
                <a:srgbClr val="000000">
                  <a:lumMod val="85000"/>
                  <a:lumOff val="15000"/>
                </a:srgbClr>
              </a:buClr>
              <a:buFont typeface="Garamond" pitchFamily="18" charset="0"/>
              <a:buChar char="◦"/>
            </a:pPr>
            <a:r>
              <a:rPr lang="en-US" dirty="0">
                <a:solidFill>
                  <a:srgbClr val="000000"/>
                </a:solidFill>
              </a:rPr>
              <a:t>Get-</a:t>
            </a:r>
            <a:r>
              <a:rPr lang="en-US" dirty="0" err="1">
                <a:solidFill>
                  <a:srgbClr val="000000"/>
                </a:solidFill>
              </a:rPr>
              <a:t>ChildItem</a:t>
            </a:r>
            <a:endParaRPr lang="en-US" dirty="0">
              <a:solidFill>
                <a:srgbClr val="000000"/>
              </a:solidFill>
            </a:endParaRPr>
          </a:p>
          <a:p>
            <a:pPr marL="640198" lvl="2" indent="-182880">
              <a:lnSpc>
                <a:spcPct val="90000"/>
              </a:lnSpc>
              <a:spcBef>
                <a:spcPts val="900"/>
              </a:spcBef>
              <a:buClr>
                <a:srgbClr val="000000">
                  <a:lumMod val="85000"/>
                  <a:lumOff val="15000"/>
                </a:srgbClr>
              </a:buClr>
              <a:buFont typeface="Garamond" pitchFamily="18" charset="0"/>
              <a:buChar char="◦"/>
            </a:pPr>
            <a:r>
              <a:rPr lang="en-US" dirty="0">
                <a:solidFill>
                  <a:srgbClr val="000000"/>
                </a:solidFill>
              </a:rPr>
              <a:t>dir</a:t>
            </a:r>
          </a:p>
          <a:p>
            <a:pPr marL="640198" lvl="2" indent="-182880">
              <a:lnSpc>
                <a:spcPct val="90000"/>
              </a:lnSpc>
              <a:spcBef>
                <a:spcPts val="900"/>
              </a:spcBef>
              <a:buClr>
                <a:srgbClr val="000000">
                  <a:lumMod val="85000"/>
                  <a:lumOff val="15000"/>
                </a:srgbClr>
              </a:buClr>
              <a:buFont typeface="Garamond" pitchFamily="18" charset="0"/>
              <a:buChar char="◦"/>
            </a:pPr>
            <a:r>
              <a:rPr lang="en-US" dirty="0" err="1">
                <a:solidFill>
                  <a:srgbClr val="000000"/>
                </a:solidFill>
              </a:rPr>
              <a:t>ls</a:t>
            </a:r>
            <a:endParaRPr lang="en-US" dirty="0">
              <a:solidFill>
                <a:srgbClr val="000000"/>
              </a:solidFill>
            </a:endParaRPr>
          </a:p>
          <a:p>
            <a:pPr marL="640198" lvl="2" indent="-182880">
              <a:lnSpc>
                <a:spcPct val="90000"/>
              </a:lnSpc>
              <a:spcBef>
                <a:spcPts val="900"/>
              </a:spcBef>
              <a:buClr>
                <a:srgbClr val="000000">
                  <a:lumMod val="85000"/>
                  <a:lumOff val="15000"/>
                </a:srgbClr>
              </a:buClr>
              <a:buFont typeface="Garamond" pitchFamily="18" charset="0"/>
              <a:buChar char="◦"/>
            </a:pPr>
            <a:r>
              <a:rPr lang="en-US" dirty="0" err="1">
                <a:solidFill>
                  <a:srgbClr val="000000"/>
                </a:solidFill>
              </a:rPr>
              <a:t>gci</a:t>
            </a:r>
            <a:endParaRPr lang="en-US" dirty="0">
              <a:solidFill>
                <a:srgbClr val="000000"/>
              </a:solidFill>
            </a:endParaRPr>
          </a:p>
          <a:p>
            <a:pPr marL="182880" indent="-182880">
              <a:lnSpc>
                <a:spcPct val="90000"/>
              </a:lnSpc>
              <a:spcBef>
                <a:spcPts val="900"/>
              </a:spcBef>
              <a:buClr>
                <a:srgbClr val="000000">
                  <a:lumMod val="85000"/>
                  <a:lumOff val="15000"/>
                </a:srgbClr>
              </a:buClr>
              <a:buFont typeface="Garamond" pitchFamily="18" charset="0"/>
              <a:buChar char="◦"/>
            </a:pPr>
            <a:r>
              <a:rPr lang="en-US" dirty="0">
                <a:solidFill>
                  <a:srgbClr val="000000"/>
                </a:solidFill>
              </a:rPr>
              <a:t>Get-Content</a:t>
            </a:r>
          </a:p>
          <a:p>
            <a:pPr marL="640198" lvl="2" indent="-182880">
              <a:lnSpc>
                <a:spcPct val="90000"/>
              </a:lnSpc>
              <a:spcBef>
                <a:spcPts val="900"/>
              </a:spcBef>
              <a:buClr>
                <a:srgbClr val="000000">
                  <a:lumMod val="85000"/>
                  <a:lumOff val="15000"/>
                </a:srgbClr>
              </a:buClr>
              <a:buFont typeface="Garamond" pitchFamily="18" charset="0"/>
              <a:buChar char="◦"/>
            </a:pPr>
            <a:r>
              <a:rPr lang="en-US" dirty="0">
                <a:solidFill>
                  <a:srgbClr val="000000"/>
                </a:solidFill>
              </a:rPr>
              <a:t>type</a:t>
            </a:r>
          </a:p>
          <a:p>
            <a:pPr marL="640198" lvl="2" indent="-182880">
              <a:lnSpc>
                <a:spcPct val="90000"/>
              </a:lnSpc>
              <a:spcBef>
                <a:spcPts val="900"/>
              </a:spcBef>
              <a:buClr>
                <a:srgbClr val="000000">
                  <a:lumMod val="85000"/>
                  <a:lumOff val="15000"/>
                </a:srgbClr>
              </a:buClr>
              <a:buFont typeface="Garamond" pitchFamily="18" charset="0"/>
              <a:buChar char="◦"/>
            </a:pPr>
            <a:r>
              <a:rPr lang="en-US" dirty="0" err="1">
                <a:solidFill>
                  <a:srgbClr val="000000"/>
                </a:solidFill>
              </a:rPr>
              <a:t>gc</a:t>
            </a:r>
            <a:endParaRPr lang="en-US" dirty="0">
              <a:solidFill>
                <a:srgbClr val="000000"/>
              </a:solidFill>
            </a:endParaRPr>
          </a:p>
          <a:p>
            <a:pPr marL="640198" lvl="2" indent="-182880">
              <a:lnSpc>
                <a:spcPct val="90000"/>
              </a:lnSpc>
              <a:spcBef>
                <a:spcPts val="900"/>
              </a:spcBef>
              <a:buClr>
                <a:srgbClr val="000000">
                  <a:lumMod val="85000"/>
                  <a:lumOff val="15000"/>
                </a:srgbClr>
              </a:buClr>
              <a:buFont typeface="Garamond" pitchFamily="18" charset="0"/>
              <a:buChar char="◦"/>
            </a:pPr>
            <a:r>
              <a:rPr lang="en-US" dirty="0">
                <a:solidFill>
                  <a:srgbClr val="000000"/>
                </a:solidFill>
              </a:rPr>
              <a:t>cat</a:t>
            </a:r>
          </a:p>
        </p:txBody>
      </p:sp>
    </p:spTree>
    <p:extLst>
      <p:ext uri="{BB962C8B-B14F-4D97-AF65-F5344CB8AC3E}">
        <p14:creationId xmlns:p14="http://schemas.microsoft.com/office/powerpoint/2010/main" val="18152238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a:xfrm>
            <a:off x="1066801" y="2102774"/>
            <a:ext cx="10058400" cy="4222580"/>
          </a:xfrm>
        </p:spPr>
        <p:txBody>
          <a:bodyPr>
            <a:normAutofit/>
          </a:bodyPr>
          <a:lstStyle/>
          <a:p>
            <a:r>
              <a:rPr lang="en-US" dirty="0" smtClean="0"/>
              <a:t>Built-in Aliases and User-defined Aliases</a:t>
            </a:r>
          </a:p>
          <a:p>
            <a:pPr lvl="1"/>
            <a:r>
              <a:rPr lang="en-US" dirty="0" smtClean="0"/>
              <a:t>Get-Alias</a:t>
            </a:r>
            <a:endParaRPr lang="en-US" dirty="0"/>
          </a:p>
          <a:p>
            <a:pPr lvl="1"/>
            <a:r>
              <a:rPr lang="en-US" dirty="0" smtClean="0"/>
              <a:t>New-Alias</a:t>
            </a:r>
          </a:p>
          <a:p>
            <a:pPr lvl="1"/>
            <a:r>
              <a:rPr lang="en-US" dirty="0" smtClean="0"/>
              <a:t>Set-Alias</a:t>
            </a:r>
          </a:p>
          <a:p>
            <a:pPr lvl="1"/>
            <a:r>
              <a:rPr lang="en-US" dirty="0" smtClean="0"/>
              <a:t>Export-Alias</a:t>
            </a:r>
          </a:p>
          <a:p>
            <a:pPr lvl="1"/>
            <a:r>
              <a:rPr lang="en-US" dirty="0" smtClean="0"/>
              <a:t>Import-Alias</a:t>
            </a:r>
          </a:p>
          <a:p>
            <a:r>
              <a:rPr lang="en-US" dirty="0" smtClean="0"/>
              <a:t>Cannot assign </a:t>
            </a:r>
            <a:r>
              <a:rPr lang="en-US" dirty="0"/>
              <a:t>alias to </a:t>
            </a:r>
            <a:r>
              <a:rPr lang="en-US" dirty="0" smtClean="0"/>
              <a:t>command </a:t>
            </a:r>
            <a:r>
              <a:rPr lang="en-US" dirty="0"/>
              <a:t>and its </a:t>
            </a:r>
            <a:r>
              <a:rPr lang="en-US" dirty="0" smtClean="0"/>
              <a:t>parameters </a:t>
            </a:r>
          </a:p>
          <a:p>
            <a:pPr lvl="1"/>
            <a:r>
              <a:rPr lang="en-US" dirty="0" smtClean="0"/>
              <a:t>Create Function for that command with it’s parameters and create alias for </a:t>
            </a:r>
            <a:r>
              <a:rPr lang="en-US" dirty="0" err="1" smtClean="0"/>
              <a:t>fucntion</a:t>
            </a:r>
            <a:endParaRPr lang="en-US" dirty="0"/>
          </a:p>
          <a:p>
            <a:endParaRPr lang="en-US" dirty="0"/>
          </a:p>
        </p:txBody>
      </p:sp>
      <p:sp>
        <p:nvSpPr>
          <p:cNvPr id="4" name="TextBox 3"/>
          <p:cNvSpPr txBox="1"/>
          <p:nvPr/>
        </p:nvSpPr>
        <p:spPr>
          <a:xfrm>
            <a:off x="10897851" y="6249135"/>
            <a:ext cx="919080" cy="369556"/>
          </a:xfrm>
          <a:prstGeom prst="rect">
            <a:avLst/>
          </a:prstGeom>
          <a:noFill/>
        </p:spPr>
        <p:txBody>
          <a:bodyPr wrap="none" rtlCol="0">
            <a:spAutoFit/>
          </a:bodyPr>
          <a:lstStyle/>
          <a:p>
            <a:pPr defTabSz="914363"/>
            <a:r>
              <a:rPr lang="en-US" sz="1801" dirty="0">
                <a:solidFill>
                  <a:srgbClr val="000000"/>
                </a:solidFill>
              </a:rPr>
              <a:t>Demo 4</a:t>
            </a:r>
          </a:p>
        </p:txBody>
      </p:sp>
    </p:spTree>
    <p:extLst>
      <p:ext uri="{BB962C8B-B14F-4D97-AF65-F5344CB8AC3E}">
        <p14:creationId xmlns:p14="http://schemas.microsoft.com/office/powerpoint/2010/main" val="211062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a:xfrm>
            <a:off x="914400" y="1219200"/>
            <a:ext cx="11151917" cy="609557"/>
          </a:xfrm>
        </p:spPr>
        <p:txBody>
          <a:bodyPr vert="horz" lIns="91464" tIns="45732" rIns="182928" bIns="45732" rtlCol="0" anchor="ctr">
            <a:normAutofit fontScale="90000"/>
          </a:bodyPr>
          <a:lstStyle/>
          <a:p>
            <a:r>
              <a:rPr dirty="0" smtClean="0"/>
              <a:t>What are Aliases? Labs</a:t>
            </a:r>
            <a:endParaRPr lang="en-US" dirty="0" smtClean="0"/>
          </a:p>
        </p:txBody>
      </p:sp>
      <p:sp>
        <p:nvSpPr>
          <p:cNvPr id="4" name="Text Placeholder 3"/>
          <p:cNvSpPr>
            <a:spLocks noGrp="1"/>
          </p:cNvSpPr>
          <p:nvPr>
            <p:ph type="body" sz="quarter" idx="10"/>
          </p:nvPr>
        </p:nvSpPr>
        <p:spPr>
          <a:xfrm>
            <a:off x="1141710" y="1980823"/>
            <a:ext cx="8384183" cy="3411052"/>
          </a:xfrm>
        </p:spPr>
        <p:txBody>
          <a:bodyPr>
            <a:normAutofit/>
          </a:bodyPr>
          <a:lstStyle/>
          <a:p>
            <a:r>
              <a:rPr lang="en-US" dirty="0"/>
              <a:t>What all are the cmdlets to manage aliases?</a:t>
            </a:r>
          </a:p>
          <a:p>
            <a:r>
              <a:rPr lang="en-US" dirty="0"/>
              <a:t>Create a new alias for the cmdlet “Get-Help“ named </a:t>
            </a:r>
            <a:r>
              <a:rPr lang="en-US" dirty="0" smtClean="0"/>
              <a:t>“</a:t>
            </a:r>
            <a:r>
              <a:rPr lang="en-US" dirty="0" err="1" smtClean="0"/>
              <a:t>gh</a:t>
            </a:r>
            <a:r>
              <a:rPr lang="en-US" dirty="0"/>
              <a:t>“</a:t>
            </a:r>
          </a:p>
          <a:p>
            <a:r>
              <a:rPr lang="en-US" dirty="0"/>
              <a:t>Get a list of all aliases targeting the cmdlet “Get-</a:t>
            </a:r>
            <a:r>
              <a:rPr lang="en-US" dirty="0" err="1"/>
              <a:t>ChildItem</a:t>
            </a:r>
            <a:r>
              <a:rPr lang="en-US" dirty="0"/>
              <a:t>“</a:t>
            </a:r>
            <a:br>
              <a:rPr lang="en-US" dirty="0"/>
            </a:br>
            <a:endParaRPr lang="en-US" dirty="0"/>
          </a:p>
        </p:txBody>
      </p:sp>
      <p:grpSp>
        <p:nvGrpSpPr>
          <p:cNvPr id="5" name="Group 4"/>
          <p:cNvGrpSpPr/>
          <p:nvPr/>
        </p:nvGrpSpPr>
        <p:grpSpPr>
          <a:xfrm>
            <a:off x="8687475" y="227766"/>
            <a:ext cx="1772508" cy="1432581"/>
            <a:chOff x="6588224" y="116632"/>
            <a:chExt cx="1772046" cy="1432208"/>
          </a:xfrm>
        </p:grpSpPr>
        <p:pic>
          <p:nvPicPr>
            <p:cNvPr id="6" name="Picture 5" descr="D:\DVD_ART36\Artwork_Imagery\Icons - Illustrations\_ REAL VISTA STYLE\hammer 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VD_ART36\Artwork_Imagery\Icons - Illustrations\_ REAL VISTA STYLE\screw driver to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32656"/>
              <a:ext cx="1195982" cy="11959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DVD_ART36\Artwork_Imagery\Icons - Illustrations\_ WINDOWS SERVER ICONS\Misc\gears cogwheels c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260648"/>
              <a:ext cx="1296144" cy="1288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563317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40084" y="1066185"/>
            <a:ext cx="11151917" cy="609557"/>
          </a:xfrm>
        </p:spPr>
        <p:txBody>
          <a:bodyPr>
            <a:normAutofit fontScale="90000"/>
          </a:bodyPr>
          <a:lstStyle/>
          <a:p>
            <a:pPr eaLnBrk="1" hangingPunct="1"/>
            <a:r>
              <a:rPr lang="en-US" dirty="0" smtClean="0"/>
              <a:t>Introduction</a:t>
            </a:r>
          </a:p>
        </p:txBody>
      </p:sp>
      <p:sp>
        <p:nvSpPr>
          <p:cNvPr id="4099" name="Rectangle 3"/>
          <p:cNvSpPr>
            <a:spLocks noGrp="1" noChangeArrowheads="1"/>
          </p:cNvSpPr>
          <p:nvPr>
            <p:ph type="body" sz="quarter" idx="10"/>
          </p:nvPr>
        </p:nvSpPr>
        <p:spPr>
          <a:xfrm>
            <a:off x="1217930" y="1828384"/>
            <a:ext cx="11151917" cy="1974075"/>
          </a:xfrm>
        </p:spPr>
        <p:txBody>
          <a:bodyPr>
            <a:noAutofit/>
          </a:bodyPr>
          <a:lstStyle/>
          <a:p>
            <a:r>
              <a:rPr lang="en-US" dirty="0"/>
              <a:t>Name</a:t>
            </a:r>
          </a:p>
          <a:p>
            <a:r>
              <a:rPr lang="en-US" dirty="0" smtClean="0"/>
              <a:t>Company</a:t>
            </a:r>
            <a:endParaRPr lang="en-US" dirty="0"/>
          </a:p>
          <a:p>
            <a:r>
              <a:rPr lang="en-US" dirty="0"/>
              <a:t>Title, function, job responsibility</a:t>
            </a:r>
          </a:p>
          <a:p>
            <a:r>
              <a:rPr lang="en-US" dirty="0"/>
              <a:t>Programming, scripting, networking, database experience</a:t>
            </a:r>
          </a:p>
          <a:p>
            <a:r>
              <a:rPr lang="en-US" dirty="0"/>
              <a:t>Windows PowerShell experience</a:t>
            </a:r>
          </a:p>
          <a:p>
            <a:pPr marL="457200" lvl="2">
              <a:spcBef>
                <a:spcPts val="900"/>
              </a:spcBef>
            </a:pPr>
            <a:r>
              <a:rPr lang="en-US" sz="1599" dirty="0"/>
              <a:t>What have you heard about PowerShell?</a:t>
            </a:r>
          </a:p>
          <a:p>
            <a:pPr marL="457200" lvl="2">
              <a:spcBef>
                <a:spcPts val="900"/>
              </a:spcBef>
            </a:pPr>
            <a:r>
              <a:rPr lang="en-US" sz="1599" dirty="0"/>
              <a:t>What do you think about it?</a:t>
            </a:r>
          </a:p>
          <a:p>
            <a:r>
              <a:rPr lang="en-US" dirty="0"/>
              <a:t>Your expectations </a:t>
            </a:r>
            <a:r>
              <a:rPr lang="en-US" dirty="0" smtClean="0"/>
              <a:t>from </a:t>
            </a:r>
            <a:r>
              <a:rPr lang="en-US" dirty="0"/>
              <a:t>the course</a:t>
            </a:r>
          </a:p>
        </p:txBody>
      </p:sp>
    </p:spTree>
    <p:extLst>
      <p:ext uri="{BB962C8B-B14F-4D97-AF65-F5344CB8AC3E}">
        <p14:creationId xmlns:p14="http://schemas.microsoft.com/office/powerpoint/2010/main" val="246258539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90600"/>
            <a:ext cx="8382000" cy="664797"/>
          </a:xfrm>
        </p:spPr>
        <p:txBody>
          <a:bodyPr>
            <a:normAutofit fontScale="90000"/>
          </a:bodyPr>
          <a:lstStyle/>
          <a:p>
            <a:pPr marL="457200" indent="-457200">
              <a:spcBef>
                <a:spcPct val="20000"/>
              </a:spcBef>
            </a:pPr>
            <a:r>
              <a:rPr dirty="0" smtClean="0"/>
              <a:t>Accessing properties or methods</a:t>
            </a:r>
            <a:endParaRPr dirty="0"/>
          </a:p>
        </p:txBody>
      </p:sp>
      <p:sp>
        <p:nvSpPr>
          <p:cNvPr id="5" name="AutoShape 5"/>
          <p:cNvSpPr>
            <a:spLocks/>
          </p:cNvSpPr>
          <p:nvPr/>
        </p:nvSpPr>
        <p:spPr bwMode="auto">
          <a:xfrm>
            <a:off x="1752600" y="1828800"/>
            <a:ext cx="8686800" cy="4495800"/>
          </a:xfrm>
          <a:prstGeom prst="roundRect">
            <a:avLst>
              <a:gd name="adj" fmla="val 7097"/>
            </a:avLst>
          </a:prstGeom>
          <a:solidFill>
            <a:srgbClr val="002060"/>
          </a:solid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lIns="0" tIns="0" rIns="0" bIns="0"/>
          <a:lstStyle/>
          <a:p>
            <a:pPr defTabSz="914363">
              <a:defRPr/>
            </a:pPr>
            <a:endParaRPr lang="en-US" dirty="0">
              <a:solidFill>
                <a:prstClr val="white"/>
              </a:solidFill>
            </a:endParaRPr>
          </a:p>
        </p:txBody>
      </p:sp>
      <p:sp>
        <p:nvSpPr>
          <p:cNvPr id="4" name="TextBox 3"/>
          <p:cNvSpPr txBox="1"/>
          <p:nvPr/>
        </p:nvSpPr>
        <p:spPr>
          <a:xfrm>
            <a:off x="1942553" y="2035314"/>
            <a:ext cx="8452022" cy="707886"/>
          </a:xfrm>
          <a:prstGeom prst="rect">
            <a:avLst/>
          </a:prstGeom>
          <a:noFill/>
        </p:spPr>
        <p:txBody>
          <a:bodyPr wrap="square" rtlCol="0">
            <a:spAutoFit/>
          </a:bodyPr>
          <a:lstStyle/>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PS C:&gt; Get-Date</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	Monday, April 06, 2009 1:12:00 AM</a:t>
            </a:r>
            <a:endParaRPr lang="de-DE" sz="2000" dirty="0">
              <a:solidFill>
                <a:prstClr val="white"/>
              </a:solidFill>
              <a:latin typeface="Lucida Sans Typewriter" pitchFamily="49" charset="0"/>
              <a:sym typeface="Lucida Sans Typewriter" pitchFamily="49" charset="0"/>
            </a:endParaRPr>
          </a:p>
        </p:txBody>
      </p:sp>
      <p:sp>
        <p:nvSpPr>
          <p:cNvPr id="11" name="Rectangle 4"/>
          <p:cNvSpPr txBox="1">
            <a:spLocks noChangeArrowheads="1"/>
          </p:cNvSpPr>
          <p:nvPr/>
        </p:nvSpPr>
        <p:spPr>
          <a:xfrm>
            <a:off x="228600" y="2362200"/>
            <a:ext cx="1524000" cy="2215991"/>
          </a:xfrm>
          <a:prstGeom prst="rect">
            <a:avLst/>
          </a:prstGeom>
        </p:spPr>
        <p:txBody>
          <a:bodyPr vert="horz" wrap="square" lIns="0" tIns="0" rIns="0" bIns="0" rtlCol="0">
            <a:spAutoFit/>
          </a:bodyPr>
          <a:lstStyle/>
          <a:p>
            <a:pPr defTabSz="914363">
              <a:lnSpc>
                <a:spcPct val="90000"/>
              </a:lnSpc>
              <a:spcBef>
                <a:spcPct val="20000"/>
              </a:spcBef>
            </a:pPr>
            <a:r>
              <a:rPr lang="en-US" sz="2000" dirty="0">
                <a:solidFill>
                  <a:srgbClr val="000000">
                    <a:lumMod val="75000"/>
                    <a:lumOff val="25000"/>
                  </a:srgbClr>
                </a:solidFill>
              </a:rPr>
              <a:t>In this demonstration, you will see how to access members of objects using the dot </a:t>
            </a:r>
            <a:r>
              <a:rPr lang="en-US" sz="2000" dirty="0" smtClean="0">
                <a:solidFill>
                  <a:srgbClr val="000000">
                    <a:lumMod val="75000"/>
                    <a:lumOff val="25000"/>
                  </a:srgbClr>
                </a:solidFill>
              </a:rPr>
              <a:t>operator</a:t>
            </a:r>
            <a:endParaRPr lang="en-US" sz="2000" dirty="0">
              <a:solidFill>
                <a:srgbClr val="000000">
                  <a:lumMod val="75000"/>
                  <a:lumOff val="25000"/>
                </a:srgbClr>
              </a:solidFill>
            </a:endParaRPr>
          </a:p>
        </p:txBody>
      </p:sp>
      <p:sp>
        <p:nvSpPr>
          <p:cNvPr id="17" name="TextBox 16"/>
          <p:cNvSpPr txBox="1"/>
          <p:nvPr/>
        </p:nvSpPr>
        <p:spPr>
          <a:xfrm>
            <a:off x="1905000" y="2895600"/>
            <a:ext cx="7391400" cy="341632"/>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Get-Date | Get-Member</a:t>
            </a:r>
          </a:p>
        </p:txBody>
      </p:sp>
      <p:sp>
        <p:nvSpPr>
          <p:cNvPr id="18" name="TextBox 17"/>
          <p:cNvSpPr txBox="1"/>
          <p:nvPr/>
        </p:nvSpPr>
        <p:spPr>
          <a:xfrm>
            <a:off x="1905000" y="3276600"/>
            <a:ext cx="8229600" cy="895630"/>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Get-</a:t>
            </a:r>
            <a:r>
              <a:rPr lang="en-US" dirty="0" err="1">
                <a:solidFill>
                  <a:prstClr val="white"/>
                </a:solidFill>
                <a:latin typeface="Lucida Sans Typewriter" pitchFamily="49" charset="0"/>
                <a:sym typeface="Lucida Sans Typewriter" pitchFamily="49" charset="0"/>
              </a:rPr>
              <a:t>Date.Month</a:t>
            </a:r>
            <a:endParaRPr lang="en-US" dirty="0">
              <a:solidFill>
                <a:prstClr val="white"/>
              </a:solidFill>
              <a:latin typeface="Lucida Sans Typewriter" pitchFamily="49" charset="0"/>
              <a:sym typeface="Lucida Sans Typewriter" pitchFamily="49" charset="0"/>
            </a:endParaRPr>
          </a:p>
          <a:p>
            <a:pPr marL="457200" indent="-457200" defTabSz="914363">
              <a:lnSpc>
                <a:spcPct val="90000"/>
              </a:lnSpc>
              <a:spcBef>
                <a:spcPct val="20000"/>
              </a:spcBef>
            </a:pPr>
            <a:r>
              <a:rPr lang="en-US" dirty="0">
                <a:solidFill>
                  <a:srgbClr val="FF0000"/>
                </a:solidFill>
                <a:latin typeface="Lucida Sans Typewriter" pitchFamily="49" charset="0"/>
                <a:sym typeface="Lucida Sans Typewriter" pitchFamily="49" charset="0"/>
              </a:rPr>
              <a:t>	The term 'Get-</a:t>
            </a:r>
            <a:r>
              <a:rPr lang="en-US" dirty="0" err="1">
                <a:solidFill>
                  <a:srgbClr val="FF0000"/>
                </a:solidFill>
                <a:latin typeface="Lucida Sans Typewriter" pitchFamily="49" charset="0"/>
                <a:sym typeface="Lucida Sans Typewriter" pitchFamily="49" charset="0"/>
              </a:rPr>
              <a:t>Date.Month</a:t>
            </a:r>
            <a:r>
              <a:rPr lang="en-US" dirty="0">
                <a:solidFill>
                  <a:srgbClr val="FF0000"/>
                </a:solidFill>
                <a:latin typeface="Lucida Sans Typewriter" pitchFamily="49" charset="0"/>
                <a:sym typeface="Lucida Sans Typewriter" pitchFamily="49" charset="0"/>
              </a:rPr>
              <a:t>' is not recognized as a </a:t>
            </a:r>
            <a:r>
              <a:rPr lang="en-US" dirty="0" err="1">
                <a:solidFill>
                  <a:srgbClr val="FF0000"/>
                </a:solidFill>
                <a:latin typeface="Lucida Sans Typewriter" pitchFamily="49" charset="0"/>
                <a:sym typeface="Lucida Sans Typewriter" pitchFamily="49" charset="0"/>
              </a:rPr>
              <a:t>cmdlet</a:t>
            </a:r>
            <a:r>
              <a:rPr lang="en-US" dirty="0">
                <a:solidFill>
                  <a:srgbClr val="FF0000"/>
                </a:solidFill>
                <a:latin typeface="Lucida Sans Typewriter" pitchFamily="49" charset="0"/>
                <a:sym typeface="Lucida Sans Typewriter" pitchFamily="49" charset="0"/>
              </a:rPr>
              <a:t>, function, operable program, or script file.</a:t>
            </a:r>
            <a:endParaRPr lang="de-DE" dirty="0" err="1">
              <a:solidFill>
                <a:prstClr val="white"/>
              </a:solidFill>
            </a:endParaRPr>
          </a:p>
        </p:txBody>
      </p:sp>
      <p:sp>
        <p:nvSpPr>
          <p:cNvPr id="19" name="TextBox 18"/>
          <p:cNvSpPr txBox="1"/>
          <p:nvPr/>
        </p:nvSpPr>
        <p:spPr>
          <a:xfrm>
            <a:off x="1905000" y="4230470"/>
            <a:ext cx="7772400" cy="646331"/>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C:&gt;(Get-Date).Month</a:t>
            </a:r>
          </a:p>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	4</a:t>
            </a:r>
          </a:p>
        </p:txBody>
      </p:sp>
      <p:sp>
        <p:nvSpPr>
          <p:cNvPr id="20" name="TextBox 19"/>
          <p:cNvSpPr txBox="1"/>
          <p:nvPr/>
        </p:nvSpPr>
        <p:spPr>
          <a:xfrm>
            <a:off x="1905000" y="4867870"/>
            <a:ext cx="8229600" cy="923330"/>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(Get-Date).Ticks</a:t>
            </a:r>
          </a:p>
          <a:p>
            <a:pPr marL="457200" indent="-457200" defTabSz="914363">
              <a:lnSpc>
                <a:spcPct val="90000"/>
              </a:lnSpc>
              <a:spcBef>
                <a:spcPct val="20000"/>
              </a:spcBef>
            </a:pPr>
            <a:r>
              <a:rPr lang="de-DE" dirty="0">
                <a:solidFill>
                  <a:prstClr val="white"/>
                </a:solidFill>
                <a:latin typeface="Lucida Sans Typewriter" pitchFamily="49" charset="0"/>
                <a:sym typeface="Lucida Sans Typewriter" pitchFamily="49" charset="0"/>
              </a:rPr>
              <a:t>	633745773524574159</a:t>
            </a:r>
            <a:endParaRPr lang="de-DE" dirty="0">
              <a:solidFill>
                <a:prstClr val="white"/>
              </a:solidFill>
            </a:endParaRPr>
          </a:p>
          <a:p>
            <a:pPr defTabSz="914363"/>
            <a:endParaRPr lang="de-DE" dirty="0" err="1">
              <a:solidFill>
                <a:prstClr val="white"/>
              </a:solidFill>
            </a:endParaRPr>
          </a:p>
        </p:txBody>
      </p:sp>
      <p:sp>
        <p:nvSpPr>
          <p:cNvPr id="21" name="TextBox 20"/>
          <p:cNvSpPr txBox="1"/>
          <p:nvPr/>
        </p:nvSpPr>
        <p:spPr>
          <a:xfrm>
            <a:off x="1905000" y="5629870"/>
            <a:ext cx="8229600" cy="923330"/>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(Get-Date).</a:t>
            </a:r>
            <a:r>
              <a:rPr lang="en-US" dirty="0" err="1">
                <a:solidFill>
                  <a:prstClr val="white"/>
                </a:solidFill>
                <a:latin typeface="Lucida Sans Typewriter" pitchFamily="49" charset="0"/>
                <a:sym typeface="Lucida Sans Typewriter" pitchFamily="49" charset="0"/>
              </a:rPr>
              <a:t>AddDays</a:t>
            </a:r>
            <a:r>
              <a:rPr lang="en-US" dirty="0">
                <a:solidFill>
                  <a:prstClr val="white"/>
                </a:solidFill>
                <a:latin typeface="Lucida Sans Typewriter" pitchFamily="49" charset="0"/>
                <a:sym typeface="Lucida Sans Typewriter" pitchFamily="49" charset="0"/>
              </a:rPr>
              <a:t>(-7)</a:t>
            </a:r>
          </a:p>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	Monday, March 30, 2009 1:16:46 AM </a:t>
            </a:r>
          </a:p>
          <a:p>
            <a:pPr defTabSz="914363"/>
            <a:endParaRPr lang="de-DE" dirty="0" err="1">
              <a:solidFill>
                <a:prstClr val="white"/>
              </a:solidFill>
            </a:endParaRPr>
          </a:p>
        </p:txBody>
      </p:sp>
    </p:spTree>
    <p:extLst>
      <p:ext uri="{BB962C8B-B14F-4D97-AF65-F5344CB8AC3E}">
        <p14:creationId xmlns:p14="http://schemas.microsoft.com/office/powerpoint/2010/main" val="3775824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8382000" cy="664797"/>
          </a:xfrm>
        </p:spPr>
        <p:txBody>
          <a:bodyPr>
            <a:normAutofit fontScale="90000"/>
          </a:bodyPr>
          <a:lstStyle/>
          <a:p>
            <a:pPr marL="457200" indent="-457200">
              <a:spcBef>
                <a:spcPct val="20000"/>
              </a:spcBef>
            </a:pPr>
            <a:r>
              <a:rPr dirty="0" smtClean="0"/>
              <a:t>Accessing properties or methods</a:t>
            </a:r>
            <a:endParaRPr dirty="0"/>
          </a:p>
        </p:txBody>
      </p:sp>
      <p:sp>
        <p:nvSpPr>
          <p:cNvPr id="5" name="AutoShape 5"/>
          <p:cNvSpPr>
            <a:spLocks/>
          </p:cNvSpPr>
          <p:nvPr/>
        </p:nvSpPr>
        <p:spPr bwMode="auto">
          <a:xfrm>
            <a:off x="1676400" y="1828800"/>
            <a:ext cx="8686800" cy="4495800"/>
          </a:xfrm>
          <a:prstGeom prst="roundRect">
            <a:avLst>
              <a:gd name="adj" fmla="val 7097"/>
            </a:avLst>
          </a:prstGeom>
          <a:solidFill>
            <a:srgbClr val="002060"/>
          </a:solid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lIns="0" tIns="0" rIns="0" bIns="0"/>
          <a:lstStyle/>
          <a:p>
            <a:pPr defTabSz="914363">
              <a:defRPr/>
            </a:pPr>
            <a:endParaRPr lang="en-US" dirty="0">
              <a:solidFill>
                <a:prstClr val="white"/>
              </a:solidFill>
            </a:endParaRPr>
          </a:p>
        </p:txBody>
      </p:sp>
      <p:sp>
        <p:nvSpPr>
          <p:cNvPr id="4" name="TextBox 3"/>
          <p:cNvSpPr txBox="1"/>
          <p:nvPr/>
        </p:nvSpPr>
        <p:spPr>
          <a:xfrm>
            <a:off x="1942553" y="2035314"/>
            <a:ext cx="8452022" cy="369332"/>
          </a:xfrm>
          <a:prstGeom prst="rect">
            <a:avLst/>
          </a:prstGeom>
          <a:noFill/>
        </p:spPr>
        <p:txBody>
          <a:bodyPr wrap="square" rtlCol="0">
            <a:spAutoFit/>
          </a:bodyPr>
          <a:lstStyle/>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PS C:&gt; $</a:t>
            </a:r>
            <a:r>
              <a:rPr lang="en-US" sz="2000" dirty="0" err="1">
                <a:solidFill>
                  <a:prstClr val="white"/>
                </a:solidFill>
                <a:latin typeface="Lucida Sans Typewriter" pitchFamily="49" charset="0"/>
                <a:sym typeface="Lucida Sans Typewriter" pitchFamily="49" charset="0"/>
              </a:rPr>
              <a:t>ts</a:t>
            </a:r>
            <a:r>
              <a:rPr lang="en-US" sz="2000" dirty="0">
                <a:solidFill>
                  <a:prstClr val="white"/>
                </a:solidFill>
                <a:latin typeface="Lucida Sans Typewriter" pitchFamily="49" charset="0"/>
                <a:sym typeface="Lucida Sans Typewriter" pitchFamily="49" charset="0"/>
              </a:rPr>
              <a:t> = New-</a:t>
            </a:r>
            <a:r>
              <a:rPr lang="en-US" sz="2000" dirty="0" err="1">
                <a:solidFill>
                  <a:prstClr val="white"/>
                </a:solidFill>
                <a:latin typeface="Lucida Sans Typewriter" pitchFamily="49" charset="0"/>
                <a:sym typeface="Lucida Sans Typewriter" pitchFamily="49" charset="0"/>
              </a:rPr>
              <a:t>TimeSpan</a:t>
            </a:r>
            <a:r>
              <a:rPr lang="en-US" sz="2000" dirty="0">
                <a:solidFill>
                  <a:prstClr val="white"/>
                </a:solidFill>
                <a:latin typeface="Lucida Sans Typewriter" pitchFamily="49" charset="0"/>
                <a:sym typeface="Lucida Sans Typewriter" pitchFamily="49" charset="0"/>
              </a:rPr>
              <a:t> -Seconds 324562</a:t>
            </a:r>
            <a:endParaRPr lang="de-DE" sz="2000" dirty="0">
              <a:solidFill>
                <a:prstClr val="white"/>
              </a:solidFill>
              <a:latin typeface="Lucida Sans Typewriter" pitchFamily="49" charset="0"/>
              <a:sym typeface="Lucida Sans Typewriter" pitchFamily="49" charset="0"/>
            </a:endParaRPr>
          </a:p>
        </p:txBody>
      </p:sp>
      <p:sp>
        <p:nvSpPr>
          <p:cNvPr id="11" name="Rectangle 4"/>
          <p:cNvSpPr txBox="1">
            <a:spLocks noChangeArrowheads="1"/>
          </p:cNvSpPr>
          <p:nvPr/>
        </p:nvSpPr>
        <p:spPr>
          <a:xfrm>
            <a:off x="304800" y="2819400"/>
            <a:ext cx="1371600" cy="2492990"/>
          </a:xfrm>
          <a:prstGeom prst="rect">
            <a:avLst/>
          </a:prstGeom>
        </p:spPr>
        <p:txBody>
          <a:bodyPr vert="horz" wrap="square" lIns="0" tIns="0" rIns="0" bIns="0" rtlCol="0">
            <a:spAutoFit/>
          </a:bodyPr>
          <a:lstStyle/>
          <a:p>
            <a:pPr defTabSz="914363">
              <a:lnSpc>
                <a:spcPct val="90000"/>
              </a:lnSpc>
              <a:spcBef>
                <a:spcPct val="20000"/>
              </a:spcBef>
            </a:pPr>
            <a:r>
              <a:rPr lang="en-US" sz="2000" dirty="0">
                <a:solidFill>
                  <a:srgbClr val="000000">
                    <a:lumMod val="75000"/>
                    <a:lumOff val="25000"/>
                  </a:srgbClr>
                </a:solidFill>
              </a:rPr>
              <a:t>In this demonstration, you will see how to access members of objects using the dot </a:t>
            </a:r>
            <a:r>
              <a:rPr lang="en-US" sz="2000" dirty="0" smtClean="0">
                <a:solidFill>
                  <a:srgbClr val="000000">
                    <a:lumMod val="75000"/>
                    <a:lumOff val="25000"/>
                  </a:srgbClr>
                </a:solidFill>
              </a:rPr>
              <a:t>operator</a:t>
            </a:r>
            <a:endParaRPr lang="en-US" sz="2000" dirty="0">
              <a:solidFill>
                <a:srgbClr val="000000">
                  <a:lumMod val="75000"/>
                  <a:lumOff val="25000"/>
                </a:srgbClr>
              </a:solidFill>
            </a:endParaRPr>
          </a:p>
        </p:txBody>
      </p:sp>
      <p:sp>
        <p:nvSpPr>
          <p:cNvPr id="17" name="TextBox 16"/>
          <p:cNvSpPr txBox="1"/>
          <p:nvPr/>
        </p:nvSpPr>
        <p:spPr>
          <a:xfrm>
            <a:off x="1905000" y="4800600"/>
            <a:ext cx="7391400" cy="341632"/>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a:t>
            </a:r>
            <a:r>
              <a:rPr lang="en-US" dirty="0" err="1">
                <a:solidFill>
                  <a:prstClr val="white"/>
                </a:solidFill>
                <a:latin typeface="Lucida Sans Typewriter" pitchFamily="49" charset="0"/>
                <a:sym typeface="Lucida Sans Typewriter" pitchFamily="49" charset="0"/>
              </a:rPr>
              <a:t>ts.Days</a:t>
            </a:r>
            <a:r>
              <a:rPr lang="en-US" dirty="0">
                <a:solidFill>
                  <a:prstClr val="white"/>
                </a:solidFill>
                <a:latin typeface="Lucida Sans Typewriter" pitchFamily="49" charset="0"/>
                <a:sym typeface="Lucida Sans Typewriter" pitchFamily="49" charset="0"/>
              </a:rPr>
              <a:t> -&gt; 3</a:t>
            </a:r>
          </a:p>
        </p:txBody>
      </p:sp>
      <p:sp>
        <p:nvSpPr>
          <p:cNvPr id="18" name="TextBox 17"/>
          <p:cNvSpPr txBox="1"/>
          <p:nvPr/>
        </p:nvSpPr>
        <p:spPr>
          <a:xfrm>
            <a:off x="1905000" y="5181600"/>
            <a:ext cx="8229600" cy="341632"/>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a:t>
            </a:r>
            <a:r>
              <a:rPr lang="en-US" dirty="0" err="1">
                <a:solidFill>
                  <a:prstClr val="white"/>
                </a:solidFill>
                <a:latin typeface="Lucida Sans Typewriter" pitchFamily="49" charset="0"/>
                <a:sym typeface="Lucida Sans Typewriter" pitchFamily="49" charset="0"/>
              </a:rPr>
              <a:t>ts.Seconds</a:t>
            </a:r>
            <a:r>
              <a:rPr lang="en-US" dirty="0">
                <a:solidFill>
                  <a:prstClr val="white"/>
                </a:solidFill>
                <a:latin typeface="Lucida Sans Typewriter" pitchFamily="49" charset="0"/>
                <a:sym typeface="Lucida Sans Typewriter" pitchFamily="49" charset="0"/>
              </a:rPr>
              <a:t> -&gt; 22</a:t>
            </a:r>
            <a:endParaRPr lang="de-DE" dirty="0" err="1">
              <a:solidFill>
                <a:prstClr val="white"/>
              </a:solidFill>
            </a:endParaRPr>
          </a:p>
        </p:txBody>
      </p:sp>
      <p:sp>
        <p:nvSpPr>
          <p:cNvPr id="12" name="TextBox 11"/>
          <p:cNvSpPr txBox="1"/>
          <p:nvPr/>
        </p:nvSpPr>
        <p:spPr>
          <a:xfrm>
            <a:off x="1905000" y="5525768"/>
            <a:ext cx="8229600" cy="341632"/>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a:t>
            </a:r>
            <a:r>
              <a:rPr lang="en-US" dirty="0" err="1">
                <a:solidFill>
                  <a:prstClr val="white"/>
                </a:solidFill>
                <a:latin typeface="Lucida Sans Typewriter" pitchFamily="49" charset="0"/>
                <a:sym typeface="Lucida Sans Typewriter" pitchFamily="49" charset="0"/>
              </a:rPr>
              <a:t>ts.Subtract</a:t>
            </a:r>
            <a:r>
              <a:rPr lang="en-US" dirty="0">
                <a:solidFill>
                  <a:prstClr val="white"/>
                </a:solidFill>
                <a:latin typeface="Lucida Sans Typewriter" pitchFamily="49" charset="0"/>
                <a:sym typeface="Lucida Sans Typewriter" pitchFamily="49" charset="0"/>
              </a:rPr>
              <a:t>((New-</a:t>
            </a:r>
            <a:r>
              <a:rPr lang="en-US" dirty="0" err="1">
                <a:solidFill>
                  <a:prstClr val="white"/>
                </a:solidFill>
                <a:latin typeface="Lucida Sans Typewriter" pitchFamily="49" charset="0"/>
                <a:sym typeface="Lucida Sans Typewriter" pitchFamily="49" charset="0"/>
              </a:rPr>
              <a:t>TimeSpan</a:t>
            </a:r>
            <a:r>
              <a:rPr lang="en-US" dirty="0">
                <a:solidFill>
                  <a:prstClr val="white"/>
                </a:solidFill>
                <a:latin typeface="Lucida Sans Typewriter" pitchFamily="49" charset="0"/>
                <a:sym typeface="Lucida Sans Typewriter" pitchFamily="49" charset="0"/>
              </a:rPr>
              <a:t> -Seconds 236045))</a:t>
            </a:r>
          </a:p>
        </p:txBody>
      </p:sp>
      <p:sp>
        <p:nvSpPr>
          <p:cNvPr id="13" name="TextBox 12"/>
          <p:cNvSpPr txBox="1"/>
          <p:nvPr/>
        </p:nvSpPr>
        <p:spPr>
          <a:xfrm>
            <a:off x="1905000" y="5906768"/>
            <a:ext cx="8229600" cy="341632"/>
          </a:xfrm>
          <a:prstGeom prst="rect">
            <a:avLst/>
          </a:prstGeom>
          <a:noFill/>
        </p:spPr>
        <p:txBody>
          <a:bodyPr wrap="square" rtlCol="0">
            <a:spAutoFit/>
          </a:bodyPr>
          <a:lstStyle/>
          <a:p>
            <a:pPr marL="457200" indent="-457200" defTabSz="914363">
              <a:lnSpc>
                <a:spcPct val="90000"/>
              </a:lnSpc>
              <a:spcBef>
                <a:spcPct val="20000"/>
              </a:spcBef>
            </a:pPr>
            <a:r>
              <a:rPr lang="en-US" dirty="0">
                <a:solidFill>
                  <a:prstClr val="white"/>
                </a:solidFill>
                <a:latin typeface="Lucida Sans Typewriter" pitchFamily="49" charset="0"/>
                <a:sym typeface="Lucida Sans Typewriter" pitchFamily="49" charset="0"/>
              </a:rPr>
              <a:t>PS C:&gt; $</a:t>
            </a:r>
            <a:r>
              <a:rPr lang="en-US" dirty="0" err="1">
                <a:solidFill>
                  <a:prstClr val="white"/>
                </a:solidFill>
                <a:latin typeface="Lucida Sans Typewriter" pitchFamily="49" charset="0"/>
                <a:sym typeface="Lucida Sans Typewriter" pitchFamily="49" charset="0"/>
              </a:rPr>
              <a:t>ts.Negate</a:t>
            </a:r>
            <a:r>
              <a:rPr lang="en-US" dirty="0">
                <a:solidFill>
                  <a:prstClr val="white"/>
                </a:solidFill>
                <a:latin typeface="Lucida Sans Typewriter" pitchFamily="49" charset="0"/>
                <a:sym typeface="Lucida Sans Typewriter" pitchFamily="49" charset="0"/>
              </a:rPr>
              <a:t>()</a:t>
            </a:r>
          </a:p>
        </p:txBody>
      </p:sp>
      <p:sp>
        <p:nvSpPr>
          <p:cNvPr id="10" name="TextBox 9"/>
          <p:cNvSpPr txBox="1"/>
          <p:nvPr/>
        </p:nvSpPr>
        <p:spPr>
          <a:xfrm>
            <a:off x="1940080" y="2384177"/>
            <a:ext cx="8452022" cy="369332"/>
          </a:xfrm>
          <a:prstGeom prst="rect">
            <a:avLst/>
          </a:prstGeom>
          <a:noFill/>
        </p:spPr>
        <p:txBody>
          <a:bodyPr wrap="square" rtlCol="0">
            <a:spAutoFit/>
          </a:bodyPr>
          <a:lstStyle/>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PS C:&gt; $</a:t>
            </a:r>
            <a:r>
              <a:rPr lang="en-US" sz="2000" dirty="0" err="1">
                <a:solidFill>
                  <a:prstClr val="white"/>
                </a:solidFill>
                <a:latin typeface="Lucida Sans Typewriter" pitchFamily="49" charset="0"/>
                <a:sym typeface="Lucida Sans Typewriter" pitchFamily="49" charset="0"/>
              </a:rPr>
              <a:t>ts</a:t>
            </a:r>
            <a:endParaRPr lang="de-DE" sz="2000" dirty="0">
              <a:solidFill>
                <a:prstClr val="white"/>
              </a:solidFill>
              <a:latin typeface="Lucida Sans Typewriter" pitchFamily="49" charset="0"/>
              <a:sym typeface="Lucida Sans Typewriter" pitchFamily="49" charset="0"/>
            </a:endParaRPr>
          </a:p>
        </p:txBody>
      </p:sp>
      <p:sp>
        <p:nvSpPr>
          <p:cNvPr id="14" name="TextBox 13"/>
          <p:cNvSpPr txBox="1"/>
          <p:nvPr/>
        </p:nvSpPr>
        <p:spPr>
          <a:xfrm>
            <a:off x="1944756" y="2724622"/>
            <a:ext cx="8452022" cy="2062103"/>
          </a:xfrm>
          <a:prstGeom prst="rect">
            <a:avLst/>
          </a:prstGeom>
          <a:noFill/>
        </p:spPr>
        <p:txBody>
          <a:bodyPr wrap="square" rtlCol="0">
            <a:spAutoFit/>
          </a:bodyPr>
          <a:lstStyle/>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Days              : 3</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Hours             : 18</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Minutes           : 9</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Seconds           : 22</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Milliseconds      : 0</a:t>
            </a:r>
          </a:p>
          <a:p>
            <a:pPr marL="457200" indent="-457200" defTabSz="914363">
              <a:lnSpc>
                <a:spcPct val="90000"/>
              </a:lnSpc>
              <a:spcBef>
                <a:spcPct val="20000"/>
              </a:spcBef>
            </a:pPr>
            <a:r>
              <a:rPr lang="en-US" sz="2000" dirty="0">
                <a:solidFill>
                  <a:prstClr val="white"/>
                </a:solidFill>
                <a:latin typeface="Lucida Sans Typewriter" pitchFamily="49" charset="0"/>
                <a:sym typeface="Lucida Sans Typewriter" pitchFamily="49" charset="0"/>
              </a:rPr>
              <a:t>...</a:t>
            </a:r>
            <a:endParaRPr lang="de-DE" sz="2000" dirty="0">
              <a:solidFill>
                <a:prstClr val="white"/>
              </a:solidFill>
              <a:latin typeface="Lucida Sans Typewriter" pitchFamily="49" charset="0"/>
              <a:sym typeface="Lucida Sans Typewriter" pitchFamily="49" charset="0"/>
            </a:endParaRPr>
          </a:p>
        </p:txBody>
      </p:sp>
    </p:spTree>
    <p:extLst>
      <p:ext uri="{BB962C8B-B14F-4D97-AF65-F5344CB8AC3E}">
        <p14:creationId xmlns:p14="http://schemas.microsoft.com/office/powerpoint/2010/main" val="1052992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17" grpId="0"/>
      <p:bldP spid="18" grpId="0"/>
      <p:bldP spid="12" grpId="0"/>
      <p:bldP spid="13" grpId="0"/>
      <p:bldP spid="10"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a:xfrm>
            <a:off x="533400" y="1066800"/>
            <a:ext cx="11151917" cy="609398"/>
          </a:xfrm>
        </p:spPr>
        <p:txBody>
          <a:bodyPr vert="horz" lIns="91440" tIns="45720" rIns="182880" bIns="45720" rtlCol="0" anchor="b">
            <a:normAutofit fontScale="90000"/>
          </a:bodyPr>
          <a:lstStyle/>
          <a:p>
            <a:r>
              <a:rPr lang="en-US" dirty="0"/>
              <a:t>Date and Time </a:t>
            </a:r>
            <a:r>
              <a:rPr lang="en-US" dirty="0" smtClean="0"/>
              <a:t>Labs</a:t>
            </a:r>
            <a:endParaRPr lang="en-US" dirty="0"/>
          </a:p>
        </p:txBody>
      </p:sp>
      <p:sp>
        <p:nvSpPr>
          <p:cNvPr id="4" name="Text Placeholder 3"/>
          <p:cNvSpPr>
            <a:spLocks noGrp="1"/>
          </p:cNvSpPr>
          <p:nvPr>
            <p:ph type="body" sz="quarter" idx="10"/>
          </p:nvPr>
        </p:nvSpPr>
        <p:spPr>
          <a:xfrm>
            <a:off x="1295400" y="1905000"/>
            <a:ext cx="8382000" cy="4475071"/>
          </a:xfrm>
        </p:spPr>
        <p:txBody>
          <a:bodyPr>
            <a:normAutofit/>
          </a:bodyPr>
          <a:lstStyle/>
          <a:p>
            <a:r>
              <a:rPr lang="en-US" dirty="0"/>
              <a:t>When does the date calculation </a:t>
            </a:r>
            <a:r>
              <a:rPr lang="en-US" dirty="0" smtClean="0"/>
              <a:t>starts</a:t>
            </a:r>
            <a:r>
              <a:rPr lang="en-US" dirty="0"/>
              <a:t>? 1601? 1980? </a:t>
            </a:r>
            <a:endParaRPr lang="en-US" dirty="0" smtClean="0"/>
          </a:p>
          <a:p>
            <a:r>
              <a:rPr lang="en-US" dirty="0" smtClean="0"/>
              <a:t>Try </a:t>
            </a:r>
            <a:r>
              <a:rPr lang="en-US" dirty="0"/>
              <a:t>to work with the ticks property and one of the Add methods to find out “day 0”. What date is tick 1 or when does the </a:t>
            </a:r>
            <a:r>
              <a:rPr lang="en-US" dirty="0" err="1"/>
              <a:t>.net</a:t>
            </a:r>
            <a:r>
              <a:rPr lang="en-US" dirty="0"/>
              <a:t> calendar starts?</a:t>
            </a:r>
            <a:br>
              <a:rPr lang="en-US" dirty="0"/>
            </a:br>
            <a:r>
              <a:rPr lang="en-US" dirty="0"/>
              <a:t>Get-Date, </a:t>
            </a:r>
            <a:r>
              <a:rPr lang="en-US" dirty="0" err="1"/>
              <a:t>AddTicks</a:t>
            </a:r>
            <a:r>
              <a:rPr lang="en-US" dirty="0"/>
              <a:t> method or use the New-Object cmdlet with the </a:t>
            </a:r>
            <a:r>
              <a:rPr lang="en-US" dirty="0" err="1"/>
              <a:t>DateTime</a:t>
            </a:r>
            <a:r>
              <a:rPr lang="en-US" dirty="0"/>
              <a:t> object</a:t>
            </a:r>
          </a:p>
          <a:p>
            <a:r>
              <a:rPr lang="en-US" dirty="0"/>
              <a:t>Create a new time span of 600.000 seconds and store it in some variable. Subtract that time span of the current time</a:t>
            </a:r>
            <a:br>
              <a:rPr lang="en-US" dirty="0"/>
            </a:br>
            <a:r>
              <a:rPr lang="en-US" dirty="0"/>
              <a:t>Get-Date, Subtract Method or subtract operator (-), New-</a:t>
            </a:r>
            <a:r>
              <a:rPr lang="en-US" dirty="0" err="1"/>
              <a:t>TimeSpan</a:t>
            </a:r>
            <a:endParaRPr lang="en-US" dirty="0"/>
          </a:p>
        </p:txBody>
      </p:sp>
      <p:grpSp>
        <p:nvGrpSpPr>
          <p:cNvPr id="2" name="Group 4"/>
          <p:cNvGrpSpPr/>
          <p:nvPr/>
        </p:nvGrpSpPr>
        <p:grpSpPr>
          <a:xfrm>
            <a:off x="8686800" y="228600"/>
            <a:ext cx="1772046" cy="1432208"/>
            <a:chOff x="6588224" y="116632"/>
            <a:chExt cx="1772046" cy="1432208"/>
          </a:xfrm>
        </p:grpSpPr>
        <p:pic>
          <p:nvPicPr>
            <p:cNvPr id="6" name="Picture 5" descr="D:\DVD_ART36\Artwork_Imagery\Icons - Illustrations\_ REAL VISTA STYLE\hammer 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VD_ART36\Artwork_Imagery\Icons - Illustrations\_ REAL VISTA STYLE\screw driver to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32656"/>
              <a:ext cx="1195982" cy="11959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DVD_ART36\Artwork_Imagery\Icons - Illustrations\_ WINDOWS SERVER ICONS\Misc\gears cogwheels c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260648"/>
              <a:ext cx="1296144" cy="1288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856538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a:xfrm>
            <a:off x="1141413" y="1905000"/>
            <a:ext cx="10289977" cy="4572794"/>
          </a:xfrm>
        </p:spPr>
        <p:txBody>
          <a:bodyPr>
            <a:normAutofit/>
          </a:bodyPr>
          <a:lstStyle/>
          <a:p>
            <a:r>
              <a:rPr lang="en-US" dirty="0"/>
              <a:t>Unix shells </a:t>
            </a:r>
            <a:r>
              <a:rPr lang="en-US" dirty="0" smtClean="0"/>
              <a:t>initiated pipeline, </a:t>
            </a:r>
            <a:r>
              <a:rPr lang="en-US" dirty="0"/>
              <a:t>Cmd.exe copied it, and PowerShell takes it </a:t>
            </a:r>
            <a:r>
              <a:rPr lang="en-US" dirty="0" smtClean="0"/>
              <a:t>to </a:t>
            </a:r>
            <a:r>
              <a:rPr lang="en-US" dirty="0"/>
              <a:t>next </a:t>
            </a:r>
            <a:r>
              <a:rPr lang="en-US" dirty="0" smtClean="0"/>
              <a:t>level</a:t>
            </a:r>
          </a:p>
          <a:p>
            <a:r>
              <a:rPr lang="en-US" dirty="0" smtClean="0"/>
              <a:t>Output of one command is input for the next one</a:t>
            </a:r>
          </a:p>
          <a:p>
            <a:pPr lvl="1"/>
            <a:r>
              <a:rPr lang="en-US" b="1" dirty="0" smtClean="0"/>
              <a:t>Get-Process |Select Name, Handles | Sort Handles</a:t>
            </a:r>
          </a:p>
          <a:p>
            <a:pPr lvl="1"/>
            <a:r>
              <a:rPr lang="en-US" b="1" dirty="0" smtClean="0"/>
              <a:t>Get-</a:t>
            </a:r>
            <a:r>
              <a:rPr lang="en-US" b="1" dirty="0" err="1" smtClean="0"/>
              <a:t>ChildItem</a:t>
            </a:r>
            <a:r>
              <a:rPr lang="en-US" b="1" dirty="0" smtClean="0"/>
              <a:t> </a:t>
            </a:r>
            <a:r>
              <a:rPr lang="en-US" b="1" dirty="0"/>
              <a:t>*.txt | Where-Object { $_.</a:t>
            </a:r>
            <a:r>
              <a:rPr lang="en-US" b="1" dirty="0" err="1"/>
              <a:t>LastWriteTime.Year</a:t>
            </a:r>
            <a:r>
              <a:rPr lang="en-US" b="1" dirty="0"/>
              <a:t> </a:t>
            </a:r>
            <a:r>
              <a:rPr lang="en-US" b="1" dirty="0" smtClean="0"/>
              <a:t>-</a:t>
            </a:r>
            <a:r>
              <a:rPr lang="en-US" b="1" dirty="0" err="1" smtClean="0"/>
              <a:t>lt</a:t>
            </a:r>
            <a:r>
              <a:rPr lang="en-US" b="1" dirty="0" smtClean="0"/>
              <a:t> </a:t>
            </a:r>
            <a:r>
              <a:rPr lang="en-US" b="1" dirty="0"/>
              <a:t>(Get-Date).Year} | Remove-Item</a:t>
            </a:r>
            <a:endParaRPr lang="en-US" b="1" dirty="0" smtClean="0"/>
          </a:p>
          <a:p>
            <a:pPr lvl="2"/>
            <a:r>
              <a:rPr lang="en-US" dirty="0" smtClean="0"/>
              <a:t>Pipes Object and does not Pipes text</a:t>
            </a:r>
          </a:p>
          <a:p>
            <a:pPr lvl="2"/>
            <a:r>
              <a:rPr lang="en-US" dirty="0" smtClean="0"/>
              <a:t>A </a:t>
            </a:r>
            <a:r>
              <a:rPr lang="en-US" dirty="0"/>
              <a:t>file is an object, and the date of a file is also an </a:t>
            </a:r>
            <a:r>
              <a:rPr lang="en-US" dirty="0" smtClean="0"/>
              <a:t>object</a:t>
            </a:r>
          </a:p>
          <a:p>
            <a:r>
              <a:rPr lang="en-US" dirty="0" smtClean="0"/>
              <a:t>Pipeline </a:t>
            </a:r>
            <a:r>
              <a:rPr lang="en-US" dirty="0"/>
              <a:t>is always </a:t>
            </a:r>
            <a:r>
              <a:rPr lang="en-US" dirty="0" smtClean="0"/>
              <a:t>used</a:t>
            </a:r>
          </a:p>
          <a:p>
            <a:r>
              <a:rPr lang="en-US" dirty="0" smtClean="0"/>
              <a:t>Objects are converted to text at the end of Pipeline</a:t>
            </a:r>
          </a:p>
          <a:p>
            <a:r>
              <a:rPr lang="en-US" dirty="0" smtClean="0"/>
              <a:t>Displaying particular properties</a:t>
            </a:r>
          </a:p>
          <a:p>
            <a:r>
              <a:rPr lang="en-US" dirty="0"/>
              <a:t>Two pipeline mode - Sequential (slow) mode and Streaming (quick</a:t>
            </a:r>
            <a:r>
              <a:rPr lang="en-US" dirty="0" smtClean="0"/>
              <a:t>) mode</a:t>
            </a:r>
          </a:p>
          <a:p>
            <a:endParaRPr lang="en-US" dirty="0"/>
          </a:p>
        </p:txBody>
      </p:sp>
      <p:sp>
        <p:nvSpPr>
          <p:cNvPr id="4" name="TextBox 3"/>
          <p:cNvSpPr txBox="1"/>
          <p:nvPr/>
        </p:nvSpPr>
        <p:spPr>
          <a:xfrm>
            <a:off x="11201400" y="6488444"/>
            <a:ext cx="919080" cy="369556"/>
          </a:xfrm>
          <a:prstGeom prst="rect">
            <a:avLst/>
          </a:prstGeom>
          <a:noFill/>
        </p:spPr>
        <p:txBody>
          <a:bodyPr wrap="none" rtlCol="0">
            <a:spAutoFit/>
          </a:bodyPr>
          <a:lstStyle/>
          <a:p>
            <a:pPr defTabSz="914363"/>
            <a:r>
              <a:rPr lang="en-US" sz="1801" dirty="0">
                <a:solidFill>
                  <a:srgbClr val="000000"/>
                </a:solidFill>
              </a:rPr>
              <a:t>Demo 5</a:t>
            </a:r>
          </a:p>
        </p:txBody>
      </p:sp>
    </p:spTree>
    <p:extLst>
      <p:ext uri="{BB962C8B-B14F-4D97-AF65-F5344CB8AC3E}">
        <p14:creationId xmlns:p14="http://schemas.microsoft.com/office/powerpoint/2010/main" val="1390296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Help</a:t>
            </a:r>
            <a:endParaRPr lang="en-US" dirty="0"/>
          </a:p>
        </p:txBody>
      </p:sp>
      <p:sp>
        <p:nvSpPr>
          <p:cNvPr id="3" name="Content Placeholder 2"/>
          <p:cNvSpPr>
            <a:spLocks noGrp="1"/>
          </p:cNvSpPr>
          <p:nvPr>
            <p:ph idx="1"/>
          </p:nvPr>
        </p:nvSpPr>
        <p:spPr>
          <a:xfrm>
            <a:off x="1141413" y="2249179"/>
            <a:ext cx="9905999" cy="3999955"/>
          </a:xfrm>
        </p:spPr>
        <p:txBody>
          <a:bodyPr>
            <a:normAutofit lnSpcReduction="10000"/>
          </a:bodyPr>
          <a:lstStyle/>
          <a:p>
            <a:r>
              <a:rPr lang="en-US" dirty="0" smtClean="0"/>
              <a:t>Update-Help - updates help from Microsoft or from local share</a:t>
            </a:r>
            <a:endParaRPr lang="en-US" dirty="0"/>
          </a:p>
          <a:p>
            <a:r>
              <a:rPr lang="en-US" dirty="0" smtClean="0"/>
              <a:t>Should be part of Local Administrator group</a:t>
            </a:r>
          </a:p>
          <a:p>
            <a:r>
              <a:rPr lang="en-US" dirty="0" smtClean="0"/>
              <a:t>PowerShell must be run with elevated privileges</a:t>
            </a:r>
          </a:p>
          <a:p>
            <a:r>
              <a:rPr lang="en-US" dirty="0" smtClean="0"/>
              <a:t>Use –Force, if want to update help more than once in 24hrs.</a:t>
            </a:r>
          </a:p>
          <a:p>
            <a:pPr lvl="1"/>
            <a:r>
              <a:rPr lang="en-US" b="1" dirty="0"/>
              <a:t>Save-Help –</a:t>
            </a:r>
            <a:r>
              <a:rPr lang="en-US" b="1" dirty="0" err="1"/>
              <a:t>DestinationPath</a:t>
            </a:r>
            <a:r>
              <a:rPr lang="en-US" b="1" dirty="0"/>
              <a:t> </a:t>
            </a:r>
            <a:r>
              <a:rPr lang="en-US" b="1" dirty="0">
                <a:hlinkClick r:id="rId3" action="ppaction://hlinkfile"/>
              </a:rPr>
              <a:t>\\</a:t>
            </a:r>
            <a:r>
              <a:rPr lang="en-US" b="1" dirty="0" smtClean="0">
                <a:hlinkClick r:id="rId3" action="ppaction://hlinkfile"/>
              </a:rPr>
              <a:t>servername\resources\PSv3Help</a:t>
            </a:r>
            <a:r>
              <a:rPr lang="en-US" b="1" dirty="0" smtClean="0"/>
              <a:t>  </a:t>
            </a:r>
            <a:endParaRPr lang="en-US" b="1" dirty="0"/>
          </a:p>
          <a:p>
            <a:pPr lvl="1"/>
            <a:r>
              <a:rPr lang="en-US" b="1" dirty="0"/>
              <a:t>Update-Help –</a:t>
            </a:r>
            <a:r>
              <a:rPr lang="en-US" b="1" dirty="0" err="1"/>
              <a:t>SourcePath</a:t>
            </a:r>
            <a:r>
              <a:rPr lang="en-US" b="1" dirty="0"/>
              <a:t> </a:t>
            </a:r>
            <a:r>
              <a:rPr lang="en-US" b="1" dirty="0">
                <a:hlinkClick r:id="rId3" action="ppaction://hlinkfile"/>
              </a:rPr>
              <a:t>\\</a:t>
            </a:r>
            <a:r>
              <a:rPr lang="en-US" b="1" dirty="0" smtClean="0">
                <a:hlinkClick r:id="rId3" action="ppaction://hlinkfile"/>
              </a:rPr>
              <a:t>servername\resources\PSv3Help</a:t>
            </a:r>
            <a:endParaRPr lang="en-US" b="1" dirty="0" smtClean="0"/>
          </a:p>
          <a:p>
            <a:r>
              <a:rPr lang="en-US" dirty="0" smtClean="0"/>
              <a:t>Get-help, Help or Man</a:t>
            </a:r>
          </a:p>
          <a:p>
            <a:pPr lvl="1"/>
            <a:r>
              <a:rPr lang="en-US" b="1" dirty="0" smtClean="0"/>
              <a:t>Help </a:t>
            </a:r>
            <a:r>
              <a:rPr lang="en-US" b="1" dirty="0"/>
              <a:t>-Category Cmdlet -Name *service*</a:t>
            </a:r>
            <a:endParaRPr lang="en-US" b="1" dirty="0" smtClean="0"/>
          </a:p>
          <a:p>
            <a:pPr lvl="1"/>
            <a:r>
              <a:rPr lang="en-US" b="1" dirty="0" smtClean="0"/>
              <a:t>Get-help </a:t>
            </a:r>
            <a:r>
              <a:rPr lang="en-US" b="1" dirty="0"/>
              <a:t>Update-Help, Get-Help </a:t>
            </a:r>
            <a:r>
              <a:rPr lang="en-US" b="1" dirty="0" smtClean="0"/>
              <a:t>Get-Service</a:t>
            </a:r>
          </a:p>
          <a:p>
            <a:pPr lvl="1"/>
            <a:r>
              <a:rPr lang="en-US" dirty="0" smtClean="0"/>
              <a:t>-</a:t>
            </a:r>
            <a:r>
              <a:rPr lang="en-US" b="1" dirty="0" smtClean="0"/>
              <a:t>Detailed, -Full, and –Examples</a:t>
            </a:r>
          </a:p>
          <a:p>
            <a:r>
              <a:rPr lang="en-US" b="1" dirty="0" smtClean="0"/>
              <a:t>Get-help Get-Service -</a:t>
            </a:r>
            <a:r>
              <a:rPr lang="en-US" b="1" dirty="0" err="1"/>
              <a:t>S</a:t>
            </a:r>
            <a:r>
              <a:rPr lang="en-US" b="1" dirty="0" err="1" smtClean="0"/>
              <a:t>howWindow</a:t>
            </a:r>
            <a:endParaRPr lang="en-US" b="1" dirty="0" smtClean="0"/>
          </a:p>
          <a:p>
            <a:endParaRPr lang="en-US" dirty="0" smtClean="0"/>
          </a:p>
          <a:p>
            <a:endParaRPr lang="en-US" dirty="0" smtClean="0"/>
          </a:p>
        </p:txBody>
      </p:sp>
    </p:spTree>
    <p:extLst>
      <p:ext uri="{BB962C8B-B14F-4D97-AF65-F5344CB8AC3E}">
        <p14:creationId xmlns:p14="http://schemas.microsoft.com/office/powerpoint/2010/main" val="287219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Few Commands - Labs</a:t>
            </a:r>
            <a:endParaRPr lang="en-US" dirty="0"/>
          </a:p>
        </p:txBody>
      </p:sp>
      <p:sp>
        <p:nvSpPr>
          <p:cNvPr id="3" name="Content Placeholder 2"/>
          <p:cNvSpPr>
            <a:spLocks noGrp="1"/>
          </p:cNvSpPr>
          <p:nvPr>
            <p:ph idx="1"/>
          </p:nvPr>
        </p:nvSpPr>
        <p:spPr>
          <a:xfrm>
            <a:off x="1066801" y="1752600"/>
            <a:ext cx="10058400" cy="4724400"/>
          </a:xfrm>
        </p:spPr>
        <p:txBody>
          <a:bodyPr>
            <a:normAutofit fontScale="85000" lnSpcReduction="20000"/>
          </a:bodyPr>
          <a:lstStyle/>
          <a:p>
            <a:r>
              <a:rPr lang="en-US" b="1" dirty="0" smtClean="0"/>
              <a:t>Get-Help </a:t>
            </a:r>
            <a:r>
              <a:rPr lang="en-US" b="1" dirty="0"/>
              <a:t>-Name Get-Process</a:t>
            </a:r>
          </a:p>
          <a:p>
            <a:r>
              <a:rPr lang="en-US" b="1" dirty="0" smtClean="0"/>
              <a:t>Get-</a:t>
            </a:r>
            <a:r>
              <a:rPr lang="en-US" b="1" dirty="0" err="1" smtClean="0"/>
              <a:t>ExecutionPolicy</a:t>
            </a:r>
            <a:endParaRPr lang="en-US" b="1" dirty="0"/>
          </a:p>
          <a:p>
            <a:r>
              <a:rPr lang="en-US" b="1" dirty="0" smtClean="0"/>
              <a:t>Set-</a:t>
            </a:r>
            <a:r>
              <a:rPr lang="en-US" b="1" dirty="0" err="1" smtClean="0"/>
              <a:t>ExecutionPolicy</a:t>
            </a:r>
            <a:r>
              <a:rPr lang="en-US" b="1" dirty="0" smtClean="0"/>
              <a:t> </a:t>
            </a:r>
            <a:r>
              <a:rPr lang="en-US" b="1" dirty="0"/>
              <a:t>Unrestricted</a:t>
            </a:r>
          </a:p>
          <a:p>
            <a:r>
              <a:rPr lang="en-US" b="1" dirty="0"/>
              <a:t>Get-Service</a:t>
            </a:r>
          </a:p>
          <a:p>
            <a:r>
              <a:rPr lang="en-US" dirty="0" err="1"/>
              <a:t>ConvertTo</a:t>
            </a:r>
            <a:r>
              <a:rPr lang="en-US" dirty="0"/>
              <a:t>-HTML</a:t>
            </a:r>
          </a:p>
          <a:p>
            <a:pPr lvl="1"/>
            <a:r>
              <a:rPr lang="en-US" b="1" dirty="0"/>
              <a:t>Get-Service | </a:t>
            </a:r>
            <a:r>
              <a:rPr lang="en-US" b="1" dirty="0" err="1"/>
              <a:t>ConvertTo</a:t>
            </a:r>
            <a:r>
              <a:rPr lang="en-US" b="1" dirty="0"/>
              <a:t>-HTML -Property Name, Status &gt; C:\services.htm</a:t>
            </a:r>
          </a:p>
          <a:p>
            <a:r>
              <a:rPr lang="en-US" dirty="0"/>
              <a:t>Export-CSV</a:t>
            </a:r>
          </a:p>
          <a:p>
            <a:pPr lvl="1"/>
            <a:r>
              <a:rPr lang="en-US" b="1" dirty="0"/>
              <a:t>Get-Service | Export-CSV c:\service.csv</a:t>
            </a:r>
          </a:p>
          <a:p>
            <a:r>
              <a:rPr lang="en-US" dirty="0"/>
              <a:t>Select-Object</a:t>
            </a:r>
          </a:p>
          <a:p>
            <a:pPr lvl="1"/>
            <a:r>
              <a:rPr lang="en-US" b="1" dirty="0"/>
              <a:t>Get-Service | Select-Object Name, Status | Export-CSV c:\service.csv</a:t>
            </a:r>
          </a:p>
          <a:p>
            <a:r>
              <a:rPr lang="en-US" b="1" dirty="0" smtClean="0"/>
              <a:t>Get-</a:t>
            </a:r>
            <a:r>
              <a:rPr lang="en-US" b="1" dirty="0" err="1" smtClean="0"/>
              <a:t>EventLog</a:t>
            </a:r>
            <a:r>
              <a:rPr lang="en-US" b="1" dirty="0" smtClean="0"/>
              <a:t> </a:t>
            </a:r>
            <a:r>
              <a:rPr lang="en-US" b="1" dirty="0"/>
              <a:t>-</a:t>
            </a:r>
            <a:r>
              <a:rPr lang="en-US" b="1" dirty="0" err="1" smtClean="0"/>
              <a:t>Logname</a:t>
            </a:r>
            <a:r>
              <a:rPr lang="en-US" b="1" dirty="0" smtClean="0"/>
              <a:t> </a:t>
            </a:r>
            <a:r>
              <a:rPr lang="en-US" b="1" dirty="0"/>
              <a:t>"Application"</a:t>
            </a:r>
          </a:p>
          <a:p>
            <a:r>
              <a:rPr lang="en-US" b="1" dirty="0"/>
              <a:t>Get-Process</a:t>
            </a:r>
          </a:p>
          <a:p>
            <a:r>
              <a:rPr lang="en-US" dirty="0"/>
              <a:t>Stop-Process</a:t>
            </a:r>
          </a:p>
          <a:p>
            <a:pPr lvl="1"/>
            <a:r>
              <a:rPr lang="en-US" b="1" dirty="0"/>
              <a:t>Stop-Process -Name notepad</a:t>
            </a:r>
          </a:p>
          <a:p>
            <a:pPr lvl="1"/>
            <a:r>
              <a:rPr lang="en-US" b="1" dirty="0"/>
              <a:t>Stop-Process -ID 2668</a:t>
            </a:r>
          </a:p>
        </p:txBody>
      </p:sp>
      <p:grpSp>
        <p:nvGrpSpPr>
          <p:cNvPr id="4" name="Group 3"/>
          <p:cNvGrpSpPr/>
          <p:nvPr/>
        </p:nvGrpSpPr>
        <p:grpSpPr>
          <a:xfrm>
            <a:off x="8687475" y="227766"/>
            <a:ext cx="1772508" cy="1432581"/>
            <a:chOff x="6588224" y="116632"/>
            <a:chExt cx="1772046" cy="1432208"/>
          </a:xfrm>
        </p:grpSpPr>
        <p:pic>
          <p:nvPicPr>
            <p:cNvPr id="5" name="Picture 4" descr="D:\DVD_ART36\Artwork_Imagery\Icons - Illustrations\_ REAL VISTA STYLE\hammer to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DVD_ART36\Artwork_Imagery\Icons - Illustrations\_ REAL VISTA STYLE\screw driver 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32656"/>
              <a:ext cx="1195982" cy="11959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VD_ART36\Artwork_Imagery\Icons - Illustrations\_ WINDOWS SERVER ICONS\Misc\gears cogwheels c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60648"/>
              <a:ext cx="1296144" cy="1288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215865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Get-Command</a:t>
            </a:r>
            <a:endParaRPr lang="en-US" dirty="0"/>
          </a:p>
        </p:txBody>
      </p:sp>
      <p:sp>
        <p:nvSpPr>
          <p:cNvPr id="3" name="Content Placeholder 2"/>
          <p:cNvSpPr>
            <a:spLocks noGrp="1"/>
          </p:cNvSpPr>
          <p:nvPr>
            <p:ph idx="1"/>
          </p:nvPr>
        </p:nvSpPr>
        <p:spPr>
          <a:xfrm>
            <a:off x="1066801" y="2102775"/>
            <a:ext cx="10058400" cy="4375019"/>
          </a:xfrm>
        </p:spPr>
        <p:txBody>
          <a:bodyPr>
            <a:normAutofit fontScale="92500" lnSpcReduction="10000"/>
          </a:bodyPr>
          <a:lstStyle/>
          <a:p>
            <a:r>
              <a:rPr lang="en-US" dirty="0" smtClean="0"/>
              <a:t>Obtain listing </a:t>
            </a:r>
            <a:r>
              <a:rPr lang="en-US" dirty="0"/>
              <a:t>of C</a:t>
            </a:r>
            <a:r>
              <a:rPr lang="en-US" dirty="0" smtClean="0"/>
              <a:t>mdlets, Functions, Aliases, Scripts, Workflows, Filters and Applications</a:t>
            </a:r>
          </a:p>
          <a:p>
            <a:r>
              <a:rPr lang="en-US" dirty="0"/>
              <a:t>O</a:t>
            </a:r>
            <a:r>
              <a:rPr lang="en-US" dirty="0" smtClean="0"/>
              <a:t>btain </a:t>
            </a:r>
            <a:r>
              <a:rPr lang="en-US" dirty="0"/>
              <a:t>a listing of all the properties of a</a:t>
            </a:r>
            <a:r>
              <a:rPr lang="en-US" dirty="0" smtClean="0"/>
              <a:t> </a:t>
            </a:r>
            <a:r>
              <a:rPr lang="en-US" dirty="0" err="1" smtClean="0"/>
              <a:t>cmdlet</a:t>
            </a:r>
            <a:endParaRPr lang="en-US" dirty="0" smtClean="0"/>
          </a:p>
          <a:p>
            <a:r>
              <a:rPr lang="en-US" dirty="0" smtClean="0"/>
              <a:t>Listing of </a:t>
            </a:r>
            <a:r>
              <a:rPr lang="en-US" dirty="0"/>
              <a:t>cmdlets </a:t>
            </a:r>
            <a:r>
              <a:rPr lang="en-US" dirty="0" smtClean="0"/>
              <a:t>by filtering it on Noun and Verb</a:t>
            </a:r>
          </a:p>
          <a:p>
            <a:r>
              <a:rPr lang="en-US" dirty="0"/>
              <a:t>Searches executables too in all folders stored in Path environment variable</a:t>
            </a:r>
          </a:p>
          <a:p>
            <a:pPr lvl="1"/>
            <a:r>
              <a:rPr lang="en-US" b="1" dirty="0"/>
              <a:t>G</a:t>
            </a:r>
            <a:r>
              <a:rPr lang="en-US" b="1" dirty="0" smtClean="0"/>
              <a:t>et-command </a:t>
            </a:r>
            <a:r>
              <a:rPr lang="en-US" b="1" dirty="0"/>
              <a:t>-verb get</a:t>
            </a:r>
          </a:p>
          <a:p>
            <a:pPr lvl="1"/>
            <a:r>
              <a:rPr lang="en-US" b="1" dirty="0"/>
              <a:t>G</a:t>
            </a:r>
            <a:r>
              <a:rPr lang="en-US" b="1" dirty="0" smtClean="0"/>
              <a:t>et-command </a:t>
            </a:r>
            <a:r>
              <a:rPr lang="en-US" b="1" dirty="0"/>
              <a:t>-noun service</a:t>
            </a:r>
          </a:p>
          <a:p>
            <a:pPr lvl="1"/>
            <a:r>
              <a:rPr lang="en-US" b="1" dirty="0"/>
              <a:t>Get-Command -</a:t>
            </a:r>
            <a:r>
              <a:rPr lang="en-US" b="1" dirty="0" err="1"/>
              <a:t>CommandType</a:t>
            </a:r>
            <a:r>
              <a:rPr lang="en-US" b="1" dirty="0"/>
              <a:t> </a:t>
            </a:r>
            <a:r>
              <a:rPr lang="en-US" b="1" dirty="0" smtClean="0"/>
              <a:t>cmdlet</a:t>
            </a:r>
          </a:p>
          <a:p>
            <a:pPr lvl="1"/>
            <a:r>
              <a:rPr lang="en-US" b="1" dirty="0" smtClean="0"/>
              <a:t>Get-Command </a:t>
            </a:r>
            <a:r>
              <a:rPr lang="en-US" b="1" dirty="0"/>
              <a:t>-name G* </a:t>
            </a:r>
          </a:p>
          <a:p>
            <a:pPr lvl="1"/>
            <a:r>
              <a:rPr lang="en-US" b="1" dirty="0" smtClean="0"/>
              <a:t>Get-Command </a:t>
            </a:r>
            <a:r>
              <a:rPr lang="en-US" b="1" dirty="0"/>
              <a:t>-Module </a:t>
            </a:r>
            <a:r>
              <a:rPr lang="en-US" b="1" dirty="0" err="1" smtClean="0"/>
              <a:t>ActiveDirectory</a:t>
            </a:r>
            <a:endParaRPr lang="en-US" b="1" dirty="0" smtClean="0"/>
          </a:p>
          <a:p>
            <a:pPr lvl="2"/>
            <a:r>
              <a:rPr lang="en-US" sz="1401" b="1" dirty="0"/>
              <a:t>$Command = Get-Command -Name Get-Process</a:t>
            </a:r>
          </a:p>
          <a:p>
            <a:pPr lvl="2"/>
            <a:r>
              <a:rPr lang="en-US" sz="1401" b="1" dirty="0"/>
              <a:t>$</a:t>
            </a:r>
            <a:r>
              <a:rPr lang="en-US" sz="1401" b="1" dirty="0" err="1"/>
              <a:t>Command.Parameters</a:t>
            </a:r>
            <a:endParaRPr lang="en-US" sz="1401" b="1" dirty="0"/>
          </a:p>
          <a:p>
            <a:pPr lvl="2"/>
            <a:r>
              <a:rPr lang="en-US" sz="1401" b="1" dirty="0"/>
              <a:t>$</a:t>
            </a:r>
            <a:r>
              <a:rPr lang="en-US" sz="1401" b="1" dirty="0" err="1"/>
              <a:t>Command.Parameters</a:t>
            </a:r>
            <a:r>
              <a:rPr lang="en-US" sz="1401" b="1" dirty="0"/>
              <a:t>['Name'] </a:t>
            </a:r>
          </a:p>
          <a:p>
            <a:pPr lvl="2"/>
            <a:r>
              <a:rPr lang="en-US" b="1" dirty="0" smtClean="0"/>
              <a:t>$</a:t>
            </a:r>
            <a:r>
              <a:rPr lang="en-US" b="1" dirty="0" err="1"/>
              <a:t>Command.Parameters</a:t>
            </a:r>
            <a:r>
              <a:rPr lang="en-US" b="1" dirty="0"/>
              <a:t>['Name'].</a:t>
            </a:r>
            <a:r>
              <a:rPr lang="en-US" b="1" dirty="0" smtClean="0"/>
              <a:t>Attributes</a:t>
            </a:r>
          </a:p>
          <a:p>
            <a:pPr lvl="1"/>
            <a:r>
              <a:rPr lang="en-US" b="1" dirty="0"/>
              <a:t>Get-Command -</a:t>
            </a:r>
            <a:r>
              <a:rPr lang="en-US" b="1" dirty="0" err="1"/>
              <a:t>ParameterName</a:t>
            </a:r>
            <a:r>
              <a:rPr lang="en-US" b="1" dirty="0"/>
              <a:t>  </a:t>
            </a:r>
            <a:r>
              <a:rPr lang="en-US" b="1" dirty="0" err="1" smtClean="0"/>
              <a:t>Computername</a:t>
            </a:r>
            <a:endParaRPr lang="en-US" b="1" dirty="0"/>
          </a:p>
          <a:p>
            <a:endParaRPr lang="en-US" dirty="0" smtClean="0"/>
          </a:p>
        </p:txBody>
      </p:sp>
      <p:pic>
        <p:nvPicPr>
          <p:cNvPr id="4" name="Picture 3"/>
          <p:cNvPicPr>
            <a:picLocks noChangeAspect="1"/>
          </p:cNvPicPr>
          <p:nvPr/>
        </p:nvPicPr>
        <p:blipFill>
          <a:blip r:embed="rId2"/>
          <a:stretch>
            <a:fillRect/>
          </a:stretch>
        </p:blipFill>
        <p:spPr>
          <a:xfrm>
            <a:off x="8077716" y="3962539"/>
            <a:ext cx="2858244" cy="1505342"/>
          </a:xfrm>
          <a:prstGeom prst="rect">
            <a:avLst/>
          </a:prstGeom>
        </p:spPr>
      </p:pic>
    </p:spTree>
    <p:extLst>
      <p:ext uri="{BB962C8B-B14F-4D97-AF65-F5344CB8AC3E}">
        <p14:creationId xmlns:p14="http://schemas.microsoft.com/office/powerpoint/2010/main" val="2735443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Get-Member</a:t>
            </a:r>
            <a:endParaRPr lang="en-US" dirty="0"/>
          </a:p>
        </p:txBody>
      </p:sp>
      <p:sp>
        <p:nvSpPr>
          <p:cNvPr id="3" name="Content Placeholder 2"/>
          <p:cNvSpPr>
            <a:spLocks noGrp="1"/>
          </p:cNvSpPr>
          <p:nvPr>
            <p:ph idx="1"/>
          </p:nvPr>
        </p:nvSpPr>
        <p:spPr>
          <a:xfrm>
            <a:off x="1143000" y="1828800"/>
            <a:ext cx="10366197" cy="4573190"/>
          </a:xfrm>
        </p:spPr>
        <p:txBody>
          <a:bodyPr>
            <a:normAutofit fontScale="92500" lnSpcReduction="20000"/>
          </a:bodyPr>
          <a:lstStyle/>
          <a:p>
            <a:r>
              <a:rPr lang="en-US" dirty="0"/>
              <a:t>W</a:t>
            </a:r>
            <a:r>
              <a:rPr lang="en-US" dirty="0" smtClean="0"/>
              <a:t>hat </a:t>
            </a:r>
            <a:r>
              <a:rPr lang="en-US" dirty="0"/>
              <a:t>is actually in </a:t>
            </a:r>
            <a:r>
              <a:rPr lang="en-US" dirty="0" smtClean="0"/>
              <a:t>object </a:t>
            </a:r>
            <a:r>
              <a:rPr lang="en-US" dirty="0"/>
              <a:t>and how can </a:t>
            </a:r>
            <a:r>
              <a:rPr lang="en-US" dirty="0" smtClean="0"/>
              <a:t>you see </a:t>
            </a:r>
            <a:r>
              <a:rPr lang="en-US" dirty="0"/>
              <a:t>what else might be lying around?</a:t>
            </a:r>
          </a:p>
          <a:p>
            <a:r>
              <a:rPr lang="en-US" dirty="0" smtClean="0"/>
              <a:t>Returns member </a:t>
            </a:r>
            <a:r>
              <a:rPr lang="en-US" dirty="0"/>
              <a:t>types such as properties </a:t>
            </a:r>
            <a:r>
              <a:rPr lang="en-US" dirty="0" smtClean="0"/>
              <a:t>“.”and methods “ ( ) ”</a:t>
            </a:r>
          </a:p>
          <a:p>
            <a:pPr lvl="1"/>
            <a:r>
              <a:rPr lang="en-US" b="1" dirty="0"/>
              <a:t>$Directory = Get-</a:t>
            </a:r>
            <a:r>
              <a:rPr lang="en-US" b="1" dirty="0" err="1"/>
              <a:t>ChildItem</a:t>
            </a:r>
            <a:r>
              <a:rPr lang="en-US" b="1" dirty="0"/>
              <a:t> -Directory</a:t>
            </a:r>
          </a:p>
          <a:p>
            <a:pPr lvl="1"/>
            <a:r>
              <a:rPr lang="en-US" b="1" dirty="0"/>
              <a:t>$Directory | Get-Member</a:t>
            </a:r>
          </a:p>
          <a:p>
            <a:pPr lvl="1"/>
            <a:r>
              <a:rPr lang="en-US" b="1" dirty="0"/>
              <a:t>$Directory | Get-Member -</a:t>
            </a:r>
            <a:r>
              <a:rPr lang="en-US" b="1" dirty="0" err="1"/>
              <a:t>MemberType</a:t>
            </a:r>
            <a:r>
              <a:rPr lang="en-US" b="1" dirty="0"/>
              <a:t> Method</a:t>
            </a:r>
          </a:p>
          <a:p>
            <a:r>
              <a:rPr lang="en-US" dirty="0"/>
              <a:t>To show members added to object by types.ps1xml file or Add-Member cmdlet</a:t>
            </a:r>
          </a:p>
          <a:p>
            <a:pPr lvl="1"/>
            <a:r>
              <a:rPr lang="en-US" b="1" dirty="0"/>
              <a:t>$Directory | Get-Member -View Extended</a:t>
            </a:r>
          </a:p>
          <a:p>
            <a:r>
              <a:rPr lang="en-US" dirty="0"/>
              <a:t>To view all the members, not shown in default view</a:t>
            </a:r>
          </a:p>
          <a:p>
            <a:pPr lvl="1"/>
            <a:r>
              <a:rPr lang="en-US" b="1" dirty="0"/>
              <a:t>$Directory | Get-Member -Force</a:t>
            </a:r>
          </a:p>
          <a:p>
            <a:r>
              <a:rPr lang="en-US" b="1" dirty="0" smtClean="0"/>
              <a:t>Get-Service </a:t>
            </a:r>
            <a:r>
              <a:rPr lang="en-US" b="1" dirty="0"/>
              <a:t>| </a:t>
            </a:r>
            <a:r>
              <a:rPr lang="en-US" b="1" dirty="0" smtClean="0"/>
              <a:t>Get-Member </a:t>
            </a:r>
            <a:r>
              <a:rPr lang="en-US" dirty="0" smtClean="0"/>
              <a:t>, returns </a:t>
            </a:r>
            <a:r>
              <a:rPr lang="en-US" dirty="0"/>
              <a:t>objects of </a:t>
            </a:r>
            <a:r>
              <a:rPr lang="en-US" dirty="0" smtClean="0"/>
              <a:t>type “</a:t>
            </a:r>
            <a:r>
              <a:rPr lang="en-US" dirty="0" err="1" smtClean="0"/>
              <a:t>System.ServiceProcess.ServiceController</a:t>
            </a:r>
            <a:r>
              <a:rPr lang="en-US" dirty="0" smtClean="0"/>
              <a:t>”</a:t>
            </a:r>
          </a:p>
          <a:p>
            <a:pPr lvl="1"/>
            <a:r>
              <a:rPr lang="en-US" dirty="0"/>
              <a:t>Find </a:t>
            </a:r>
            <a:r>
              <a:rPr lang="en-US" dirty="0" err="1"/>
              <a:t>cmdlets</a:t>
            </a:r>
            <a:r>
              <a:rPr lang="en-US" dirty="0"/>
              <a:t> looking to accept 'above' object from the </a:t>
            </a:r>
            <a:r>
              <a:rPr lang="en-US" dirty="0" smtClean="0"/>
              <a:t>pipeline</a:t>
            </a:r>
          </a:p>
          <a:p>
            <a:pPr lvl="1"/>
            <a:r>
              <a:rPr lang="en-US" b="1" dirty="0"/>
              <a:t>Get-Command -</a:t>
            </a:r>
            <a:r>
              <a:rPr lang="en-US" b="1" dirty="0" err="1"/>
              <a:t>ParameterType</a:t>
            </a:r>
            <a:r>
              <a:rPr lang="en-US" b="1" dirty="0"/>
              <a:t> </a:t>
            </a:r>
            <a:r>
              <a:rPr lang="en-US" b="1" dirty="0" err="1" smtClean="0"/>
              <a:t>System.ServiceProcess.ServiceController</a:t>
            </a:r>
            <a:endParaRPr lang="en-US" b="1" dirty="0" smtClean="0"/>
          </a:p>
          <a:p>
            <a:pPr lvl="1"/>
            <a:r>
              <a:rPr lang="en-US" b="1" dirty="0"/>
              <a:t>Get-Help -Name Stop-Service –Full</a:t>
            </a:r>
            <a:endParaRPr lang="en-US" b="1" dirty="0" smtClean="0"/>
          </a:p>
          <a:p>
            <a:pPr lvl="1"/>
            <a:r>
              <a:rPr lang="en-US" dirty="0" smtClean="0"/>
              <a:t>It has </a:t>
            </a:r>
            <a:r>
              <a:rPr lang="en-US" dirty="0"/>
              <a:t>a parameter called </a:t>
            </a:r>
            <a:r>
              <a:rPr lang="en-US" dirty="0" err="1"/>
              <a:t>InputObject</a:t>
            </a:r>
            <a:r>
              <a:rPr lang="en-US" dirty="0"/>
              <a:t> that accepts one or more </a:t>
            </a:r>
            <a:r>
              <a:rPr lang="en-US" dirty="0" err="1"/>
              <a:t>ServiceControllers</a:t>
            </a:r>
            <a:r>
              <a:rPr lang="en-US" dirty="0"/>
              <a:t> as </a:t>
            </a:r>
            <a:r>
              <a:rPr lang="en-US" dirty="0" smtClean="0"/>
              <a:t>input</a:t>
            </a:r>
            <a:endParaRPr lang="en-US" dirty="0"/>
          </a:p>
          <a:p>
            <a:pPr lvl="1"/>
            <a:r>
              <a:rPr lang="en-US" dirty="0" err="1" smtClean="0"/>
              <a:t>InputObject</a:t>
            </a:r>
            <a:r>
              <a:rPr lang="en-US" dirty="0" smtClean="0"/>
              <a:t> </a:t>
            </a:r>
            <a:r>
              <a:rPr lang="en-US" dirty="0"/>
              <a:t>parameter accepts pipeline </a:t>
            </a:r>
            <a:r>
              <a:rPr lang="en-US" dirty="0" smtClean="0"/>
              <a:t>input</a:t>
            </a:r>
          </a:p>
        </p:txBody>
      </p:sp>
    </p:spTree>
    <p:extLst>
      <p:ext uri="{BB962C8B-B14F-4D97-AF65-F5344CB8AC3E}">
        <p14:creationId xmlns:p14="http://schemas.microsoft.com/office/powerpoint/2010/main" val="200227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powershelltutorial.net/Images/Home/Get-member-hel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490" y="227766"/>
            <a:ext cx="9756141" cy="617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2672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Precedence </a:t>
            </a:r>
            <a:endParaRPr lang="en-US" dirty="0"/>
          </a:p>
        </p:txBody>
      </p:sp>
      <p:sp>
        <p:nvSpPr>
          <p:cNvPr id="3" name="Content Placeholder 2"/>
          <p:cNvSpPr>
            <a:spLocks noGrp="1"/>
          </p:cNvSpPr>
          <p:nvPr>
            <p:ph idx="1"/>
          </p:nvPr>
        </p:nvSpPr>
        <p:spPr>
          <a:xfrm>
            <a:off x="1066800" y="2102775"/>
            <a:ext cx="10288369" cy="3932944"/>
          </a:xfrm>
        </p:spPr>
        <p:txBody>
          <a:bodyPr>
            <a:normAutofit lnSpcReduction="10000"/>
          </a:bodyPr>
          <a:lstStyle/>
          <a:p>
            <a:r>
              <a:rPr lang="en-US" dirty="0"/>
              <a:t>Rules followed to execute </a:t>
            </a:r>
            <a:r>
              <a:rPr lang="en-US" dirty="0" smtClean="0"/>
              <a:t>commands </a:t>
            </a:r>
            <a:r>
              <a:rPr lang="en-US" dirty="0"/>
              <a:t>when </a:t>
            </a:r>
            <a:r>
              <a:rPr lang="en-US" dirty="0" smtClean="0"/>
              <a:t>session has </a:t>
            </a:r>
            <a:r>
              <a:rPr lang="en-US" dirty="0"/>
              <a:t>commands </a:t>
            </a:r>
            <a:r>
              <a:rPr lang="en-US" dirty="0" smtClean="0"/>
              <a:t>having </a:t>
            </a:r>
            <a:r>
              <a:rPr lang="en-US" dirty="0"/>
              <a:t>same </a:t>
            </a:r>
            <a:r>
              <a:rPr lang="en-US" dirty="0" smtClean="0"/>
              <a:t>name</a:t>
            </a:r>
          </a:p>
          <a:p>
            <a:r>
              <a:rPr lang="en-US" dirty="0"/>
              <a:t>If path to a command is specified then command </a:t>
            </a:r>
            <a:r>
              <a:rPr lang="en-US" dirty="0" smtClean="0"/>
              <a:t>at the </a:t>
            </a:r>
            <a:r>
              <a:rPr lang="en-US" dirty="0"/>
              <a:t>location is executed </a:t>
            </a:r>
          </a:p>
          <a:p>
            <a:r>
              <a:rPr lang="en-US" dirty="0"/>
              <a:t>If path not specified then this order is followed</a:t>
            </a:r>
          </a:p>
          <a:p>
            <a:pPr marL="891643" lvl="2" indent="-343003">
              <a:buFont typeface="+mj-lt"/>
              <a:buAutoNum type="arabicPeriod"/>
            </a:pPr>
            <a:r>
              <a:rPr lang="en-US" dirty="0" smtClean="0"/>
              <a:t>Alias</a:t>
            </a:r>
            <a:endParaRPr lang="en-US" dirty="0"/>
          </a:p>
          <a:p>
            <a:pPr marL="891643" lvl="2" indent="-343003">
              <a:buFont typeface="+mj-lt"/>
              <a:buAutoNum type="arabicPeriod"/>
            </a:pPr>
            <a:r>
              <a:rPr lang="en-US" dirty="0" smtClean="0"/>
              <a:t>Function</a:t>
            </a:r>
            <a:endParaRPr lang="en-US" dirty="0"/>
          </a:p>
          <a:p>
            <a:pPr marL="891643" lvl="2" indent="-343003">
              <a:buFont typeface="+mj-lt"/>
              <a:buAutoNum type="arabicPeriod"/>
            </a:pPr>
            <a:r>
              <a:rPr lang="en-US" dirty="0" smtClean="0"/>
              <a:t>Cmdlet </a:t>
            </a:r>
            <a:endParaRPr lang="en-US" dirty="0"/>
          </a:p>
          <a:p>
            <a:pPr marL="891643" lvl="2" indent="-343003">
              <a:buFont typeface="+mj-lt"/>
              <a:buAutoNum type="arabicPeriod"/>
            </a:pPr>
            <a:r>
              <a:rPr lang="en-US" dirty="0" smtClean="0"/>
              <a:t>Native </a:t>
            </a:r>
            <a:r>
              <a:rPr lang="en-US" dirty="0"/>
              <a:t>Windows commands</a:t>
            </a:r>
          </a:p>
          <a:p>
            <a:r>
              <a:rPr lang="en-US" dirty="0"/>
              <a:t>If session contains items of same type having same name then item that was added to session most recently, is run </a:t>
            </a:r>
            <a:r>
              <a:rPr lang="en-US" dirty="0" smtClean="0"/>
              <a:t>first</a:t>
            </a:r>
          </a:p>
          <a:p>
            <a:r>
              <a:rPr lang="en-US" dirty="0"/>
              <a:t>Items can be replaced or hidden by items </a:t>
            </a:r>
            <a:r>
              <a:rPr lang="en-US" dirty="0" smtClean="0"/>
              <a:t>with </a:t>
            </a:r>
            <a:r>
              <a:rPr lang="en-US" dirty="0"/>
              <a:t>same name</a:t>
            </a:r>
            <a:r>
              <a:rPr lang="en-US" dirty="0" smtClean="0"/>
              <a:t>, like </a:t>
            </a:r>
            <a:r>
              <a:rPr lang="en-US" dirty="0"/>
              <a:t>Cmdlets or </a:t>
            </a:r>
            <a:r>
              <a:rPr lang="en-US" dirty="0" smtClean="0"/>
              <a:t>Variables</a:t>
            </a:r>
          </a:p>
          <a:p>
            <a:pPr lvl="1"/>
            <a:r>
              <a:rPr lang="en-US" dirty="0" err="1"/>
              <a:t>Microsoft.PowerShell.Utility</a:t>
            </a:r>
            <a:r>
              <a:rPr lang="en-US" dirty="0"/>
              <a:t>\Get-Date</a:t>
            </a:r>
          </a:p>
          <a:p>
            <a:pPr lvl="1"/>
            <a:r>
              <a:rPr lang="en-US" dirty="0" err="1"/>
              <a:t>MapFunctions</a:t>
            </a:r>
            <a:r>
              <a:rPr lang="en-US" dirty="0"/>
              <a:t>\New-Map</a:t>
            </a:r>
          </a:p>
        </p:txBody>
      </p:sp>
    </p:spTree>
    <p:extLst>
      <p:ext uri="{BB962C8B-B14F-4D97-AF65-F5344CB8AC3E}">
        <p14:creationId xmlns:p14="http://schemas.microsoft.com/office/powerpoint/2010/main" val="16306521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p:txBody>
          <a:bodyPr>
            <a:normAutofit/>
          </a:bodyPr>
          <a:lstStyle/>
          <a:p>
            <a:pPr eaLnBrk="1" hangingPunct="1"/>
            <a:r>
              <a:rPr lang="en-US" dirty="0" smtClean="0"/>
              <a:t>Agenda</a:t>
            </a:r>
          </a:p>
        </p:txBody>
      </p:sp>
      <p:sp>
        <p:nvSpPr>
          <p:cNvPr id="20482" name="Text Placeholder 5"/>
          <p:cNvSpPr>
            <a:spLocks noGrp="1"/>
          </p:cNvSpPr>
          <p:nvPr>
            <p:ph idx="1"/>
          </p:nvPr>
        </p:nvSpPr>
        <p:spPr>
          <a:xfrm>
            <a:off x="1141413" y="1980824"/>
            <a:ext cx="9905999" cy="3810993"/>
          </a:xfrm>
        </p:spPr>
        <p:txBody>
          <a:bodyPr>
            <a:normAutofit fontScale="92500" lnSpcReduction="10000"/>
          </a:bodyPr>
          <a:lstStyle/>
          <a:p>
            <a:pPr eaLnBrk="1" hangingPunct="1">
              <a:lnSpc>
                <a:spcPct val="80000"/>
              </a:lnSpc>
            </a:pPr>
            <a:r>
              <a:rPr lang="en-US" dirty="0" smtClean="0"/>
              <a:t>What is PowerShell</a:t>
            </a:r>
          </a:p>
          <a:p>
            <a:pPr eaLnBrk="1" hangingPunct="1">
              <a:lnSpc>
                <a:spcPct val="80000"/>
              </a:lnSpc>
            </a:pPr>
            <a:r>
              <a:rPr lang="en-US" dirty="0" smtClean="0"/>
              <a:t>PowerShell Pipeline</a:t>
            </a:r>
          </a:p>
          <a:p>
            <a:pPr>
              <a:lnSpc>
                <a:spcPct val="80000"/>
              </a:lnSpc>
            </a:pPr>
            <a:r>
              <a:rPr lang="en-US" dirty="0" smtClean="0"/>
              <a:t>Variables and Data Types, Scope and Collection</a:t>
            </a:r>
            <a:endParaRPr lang="en-US" dirty="0"/>
          </a:p>
          <a:p>
            <a:pPr>
              <a:lnSpc>
                <a:spcPct val="80000"/>
              </a:lnSpc>
            </a:pPr>
            <a:r>
              <a:rPr lang="en-US" dirty="0" smtClean="0"/>
              <a:t>Security</a:t>
            </a:r>
            <a:endParaRPr lang="en-US" dirty="0"/>
          </a:p>
          <a:p>
            <a:pPr>
              <a:lnSpc>
                <a:spcPct val="80000"/>
              </a:lnSpc>
            </a:pPr>
            <a:r>
              <a:rPr lang="en-US" dirty="0" smtClean="0"/>
              <a:t>Remote Management</a:t>
            </a:r>
            <a:endParaRPr lang="en-US" dirty="0"/>
          </a:p>
          <a:p>
            <a:pPr>
              <a:lnSpc>
                <a:spcPct val="80000"/>
              </a:lnSpc>
            </a:pPr>
            <a:r>
              <a:rPr lang="en-US" dirty="0" smtClean="0"/>
              <a:t>Script Flow Control Statements</a:t>
            </a:r>
          </a:p>
          <a:p>
            <a:pPr>
              <a:lnSpc>
                <a:spcPct val="80000"/>
              </a:lnSpc>
            </a:pPr>
            <a:r>
              <a:rPr lang="en-US" dirty="0" smtClean="0"/>
              <a:t>Functions, Filters and Modules</a:t>
            </a:r>
          </a:p>
          <a:p>
            <a:pPr>
              <a:lnSpc>
                <a:spcPct val="80000"/>
              </a:lnSpc>
            </a:pPr>
            <a:r>
              <a:rPr lang="en-US" dirty="0" smtClean="0"/>
              <a:t>Error Handling</a:t>
            </a:r>
          </a:p>
          <a:p>
            <a:pPr>
              <a:lnSpc>
                <a:spcPct val="80000"/>
              </a:lnSpc>
            </a:pPr>
            <a:r>
              <a:rPr lang="en-US" dirty="0" smtClean="0"/>
              <a:t>Scripts</a:t>
            </a:r>
          </a:p>
          <a:p>
            <a:pPr>
              <a:lnSpc>
                <a:spcPct val="80000"/>
              </a:lnSpc>
            </a:pPr>
            <a:r>
              <a:rPr lang="en-US" dirty="0" smtClean="0"/>
              <a:t>Administrative Uses</a:t>
            </a:r>
          </a:p>
        </p:txBody>
      </p:sp>
    </p:spTree>
    <p:extLst>
      <p:ext uri="{BB962C8B-B14F-4D97-AF65-F5344CB8AC3E}">
        <p14:creationId xmlns:p14="http://schemas.microsoft.com/office/powerpoint/2010/main" val="3100139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143000" y="1828800"/>
            <a:ext cx="9905999" cy="4192093"/>
          </a:xfrm>
        </p:spPr>
        <p:txBody>
          <a:bodyPr>
            <a:normAutofit fontScale="92500" lnSpcReduction="20000"/>
          </a:bodyPr>
          <a:lstStyle/>
          <a:p>
            <a:r>
              <a:rPr lang="en-US" dirty="0" smtClean="0"/>
              <a:t>Store </a:t>
            </a:r>
            <a:r>
              <a:rPr lang="en-US" dirty="0"/>
              <a:t>information </a:t>
            </a:r>
            <a:r>
              <a:rPr lang="en-US" dirty="0" smtClean="0"/>
              <a:t>to utilize later on or store </a:t>
            </a:r>
            <a:r>
              <a:rPr lang="en-US" dirty="0"/>
              <a:t>result </a:t>
            </a:r>
            <a:r>
              <a:rPr lang="en-US" dirty="0" smtClean="0"/>
              <a:t>of </a:t>
            </a:r>
            <a:r>
              <a:rPr lang="en-US" dirty="0"/>
              <a:t>a </a:t>
            </a:r>
            <a:r>
              <a:rPr lang="en-US" dirty="0" smtClean="0"/>
              <a:t>command or script</a:t>
            </a:r>
            <a:endParaRPr lang="en-US" dirty="0"/>
          </a:p>
          <a:p>
            <a:r>
              <a:rPr lang="en-US" dirty="0"/>
              <a:t>Variables can contain text strings, integers, and even </a:t>
            </a:r>
            <a:r>
              <a:rPr lang="en-US" dirty="0" smtClean="0"/>
              <a:t>objects</a:t>
            </a:r>
          </a:p>
          <a:p>
            <a:r>
              <a:rPr lang="en-US" dirty="0" smtClean="0"/>
              <a:t>Represented by text strings that begin with $</a:t>
            </a:r>
          </a:p>
          <a:p>
            <a:r>
              <a:rPr lang="en-US" dirty="0"/>
              <a:t>A</a:t>
            </a:r>
            <a:r>
              <a:rPr lang="en-US" dirty="0" smtClean="0"/>
              <a:t>ssignment </a:t>
            </a:r>
            <a:r>
              <a:rPr lang="en-US" dirty="0"/>
              <a:t>operator "=" sets a variable to a specified </a:t>
            </a:r>
            <a:r>
              <a:rPr lang="en-US" dirty="0" smtClean="0"/>
              <a:t>value</a:t>
            </a:r>
          </a:p>
          <a:p>
            <a:r>
              <a:rPr lang="en-US" dirty="0"/>
              <a:t>Cast </a:t>
            </a:r>
            <a:r>
              <a:rPr lang="en-US" dirty="0" smtClean="0"/>
              <a:t>notation or </a:t>
            </a:r>
            <a:r>
              <a:rPr lang="en-US" dirty="0"/>
              <a:t>Strongly Typing </a:t>
            </a:r>
            <a:r>
              <a:rPr lang="en-US" dirty="0" smtClean="0"/>
              <a:t>Variables, using [  ]</a:t>
            </a:r>
          </a:p>
          <a:p>
            <a:r>
              <a:rPr lang="en-US" dirty="0"/>
              <a:t>Variable Exists - Test-Path the "drive" called Variable: </a:t>
            </a:r>
            <a:endParaRPr lang="en-US" dirty="0" smtClean="0"/>
          </a:p>
          <a:p>
            <a:r>
              <a:rPr lang="en-US" dirty="0"/>
              <a:t>Write-Protecting Variables - </a:t>
            </a:r>
            <a:r>
              <a:rPr lang="en-US" dirty="0" err="1"/>
              <a:t>ReadOnly</a:t>
            </a:r>
            <a:r>
              <a:rPr lang="en-US" dirty="0"/>
              <a:t> and </a:t>
            </a:r>
            <a:r>
              <a:rPr lang="en-US" dirty="0" smtClean="0"/>
              <a:t>Constant</a:t>
            </a:r>
          </a:p>
          <a:p>
            <a:r>
              <a:rPr lang="en-US" dirty="0" smtClean="0"/>
              <a:t>Variable Scope and scope modifier</a:t>
            </a:r>
          </a:p>
          <a:p>
            <a:r>
              <a:rPr lang="en-US" dirty="0"/>
              <a:t>Interpolation – Single vs Double quotes</a:t>
            </a:r>
          </a:p>
          <a:p>
            <a:pPr lvl="1"/>
            <a:r>
              <a:rPr lang="en-US" sz="1201" dirty="0"/>
              <a:t>How will you print “The value of the $</a:t>
            </a:r>
            <a:r>
              <a:rPr lang="en-US" sz="1201" dirty="0" err="1"/>
              <a:t>pshome</a:t>
            </a:r>
            <a:r>
              <a:rPr lang="en-US" sz="1201" dirty="0"/>
              <a:t> variable is C:\WINDOWS\system32\WindowsPowerShell\v1.0.”</a:t>
            </a:r>
          </a:p>
          <a:p>
            <a:r>
              <a:rPr lang="en-US" dirty="0" smtClean="0"/>
              <a:t>Arrays </a:t>
            </a:r>
            <a:r>
              <a:rPr lang="en-US" dirty="0"/>
              <a:t>and </a:t>
            </a:r>
            <a:r>
              <a:rPr lang="en-US" dirty="0" err="1" smtClean="0"/>
              <a:t>HashTables</a:t>
            </a:r>
            <a:endParaRPr lang="en-US" dirty="0" smtClean="0"/>
          </a:p>
          <a:p>
            <a:endParaRPr lang="en-US" dirty="0" smtClean="0"/>
          </a:p>
          <a:p>
            <a:endParaRPr lang="en-US" dirty="0"/>
          </a:p>
        </p:txBody>
      </p:sp>
    </p:spTree>
    <p:extLst>
      <p:ext uri="{BB962C8B-B14F-4D97-AF65-F5344CB8AC3E}">
        <p14:creationId xmlns:p14="http://schemas.microsoft.com/office/powerpoint/2010/main" val="82171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491" y="914400"/>
            <a:ext cx="11126509" cy="1371957"/>
          </a:xfrm>
        </p:spPr>
        <p:txBody>
          <a:bodyPr>
            <a:normAutofit fontScale="90000"/>
          </a:bodyPr>
          <a:lstStyle/>
          <a:p>
            <a:r>
              <a:rPr lang="en-US" dirty="0"/>
              <a:t>User Created, Automatic </a:t>
            </a:r>
            <a:r>
              <a:rPr lang="en-US" dirty="0" smtClean="0"/>
              <a:t>and </a:t>
            </a:r>
            <a:r>
              <a:rPr lang="en-US" dirty="0"/>
              <a:t>Preference Variables</a:t>
            </a:r>
            <a:br>
              <a:rPr lang="en-US" dirty="0"/>
            </a:br>
            <a:endParaRPr lang="en-US" dirty="0"/>
          </a:p>
        </p:txBody>
      </p:sp>
      <p:sp>
        <p:nvSpPr>
          <p:cNvPr id="3" name="Content Placeholder 2"/>
          <p:cNvSpPr>
            <a:spLocks noGrp="1"/>
          </p:cNvSpPr>
          <p:nvPr>
            <p:ph idx="1"/>
          </p:nvPr>
        </p:nvSpPr>
        <p:spPr>
          <a:xfrm>
            <a:off x="1141710" y="2057043"/>
            <a:ext cx="9905702" cy="3810992"/>
          </a:xfrm>
        </p:spPr>
        <p:txBody>
          <a:bodyPr>
            <a:normAutofit lnSpcReduction="10000"/>
          </a:bodyPr>
          <a:lstStyle/>
          <a:p>
            <a:r>
              <a:rPr lang="en-US" dirty="0" smtClean="0"/>
              <a:t>Automatic variables are </a:t>
            </a:r>
            <a:r>
              <a:rPr lang="en-US" dirty="0"/>
              <a:t>pre-defined </a:t>
            </a:r>
            <a:r>
              <a:rPr lang="en-US" dirty="0" smtClean="0"/>
              <a:t>e.g. </a:t>
            </a:r>
            <a:r>
              <a:rPr lang="es-ES" dirty="0" smtClean="0"/>
              <a:t>$_, </a:t>
            </a:r>
            <a:r>
              <a:rPr lang="es-ES" dirty="0"/>
              <a:t>$</a:t>
            </a:r>
            <a:r>
              <a:rPr lang="es-ES" dirty="0" err="1"/>
              <a:t>Args</a:t>
            </a:r>
            <a:r>
              <a:rPr lang="es-ES" dirty="0"/>
              <a:t>, $Error, $Home, $</a:t>
            </a:r>
            <a:r>
              <a:rPr lang="es-ES" dirty="0" err="1" smtClean="0"/>
              <a:t>PSHome</a:t>
            </a:r>
            <a:r>
              <a:rPr lang="es-ES" dirty="0" smtClean="0"/>
              <a:t> </a:t>
            </a:r>
            <a:r>
              <a:rPr lang="es-ES" dirty="0"/>
              <a:t>etc.</a:t>
            </a:r>
            <a:endParaRPr lang="en-US" dirty="0" smtClean="0"/>
          </a:p>
          <a:p>
            <a:r>
              <a:rPr lang="en-US" dirty="0" smtClean="0"/>
              <a:t>Environment </a:t>
            </a:r>
            <a:r>
              <a:rPr lang="en-US" dirty="0"/>
              <a:t>variables </a:t>
            </a:r>
            <a:r>
              <a:rPr lang="en-US" dirty="0" smtClean="0"/>
              <a:t>store information about OS environment, they persist </a:t>
            </a:r>
            <a:r>
              <a:rPr lang="en-US" dirty="0"/>
              <a:t>and </a:t>
            </a:r>
            <a:r>
              <a:rPr lang="en-US" dirty="0" smtClean="0"/>
              <a:t>can be modified e.g. WINDIR, PATH</a:t>
            </a:r>
          </a:p>
          <a:p>
            <a:pPr lvl="1"/>
            <a:r>
              <a:rPr lang="en-US" dirty="0" smtClean="0"/>
              <a:t>Child sessions inherit the values</a:t>
            </a:r>
          </a:p>
          <a:p>
            <a:pPr lvl="1"/>
            <a:r>
              <a:rPr lang="en-US" dirty="0" smtClean="0"/>
              <a:t>Virtual Directory - </a:t>
            </a:r>
            <a:r>
              <a:rPr lang="en-US" b="1" i="1" dirty="0" err="1" smtClean="0"/>
              <a:t>env</a:t>
            </a:r>
            <a:r>
              <a:rPr lang="en-US" b="1" i="1" dirty="0"/>
              <a:t>:</a:t>
            </a:r>
            <a:endParaRPr lang="en-US" dirty="0" smtClean="0"/>
          </a:p>
          <a:p>
            <a:r>
              <a:rPr lang="en-US" dirty="0"/>
              <a:t>Clear-Variable</a:t>
            </a:r>
          </a:p>
          <a:p>
            <a:pPr lvl="1"/>
            <a:r>
              <a:rPr lang="en-US" sz="1201" dirty="0"/>
              <a:t> Get-Variable</a:t>
            </a:r>
          </a:p>
          <a:p>
            <a:pPr lvl="1"/>
            <a:r>
              <a:rPr lang="en-US" sz="1201" dirty="0"/>
              <a:t> New-Variable </a:t>
            </a:r>
          </a:p>
          <a:p>
            <a:pPr lvl="1"/>
            <a:r>
              <a:rPr lang="en-US" sz="1201" dirty="0"/>
              <a:t> Remove-Variable</a:t>
            </a:r>
          </a:p>
          <a:p>
            <a:pPr lvl="1"/>
            <a:r>
              <a:rPr lang="en-US" sz="1201" dirty="0"/>
              <a:t> Set-Variable</a:t>
            </a:r>
          </a:p>
          <a:p>
            <a:r>
              <a:rPr lang="en-US" dirty="0" smtClean="0"/>
              <a:t>Reserved Words</a:t>
            </a:r>
          </a:p>
          <a:p>
            <a:pPr lvl="1"/>
            <a:r>
              <a:rPr lang="en-US" dirty="0" smtClean="0"/>
              <a:t>Break</a:t>
            </a:r>
            <a:r>
              <a:rPr lang="en-US" dirty="0"/>
              <a:t>, continue, do, else, </a:t>
            </a:r>
            <a:r>
              <a:rPr lang="en-US" dirty="0" err="1"/>
              <a:t>elseif</a:t>
            </a:r>
            <a:r>
              <a:rPr lang="en-US" dirty="0"/>
              <a:t>, filter, foreach, function, if, in, return, switch, until, where, while</a:t>
            </a:r>
          </a:p>
          <a:p>
            <a:endParaRPr lang="en-US" dirty="0"/>
          </a:p>
        </p:txBody>
      </p:sp>
    </p:spTree>
    <p:extLst>
      <p:ext uri="{BB962C8B-B14F-4D97-AF65-F5344CB8AC3E}">
        <p14:creationId xmlns:p14="http://schemas.microsoft.com/office/powerpoint/2010/main" val="2458910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1141413" y="2249179"/>
            <a:ext cx="9905999" cy="3923735"/>
          </a:xfrm>
        </p:spPr>
        <p:txBody>
          <a:bodyPr>
            <a:normAutofit/>
          </a:bodyPr>
          <a:lstStyle/>
          <a:p>
            <a:r>
              <a:rPr lang="en-US" dirty="0"/>
              <a:t>PowerShell automatically assigns and converts data to its correct data </a:t>
            </a:r>
            <a:r>
              <a:rPr lang="en-US" dirty="0" smtClean="0"/>
              <a:t>type</a:t>
            </a:r>
          </a:p>
          <a:p>
            <a:r>
              <a:rPr lang="en-US" dirty="0"/>
              <a:t>A</a:t>
            </a:r>
            <a:r>
              <a:rPr lang="en-US" dirty="0" smtClean="0"/>
              <a:t>t </a:t>
            </a:r>
            <a:r>
              <a:rPr lang="en-US" dirty="0"/>
              <a:t>times, you might want to control this </a:t>
            </a:r>
            <a:r>
              <a:rPr lang="en-US" dirty="0" smtClean="0"/>
              <a:t>process</a:t>
            </a:r>
          </a:p>
          <a:p>
            <a:r>
              <a:rPr lang="en-US" dirty="0"/>
              <a:t>N</a:t>
            </a:r>
            <a:r>
              <a:rPr lang="en-US" dirty="0" smtClean="0"/>
              <a:t>umerical </a:t>
            </a:r>
            <a:r>
              <a:rPr lang="en-US" dirty="0"/>
              <a:t>values </a:t>
            </a:r>
            <a:r>
              <a:rPr lang="en-US" dirty="0" smtClean="0"/>
              <a:t>are not enclosed </a:t>
            </a:r>
            <a:r>
              <a:rPr lang="en-US" dirty="0"/>
              <a:t>in </a:t>
            </a:r>
            <a:r>
              <a:rPr lang="en-US" dirty="0" smtClean="0"/>
              <a:t>quotes</a:t>
            </a:r>
          </a:p>
          <a:p>
            <a:r>
              <a:rPr lang="en-US" dirty="0"/>
              <a:t>Working with </a:t>
            </a:r>
            <a:r>
              <a:rPr lang="en-US" dirty="0" smtClean="0"/>
              <a:t>Strings, Numbers, Arrays, </a:t>
            </a:r>
            <a:r>
              <a:rPr lang="en-US" dirty="0" err="1" smtClean="0"/>
              <a:t>Hashtables</a:t>
            </a:r>
            <a:endParaRPr lang="en-US" dirty="0" smtClean="0"/>
          </a:p>
          <a:p>
            <a:r>
              <a:rPr lang="en-US" dirty="0"/>
              <a:t>Casting - process of changing </a:t>
            </a:r>
            <a:r>
              <a:rPr lang="en-US" dirty="0" smtClean="0"/>
              <a:t>variable's </a:t>
            </a:r>
            <a:r>
              <a:rPr lang="en-US" dirty="0"/>
              <a:t>data type from one value to </a:t>
            </a:r>
            <a:r>
              <a:rPr lang="en-US" dirty="0" smtClean="0"/>
              <a:t>another</a:t>
            </a:r>
          </a:p>
        </p:txBody>
      </p:sp>
    </p:spTree>
    <p:extLst>
      <p:ext uri="{BB962C8B-B14F-4D97-AF65-F5344CB8AC3E}">
        <p14:creationId xmlns:p14="http://schemas.microsoft.com/office/powerpoint/2010/main" val="1335567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1141412" y="1828800"/>
            <a:ext cx="10821987" cy="4725214"/>
          </a:xfrm>
        </p:spPr>
        <p:txBody>
          <a:bodyPr>
            <a:normAutofit fontScale="85000" lnSpcReduction="10000"/>
          </a:bodyPr>
          <a:lstStyle/>
          <a:p>
            <a:r>
              <a:rPr lang="en-US" dirty="0" smtClean="0"/>
              <a:t>PowerShell </a:t>
            </a:r>
            <a:r>
              <a:rPr lang="en-US" dirty="0"/>
              <a:t>console is the basic scope (global scope)</a:t>
            </a:r>
          </a:p>
          <a:p>
            <a:r>
              <a:rPr lang="en-US" dirty="0"/>
              <a:t>Each script launched from the console creates its own scope (script scope)</a:t>
            </a:r>
          </a:p>
          <a:p>
            <a:r>
              <a:rPr lang="en-US" dirty="0"/>
              <a:t>Functions create their own scope</a:t>
            </a:r>
          </a:p>
          <a:p>
            <a:r>
              <a:rPr lang="en-US" dirty="0"/>
              <a:t>Functions defined inside of other functions create additional sub-scopes</a:t>
            </a:r>
            <a:endParaRPr lang="en-US" dirty="0" smtClean="0"/>
          </a:p>
          <a:p>
            <a:r>
              <a:rPr lang="en-US" dirty="0" smtClean="0"/>
              <a:t>Parent </a:t>
            </a:r>
            <a:r>
              <a:rPr lang="en-US" dirty="0"/>
              <a:t>scope cannot access </a:t>
            </a:r>
            <a:r>
              <a:rPr lang="en-US" dirty="0" smtClean="0"/>
              <a:t>variables defined </a:t>
            </a:r>
            <a:r>
              <a:rPr lang="en-US" dirty="0"/>
              <a:t>in a child scope</a:t>
            </a:r>
          </a:p>
          <a:p>
            <a:r>
              <a:rPr lang="en-US" dirty="0"/>
              <a:t>Child scope can read variables defined </a:t>
            </a:r>
            <a:r>
              <a:rPr lang="en-US" dirty="0" smtClean="0"/>
              <a:t>in parent </a:t>
            </a:r>
            <a:r>
              <a:rPr lang="en-US" dirty="0"/>
              <a:t>but can modify them only </a:t>
            </a:r>
            <a:r>
              <a:rPr lang="en-US" dirty="0" smtClean="0"/>
              <a:t>using special syntax</a:t>
            </a:r>
            <a:endParaRPr lang="en-US" dirty="0"/>
          </a:p>
          <a:p>
            <a:r>
              <a:rPr lang="en-US" dirty="0"/>
              <a:t>Modifying </a:t>
            </a:r>
            <a:r>
              <a:rPr lang="en-US" dirty="0" smtClean="0"/>
              <a:t>parent </a:t>
            </a:r>
            <a:r>
              <a:rPr lang="en-US" dirty="0"/>
              <a:t>scope variable </a:t>
            </a:r>
            <a:r>
              <a:rPr lang="en-US" dirty="0" smtClean="0"/>
              <a:t>without special </a:t>
            </a:r>
            <a:r>
              <a:rPr lang="en-US" dirty="0"/>
              <a:t>syntax, creates </a:t>
            </a:r>
            <a:r>
              <a:rPr lang="en-US" dirty="0" smtClean="0"/>
              <a:t>a new </a:t>
            </a:r>
            <a:r>
              <a:rPr lang="en-US" dirty="0"/>
              <a:t>variable of </a:t>
            </a:r>
            <a:r>
              <a:rPr lang="en-US" dirty="0" smtClean="0"/>
              <a:t>same </a:t>
            </a:r>
            <a:r>
              <a:rPr lang="en-US" dirty="0"/>
              <a:t>name </a:t>
            </a:r>
            <a:r>
              <a:rPr lang="en-US" dirty="0" smtClean="0"/>
              <a:t>within </a:t>
            </a:r>
            <a:r>
              <a:rPr lang="en-US" dirty="0"/>
              <a:t>child </a:t>
            </a:r>
            <a:r>
              <a:rPr lang="en-US" dirty="0" smtClean="0"/>
              <a:t>scope (Demo)</a:t>
            </a:r>
          </a:p>
          <a:p>
            <a:r>
              <a:rPr lang="en-US" dirty="0"/>
              <a:t>Scope </a:t>
            </a:r>
            <a:r>
              <a:rPr lang="en-US" dirty="0" smtClean="0"/>
              <a:t>identifier/modifiers (Demo)</a:t>
            </a:r>
            <a:endParaRPr lang="en-US" dirty="0"/>
          </a:p>
          <a:p>
            <a:pPr lvl="1"/>
            <a:r>
              <a:rPr lang="en-US" dirty="0"/>
              <a:t>$global: works with objects in the global scope</a:t>
            </a:r>
          </a:p>
          <a:p>
            <a:pPr lvl="1"/>
            <a:r>
              <a:rPr lang="en-US" dirty="0"/>
              <a:t>$script: works with objects in the parent script scope</a:t>
            </a:r>
          </a:p>
          <a:p>
            <a:pPr lvl="1"/>
            <a:r>
              <a:rPr lang="en-US" dirty="0"/>
              <a:t>$local: works with objects in the local scope</a:t>
            </a:r>
          </a:p>
          <a:p>
            <a:pPr lvl="1"/>
            <a:r>
              <a:rPr lang="en-US" dirty="0"/>
              <a:t>$private: works with objects in a private </a:t>
            </a:r>
            <a:r>
              <a:rPr lang="en-US" dirty="0" smtClean="0"/>
              <a:t>scope</a:t>
            </a:r>
          </a:p>
          <a:p>
            <a:r>
              <a:rPr lang="en-US" dirty="0" smtClean="0"/>
              <a:t>Dot Sourcing - </a:t>
            </a:r>
            <a:r>
              <a:rPr lang="en-US" dirty="0"/>
              <a:t>forces </a:t>
            </a:r>
            <a:r>
              <a:rPr lang="en-US" dirty="0" smtClean="0"/>
              <a:t>function/script </a:t>
            </a:r>
            <a:r>
              <a:rPr lang="en-US" dirty="0"/>
              <a:t>to run, not in its own scope but rather </a:t>
            </a:r>
            <a:r>
              <a:rPr lang="en-US" i="1" dirty="0"/>
              <a:t>right </a:t>
            </a:r>
            <a:r>
              <a:rPr lang="en-US" i="1" dirty="0" smtClean="0"/>
              <a:t>within script/console scope </a:t>
            </a:r>
            <a:r>
              <a:rPr lang="en-US" dirty="0" smtClean="0"/>
              <a:t>(Demo)</a:t>
            </a:r>
          </a:p>
          <a:p>
            <a:endParaRPr lang="en-US" dirty="0"/>
          </a:p>
        </p:txBody>
      </p:sp>
    </p:spTree>
    <p:extLst>
      <p:ext uri="{BB962C8B-B14F-4D97-AF65-F5344CB8AC3E}">
        <p14:creationId xmlns:p14="http://schemas.microsoft.com/office/powerpoint/2010/main" val="1670467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1143000" y="1828800"/>
            <a:ext cx="10442416" cy="3542637"/>
          </a:xfrm>
        </p:spPr>
        <p:txBody>
          <a:bodyPr>
            <a:normAutofit/>
          </a:bodyPr>
          <a:lstStyle/>
          <a:p>
            <a:r>
              <a:rPr lang="en-US" dirty="0" smtClean="0"/>
              <a:t>Set-Variable-Variable </a:t>
            </a:r>
            <a:r>
              <a:rPr lang="en-US" dirty="0"/>
              <a:t>can be read and modified </a:t>
            </a:r>
            <a:r>
              <a:rPr lang="en-US" dirty="0" smtClean="0"/>
              <a:t>in entire script </a:t>
            </a:r>
            <a:r>
              <a:rPr lang="en-US" dirty="0"/>
              <a:t>(but not </a:t>
            </a:r>
            <a:r>
              <a:rPr lang="en-US" dirty="0" smtClean="0"/>
              <a:t>in </a:t>
            </a:r>
            <a:r>
              <a:rPr lang="en-US" dirty="0"/>
              <a:t>parent scope</a:t>
            </a:r>
            <a:r>
              <a:rPr lang="en-US" dirty="0" smtClean="0"/>
              <a:t>)</a:t>
            </a:r>
          </a:p>
          <a:p>
            <a:pPr lvl="1"/>
            <a:r>
              <a:rPr lang="en-US" dirty="0" smtClean="0"/>
              <a:t>Set</a:t>
            </a:r>
            <a:r>
              <a:rPr lang="en-US" dirty="0"/>
              <a:t>-Variable -Name </a:t>
            </a:r>
            <a:r>
              <a:rPr lang="en-US" dirty="0" err="1"/>
              <a:t>myVariable</a:t>
            </a:r>
            <a:r>
              <a:rPr lang="en-US" dirty="0"/>
              <a:t> -Option </a:t>
            </a:r>
            <a:r>
              <a:rPr lang="en-US" dirty="0" err="1"/>
              <a:t>AllScope</a:t>
            </a:r>
            <a:endParaRPr lang="en-US" dirty="0" smtClean="0"/>
          </a:p>
          <a:p>
            <a:r>
              <a:rPr lang="en-US" dirty="0"/>
              <a:t>Alternatively, New-Variable cmdlet can be used to create a variable with </a:t>
            </a:r>
            <a:r>
              <a:rPr lang="en-US" dirty="0" err="1" smtClean="0"/>
              <a:t>AllScope</a:t>
            </a:r>
            <a:r>
              <a:rPr lang="en-US" dirty="0" smtClean="0"/>
              <a:t> property</a:t>
            </a:r>
          </a:p>
          <a:p>
            <a:pPr lvl="1"/>
            <a:r>
              <a:rPr lang="en-US" dirty="0"/>
              <a:t>New-Variable -Name </a:t>
            </a:r>
            <a:r>
              <a:rPr lang="en-US" dirty="0" err="1"/>
              <a:t>myVariable</a:t>
            </a:r>
            <a:r>
              <a:rPr lang="en-US" dirty="0"/>
              <a:t> -Option </a:t>
            </a:r>
            <a:r>
              <a:rPr lang="en-US" dirty="0" err="1"/>
              <a:t>AllScope</a:t>
            </a:r>
            <a:r>
              <a:rPr lang="en-US" dirty="0"/>
              <a:t> -Value "Available in all child </a:t>
            </a:r>
            <a:r>
              <a:rPr lang="en-US" dirty="0" smtClean="0"/>
              <a:t>scopes“</a:t>
            </a:r>
          </a:p>
          <a:p>
            <a:r>
              <a:rPr lang="en-US" dirty="0"/>
              <a:t>Can be referred by number, current scope is referred as zero and its ancestors are referenced by increasing </a:t>
            </a:r>
            <a:r>
              <a:rPr lang="en-US" dirty="0" smtClean="0"/>
              <a:t>integers</a:t>
            </a:r>
          </a:p>
          <a:p>
            <a:r>
              <a:rPr lang="en-US" dirty="0"/>
              <a:t>Not just variables get sets in the scope, it’s true for aliases, drives, and functions</a:t>
            </a:r>
          </a:p>
          <a:p>
            <a:r>
              <a:rPr lang="en-US" dirty="0" smtClean="0"/>
              <a:t>Get-Help </a:t>
            </a:r>
            <a:r>
              <a:rPr lang="en-US" dirty="0" err="1"/>
              <a:t>about_scopes</a:t>
            </a:r>
            <a:endParaRPr lang="en-US" dirty="0"/>
          </a:p>
        </p:txBody>
      </p:sp>
    </p:spTree>
    <p:extLst>
      <p:ext uri="{BB962C8B-B14F-4D97-AF65-F5344CB8AC3E}">
        <p14:creationId xmlns:p14="http://schemas.microsoft.com/office/powerpoint/2010/main" val="2712071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9905998" cy="677058"/>
          </a:xfrm>
        </p:spPr>
        <p:txBody>
          <a:bodyPr>
            <a:normAutofit fontScale="90000"/>
          </a:bodyPr>
          <a:lstStyle/>
          <a:p>
            <a:r>
              <a:rPr lang="en-US" dirty="0" smtClean="0"/>
              <a:t>Arrays</a:t>
            </a:r>
            <a:endParaRPr lang="en-US" dirty="0"/>
          </a:p>
        </p:txBody>
      </p:sp>
      <p:sp>
        <p:nvSpPr>
          <p:cNvPr id="3" name="Content Placeholder 2"/>
          <p:cNvSpPr>
            <a:spLocks noGrp="1"/>
          </p:cNvSpPr>
          <p:nvPr>
            <p:ph idx="1"/>
          </p:nvPr>
        </p:nvSpPr>
        <p:spPr>
          <a:xfrm>
            <a:off x="1141413" y="1752600"/>
            <a:ext cx="9905999" cy="4496534"/>
          </a:xfrm>
        </p:spPr>
        <p:txBody>
          <a:bodyPr>
            <a:noAutofit/>
          </a:bodyPr>
          <a:lstStyle/>
          <a:p>
            <a:r>
              <a:rPr lang="en-US" sz="1800" dirty="0" smtClean="0"/>
              <a:t>Data </a:t>
            </a:r>
            <a:r>
              <a:rPr lang="en-US" sz="1800" dirty="0"/>
              <a:t>structures designed to store collections of </a:t>
            </a:r>
            <a:r>
              <a:rPr lang="en-US" sz="1800" dirty="0" smtClean="0"/>
              <a:t>indexed items</a:t>
            </a:r>
          </a:p>
          <a:p>
            <a:r>
              <a:rPr lang="en-US" sz="1800" dirty="0" smtClean="0"/>
              <a:t>Create </a:t>
            </a:r>
            <a:r>
              <a:rPr lang="en-US" sz="1800" dirty="0"/>
              <a:t>an array of a specific </a:t>
            </a:r>
            <a:r>
              <a:rPr lang="en-US" sz="1800" dirty="0" smtClean="0"/>
              <a:t>size and type </a:t>
            </a:r>
            <a:r>
              <a:rPr lang="en-US" sz="1800" dirty="0"/>
              <a:t>by using the New-Object </a:t>
            </a:r>
            <a:r>
              <a:rPr lang="en-US" sz="1800" dirty="0" smtClean="0"/>
              <a:t>cmdlet</a:t>
            </a:r>
          </a:p>
          <a:p>
            <a:r>
              <a:rPr lang="en-US" sz="1800" dirty="0" smtClean="0"/>
              <a:t>Can access </a:t>
            </a:r>
            <a:r>
              <a:rPr lang="en-US" sz="1800" dirty="0"/>
              <a:t>a specific element of an </a:t>
            </a:r>
            <a:r>
              <a:rPr lang="en-US" sz="1800" dirty="0" smtClean="0"/>
              <a:t>array i.e. 0,1,…,-1,-2</a:t>
            </a:r>
          </a:p>
          <a:p>
            <a:r>
              <a:rPr lang="en-US" sz="1800" dirty="0" smtClean="0"/>
              <a:t>If result of a command is </a:t>
            </a:r>
            <a:r>
              <a:rPr lang="en-US" sz="1800" dirty="0"/>
              <a:t>more than one, PowerShell </a:t>
            </a:r>
            <a:r>
              <a:rPr lang="en-US" sz="1800" dirty="0" smtClean="0"/>
              <a:t>always returns </a:t>
            </a:r>
            <a:r>
              <a:rPr lang="en-US" sz="1800" dirty="0"/>
              <a:t>an </a:t>
            </a:r>
            <a:r>
              <a:rPr lang="en-US" sz="1800" dirty="0" smtClean="0"/>
              <a:t>array</a:t>
            </a:r>
          </a:p>
          <a:p>
            <a:r>
              <a:rPr lang="en-US" sz="1800" dirty="0" smtClean="0"/>
              <a:t>Array </a:t>
            </a:r>
            <a:r>
              <a:rPr lang="en-US" sz="1800" dirty="0"/>
              <a:t>sub-expression operator creates array, even if it contains 0</a:t>
            </a:r>
            <a:r>
              <a:rPr lang="en-US" sz="1800" dirty="0" smtClean="0"/>
              <a:t> or 1 object  “ @( ) ”</a:t>
            </a:r>
          </a:p>
          <a:p>
            <a:r>
              <a:rPr lang="en-US" sz="1800" dirty="0"/>
              <a:t>Polymorphic </a:t>
            </a:r>
            <a:r>
              <a:rPr lang="en-US" sz="1800" dirty="0" smtClean="0"/>
              <a:t>Arrays</a:t>
            </a:r>
          </a:p>
          <a:p>
            <a:r>
              <a:rPr lang="en-US" sz="1800" dirty="0" smtClean="0"/>
              <a:t>Accessing array elements</a:t>
            </a:r>
          </a:p>
          <a:p>
            <a:pPr marL="617323" lvl="1" indent="-343003">
              <a:buFont typeface="+mj-lt"/>
              <a:buAutoNum type="arabicPeriod"/>
            </a:pPr>
            <a:r>
              <a:rPr lang="en-US" sz="1600" dirty="0"/>
              <a:t>foreach ($element in $a) {$element}</a:t>
            </a:r>
          </a:p>
          <a:p>
            <a:pPr marL="617323" lvl="1" indent="-343003">
              <a:buFont typeface="+mj-lt"/>
              <a:buAutoNum type="arabicPeriod"/>
            </a:pPr>
            <a:r>
              <a:rPr lang="en-US" sz="1600" dirty="0"/>
              <a:t>for ($i = 0; $i -le ($</a:t>
            </a:r>
            <a:r>
              <a:rPr lang="en-US" sz="1600" dirty="0" err="1"/>
              <a:t>a.length</a:t>
            </a:r>
            <a:r>
              <a:rPr lang="en-US" sz="1600" dirty="0"/>
              <a:t> - 1); $i += 2) {$a[$i]}</a:t>
            </a:r>
          </a:p>
          <a:p>
            <a:pPr marL="617323" lvl="1" indent="-343003">
              <a:buFont typeface="+mj-lt"/>
              <a:buAutoNum type="arabicPeriod"/>
            </a:pPr>
            <a:r>
              <a:rPr lang="en-US" sz="1600" dirty="0"/>
              <a:t>$i=0</a:t>
            </a:r>
          </a:p>
          <a:p>
            <a:pPr marL="274320" lvl="1" indent="0">
              <a:buNone/>
            </a:pPr>
            <a:r>
              <a:rPr lang="en-US" sz="1600" dirty="0"/>
              <a:t> </a:t>
            </a:r>
            <a:r>
              <a:rPr lang="en-US" sz="1600" dirty="0" smtClean="0"/>
              <a:t>      while</a:t>
            </a:r>
            <a:r>
              <a:rPr lang="en-US" sz="1600" dirty="0"/>
              <a:t>($i -</a:t>
            </a:r>
            <a:r>
              <a:rPr lang="en-US" sz="1600" dirty="0" err="1"/>
              <a:t>lt</a:t>
            </a:r>
            <a:r>
              <a:rPr lang="en-US" sz="1600" dirty="0"/>
              <a:t> 4) {$a[$i]; $i++}</a:t>
            </a:r>
            <a:endParaRPr lang="en-US" sz="1600" dirty="0" smtClean="0"/>
          </a:p>
          <a:p>
            <a:r>
              <a:rPr lang="en-US" sz="1800" dirty="0" err="1" smtClean="0"/>
              <a:t>ArrayList</a:t>
            </a:r>
            <a:r>
              <a:rPr lang="en-US" sz="1800" dirty="0" smtClean="0"/>
              <a:t> - </a:t>
            </a:r>
            <a:r>
              <a:rPr lang="en-US" sz="1800" dirty="0"/>
              <a:t> makes it easy to add, remove, insert or even sort array contents</a:t>
            </a:r>
          </a:p>
        </p:txBody>
      </p:sp>
    </p:spTree>
    <p:extLst>
      <p:ext uri="{BB962C8B-B14F-4D97-AF65-F5344CB8AC3E}">
        <p14:creationId xmlns:p14="http://schemas.microsoft.com/office/powerpoint/2010/main" val="376348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HashTables</a:t>
            </a:r>
            <a:endParaRPr lang="en-US" dirty="0"/>
          </a:p>
        </p:txBody>
      </p:sp>
      <p:sp>
        <p:nvSpPr>
          <p:cNvPr id="3" name="Content Placeholder 2"/>
          <p:cNvSpPr>
            <a:spLocks noGrp="1"/>
          </p:cNvSpPr>
          <p:nvPr>
            <p:ph idx="1"/>
          </p:nvPr>
        </p:nvSpPr>
        <p:spPr/>
        <p:txBody>
          <a:bodyPr/>
          <a:lstStyle/>
          <a:p>
            <a:r>
              <a:rPr lang="en-US" dirty="0"/>
              <a:t>Hash tables store "key-value </a:t>
            </a:r>
            <a:r>
              <a:rPr lang="en-US" dirty="0" smtClean="0"/>
              <a:t>pairs" </a:t>
            </a:r>
          </a:p>
          <a:p>
            <a:r>
              <a:rPr lang="en-US" dirty="0"/>
              <a:t>The “key” and “value” entries can be any data type and </a:t>
            </a:r>
            <a:r>
              <a:rPr lang="en-US" dirty="0" smtClean="0"/>
              <a:t>length</a:t>
            </a:r>
          </a:p>
          <a:p>
            <a:r>
              <a:rPr lang="en-US" dirty="0" smtClean="0"/>
              <a:t>Create </a:t>
            </a:r>
            <a:r>
              <a:rPr lang="en-US" dirty="0"/>
              <a:t>a new hash table using </a:t>
            </a:r>
            <a:r>
              <a:rPr lang="en-US" dirty="0" smtClean="0"/>
              <a:t>@{}</a:t>
            </a:r>
          </a:p>
          <a:p>
            <a:r>
              <a:rPr lang="en-US" dirty="0" smtClean="0"/>
              <a:t>Values </a:t>
            </a:r>
            <a:r>
              <a:rPr lang="en-US" dirty="0"/>
              <a:t>separated by </a:t>
            </a:r>
            <a:r>
              <a:rPr lang="en-US" dirty="0" smtClean="0"/>
              <a:t>semi-colons</a:t>
            </a:r>
          </a:p>
          <a:p>
            <a:r>
              <a:rPr lang="en-US" dirty="0"/>
              <a:t>H</a:t>
            </a:r>
            <a:r>
              <a:rPr lang="en-US" dirty="0" smtClean="0"/>
              <a:t>ash </a:t>
            </a:r>
            <a:r>
              <a:rPr lang="en-US" dirty="0"/>
              <a:t>tables </a:t>
            </a:r>
            <a:r>
              <a:rPr lang="en-US" dirty="0" smtClean="0"/>
              <a:t>may be </a:t>
            </a:r>
            <a:r>
              <a:rPr lang="en-US" dirty="0"/>
              <a:t>used </a:t>
            </a:r>
            <a:r>
              <a:rPr lang="en-US" dirty="0" smtClean="0"/>
              <a:t>when </a:t>
            </a:r>
            <a:r>
              <a:rPr lang="en-US" dirty="0"/>
              <a:t>you want to return text results into O</a:t>
            </a:r>
            <a:r>
              <a:rPr lang="en-US" dirty="0" smtClean="0"/>
              <a:t>bjects</a:t>
            </a:r>
            <a:endParaRPr lang="en-US" dirty="0"/>
          </a:p>
        </p:txBody>
      </p:sp>
    </p:spTree>
    <p:extLst>
      <p:ext uri="{BB962C8B-B14F-4D97-AF65-F5344CB8AC3E}">
        <p14:creationId xmlns:p14="http://schemas.microsoft.com/office/powerpoint/2010/main" val="3054449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Operators</a:t>
            </a:r>
            <a:endParaRPr lang="en-US" dirty="0"/>
          </a:p>
        </p:txBody>
      </p:sp>
      <p:sp>
        <p:nvSpPr>
          <p:cNvPr id="3" name="Content Placeholder 2"/>
          <p:cNvSpPr>
            <a:spLocks noGrp="1"/>
          </p:cNvSpPr>
          <p:nvPr>
            <p:ph idx="1"/>
          </p:nvPr>
        </p:nvSpPr>
        <p:spPr/>
        <p:txBody>
          <a:bodyPr/>
          <a:lstStyle/>
          <a:p>
            <a:r>
              <a:rPr lang="en-US" dirty="0"/>
              <a:t>= Assigns a value to a variable</a:t>
            </a:r>
          </a:p>
          <a:p>
            <a:r>
              <a:rPr lang="en-US" dirty="0"/>
              <a:t>+ or += Addition</a:t>
            </a:r>
          </a:p>
          <a:p>
            <a:r>
              <a:rPr lang="en-US" dirty="0"/>
              <a:t>- or -= Subtraction</a:t>
            </a:r>
          </a:p>
          <a:p>
            <a:r>
              <a:rPr lang="en-US" dirty="0"/>
              <a:t>* or *= Multiplication</a:t>
            </a:r>
          </a:p>
          <a:p>
            <a:r>
              <a:rPr lang="en-US" dirty="0"/>
              <a:t>/ or /= Division</a:t>
            </a:r>
          </a:p>
          <a:p>
            <a:r>
              <a:rPr lang="en-US" dirty="0"/>
              <a:t>% or %= Modulus (retrieves the remainder of a division operation)</a:t>
            </a:r>
          </a:p>
        </p:txBody>
      </p:sp>
    </p:spTree>
    <p:extLst>
      <p:ext uri="{BB962C8B-B14F-4D97-AF65-F5344CB8AC3E}">
        <p14:creationId xmlns:p14="http://schemas.microsoft.com/office/powerpoint/2010/main" val="10294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Supplying </a:t>
            </a:r>
            <a:r>
              <a:rPr lang="en-US" dirty="0" smtClean="0"/>
              <a:t>Parameters </a:t>
            </a:r>
            <a:r>
              <a:rPr lang="en-US" dirty="0"/>
              <a:t>for </a:t>
            </a:r>
            <a:r>
              <a:rPr lang="en-US" dirty="0" err="1"/>
              <a:t>cmdlets</a:t>
            </a:r>
            <a:endParaRPr lang="en-US" dirty="0"/>
          </a:p>
        </p:txBody>
      </p:sp>
      <p:sp>
        <p:nvSpPr>
          <p:cNvPr id="3" name="Content Placeholder 2"/>
          <p:cNvSpPr>
            <a:spLocks noGrp="1"/>
          </p:cNvSpPr>
          <p:nvPr>
            <p:ph idx="1"/>
          </p:nvPr>
        </p:nvSpPr>
        <p:spPr/>
        <p:txBody>
          <a:bodyPr>
            <a:normAutofit/>
          </a:bodyPr>
          <a:lstStyle/>
          <a:p>
            <a:r>
              <a:rPr lang="en-US" sz="2401" dirty="0">
                <a:latin typeface="Segoe UI" pitchFamily="34" charset="0"/>
              </a:rPr>
              <a:t>-</a:t>
            </a:r>
            <a:r>
              <a:rPr lang="en-US" sz="2401" dirty="0" err="1">
                <a:latin typeface="Segoe UI" pitchFamily="34" charset="0"/>
              </a:rPr>
              <a:t>Whatif</a:t>
            </a:r>
            <a:endParaRPr lang="en-US" sz="2401" dirty="0">
              <a:latin typeface="Segoe UI" pitchFamily="34" charset="0"/>
            </a:endParaRPr>
          </a:p>
          <a:p>
            <a:r>
              <a:rPr lang="en-US" sz="2401" dirty="0">
                <a:latin typeface="Segoe UI" pitchFamily="34" charset="0"/>
              </a:rPr>
              <a:t>-Confirm</a:t>
            </a:r>
          </a:p>
          <a:p>
            <a:r>
              <a:rPr lang="en-US" sz="2401" dirty="0">
                <a:latin typeface="Segoe UI" pitchFamily="34" charset="0"/>
              </a:rPr>
              <a:t>-Verbose (-Verbose:$true)</a:t>
            </a:r>
          </a:p>
          <a:p>
            <a:r>
              <a:rPr lang="en-US" sz="2401" dirty="0">
                <a:latin typeface="Segoe UI" pitchFamily="34" charset="0"/>
              </a:rPr>
              <a:t>-</a:t>
            </a:r>
            <a:r>
              <a:rPr lang="en-US" sz="2401" dirty="0" err="1">
                <a:latin typeface="Segoe UI" pitchFamily="34" charset="0"/>
              </a:rPr>
              <a:t>ErrorAction</a:t>
            </a:r>
            <a:r>
              <a:rPr lang="en-US" sz="2401" dirty="0">
                <a:latin typeface="Segoe UI" pitchFamily="34" charset="0"/>
              </a:rPr>
              <a:t> (Continue, Stop, Silently-Continue, and Inquire)</a:t>
            </a:r>
          </a:p>
          <a:p>
            <a:r>
              <a:rPr lang="en-US" sz="2401" dirty="0">
                <a:latin typeface="Segoe UI" pitchFamily="34" charset="0"/>
              </a:rPr>
              <a:t>-</a:t>
            </a:r>
            <a:r>
              <a:rPr lang="en-US" sz="2401" dirty="0" err="1">
                <a:latin typeface="Segoe UI" pitchFamily="34" charset="0"/>
              </a:rPr>
              <a:t>ErrorVariable</a:t>
            </a:r>
            <a:endParaRPr lang="en-US" sz="2401" dirty="0">
              <a:latin typeface="Segoe UI" pitchFamily="34" charset="0"/>
            </a:endParaRPr>
          </a:p>
          <a:p>
            <a:r>
              <a:rPr lang="en-US" sz="2401" dirty="0">
                <a:latin typeface="Segoe UI" pitchFamily="34" charset="0"/>
              </a:rPr>
              <a:t>-</a:t>
            </a:r>
            <a:r>
              <a:rPr lang="en-US" sz="2401" dirty="0" err="1">
                <a:latin typeface="Segoe UI" pitchFamily="34" charset="0"/>
              </a:rPr>
              <a:t>OutVariable</a:t>
            </a:r>
            <a:endParaRPr lang="en-US" sz="2401" dirty="0">
              <a:latin typeface="Segoe UI" pitchFamily="34" charset="0"/>
            </a:endParaRPr>
          </a:p>
          <a:p>
            <a:r>
              <a:rPr lang="en-US" sz="2401" dirty="0">
                <a:latin typeface="Segoe UI" pitchFamily="34" charset="0"/>
              </a:rPr>
              <a:t>-</a:t>
            </a:r>
            <a:r>
              <a:rPr lang="en-US" sz="2401" dirty="0" err="1">
                <a:latin typeface="Segoe UI" pitchFamily="34" charset="0"/>
              </a:rPr>
              <a:t>OutBuffer</a:t>
            </a:r>
            <a:r>
              <a:rPr lang="en-US" sz="2401" dirty="0">
                <a:latin typeface="Segoe UI" pitchFamily="34" charset="0"/>
              </a:rPr>
              <a:t>       </a:t>
            </a:r>
          </a:p>
          <a:p>
            <a:endParaRPr lang="en-US" dirty="0"/>
          </a:p>
        </p:txBody>
      </p:sp>
    </p:spTree>
    <p:extLst>
      <p:ext uri="{BB962C8B-B14F-4D97-AF65-F5344CB8AC3E}">
        <p14:creationId xmlns:p14="http://schemas.microsoft.com/office/powerpoint/2010/main" val="66263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5"/>
          <p:cNvSpPr>
            <a:spLocks noGrp="1"/>
          </p:cNvSpPr>
          <p:nvPr>
            <p:ph idx="1"/>
          </p:nvPr>
        </p:nvSpPr>
        <p:spPr>
          <a:xfrm>
            <a:off x="1143000" y="1981200"/>
            <a:ext cx="9905999" cy="4115873"/>
          </a:xfrm>
        </p:spPr>
        <p:txBody>
          <a:bodyPr>
            <a:normAutofit/>
          </a:bodyPr>
          <a:lstStyle/>
          <a:p>
            <a:pPr>
              <a:lnSpc>
                <a:spcPct val="80000"/>
              </a:lnSpc>
            </a:pPr>
            <a:r>
              <a:rPr lang="en-US" dirty="0" smtClean="0"/>
              <a:t>Remoting</a:t>
            </a:r>
          </a:p>
          <a:p>
            <a:pPr eaLnBrk="1" hangingPunct="1">
              <a:lnSpc>
                <a:spcPct val="80000"/>
              </a:lnSpc>
            </a:pPr>
            <a:r>
              <a:rPr lang="en-US" dirty="0" smtClean="0"/>
              <a:t>Collections</a:t>
            </a:r>
          </a:p>
          <a:p>
            <a:pPr eaLnBrk="1" hangingPunct="1">
              <a:lnSpc>
                <a:spcPct val="80000"/>
              </a:lnSpc>
            </a:pPr>
            <a:r>
              <a:rPr lang="en-US" dirty="0" smtClean="0"/>
              <a:t>Comparison Operators</a:t>
            </a:r>
          </a:p>
          <a:p>
            <a:pPr>
              <a:lnSpc>
                <a:spcPct val="80000"/>
              </a:lnSpc>
            </a:pPr>
            <a:r>
              <a:rPr lang="en-US" dirty="0" smtClean="0"/>
              <a:t>Script Flow Control Operators</a:t>
            </a:r>
            <a:endParaRPr lang="en-US" dirty="0"/>
          </a:p>
          <a:p>
            <a:pPr>
              <a:lnSpc>
                <a:spcPct val="80000"/>
              </a:lnSpc>
            </a:pPr>
            <a:r>
              <a:rPr lang="en-US" dirty="0" smtClean="0"/>
              <a:t>Security</a:t>
            </a:r>
            <a:endParaRPr lang="en-US" dirty="0"/>
          </a:p>
        </p:txBody>
      </p:sp>
    </p:spTree>
    <p:extLst>
      <p:ext uri="{BB962C8B-B14F-4D97-AF65-F5344CB8AC3E}">
        <p14:creationId xmlns:p14="http://schemas.microsoft.com/office/powerpoint/2010/main" val="363752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PowerShell</a:t>
            </a:r>
            <a:endParaRPr lang="en-US" dirty="0"/>
          </a:p>
        </p:txBody>
      </p:sp>
      <p:sp>
        <p:nvSpPr>
          <p:cNvPr id="3" name="Content Placeholder 2"/>
          <p:cNvSpPr>
            <a:spLocks noGrp="1"/>
          </p:cNvSpPr>
          <p:nvPr>
            <p:ph idx="1"/>
          </p:nvPr>
        </p:nvSpPr>
        <p:spPr>
          <a:xfrm>
            <a:off x="1141413" y="2249179"/>
            <a:ext cx="9905999" cy="4457274"/>
          </a:xfrm>
        </p:spPr>
        <p:txBody>
          <a:bodyPr>
            <a:normAutofit/>
          </a:bodyPr>
          <a:lstStyle/>
          <a:p>
            <a:r>
              <a:rPr lang="en-US" dirty="0"/>
              <a:t>Windows PowerShell is an interactive object-oriented command environment with scripting language features that utilizes small programs called cmdlets to simplify configuration, administration, and management of heterogeneous environments in both standalone and networked typologies by utilizing standards-based remoting protocols</a:t>
            </a:r>
          </a:p>
        </p:txBody>
      </p:sp>
    </p:spTree>
    <p:extLst>
      <p:ext uri="{BB962C8B-B14F-4D97-AF65-F5344CB8AC3E}">
        <p14:creationId xmlns:p14="http://schemas.microsoft.com/office/powerpoint/2010/main" val="179983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Remoting – Requirements</a:t>
            </a:r>
            <a:endParaRPr lang="en-US" dirty="0"/>
          </a:p>
        </p:txBody>
      </p:sp>
      <p:sp>
        <p:nvSpPr>
          <p:cNvPr id="3" name="Content Placeholder 2"/>
          <p:cNvSpPr>
            <a:spLocks noGrp="1"/>
          </p:cNvSpPr>
          <p:nvPr>
            <p:ph idx="1"/>
          </p:nvPr>
        </p:nvSpPr>
        <p:spPr>
          <a:xfrm>
            <a:off x="1141413" y="1752163"/>
            <a:ext cx="9905999" cy="4725631"/>
          </a:xfrm>
        </p:spPr>
        <p:txBody>
          <a:bodyPr>
            <a:normAutofit/>
          </a:bodyPr>
          <a:lstStyle/>
          <a:p>
            <a:r>
              <a:rPr lang="en-US" dirty="0" smtClean="0"/>
              <a:t>PowerShell V2 or later</a:t>
            </a:r>
          </a:p>
          <a:p>
            <a:r>
              <a:rPr lang="en-US" dirty="0" smtClean="0"/>
              <a:t>.NET 2.0 or later</a:t>
            </a:r>
          </a:p>
          <a:p>
            <a:r>
              <a:rPr lang="en-US" dirty="0" smtClean="0"/>
              <a:t>Windows Remote Management 2.0 or later</a:t>
            </a:r>
          </a:p>
          <a:p>
            <a:r>
              <a:rPr lang="en-US" dirty="0" smtClean="0"/>
              <a:t>Current </a:t>
            </a:r>
            <a:r>
              <a:rPr lang="en-US" dirty="0"/>
              <a:t>user must be a member of the Administrators group on the remote computer</a:t>
            </a:r>
          </a:p>
          <a:p>
            <a:r>
              <a:rPr lang="en-US" dirty="0" smtClean="0"/>
              <a:t>Or </a:t>
            </a:r>
            <a:r>
              <a:rPr lang="en-US" dirty="0"/>
              <a:t>able to provide credentials of an administrator</a:t>
            </a:r>
          </a:p>
          <a:p>
            <a:r>
              <a:rPr lang="en-US" dirty="0"/>
              <a:t>To enable remoting on client versions of Windows, current Windows network location must be Domain or Private ("Home" or "Work")</a:t>
            </a:r>
          </a:p>
          <a:p>
            <a:r>
              <a:rPr lang="en-US" dirty="0"/>
              <a:t>Run as Administrator</a:t>
            </a:r>
            <a:endParaRPr lang="en-US" dirty="0" smtClean="0"/>
          </a:p>
          <a:p>
            <a:pPr marL="0" indent="0">
              <a:buNone/>
            </a:pPr>
            <a:endParaRPr lang="en-US" dirty="0"/>
          </a:p>
        </p:txBody>
      </p:sp>
    </p:spTree>
    <p:extLst>
      <p:ext uri="{BB962C8B-B14F-4D97-AF65-F5344CB8AC3E}">
        <p14:creationId xmlns:p14="http://schemas.microsoft.com/office/powerpoint/2010/main" val="148606824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Remoting</a:t>
            </a:r>
            <a:endParaRPr lang="en-US" dirty="0"/>
          </a:p>
        </p:txBody>
      </p:sp>
      <p:sp>
        <p:nvSpPr>
          <p:cNvPr id="3" name="Content Placeholder 2"/>
          <p:cNvSpPr>
            <a:spLocks noGrp="1"/>
          </p:cNvSpPr>
          <p:nvPr>
            <p:ph idx="1"/>
          </p:nvPr>
        </p:nvSpPr>
        <p:spPr>
          <a:xfrm>
            <a:off x="1141413" y="1752163"/>
            <a:ext cx="9905999" cy="4725631"/>
          </a:xfrm>
        </p:spPr>
        <p:txBody>
          <a:bodyPr>
            <a:normAutofit/>
          </a:bodyPr>
          <a:lstStyle/>
          <a:p>
            <a:r>
              <a:rPr lang="en-US" dirty="0" smtClean="0"/>
              <a:t>Similar </a:t>
            </a:r>
            <a:r>
              <a:rPr lang="en-US" dirty="0"/>
              <a:t>to </a:t>
            </a:r>
            <a:r>
              <a:rPr lang="en-US" dirty="0" smtClean="0"/>
              <a:t>Telnet/SSH </a:t>
            </a:r>
            <a:r>
              <a:rPr lang="en-US" dirty="0"/>
              <a:t>for accessing remote terminals on other operating </a:t>
            </a:r>
            <a:r>
              <a:rPr lang="en-US" dirty="0" smtClean="0"/>
              <a:t>systems</a:t>
            </a:r>
          </a:p>
          <a:p>
            <a:r>
              <a:rPr lang="en-US" dirty="0" smtClean="0"/>
              <a:t>As HTTP/HTTPS is used, access across Firewalls is easy</a:t>
            </a:r>
          </a:p>
          <a:p>
            <a:r>
              <a:rPr lang="en-US" dirty="0" smtClean="0"/>
              <a:t>Big Deal? WMI with VBScript, </a:t>
            </a:r>
            <a:r>
              <a:rPr lang="en-US" dirty="0" err="1" smtClean="0"/>
              <a:t>PSExec</a:t>
            </a:r>
            <a:r>
              <a:rPr lang="en-US" dirty="0" smtClean="0"/>
              <a:t>, </a:t>
            </a:r>
            <a:r>
              <a:rPr lang="en-US" dirty="0" err="1" smtClean="0"/>
              <a:t>ComputerName</a:t>
            </a:r>
            <a:r>
              <a:rPr lang="en-US" dirty="0" smtClean="0"/>
              <a:t> parameter</a:t>
            </a:r>
          </a:p>
          <a:p>
            <a:pPr lvl="1"/>
            <a:r>
              <a:rPr lang="en-US" dirty="0" smtClean="0"/>
              <a:t>No consistency between tools</a:t>
            </a:r>
          </a:p>
          <a:p>
            <a:pPr lvl="1"/>
            <a:r>
              <a:rPr lang="en-US" dirty="0" smtClean="0"/>
              <a:t>Across Firewalls</a:t>
            </a:r>
          </a:p>
          <a:p>
            <a:pPr lvl="1"/>
            <a:r>
              <a:rPr lang="en-US" dirty="0"/>
              <a:t>T</a:t>
            </a:r>
            <a:r>
              <a:rPr lang="en-US" dirty="0" smtClean="0"/>
              <a:t>ools at times </a:t>
            </a:r>
            <a:r>
              <a:rPr lang="en-US" dirty="0"/>
              <a:t>work differently depending on if </a:t>
            </a:r>
            <a:r>
              <a:rPr lang="en-US" dirty="0" smtClean="0"/>
              <a:t>it is run </a:t>
            </a:r>
            <a:r>
              <a:rPr lang="en-US" dirty="0"/>
              <a:t>locally or </a:t>
            </a:r>
            <a:r>
              <a:rPr lang="en-US" dirty="0" smtClean="0"/>
              <a:t>remotely</a:t>
            </a:r>
          </a:p>
          <a:p>
            <a:r>
              <a:rPr lang="en-US" dirty="0"/>
              <a:t>Built on Microsoft’s implementation of the Web Services for Management (</a:t>
            </a:r>
            <a:r>
              <a:rPr lang="en-US" dirty="0" err="1"/>
              <a:t>WSMan</a:t>
            </a:r>
            <a:r>
              <a:rPr lang="en-US" dirty="0" smtClean="0"/>
              <a:t>) and uses </a:t>
            </a:r>
            <a:r>
              <a:rPr lang="en-US" dirty="0" err="1" smtClean="0"/>
              <a:t>WinRM</a:t>
            </a:r>
            <a:r>
              <a:rPr lang="en-US" dirty="0" smtClean="0"/>
              <a:t> </a:t>
            </a:r>
            <a:r>
              <a:rPr lang="en-US" dirty="0"/>
              <a:t>to manage communication and authentication</a:t>
            </a:r>
          </a:p>
          <a:p>
            <a:r>
              <a:rPr lang="en-US" dirty="0" smtClean="0"/>
              <a:t>Massive </a:t>
            </a:r>
            <a:r>
              <a:rPr lang="en-US" dirty="0"/>
              <a:t>performance </a:t>
            </a:r>
            <a:r>
              <a:rPr lang="en-US" dirty="0" smtClean="0"/>
              <a:t>benefits</a:t>
            </a:r>
          </a:p>
          <a:p>
            <a:r>
              <a:rPr lang="en-US" dirty="0" smtClean="0"/>
              <a:t>Imagine running “Get-Service” against 100s of computer one by one and running the same command on each of 100s of computer and sent back the output</a:t>
            </a:r>
            <a:endParaRPr lang="en-US" dirty="0"/>
          </a:p>
          <a:p>
            <a:pPr marL="0" indent="0">
              <a:buNone/>
            </a:pPr>
            <a:endParaRPr lang="en-US" dirty="0"/>
          </a:p>
        </p:txBody>
      </p:sp>
    </p:spTree>
    <p:extLst>
      <p:ext uri="{BB962C8B-B14F-4D97-AF65-F5344CB8AC3E}">
        <p14:creationId xmlns:p14="http://schemas.microsoft.com/office/powerpoint/2010/main" val="345626214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PowerShell </a:t>
            </a:r>
            <a:r>
              <a:rPr lang="en-US" dirty="0" err="1"/>
              <a:t>Remoting</a:t>
            </a:r>
            <a:endParaRPr lang="en-US" dirty="0"/>
          </a:p>
        </p:txBody>
      </p:sp>
      <p:sp>
        <p:nvSpPr>
          <p:cNvPr id="3" name="Content Placeholder 2"/>
          <p:cNvSpPr>
            <a:spLocks noGrp="1"/>
          </p:cNvSpPr>
          <p:nvPr>
            <p:ph idx="1"/>
          </p:nvPr>
        </p:nvSpPr>
        <p:spPr>
          <a:xfrm>
            <a:off x="1141413" y="1828383"/>
            <a:ext cx="10213757" cy="4496971"/>
          </a:xfrm>
        </p:spPr>
        <p:txBody>
          <a:bodyPr>
            <a:normAutofit/>
          </a:bodyPr>
          <a:lstStyle/>
          <a:p>
            <a:r>
              <a:rPr lang="en-US" dirty="0"/>
              <a:t>Currently, </a:t>
            </a:r>
            <a:r>
              <a:rPr lang="en-US" dirty="0" err="1"/>
              <a:t>remoting</a:t>
            </a:r>
            <a:r>
              <a:rPr lang="en-US" dirty="0"/>
              <a:t> is supported on Windows Vista with SP1 or later, Windows 7, Windows Server 2008, and Windows Server 2008 R2 and all the later versions</a:t>
            </a:r>
          </a:p>
          <a:p>
            <a:r>
              <a:rPr lang="en-US" dirty="0" smtClean="0"/>
              <a:t>Locked down by default</a:t>
            </a:r>
          </a:p>
          <a:p>
            <a:r>
              <a:rPr lang="en-US" dirty="0"/>
              <a:t>Open a PowerShell window as Administrator</a:t>
            </a:r>
          </a:p>
          <a:p>
            <a:r>
              <a:rPr lang="en-US" i="1" dirty="0"/>
              <a:t>Enable-</a:t>
            </a:r>
            <a:r>
              <a:rPr lang="en-US" i="1" dirty="0" err="1"/>
              <a:t>PSRemoting</a:t>
            </a:r>
            <a:r>
              <a:rPr lang="en-US" i="1" dirty="0"/>
              <a:t> -Force</a:t>
            </a:r>
          </a:p>
          <a:p>
            <a:r>
              <a:rPr lang="en-US" dirty="0" smtClean="0"/>
              <a:t>If in a Workgroup then each computer needs to be configured</a:t>
            </a:r>
          </a:p>
          <a:p>
            <a:r>
              <a:rPr lang="en-US" dirty="0" smtClean="0"/>
              <a:t>Another </a:t>
            </a:r>
            <a:r>
              <a:rPr lang="en-US" dirty="0"/>
              <a:t>way </a:t>
            </a:r>
            <a:r>
              <a:rPr lang="en-US" dirty="0" smtClean="0"/>
              <a:t>to </a:t>
            </a:r>
            <a:r>
              <a:rPr lang="en-US" dirty="0"/>
              <a:t>use PowerShell on a remote machine is by using </a:t>
            </a:r>
            <a:r>
              <a:rPr lang="en-US" dirty="0" smtClean="0"/>
              <a:t>Invoke-Command</a:t>
            </a:r>
          </a:p>
          <a:p>
            <a:pPr lvl="1"/>
            <a:r>
              <a:rPr lang="en-US" dirty="0" smtClean="0"/>
              <a:t>Invoke-Command </a:t>
            </a:r>
            <a:r>
              <a:rPr lang="en-US" dirty="0"/>
              <a:t>- </a:t>
            </a:r>
            <a:r>
              <a:rPr lang="en-US" i="1" dirty="0"/>
              <a:t>Invoke-Command -</a:t>
            </a:r>
            <a:r>
              <a:rPr lang="en-US" i="1" dirty="0" err="1"/>
              <a:t>ComputerName</a:t>
            </a:r>
            <a:r>
              <a:rPr lang="en-US" i="1" dirty="0"/>
              <a:t> &lt;</a:t>
            </a:r>
            <a:r>
              <a:rPr lang="en-US" i="1" dirty="0" err="1"/>
              <a:t>Remotecomputer</a:t>
            </a:r>
            <a:r>
              <a:rPr lang="en-US" i="1" dirty="0"/>
              <a:t>&gt; -</a:t>
            </a:r>
            <a:r>
              <a:rPr lang="en-US" i="1" dirty="0" err="1"/>
              <a:t>ScriptBlock</a:t>
            </a:r>
            <a:r>
              <a:rPr lang="en-US" i="1" dirty="0"/>
              <a:t> { &lt;command&gt; } -credential &lt;user&gt;</a:t>
            </a:r>
          </a:p>
          <a:p>
            <a:pPr lvl="1"/>
            <a:r>
              <a:rPr lang="en-US" dirty="0"/>
              <a:t>Remote Session - Enter-</a:t>
            </a:r>
            <a:r>
              <a:rPr lang="en-US" dirty="0" err="1"/>
              <a:t>PSSession</a:t>
            </a:r>
            <a:r>
              <a:rPr lang="en-US" dirty="0"/>
              <a:t> -</a:t>
            </a:r>
            <a:r>
              <a:rPr lang="en-US" dirty="0" err="1"/>
              <a:t>ComputerName</a:t>
            </a:r>
            <a:r>
              <a:rPr lang="en-US" dirty="0"/>
              <a:t> &lt;</a:t>
            </a:r>
            <a:r>
              <a:rPr lang="en-US" dirty="0" err="1"/>
              <a:t>Remotecomputer</a:t>
            </a:r>
            <a:r>
              <a:rPr lang="en-US" dirty="0"/>
              <a:t>&gt; -Credential &lt;user</a:t>
            </a:r>
            <a:r>
              <a:rPr lang="en-US" dirty="0" smtClean="0"/>
              <a:t>&gt;</a:t>
            </a:r>
          </a:p>
        </p:txBody>
      </p:sp>
    </p:spTree>
    <p:extLst>
      <p:ext uri="{BB962C8B-B14F-4D97-AF65-F5344CB8AC3E}">
        <p14:creationId xmlns:p14="http://schemas.microsoft.com/office/powerpoint/2010/main" val="109085688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a:t>
            </a:r>
            <a:r>
              <a:rPr lang="en-US" dirty="0" err="1" smtClean="0"/>
              <a:t>Remoting</a:t>
            </a:r>
            <a:endParaRPr lang="en-US" dirty="0"/>
          </a:p>
        </p:txBody>
      </p:sp>
      <p:sp>
        <p:nvSpPr>
          <p:cNvPr id="3" name="Content Placeholder 2"/>
          <p:cNvSpPr>
            <a:spLocks noGrp="1"/>
          </p:cNvSpPr>
          <p:nvPr>
            <p:ph idx="1"/>
          </p:nvPr>
        </p:nvSpPr>
        <p:spPr>
          <a:xfrm>
            <a:off x="1141413" y="1675943"/>
            <a:ext cx="9905999" cy="4649411"/>
          </a:xfrm>
        </p:spPr>
        <p:txBody>
          <a:bodyPr>
            <a:normAutofit/>
          </a:bodyPr>
          <a:lstStyle/>
          <a:p>
            <a:r>
              <a:rPr lang="en-US" dirty="0"/>
              <a:t>Working with remote computers in other domains</a:t>
            </a:r>
          </a:p>
          <a:p>
            <a:pPr lvl="1"/>
            <a:r>
              <a:rPr lang="en-US" dirty="0"/>
              <a:t>To enable authentication, </a:t>
            </a:r>
            <a:r>
              <a:rPr lang="en-US" dirty="0" smtClean="0"/>
              <a:t>add </a:t>
            </a:r>
            <a:r>
              <a:rPr lang="en-US" dirty="0"/>
              <a:t>remote computer </a:t>
            </a:r>
            <a:r>
              <a:rPr lang="en-US" dirty="0" smtClean="0"/>
              <a:t>to </a:t>
            </a:r>
            <a:r>
              <a:rPr lang="en-US" dirty="0"/>
              <a:t>list of trusted hosts </a:t>
            </a:r>
            <a:r>
              <a:rPr lang="en-US" dirty="0" smtClean="0"/>
              <a:t>for </a:t>
            </a:r>
            <a:r>
              <a:rPr lang="en-US" dirty="0"/>
              <a:t>local computer in </a:t>
            </a:r>
            <a:r>
              <a:rPr lang="en-US" dirty="0" err="1"/>
              <a:t>WinRM</a:t>
            </a:r>
            <a:r>
              <a:rPr lang="en-US" dirty="0"/>
              <a:t>. </a:t>
            </a:r>
          </a:p>
          <a:p>
            <a:pPr lvl="1"/>
            <a:r>
              <a:rPr lang="en-US" dirty="0" err="1"/>
              <a:t>winrm</a:t>
            </a:r>
            <a:r>
              <a:rPr lang="en-US" dirty="0"/>
              <a:t> s </a:t>
            </a:r>
            <a:r>
              <a:rPr lang="en-US" dirty="0" err="1"/>
              <a:t>winrm</a:t>
            </a:r>
            <a:r>
              <a:rPr lang="en-US" dirty="0"/>
              <a:t>/</a:t>
            </a:r>
            <a:r>
              <a:rPr lang="en-US" dirty="0" err="1"/>
              <a:t>config</a:t>
            </a:r>
            <a:r>
              <a:rPr lang="en-US" dirty="0"/>
              <a:t>/client '@{</a:t>
            </a:r>
            <a:r>
              <a:rPr lang="en-US" dirty="0" err="1"/>
              <a:t>TrustedHosts</a:t>
            </a:r>
            <a:r>
              <a:rPr lang="en-US" dirty="0" smtClean="0"/>
              <a:t>=“&lt;</a:t>
            </a:r>
            <a:r>
              <a:rPr lang="en-US" dirty="0" err="1" smtClean="0"/>
              <a:t>RemoteComputer</a:t>
            </a:r>
            <a:r>
              <a:rPr lang="en-US" dirty="0" smtClean="0"/>
              <a:t>&gt;"}'</a:t>
            </a:r>
            <a:endParaRPr lang="en-US" dirty="0"/>
          </a:p>
          <a:p>
            <a:r>
              <a:rPr lang="en-US" dirty="0"/>
              <a:t>Working with computers in workgroups </a:t>
            </a:r>
          </a:p>
          <a:p>
            <a:pPr lvl="1"/>
            <a:r>
              <a:rPr lang="en-US" dirty="0"/>
              <a:t>Set-Item </a:t>
            </a:r>
            <a:r>
              <a:rPr lang="en-US" dirty="0" err="1"/>
              <a:t>wsman</a:t>
            </a:r>
            <a:r>
              <a:rPr lang="en-US" dirty="0"/>
              <a:t>:\localhost\client\</a:t>
            </a:r>
            <a:r>
              <a:rPr lang="en-US" dirty="0" err="1"/>
              <a:t>trustedhosts</a:t>
            </a:r>
            <a:r>
              <a:rPr lang="en-US" dirty="0"/>
              <a:t> *</a:t>
            </a:r>
          </a:p>
          <a:p>
            <a:pPr lvl="1"/>
            <a:r>
              <a:rPr lang="en-US" dirty="0"/>
              <a:t>Restart-Service </a:t>
            </a:r>
            <a:r>
              <a:rPr lang="en-US" dirty="0" err="1"/>
              <a:t>WinRM</a:t>
            </a:r>
            <a:endParaRPr lang="en-US" dirty="0"/>
          </a:p>
          <a:p>
            <a:r>
              <a:rPr lang="en-US" dirty="0"/>
              <a:t>Verify that the service on the remote host is running </a:t>
            </a:r>
          </a:p>
          <a:p>
            <a:pPr lvl="1"/>
            <a:r>
              <a:rPr lang="en-US" dirty="0" err="1"/>
              <a:t>winrm</a:t>
            </a:r>
            <a:r>
              <a:rPr lang="en-US" dirty="0"/>
              <a:t> </a:t>
            </a:r>
            <a:r>
              <a:rPr lang="en-US" dirty="0" err="1" smtClean="0"/>
              <a:t>quickconfig</a:t>
            </a:r>
            <a:endParaRPr lang="en-US" dirty="0" smtClean="0"/>
          </a:p>
          <a:p>
            <a:r>
              <a:rPr lang="en-US" dirty="0" smtClean="0"/>
              <a:t>Test the connection</a:t>
            </a:r>
          </a:p>
          <a:p>
            <a:pPr lvl="1"/>
            <a:r>
              <a:rPr lang="en-US" i="1" dirty="0"/>
              <a:t>Test-</a:t>
            </a:r>
            <a:r>
              <a:rPr lang="en-US" i="1" dirty="0" err="1"/>
              <a:t>WSMan</a:t>
            </a:r>
            <a:r>
              <a:rPr lang="en-US" i="1" dirty="0"/>
              <a:t> &lt;</a:t>
            </a:r>
            <a:r>
              <a:rPr lang="en-US" i="1" dirty="0" err="1"/>
              <a:t>RemoteComputer</a:t>
            </a:r>
            <a:r>
              <a:rPr lang="en-US" i="1" dirty="0" smtClean="0"/>
              <a:t>&gt;</a:t>
            </a:r>
          </a:p>
          <a:p>
            <a:r>
              <a:rPr lang="en-US" dirty="0"/>
              <a:t>A</a:t>
            </a:r>
            <a:r>
              <a:rPr lang="en-US" dirty="0" smtClean="0"/>
              <a:t>void </a:t>
            </a:r>
            <a:r>
              <a:rPr lang="en-US" dirty="0"/>
              <a:t>remote chaining</a:t>
            </a:r>
            <a:endParaRPr lang="en-US" i="1" dirty="0"/>
          </a:p>
          <a:p>
            <a:pPr marL="0" indent="0">
              <a:buNone/>
            </a:pPr>
            <a:endParaRPr lang="en-US" dirty="0"/>
          </a:p>
        </p:txBody>
      </p:sp>
      <p:sp>
        <p:nvSpPr>
          <p:cNvPr id="4" name="TextBox 3"/>
          <p:cNvSpPr txBox="1"/>
          <p:nvPr/>
        </p:nvSpPr>
        <p:spPr>
          <a:xfrm>
            <a:off x="9754553" y="6296039"/>
            <a:ext cx="1705526" cy="369556"/>
          </a:xfrm>
          <a:prstGeom prst="rect">
            <a:avLst/>
          </a:prstGeom>
          <a:noFill/>
        </p:spPr>
        <p:txBody>
          <a:bodyPr wrap="none" rtlCol="0">
            <a:spAutoFit/>
          </a:bodyPr>
          <a:lstStyle/>
          <a:p>
            <a:r>
              <a:rPr lang="en-US" sz="1801" dirty="0"/>
              <a:t>Demo </a:t>
            </a:r>
            <a:r>
              <a:rPr lang="en-US" sz="1801" dirty="0" err="1"/>
              <a:t>Remoting</a:t>
            </a:r>
            <a:endParaRPr lang="en-US" sz="1801" dirty="0"/>
          </a:p>
        </p:txBody>
      </p:sp>
    </p:spTree>
    <p:extLst>
      <p:ext uri="{BB962C8B-B14F-4D97-AF65-F5344CB8AC3E}">
        <p14:creationId xmlns:p14="http://schemas.microsoft.com/office/powerpoint/2010/main" val="386594806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endParaRPr lang="en-US" b="1" dirty="0"/>
          </a:p>
        </p:txBody>
      </p:sp>
      <p:sp>
        <p:nvSpPr>
          <p:cNvPr id="3" name="Content Placeholder 2"/>
          <p:cNvSpPr>
            <a:spLocks noGrp="1"/>
          </p:cNvSpPr>
          <p:nvPr>
            <p:ph idx="1"/>
          </p:nvPr>
        </p:nvSpPr>
        <p:spPr>
          <a:xfrm>
            <a:off x="1141413" y="1828384"/>
            <a:ext cx="10289977" cy="3963433"/>
          </a:xfrm>
        </p:spPr>
        <p:txBody>
          <a:bodyPr>
            <a:normAutofit/>
          </a:bodyPr>
          <a:lstStyle/>
          <a:p>
            <a:r>
              <a:rPr lang="en-US" dirty="0"/>
              <a:t>-eq</a:t>
            </a:r>
            <a:r>
              <a:rPr lang="en-US" dirty="0" smtClean="0"/>
              <a:t>,-</a:t>
            </a:r>
            <a:r>
              <a:rPr lang="en-US" dirty="0"/>
              <a:t>ne</a:t>
            </a:r>
            <a:r>
              <a:rPr lang="en-US" dirty="0" smtClean="0"/>
              <a:t>,-</a:t>
            </a:r>
            <a:r>
              <a:rPr lang="en-US" dirty="0"/>
              <a:t>ge</a:t>
            </a:r>
            <a:r>
              <a:rPr lang="en-US" dirty="0" smtClean="0"/>
              <a:t>,-</a:t>
            </a:r>
            <a:r>
              <a:rPr lang="en-US" dirty="0"/>
              <a:t>gt</a:t>
            </a:r>
            <a:r>
              <a:rPr lang="en-US" dirty="0" smtClean="0"/>
              <a:t>,-</a:t>
            </a:r>
            <a:r>
              <a:rPr lang="en-US" dirty="0"/>
              <a:t>lt</a:t>
            </a:r>
            <a:r>
              <a:rPr lang="en-US" dirty="0" smtClean="0"/>
              <a:t>,-</a:t>
            </a:r>
            <a:r>
              <a:rPr lang="en-US" dirty="0"/>
              <a:t>le</a:t>
            </a:r>
            <a:r>
              <a:rPr lang="en-US" dirty="0" smtClean="0"/>
              <a:t>,-</a:t>
            </a:r>
            <a:r>
              <a:rPr lang="en-US" dirty="0"/>
              <a:t>like</a:t>
            </a:r>
            <a:r>
              <a:rPr lang="en-US" dirty="0" smtClean="0"/>
              <a:t>,-</a:t>
            </a:r>
            <a:r>
              <a:rPr lang="en-US" dirty="0"/>
              <a:t>notlike</a:t>
            </a:r>
            <a:r>
              <a:rPr lang="en-US" dirty="0" smtClean="0"/>
              <a:t>,-</a:t>
            </a:r>
            <a:r>
              <a:rPr lang="en-US" dirty="0"/>
              <a:t>match</a:t>
            </a:r>
            <a:r>
              <a:rPr lang="en-US" dirty="0" smtClean="0"/>
              <a:t>,-</a:t>
            </a:r>
            <a:r>
              <a:rPr lang="en-US" dirty="0"/>
              <a:t>notmatch</a:t>
            </a:r>
            <a:r>
              <a:rPr lang="en-US" dirty="0" smtClean="0"/>
              <a:t>,-</a:t>
            </a:r>
            <a:r>
              <a:rPr lang="en-US" dirty="0"/>
              <a:t>contains</a:t>
            </a:r>
            <a:r>
              <a:rPr lang="en-US" dirty="0" smtClean="0"/>
              <a:t>,-</a:t>
            </a:r>
            <a:r>
              <a:rPr lang="en-US" dirty="0"/>
              <a:t>notcontains</a:t>
            </a:r>
            <a:r>
              <a:rPr lang="en-US" dirty="0" smtClean="0"/>
              <a:t>,-</a:t>
            </a:r>
            <a:r>
              <a:rPr lang="en-US" dirty="0"/>
              <a:t>is</a:t>
            </a:r>
            <a:r>
              <a:rPr lang="en-US" dirty="0" smtClean="0"/>
              <a:t>,-isnot</a:t>
            </a:r>
          </a:p>
          <a:p>
            <a:pPr lvl="1"/>
            <a:r>
              <a:rPr lang="en-US" dirty="0"/>
              <a:t>-contains is designed to work on arrays, not strings. </a:t>
            </a:r>
            <a:endParaRPr lang="en-US" dirty="0" smtClean="0"/>
          </a:p>
          <a:p>
            <a:pPr lvl="1"/>
            <a:r>
              <a:rPr lang="en-US" dirty="0" smtClean="0"/>
              <a:t>-</a:t>
            </a:r>
            <a:r>
              <a:rPr lang="en-US" dirty="0"/>
              <a:t>match looks for a match inside a string and supports </a:t>
            </a:r>
            <a:r>
              <a:rPr lang="en-US" dirty="0" smtClean="0"/>
              <a:t>regexes</a:t>
            </a:r>
            <a:endParaRPr lang="en-US" dirty="0"/>
          </a:p>
          <a:p>
            <a:pPr lvl="1"/>
            <a:r>
              <a:rPr lang="en-US" dirty="0"/>
              <a:t>-like looks for a match inside a string and supports </a:t>
            </a:r>
            <a:r>
              <a:rPr lang="en-US" dirty="0" err="1" smtClean="0"/>
              <a:t>wildcards</a:t>
            </a:r>
            <a:r>
              <a:rPr lang="en-US" dirty="0" err="1" smtClean="0">
                <a:solidFill>
                  <a:prstClr val="white"/>
                </a:solidFill>
              </a:rPr>
              <a:t>r</a:t>
            </a:r>
            <a:r>
              <a:rPr lang="en-US" dirty="0" smtClean="0">
                <a:solidFill>
                  <a:prstClr val="white"/>
                </a:solidFill>
              </a:rPr>
              <a:t>, -And, -Not</a:t>
            </a:r>
            <a:endParaRPr lang="en-US" dirty="0"/>
          </a:p>
          <a:p>
            <a:endParaRPr lang="en-US" dirty="0"/>
          </a:p>
        </p:txBody>
      </p:sp>
    </p:spTree>
    <p:extLst>
      <p:ext uri="{BB962C8B-B14F-4D97-AF65-F5344CB8AC3E}">
        <p14:creationId xmlns:p14="http://schemas.microsoft.com/office/powerpoint/2010/main" val="3911376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9905998" cy="677058"/>
          </a:xfrm>
        </p:spPr>
        <p:txBody>
          <a:bodyPr>
            <a:normAutofit fontScale="90000"/>
          </a:bodyPr>
          <a:lstStyle/>
          <a:p>
            <a:r>
              <a:rPr lang="en-US" dirty="0" smtClean="0"/>
              <a:t>Comparison Operations Examples</a:t>
            </a:r>
            <a:endParaRPr lang="en-US" dirty="0"/>
          </a:p>
        </p:txBody>
      </p:sp>
      <p:sp>
        <p:nvSpPr>
          <p:cNvPr id="3" name="Content Placeholder 2"/>
          <p:cNvSpPr>
            <a:spLocks noGrp="1"/>
          </p:cNvSpPr>
          <p:nvPr>
            <p:ph idx="1"/>
          </p:nvPr>
        </p:nvSpPr>
        <p:spPr>
          <a:xfrm>
            <a:off x="1143000" y="1905000"/>
            <a:ext cx="10972800" cy="4649412"/>
          </a:xfrm>
        </p:spPr>
        <p:txBody>
          <a:bodyPr>
            <a:normAutofit fontScale="85000" lnSpcReduction="10000"/>
          </a:bodyPr>
          <a:lstStyle/>
          <a:p>
            <a:r>
              <a:rPr lang="en-US" dirty="0"/>
              <a:t>Get-</a:t>
            </a:r>
            <a:r>
              <a:rPr lang="en-US" dirty="0" err="1"/>
              <a:t>childitem</a:t>
            </a:r>
            <a:r>
              <a:rPr lang="en-US" dirty="0"/>
              <a:t> | where {$_.Name –</a:t>
            </a:r>
            <a:r>
              <a:rPr lang="en-US" dirty="0" err="1"/>
              <a:t>eq</a:t>
            </a:r>
            <a:r>
              <a:rPr lang="en-US" dirty="0"/>
              <a:t> “PowerShell notes</a:t>
            </a:r>
            <a:r>
              <a:rPr lang="en-US" dirty="0" smtClean="0"/>
              <a:t>”} </a:t>
            </a:r>
            <a:r>
              <a:rPr lang="en-US" dirty="0">
                <a:solidFill>
                  <a:schemeClr val="bg2"/>
                </a:solidFill>
              </a:rPr>
              <a:t>A</a:t>
            </a:r>
            <a:r>
              <a:rPr lang="en-US" dirty="0" smtClean="0">
                <a:solidFill>
                  <a:schemeClr val="bg2"/>
                </a:solidFill>
              </a:rPr>
              <a:t>ll </a:t>
            </a:r>
            <a:r>
              <a:rPr lang="en-US" dirty="0">
                <a:solidFill>
                  <a:schemeClr val="bg2"/>
                </a:solidFill>
              </a:rPr>
              <a:t>files where the name of the file is equal to “PowerShell notes</a:t>
            </a:r>
            <a:r>
              <a:rPr lang="en-US" dirty="0" smtClean="0">
                <a:solidFill>
                  <a:schemeClr val="bg2"/>
                </a:solidFill>
              </a:rPr>
              <a:t>”</a:t>
            </a:r>
            <a:endParaRPr lang="en-US" dirty="0">
              <a:solidFill>
                <a:schemeClr val="bg2"/>
              </a:solidFill>
            </a:endParaRPr>
          </a:p>
          <a:p>
            <a:r>
              <a:rPr lang="en-US" dirty="0"/>
              <a:t> </a:t>
            </a:r>
            <a:r>
              <a:rPr lang="en-US" dirty="0" smtClean="0"/>
              <a:t>Get-</a:t>
            </a:r>
            <a:r>
              <a:rPr lang="en-US" dirty="0" err="1" smtClean="0"/>
              <a:t>childitem</a:t>
            </a:r>
            <a:r>
              <a:rPr lang="en-US" dirty="0" smtClean="0"/>
              <a:t> </a:t>
            </a:r>
            <a:r>
              <a:rPr lang="en-US" dirty="0"/>
              <a:t>| where {$_.Name –ne “PowerShell notes</a:t>
            </a:r>
            <a:r>
              <a:rPr lang="en-US" dirty="0" smtClean="0"/>
              <a:t>”}</a:t>
            </a:r>
            <a:r>
              <a:rPr lang="en-US" dirty="0"/>
              <a:t> </a:t>
            </a:r>
            <a:r>
              <a:rPr lang="en-US" dirty="0" smtClean="0">
                <a:solidFill>
                  <a:schemeClr val="bg2"/>
                </a:solidFill>
              </a:rPr>
              <a:t>All </a:t>
            </a:r>
            <a:r>
              <a:rPr lang="en-US" dirty="0">
                <a:solidFill>
                  <a:schemeClr val="bg2"/>
                </a:solidFill>
              </a:rPr>
              <a:t>files where the name is not equal to “PowerShell notes</a:t>
            </a:r>
            <a:r>
              <a:rPr lang="en-US" dirty="0" smtClean="0">
                <a:solidFill>
                  <a:schemeClr val="bg2"/>
                </a:solidFill>
              </a:rPr>
              <a:t>”</a:t>
            </a:r>
            <a:endParaRPr lang="en-US" dirty="0">
              <a:solidFill>
                <a:schemeClr val="bg2"/>
              </a:solidFill>
            </a:endParaRPr>
          </a:p>
          <a:p>
            <a:r>
              <a:rPr lang="en-US" dirty="0" smtClean="0"/>
              <a:t>Get-</a:t>
            </a:r>
            <a:r>
              <a:rPr lang="en-US" dirty="0" err="1" smtClean="0"/>
              <a:t>childitem</a:t>
            </a:r>
            <a:r>
              <a:rPr lang="en-US" dirty="0" smtClean="0"/>
              <a:t> </a:t>
            </a:r>
            <a:r>
              <a:rPr lang="en-US" dirty="0"/>
              <a:t>| where {$_.Length –</a:t>
            </a:r>
            <a:r>
              <a:rPr lang="en-US" dirty="0" err="1"/>
              <a:t>gt</a:t>
            </a:r>
            <a:r>
              <a:rPr lang="en-US" dirty="0"/>
              <a:t> </a:t>
            </a:r>
            <a:r>
              <a:rPr lang="en-US" dirty="0" smtClean="0"/>
              <a:t>1MB} </a:t>
            </a:r>
            <a:r>
              <a:rPr lang="en-US" sz="2401" dirty="0">
                <a:solidFill>
                  <a:schemeClr val="bg2"/>
                </a:solidFill>
              </a:rPr>
              <a:t>All files where the size is greater than 1MB</a:t>
            </a:r>
          </a:p>
          <a:p>
            <a:r>
              <a:rPr lang="en-US" dirty="0" smtClean="0"/>
              <a:t>Get-</a:t>
            </a:r>
            <a:r>
              <a:rPr lang="en-US" dirty="0" err="1" smtClean="0"/>
              <a:t>childitem</a:t>
            </a:r>
            <a:r>
              <a:rPr lang="en-US" dirty="0" smtClean="0"/>
              <a:t> </a:t>
            </a:r>
            <a:r>
              <a:rPr lang="en-US" dirty="0"/>
              <a:t>| where {$_.Length –</a:t>
            </a:r>
            <a:r>
              <a:rPr lang="en-US" dirty="0" err="1"/>
              <a:t>ge</a:t>
            </a:r>
            <a:r>
              <a:rPr lang="en-US" dirty="0"/>
              <a:t> </a:t>
            </a:r>
            <a:r>
              <a:rPr lang="en-US" dirty="0" smtClean="0"/>
              <a:t>1MB}</a:t>
            </a:r>
            <a:r>
              <a:rPr lang="en-US" dirty="0"/>
              <a:t> </a:t>
            </a:r>
            <a:r>
              <a:rPr lang="en-US" sz="2401" dirty="0">
                <a:solidFill>
                  <a:schemeClr val="bg2"/>
                </a:solidFill>
              </a:rPr>
              <a:t>All files where the size is equal to or greater than 1MB</a:t>
            </a:r>
          </a:p>
          <a:p>
            <a:r>
              <a:rPr lang="en-US" dirty="0" smtClean="0"/>
              <a:t>Gt-</a:t>
            </a:r>
            <a:r>
              <a:rPr lang="en-US" dirty="0" err="1" smtClean="0"/>
              <a:t>childitem</a:t>
            </a:r>
            <a:r>
              <a:rPr lang="en-US" dirty="0" smtClean="0"/>
              <a:t> </a:t>
            </a:r>
            <a:r>
              <a:rPr lang="en-US" dirty="0"/>
              <a:t>| where {$_.Length –</a:t>
            </a:r>
            <a:r>
              <a:rPr lang="en-US" dirty="0" err="1"/>
              <a:t>lt</a:t>
            </a:r>
            <a:r>
              <a:rPr lang="en-US" dirty="0"/>
              <a:t> </a:t>
            </a:r>
            <a:r>
              <a:rPr lang="en-US" dirty="0" smtClean="0"/>
              <a:t>1MB}</a:t>
            </a:r>
            <a:r>
              <a:rPr lang="en-US" dirty="0"/>
              <a:t> </a:t>
            </a:r>
            <a:r>
              <a:rPr lang="en-US" sz="2401" dirty="0">
                <a:solidFill>
                  <a:schemeClr val="bg2"/>
                </a:solidFill>
              </a:rPr>
              <a:t>All files where the size is less than 1MB</a:t>
            </a:r>
          </a:p>
          <a:p>
            <a:r>
              <a:rPr lang="en-US" dirty="0" smtClean="0"/>
              <a:t>Get-</a:t>
            </a:r>
            <a:r>
              <a:rPr lang="en-US" dirty="0" err="1" smtClean="0"/>
              <a:t>childitem</a:t>
            </a:r>
            <a:r>
              <a:rPr lang="en-US" dirty="0" smtClean="0"/>
              <a:t> </a:t>
            </a:r>
            <a:r>
              <a:rPr lang="en-US" dirty="0"/>
              <a:t>| where {$_.Length –le </a:t>
            </a:r>
            <a:r>
              <a:rPr lang="en-US" dirty="0" smtClean="0"/>
              <a:t>1MB}</a:t>
            </a:r>
            <a:r>
              <a:rPr lang="en-US" dirty="0"/>
              <a:t> </a:t>
            </a:r>
            <a:r>
              <a:rPr lang="en-US" sz="2401" dirty="0">
                <a:solidFill>
                  <a:schemeClr val="bg2"/>
                </a:solidFill>
              </a:rPr>
              <a:t>All files where the size is equal to or less than 1MB</a:t>
            </a:r>
          </a:p>
          <a:p>
            <a:r>
              <a:rPr lang="en-US" dirty="0" smtClean="0"/>
              <a:t>Get-</a:t>
            </a:r>
            <a:r>
              <a:rPr lang="en-US" dirty="0" err="1" smtClean="0"/>
              <a:t>childitem</a:t>
            </a:r>
            <a:r>
              <a:rPr lang="en-US" dirty="0" smtClean="0"/>
              <a:t> </a:t>
            </a:r>
            <a:r>
              <a:rPr lang="en-US" dirty="0"/>
              <a:t>| where {$_.Name –like “PowerShell</a:t>
            </a:r>
            <a:r>
              <a:rPr lang="en-US" dirty="0" smtClean="0"/>
              <a:t>*”}</a:t>
            </a:r>
            <a:r>
              <a:rPr lang="en-US" dirty="0"/>
              <a:t> </a:t>
            </a:r>
            <a:r>
              <a:rPr lang="en-US" sz="2401" dirty="0">
                <a:solidFill>
                  <a:schemeClr val="bg2"/>
                </a:solidFill>
              </a:rPr>
              <a:t>All files where the name begins with “PowerShell”</a:t>
            </a:r>
          </a:p>
          <a:p>
            <a:r>
              <a:rPr lang="en-US" sz="2100" dirty="0"/>
              <a:t>Get-</a:t>
            </a:r>
            <a:r>
              <a:rPr lang="en-US" sz="2100" dirty="0" err="1"/>
              <a:t>childitem</a:t>
            </a:r>
            <a:r>
              <a:rPr lang="en-US" sz="2100" dirty="0"/>
              <a:t> | where {$_.Name –match “Power”} </a:t>
            </a:r>
            <a:r>
              <a:rPr lang="en-US" sz="2401" dirty="0">
                <a:solidFill>
                  <a:schemeClr val="bg2"/>
                </a:solidFill>
              </a:rPr>
              <a:t>All files where the name contains “Power”</a:t>
            </a:r>
          </a:p>
          <a:p>
            <a:r>
              <a:rPr lang="en-US" dirty="0" smtClean="0"/>
              <a:t>“</a:t>
            </a:r>
            <a:r>
              <a:rPr lang="en-US" dirty="0"/>
              <a:t>Microsoft”, “Windows”, “PowerShell” –contains “</a:t>
            </a:r>
            <a:r>
              <a:rPr lang="en-US" dirty="0" smtClean="0"/>
              <a:t>Power” </a:t>
            </a:r>
            <a:r>
              <a:rPr lang="en-US" sz="2401" dirty="0">
                <a:solidFill>
                  <a:schemeClr val="bg2"/>
                </a:solidFill>
              </a:rPr>
              <a:t>Looks if the string “Power” is included in the provided values and will answer “True” to that question</a:t>
            </a:r>
          </a:p>
          <a:p>
            <a:r>
              <a:rPr lang="en-US" dirty="0" smtClean="0"/>
              <a:t>Get-</a:t>
            </a:r>
            <a:r>
              <a:rPr lang="en-US" dirty="0" err="1" smtClean="0"/>
              <a:t>childitem</a:t>
            </a:r>
            <a:r>
              <a:rPr lang="en-US" dirty="0" smtClean="0"/>
              <a:t> </a:t>
            </a:r>
            <a:r>
              <a:rPr lang="en-US" dirty="0"/>
              <a:t>–include *.doc | where {$_ –replace “.doc”, “.</a:t>
            </a:r>
            <a:r>
              <a:rPr lang="en-US" dirty="0" err="1"/>
              <a:t>docx</a:t>
            </a:r>
            <a:r>
              <a:rPr lang="en-US" dirty="0" smtClean="0"/>
              <a:t>”}</a:t>
            </a:r>
            <a:r>
              <a:rPr lang="en-US" dirty="0"/>
              <a:t> </a:t>
            </a:r>
            <a:r>
              <a:rPr lang="en-US" sz="2401" dirty="0">
                <a:solidFill>
                  <a:schemeClr val="bg2"/>
                </a:solidFill>
              </a:rPr>
              <a:t>All *.doc files and changes their extension from .doc to .</a:t>
            </a:r>
            <a:r>
              <a:rPr lang="en-US" sz="2401" dirty="0" err="1">
                <a:solidFill>
                  <a:schemeClr val="bg2"/>
                </a:solidFill>
              </a:rPr>
              <a:t>docx</a:t>
            </a:r>
            <a:endParaRPr lang="en-US" sz="2401" dirty="0">
              <a:solidFill>
                <a:schemeClr val="bg2"/>
              </a:solidFill>
            </a:endParaRPr>
          </a:p>
        </p:txBody>
      </p:sp>
    </p:spTree>
    <p:extLst>
      <p:ext uri="{BB962C8B-B14F-4D97-AF65-F5344CB8AC3E}">
        <p14:creationId xmlns:p14="http://schemas.microsoft.com/office/powerpoint/2010/main" val="405950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If-</a:t>
            </a:r>
            <a:r>
              <a:rPr lang="en-US" dirty="0" err="1" smtClean="0"/>
              <a:t>Elseif</a:t>
            </a:r>
            <a:r>
              <a:rPr lang="en-US" dirty="0" smtClean="0"/>
              <a:t>-Else</a:t>
            </a:r>
            <a:endParaRPr lang="en-US" dirty="0"/>
          </a:p>
        </p:txBody>
      </p:sp>
      <p:sp>
        <p:nvSpPr>
          <p:cNvPr id="3" name="Content Placeholder 2"/>
          <p:cNvSpPr>
            <a:spLocks noGrp="1"/>
          </p:cNvSpPr>
          <p:nvPr>
            <p:ph idx="1"/>
          </p:nvPr>
        </p:nvSpPr>
        <p:spPr>
          <a:xfrm>
            <a:off x="1097280" y="1828800"/>
            <a:ext cx="3398520" cy="4419600"/>
          </a:xfrm>
          <a:ln>
            <a:solidFill>
              <a:schemeClr val="accent1"/>
            </a:solidFill>
          </a:ln>
        </p:spPr>
        <p:txBody>
          <a:bodyPr>
            <a:normAutofit fontScale="92500" lnSpcReduction="10000"/>
          </a:bodyPr>
          <a:lstStyle/>
          <a:p>
            <a:pPr marL="0" indent="0">
              <a:lnSpc>
                <a:spcPct val="115000"/>
              </a:lnSpc>
              <a:spcBef>
                <a:spcPts val="0"/>
              </a:spcBef>
              <a:spcAft>
                <a:spcPts val="0"/>
              </a:spcAft>
              <a:buNone/>
            </a:pPr>
            <a:r>
              <a:rPr lang="en-US" sz="2401" i="1" dirty="0">
                <a:solidFill>
                  <a:srgbClr val="0000FF"/>
                </a:solidFill>
                <a:latin typeface="Calibri" panose="020F0502020204030204" pitchFamily="34" charset="0"/>
                <a:ea typeface="Calibri" panose="020F0502020204030204" pitchFamily="34" charset="0"/>
                <a:cs typeface="CourierNewPS-ItalicMT"/>
              </a:rPr>
              <a:t>If </a:t>
            </a:r>
            <a:r>
              <a:rPr lang="en-US" sz="2401" dirty="0">
                <a:solidFill>
                  <a:srgbClr val="000000"/>
                </a:solidFill>
                <a:latin typeface="Calibri" panose="020F0502020204030204" pitchFamily="34" charset="0"/>
                <a:ea typeface="Calibri" panose="020F0502020204030204" pitchFamily="34" charset="0"/>
                <a:cs typeface="CourierNewPSMT"/>
              </a:rPr>
              <a:t>(</a:t>
            </a:r>
            <a:r>
              <a:rPr lang="en-US" sz="2401" i="1" dirty="0">
                <a:solidFill>
                  <a:srgbClr val="810081"/>
                </a:solidFill>
                <a:latin typeface="Calibri" panose="020F0502020204030204" pitchFamily="34" charset="0"/>
                <a:ea typeface="Calibri" panose="020F0502020204030204" pitchFamily="34" charset="0"/>
                <a:cs typeface="CourierNewPS-ItalicMT"/>
              </a:rPr>
              <a:t>$a </a:t>
            </a:r>
            <a:r>
              <a:rPr lang="en-US" sz="2401" i="1" dirty="0">
                <a:solidFill>
                  <a:srgbClr val="FF0000"/>
                </a:solidFill>
                <a:latin typeface="Calibri" panose="020F0502020204030204" pitchFamily="34" charset="0"/>
                <a:ea typeface="Calibri" panose="020F0502020204030204" pitchFamily="34" charset="0"/>
                <a:cs typeface="CourierNewPS-ItalicMT"/>
              </a:rPr>
              <a:t>-</a:t>
            </a:r>
            <a:r>
              <a:rPr lang="en-US" sz="2401" i="1" dirty="0" err="1">
                <a:solidFill>
                  <a:srgbClr val="FF0000"/>
                </a:solidFill>
                <a:latin typeface="Calibri" panose="020F0502020204030204" pitchFamily="34" charset="0"/>
                <a:ea typeface="Calibri" panose="020F0502020204030204" pitchFamily="34" charset="0"/>
                <a:cs typeface="CourierNewPS-ItalicMT"/>
              </a:rPr>
              <a:t>gt</a:t>
            </a:r>
            <a:r>
              <a:rPr lang="en-US" sz="2401" i="1" dirty="0">
                <a:solidFill>
                  <a:srgbClr val="FF0000"/>
                </a:solidFill>
                <a:latin typeface="Calibri" panose="020F0502020204030204" pitchFamily="34" charset="0"/>
                <a:ea typeface="Calibri" panose="020F0502020204030204" pitchFamily="34" charset="0"/>
                <a:cs typeface="CourierNewPS-ItalicMT"/>
              </a:rPr>
              <a:t> </a:t>
            </a:r>
            <a:r>
              <a:rPr lang="en-US" sz="2401" dirty="0">
                <a:solidFill>
                  <a:srgbClr val="000000"/>
                </a:solidFill>
                <a:latin typeface="Calibri" panose="020F0502020204030204" pitchFamily="34" charset="0"/>
                <a:ea typeface="Calibri" panose="020F0502020204030204" pitchFamily="34" charset="0"/>
                <a:cs typeface="CourierNewPSMT"/>
              </a:rPr>
              <a:t>10)</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i="1" dirty="0">
                <a:solidFill>
                  <a:srgbClr val="810000"/>
                </a:solidFill>
                <a:latin typeface="Calibri" panose="020F0502020204030204" pitchFamily="34" charset="0"/>
                <a:ea typeface="Calibri" panose="020F0502020204030204" pitchFamily="34" charset="0"/>
                <a:cs typeface="CourierNewPS-ItalicMT"/>
              </a:rPr>
              <a:t>	"$a is larger than 10"</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i="1" dirty="0" err="1">
                <a:solidFill>
                  <a:srgbClr val="0000FF"/>
                </a:solidFill>
                <a:latin typeface="Calibri" panose="020F0502020204030204" pitchFamily="34" charset="0"/>
                <a:ea typeface="Calibri" panose="020F0502020204030204" pitchFamily="34" charset="0"/>
                <a:cs typeface="CourierNewPS-ItalicMT"/>
              </a:rPr>
              <a:t>ElseIf</a:t>
            </a:r>
            <a:r>
              <a:rPr lang="en-US" sz="2401" i="1" dirty="0">
                <a:solidFill>
                  <a:srgbClr val="0000FF"/>
                </a:solidFill>
                <a:latin typeface="Calibri" panose="020F0502020204030204" pitchFamily="34" charset="0"/>
                <a:ea typeface="Calibri" panose="020F0502020204030204" pitchFamily="34" charset="0"/>
                <a:cs typeface="CourierNewPS-ItalicMT"/>
              </a:rPr>
              <a:t> </a:t>
            </a:r>
            <a:r>
              <a:rPr lang="en-US" sz="2401" dirty="0">
                <a:solidFill>
                  <a:srgbClr val="000000"/>
                </a:solidFill>
                <a:latin typeface="Calibri" panose="020F0502020204030204" pitchFamily="34" charset="0"/>
                <a:ea typeface="Calibri" panose="020F0502020204030204" pitchFamily="34" charset="0"/>
                <a:cs typeface="CourierNewPSMT"/>
              </a:rPr>
              <a:t>(</a:t>
            </a:r>
            <a:r>
              <a:rPr lang="en-US" sz="2401" i="1" dirty="0">
                <a:solidFill>
                  <a:srgbClr val="810081"/>
                </a:solidFill>
                <a:latin typeface="Calibri" panose="020F0502020204030204" pitchFamily="34" charset="0"/>
                <a:ea typeface="Calibri" panose="020F0502020204030204" pitchFamily="34" charset="0"/>
                <a:cs typeface="CourierNewPS-ItalicMT"/>
              </a:rPr>
              <a:t>$a </a:t>
            </a:r>
            <a:r>
              <a:rPr lang="en-US" sz="2401" i="1" dirty="0">
                <a:solidFill>
                  <a:srgbClr val="FF0000"/>
                </a:solidFill>
                <a:latin typeface="Calibri" panose="020F0502020204030204" pitchFamily="34" charset="0"/>
                <a:ea typeface="Calibri" panose="020F0502020204030204" pitchFamily="34" charset="0"/>
                <a:cs typeface="CourierNewPS-ItalicMT"/>
              </a:rPr>
              <a:t>-</a:t>
            </a:r>
            <a:r>
              <a:rPr lang="en-US" sz="2401" i="1" dirty="0" err="1">
                <a:solidFill>
                  <a:srgbClr val="FF0000"/>
                </a:solidFill>
                <a:latin typeface="Calibri" panose="020F0502020204030204" pitchFamily="34" charset="0"/>
                <a:ea typeface="Calibri" panose="020F0502020204030204" pitchFamily="34" charset="0"/>
                <a:cs typeface="CourierNewPS-ItalicMT"/>
              </a:rPr>
              <a:t>eq</a:t>
            </a:r>
            <a:r>
              <a:rPr lang="en-US" sz="2401" i="1" dirty="0">
                <a:solidFill>
                  <a:srgbClr val="FF0000"/>
                </a:solidFill>
                <a:latin typeface="Calibri" panose="020F0502020204030204" pitchFamily="34" charset="0"/>
                <a:ea typeface="Calibri" panose="020F0502020204030204" pitchFamily="34" charset="0"/>
                <a:cs typeface="CourierNewPS-ItalicMT"/>
              </a:rPr>
              <a:t> </a:t>
            </a:r>
            <a:r>
              <a:rPr lang="en-US" sz="2401" dirty="0">
                <a:solidFill>
                  <a:srgbClr val="000000"/>
                </a:solidFill>
                <a:latin typeface="Calibri" panose="020F0502020204030204" pitchFamily="34" charset="0"/>
                <a:ea typeface="Calibri" panose="020F0502020204030204" pitchFamily="34" charset="0"/>
                <a:cs typeface="CourierNewPSMT"/>
              </a:rPr>
              <a:t>10)</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i="1" dirty="0">
                <a:solidFill>
                  <a:srgbClr val="810000"/>
                </a:solidFill>
                <a:latin typeface="Calibri" panose="020F0502020204030204" pitchFamily="34" charset="0"/>
                <a:ea typeface="Calibri" panose="020F0502020204030204" pitchFamily="34" charset="0"/>
                <a:cs typeface="CourierNewPS-ItalicMT"/>
              </a:rPr>
              <a:t>	“$a is exactly 10"</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i="1" dirty="0">
                <a:solidFill>
                  <a:srgbClr val="0000FF"/>
                </a:solidFill>
                <a:latin typeface="Calibri" panose="020F0502020204030204" pitchFamily="34" charset="0"/>
                <a:ea typeface="Calibri" panose="020F0502020204030204" pitchFamily="34" charset="0"/>
                <a:cs typeface="CourierNewPS-ItalicMT"/>
              </a:rPr>
              <a:t>Else</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i="1" dirty="0">
                <a:solidFill>
                  <a:srgbClr val="810000"/>
                </a:solidFill>
                <a:latin typeface="Calibri" panose="020F0502020204030204" pitchFamily="34" charset="0"/>
                <a:ea typeface="Calibri" panose="020F0502020204030204" pitchFamily="34" charset="0"/>
                <a:cs typeface="CourierNewPS-ItalicMT"/>
              </a:rPr>
              <a:t>	"$a is less than 10"</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spcAft>
                <a:spcPts val="0"/>
              </a:spcAft>
              <a:buNone/>
            </a:pPr>
            <a:r>
              <a:rPr lang="en-US" sz="2401" dirty="0">
                <a:solidFill>
                  <a:srgbClr val="000000"/>
                </a:solidFill>
                <a:latin typeface="Calibri" panose="020F0502020204030204" pitchFamily="34" charset="0"/>
                <a:ea typeface="Calibri" panose="020F0502020204030204" pitchFamily="34" charset="0"/>
                <a:cs typeface="CourierNewPSMT"/>
              </a:rPr>
              <a:t>  }</a:t>
            </a:r>
            <a:endParaRPr lang="en-US" sz="200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Rectangle 4"/>
          <p:cNvSpPr/>
          <p:nvPr/>
        </p:nvSpPr>
        <p:spPr>
          <a:xfrm>
            <a:off x="6096001" y="1218624"/>
            <a:ext cx="5027334" cy="4725631"/>
          </a:xfrm>
          <a:prstGeom prst="rect">
            <a:avLst/>
          </a:prstGeom>
        </p:spPr>
        <p:txBody>
          <a:bodyPr>
            <a:noAutofit/>
          </a:bodyPr>
          <a:lstStyle/>
          <a:p>
            <a:endParaRPr lang="en-US" sz="1801" dirty="0">
              <a:solidFill>
                <a:prstClr val="black"/>
              </a:solidFill>
              <a:latin typeface="Lucida Console" panose="020B0609040504020204" pitchFamily="49" charset="0"/>
            </a:endParaRPr>
          </a:p>
        </p:txBody>
      </p:sp>
      <p:sp>
        <p:nvSpPr>
          <p:cNvPr id="6" name="Rectangle 5"/>
          <p:cNvSpPr/>
          <p:nvPr/>
        </p:nvSpPr>
        <p:spPr>
          <a:xfrm>
            <a:off x="4495800" y="1828800"/>
            <a:ext cx="6852077" cy="4420752"/>
          </a:xfrm>
          <a:prstGeom prst="rect">
            <a:avLst/>
          </a:prstGeom>
          <a:ln>
            <a:solidFill>
              <a:schemeClr val="accent1"/>
            </a:solidFill>
          </a:ln>
        </p:spPr>
        <p:txBody>
          <a:bodyPr>
            <a:noAutofit/>
          </a:bodyPr>
          <a:lstStyle/>
          <a:p>
            <a:r>
              <a:rPr lang="en-US" sz="1801" dirty="0" smtClean="0">
                <a:solidFill>
                  <a:srgbClr val="0000FF"/>
                </a:solidFill>
                <a:latin typeface="Lucida Console" panose="020B0609040504020204" pitchFamily="49" charset="0"/>
              </a:rPr>
              <a:t>Clear-Host</a:t>
            </a:r>
            <a:endParaRPr lang="en-US" sz="1801" dirty="0">
              <a:solidFill>
                <a:prstClr val="black"/>
              </a:solidFill>
              <a:latin typeface="Lucida Console" panose="020B0609040504020204" pitchFamily="49" charset="0"/>
            </a:endParaRPr>
          </a:p>
          <a:p>
            <a:r>
              <a:rPr lang="en-US" sz="1801" dirty="0">
                <a:solidFill>
                  <a:srgbClr val="FF4500"/>
                </a:solidFill>
                <a:latin typeface="Lucida Console" panose="020B0609040504020204" pitchFamily="49" charset="0"/>
              </a:rPr>
              <a:t>$Name</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8B0000"/>
                </a:solidFill>
                <a:latin typeface="Lucida Console" panose="020B0609040504020204" pitchFamily="49" charset="0"/>
              </a:rPr>
              <a:t>"Print Spooler"</a:t>
            </a:r>
            <a:endParaRPr lang="en-US" sz="1801" dirty="0">
              <a:solidFill>
                <a:prstClr val="black"/>
              </a:solidFill>
              <a:latin typeface="Lucida Console" panose="020B0609040504020204" pitchFamily="49" charset="0"/>
            </a:endParaRPr>
          </a:p>
          <a:p>
            <a:r>
              <a:rPr lang="en-US" sz="1801" dirty="0">
                <a:solidFill>
                  <a:srgbClr val="FF4500"/>
                </a:solidFill>
                <a:latin typeface="Lucida Console" panose="020B0609040504020204" pitchFamily="49" charset="0"/>
              </a:rPr>
              <a:t>$Service</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0000FF"/>
                </a:solidFill>
                <a:latin typeface="Lucida Console" panose="020B0609040504020204" pitchFamily="49" charset="0"/>
              </a:rPr>
              <a:t>Get-Service</a:t>
            </a:r>
            <a:r>
              <a:rPr lang="en-US" sz="1801" dirty="0">
                <a:solidFill>
                  <a:prstClr val="black"/>
                </a:solidFill>
                <a:latin typeface="Lucida Console" panose="020B0609040504020204" pitchFamily="49" charset="0"/>
              </a:rPr>
              <a:t> </a:t>
            </a:r>
            <a:r>
              <a:rPr lang="en-US" sz="1801" dirty="0">
                <a:solidFill>
                  <a:srgbClr val="000080"/>
                </a:solidFill>
                <a:latin typeface="Lucida Console" panose="020B0609040504020204" pitchFamily="49" charset="0"/>
              </a:rPr>
              <a:t>-display</a:t>
            </a:r>
            <a:r>
              <a:rPr lang="en-US" sz="1801" dirty="0">
                <a:solidFill>
                  <a:prstClr val="black"/>
                </a:solidFill>
                <a:latin typeface="Lucida Console" panose="020B0609040504020204" pitchFamily="49" charset="0"/>
              </a:rPr>
              <a:t> </a:t>
            </a:r>
            <a:r>
              <a:rPr lang="en-US" sz="1801" dirty="0">
                <a:solidFill>
                  <a:srgbClr val="FF4500"/>
                </a:solidFill>
                <a:latin typeface="Lucida Console" panose="020B0609040504020204" pitchFamily="49" charset="0"/>
              </a:rPr>
              <a:t>$Name</a:t>
            </a:r>
            <a:r>
              <a:rPr lang="en-US" sz="1801" dirty="0">
                <a:solidFill>
                  <a:prstClr val="black"/>
                </a:solidFill>
                <a:latin typeface="Lucida Console" panose="020B0609040504020204" pitchFamily="49" charset="0"/>
              </a:rPr>
              <a:t> </a:t>
            </a:r>
            <a:r>
              <a:rPr lang="en-US" sz="1801" dirty="0">
                <a:solidFill>
                  <a:srgbClr val="000080"/>
                </a:solidFill>
                <a:latin typeface="Lucida Console" panose="020B0609040504020204" pitchFamily="49" charset="0"/>
              </a:rPr>
              <a:t>-</a:t>
            </a:r>
            <a:r>
              <a:rPr lang="en-US" sz="1801" dirty="0" err="1">
                <a:solidFill>
                  <a:srgbClr val="000080"/>
                </a:solidFill>
                <a:latin typeface="Lucida Console" panose="020B0609040504020204" pitchFamily="49" charset="0"/>
              </a:rPr>
              <a:t>ErrorAction</a:t>
            </a:r>
            <a:r>
              <a:rPr lang="en-US" sz="1801" dirty="0">
                <a:solidFill>
                  <a:prstClr val="black"/>
                </a:solidFill>
                <a:latin typeface="Lucida Console" panose="020B0609040504020204" pitchFamily="49" charset="0"/>
              </a:rPr>
              <a:t> </a:t>
            </a:r>
            <a:r>
              <a:rPr lang="en-US" sz="1801" dirty="0" err="1">
                <a:solidFill>
                  <a:srgbClr val="8A2BE2"/>
                </a:solidFill>
                <a:latin typeface="Lucida Console" panose="020B0609040504020204" pitchFamily="49" charset="0"/>
              </a:rPr>
              <a:t>SilentlyContinue</a:t>
            </a:r>
            <a:r>
              <a:rPr lang="en-US" sz="1801" dirty="0">
                <a:solidFill>
                  <a:prstClr val="black"/>
                </a:solidFill>
                <a:latin typeface="Lucida Console" panose="020B0609040504020204" pitchFamily="49" charset="0"/>
              </a:rPr>
              <a:t> </a:t>
            </a:r>
          </a:p>
          <a:p>
            <a:r>
              <a:rPr lang="en-US" sz="1801" dirty="0">
                <a:solidFill>
                  <a:srgbClr val="00008B"/>
                </a:solidFill>
                <a:latin typeface="Lucida Console" panose="020B0609040504020204" pitchFamily="49" charset="0"/>
              </a:rPr>
              <a:t>If</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-Not</a:t>
            </a:r>
            <a:r>
              <a:rPr lang="en-US" sz="1801" dirty="0">
                <a:solidFill>
                  <a:prstClr val="black"/>
                </a:solidFill>
                <a:latin typeface="Lucida Console" panose="020B0609040504020204" pitchFamily="49" charset="0"/>
              </a:rPr>
              <a:t> </a:t>
            </a:r>
            <a:r>
              <a:rPr lang="en-US" sz="1801" dirty="0">
                <a:solidFill>
                  <a:srgbClr val="FF4500"/>
                </a:solidFill>
                <a:latin typeface="Lucida Console" panose="020B0609040504020204" pitchFamily="49" charset="0"/>
              </a:rPr>
              <a:t>$Service</a:t>
            </a:r>
            <a:r>
              <a:rPr lang="en-US" sz="1801" dirty="0">
                <a:solidFill>
                  <a:prstClr val="black"/>
                </a:solidFill>
                <a:latin typeface="Lucida Console" panose="020B0609040504020204" pitchFamily="49" charset="0"/>
              </a:rPr>
              <a:t>) </a:t>
            </a:r>
          </a:p>
          <a:p>
            <a:r>
              <a:rPr lang="en-US" sz="1801" dirty="0">
                <a:solidFill>
                  <a:prstClr val="black"/>
                </a:solidFill>
                <a:latin typeface="Lucida Console" panose="020B0609040504020204" pitchFamily="49" charset="0"/>
              </a:rPr>
              <a:t>{</a:t>
            </a:r>
            <a:r>
              <a:rPr lang="en-US" sz="1801" dirty="0">
                <a:solidFill>
                  <a:srgbClr val="FF4500"/>
                </a:solidFill>
                <a:latin typeface="Lucida Console" panose="020B0609040504020204" pitchFamily="49" charset="0"/>
              </a:rPr>
              <a:t>$Name</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8B0000"/>
                </a:solidFill>
                <a:latin typeface="Lucida Console" panose="020B0609040504020204" pitchFamily="49" charset="0"/>
              </a:rPr>
              <a:t>" is not installed on this computer."</a:t>
            </a:r>
            <a:r>
              <a:rPr lang="en-US" sz="1801" dirty="0">
                <a:solidFill>
                  <a:prstClr val="black"/>
                </a:solidFill>
                <a:latin typeface="Lucida Console" panose="020B0609040504020204" pitchFamily="49" charset="0"/>
              </a:rPr>
              <a:t>} </a:t>
            </a:r>
          </a:p>
          <a:p>
            <a:r>
              <a:rPr lang="en-US" sz="1801" dirty="0">
                <a:solidFill>
                  <a:srgbClr val="00008B"/>
                </a:solidFill>
                <a:latin typeface="Lucida Console" panose="020B0609040504020204" pitchFamily="49" charset="0"/>
              </a:rPr>
              <a:t>Else</a:t>
            </a:r>
            <a:r>
              <a:rPr lang="en-US" sz="1801" dirty="0">
                <a:solidFill>
                  <a:prstClr val="black"/>
                </a:solidFill>
                <a:latin typeface="Lucida Console" panose="020B0609040504020204" pitchFamily="49" charset="0"/>
              </a:rPr>
              <a:t> </a:t>
            </a:r>
          </a:p>
          <a:p>
            <a:r>
              <a:rPr lang="en-US" sz="1801" dirty="0">
                <a:solidFill>
                  <a:prstClr val="black"/>
                </a:solidFill>
                <a:latin typeface="Lucida Console" panose="020B0609040504020204" pitchFamily="49" charset="0"/>
              </a:rPr>
              <a:t>{</a:t>
            </a:r>
            <a:r>
              <a:rPr lang="en-US" sz="1801" dirty="0">
                <a:solidFill>
                  <a:srgbClr val="FF4500"/>
                </a:solidFill>
                <a:latin typeface="Lucida Console" panose="020B0609040504020204" pitchFamily="49" charset="0"/>
              </a:rPr>
              <a:t>$Name</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8B0000"/>
                </a:solidFill>
                <a:latin typeface="Lucida Console" panose="020B0609040504020204" pitchFamily="49" charset="0"/>
              </a:rPr>
              <a:t>" is installed."</a:t>
            </a:r>
            <a:r>
              <a:rPr lang="en-US" sz="1801" dirty="0">
                <a:solidFill>
                  <a:prstClr val="black"/>
                </a:solidFill>
                <a:latin typeface="Lucida Console" panose="020B0609040504020204" pitchFamily="49" charset="0"/>
              </a:rPr>
              <a:t> </a:t>
            </a:r>
          </a:p>
          <a:p>
            <a:r>
              <a:rPr lang="en-US" sz="1801" dirty="0">
                <a:solidFill>
                  <a:srgbClr val="FF4500"/>
                </a:solidFill>
                <a:latin typeface="Lucida Console" panose="020B0609040504020204" pitchFamily="49" charset="0"/>
              </a:rPr>
              <a:t>$Name</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8B0000"/>
                </a:solidFill>
                <a:latin typeface="Lucida Console" panose="020B0609040504020204" pitchFamily="49" charset="0"/>
              </a:rPr>
              <a:t>"'s status is: "</a:t>
            </a:r>
            <a:r>
              <a:rPr lang="en-US" sz="1801" dirty="0">
                <a:solidFill>
                  <a:prstClr val="black"/>
                </a:solidFill>
                <a:latin typeface="Lucida Console" panose="020B0609040504020204" pitchFamily="49" charset="0"/>
              </a:rPr>
              <a:t> </a:t>
            </a:r>
            <a:r>
              <a:rPr lang="en-US" sz="1801" dirty="0">
                <a:solidFill>
                  <a:srgbClr val="A9A9A9"/>
                </a:solidFill>
                <a:latin typeface="Lucida Console" panose="020B0609040504020204" pitchFamily="49" charset="0"/>
              </a:rPr>
              <a:t>+</a:t>
            </a:r>
            <a:r>
              <a:rPr lang="en-US" sz="1801" dirty="0">
                <a:solidFill>
                  <a:prstClr val="black"/>
                </a:solidFill>
                <a:latin typeface="Lucida Console" panose="020B0609040504020204" pitchFamily="49" charset="0"/>
              </a:rPr>
              <a:t> </a:t>
            </a:r>
            <a:r>
              <a:rPr lang="en-US" sz="1801" dirty="0">
                <a:solidFill>
                  <a:srgbClr val="FF4500"/>
                </a:solidFill>
                <a:latin typeface="Lucida Console" panose="020B0609040504020204" pitchFamily="49" charset="0"/>
              </a:rPr>
              <a:t>$</a:t>
            </a:r>
            <a:r>
              <a:rPr lang="en-US" sz="1801" dirty="0" err="1">
                <a:solidFill>
                  <a:srgbClr val="FF4500"/>
                </a:solidFill>
                <a:latin typeface="Lucida Console" panose="020B0609040504020204" pitchFamily="49" charset="0"/>
              </a:rPr>
              <a:t>service</a:t>
            </a:r>
            <a:r>
              <a:rPr lang="en-US" sz="1801" dirty="0" err="1">
                <a:solidFill>
                  <a:srgbClr val="A9A9A9"/>
                </a:solidFill>
                <a:latin typeface="Lucida Console" panose="020B0609040504020204" pitchFamily="49" charset="0"/>
              </a:rPr>
              <a:t>.</a:t>
            </a:r>
            <a:r>
              <a:rPr lang="en-US" sz="1801" dirty="0" err="1">
                <a:solidFill>
                  <a:prstClr val="black"/>
                </a:solidFill>
                <a:latin typeface="Lucida Console" panose="020B0609040504020204" pitchFamily="49" charset="0"/>
              </a:rPr>
              <a:t>Status</a:t>
            </a:r>
            <a:r>
              <a:rPr lang="en-US" sz="1801" dirty="0">
                <a:solidFill>
                  <a:prstClr val="black"/>
                </a:solidFill>
                <a:latin typeface="Lucida Console" panose="020B0609040504020204" pitchFamily="49" charset="0"/>
              </a:rPr>
              <a:t> } </a:t>
            </a:r>
          </a:p>
        </p:txBody>
      </p:sp>
    </p:spTree>
    <p:extLst>
      <p:ext uri="{BB962C8B-B14F-4D97-AF65-F5344CB8AC3E}">
        <p14:creationId xmlns:p14="http://schemas.microsoft.com/office/powerpoint/2010/main" val="328555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en-US" dirty="0" err="1" smtClean="0"/>
              <a:t>Elseif</a:t>
            </a:r>
            <a:r>
              <a:rPr lang="en-US" smtClean="0"/>
              <a:t>-Else</a:t>
            </a:r>
            <a:endParaRPr lang="en-US" dirty="0"/>
          </a:p>
        </p:txBody>
      </p:sp>
      <p:sp>
        <p:nvSpPr>
          <p:cNvPr id="3" name="Content Placeholder 2"/>
          <p:cNvSpPr>
            <a:spLocks noGrp="1"/>
          </p:cNvSpPr>
          <p:nvPr>
            <p:ph idx="1"/>
          </p:nvPr>
        </p:nvSpPr>
        <p:spPr>
          <a:xfrm>
            <a:off x="836830" y="1904999"/>
            <a:ext cx="10671075" cy="1736635"/>
          </a:xfrm>
          <a:ln>
            <a:solidFill>
              <a:schemeClr val="accent1"/>
            </a:solidFill>
          </a:ln>
        </p:spPr>
        <p:txBody>
          <a:bodyPr>
            <a:normAutofit/>
          </a:bodyPr>
          <a:lstStyle/>
          <a:p>
            <a:pPr marL="0" indent="0">
              <a:buNone/>
            </a:pPr>
            <a:r>
              <a:rPr lang="en-US" sz="2201" dirty="0">
                <a:solidFill>
                  <a:srgbClr val="FF4500"/>
                </a:solidFill>
                <a:latin typeface="Lucida Console" panose="020B0609040504020204" pitchFamily="49" charset="0"/>
              </a:rPr>
              <a:t>$i</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a:t>
            </a:r>
            <a:r>
              <a:rPr lang="en-US" sz="2201" dirty="0">
                <a:solidFill>
                  <a:prstClr val="black"/>
                </a:solidFill>
                <a:latin typeface="Lucida Console" panose="020B0609040504020204" pitchFamily="49" charset="0"/>
              </a:rPr>
              <a:t> </a:t>
            </a:r>
            <a:r>
              <a:rPr lang="en-US" sz="2201" dirty="0">
                <a:solidFill>
                  <a:srgbClr val="800080"/>
                </a:solidFill>
                <a:latin typeface="Lucida Console" panose="020B0609040504020204" pitchFamily="49" charset="0"/>
              </a:rPr>
              <a:t>2</a:t>
            </a:r>
            <a:endParaRPr lang="en-US" sz="2201" dirty="0">
              <a:solidFill>
                <a:prstClr val="black"/>
              </a:solidFill>
              <a:latin typeface="Lucida Console" panose="020B0609040504020204" pitchFamily="49" charset="0"/>
            </a:endParaRPr>
          </a:p>
          <a:p>
            <a:pPr marL="0" indent="0">
              <a:buNone/>
            </a:pPr>
            <a:r>
              <a:rPr lang="en-US" sz="2201" dirty="0">
                <a:solidFill>
                  <a:srgbClr val="00008B"/>
                </a:solidFill>
                <a:latin typeface="Lucida Console" panose="020B0609040504020204" pitchFamily="49" charset="0"/>
              </a:rPr>
              <a:t>if</a:t>
            </a:r>
            <a:r>
              <a:rPr lang="en-US" sz="2201" dirty="0">
                <a:solidFill>
                  <a:prstClr val="black"/>
                </a:solidFill>
                <a:latin typeface="Lucida Console" panose="020B0609040504020204" pitchFamily="49" charset="0"/>
              </a:rPr>
              <a:t> ((</a:t>
            </a:r>
            <a:r>
              <a:rPr lang="en-US" sz="2201" dirty="0">
                <a:solidFill>
                  <a:srgbClr val="FF4500"/>
                </a:solidFill>
                <a:latin typeface="Lucida Console" panose="020B0609040504020204" pitchFamily="49" charset="0"/>
              </a:rPr>
              <a:t>$i</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–le</a:t>
            </a:r>
            <a:r>
              <a:rPr lang="en-US" sz="2201" dirty="0">
                <a:solidFill>
                  <a:prstClr val="black"/>
                </a:solidFill>
                <a:latin typeface="Lucida Console" panose="020B0609040504020204" pitchFamily="49" charset="0"/>
              </a:rPr>
              <a:t> </a:t>
            </a:r>
            <a:r>
              <a:rPr lang="en-US" sz="2201" dirty="0">
                <a:solidFill>
                  <a:srgbClr val="800080"/>
                </a:solidFill>
                <a:latin typeface="Lucida Console" panose="020B0609040504020204" pitchFamily="49" charset="0"/>
              </a:rPr>
              <a:t>2</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–and</a:t>
            </a:r>
            <a:r>
              <a:rPr lang="en-US" sz="2201" dirty="0">
                <a:solidFill>
                  <a:prstClr val="black"/>
                </a:solidFill>
                <a:latin typeface="Lucida Console" panose="020B0609040504020204" pitchFamily="49" charset="0"/>
              </a:rPr>
              <a:t> (</a:t>
            </a:r>
            <a:r>
              <a:rPr lang="en-US" sz="2201" dirty="0">
                <a:solidFill>
                  <a:srgbClr val="FF4500"/>
                </a:solidFill>
                <a:latin typeface="Lucida Console" panose="020B0609040504020204" pitchFamily="49" charset="0"/>
              </a:rPr>
              <a:t>$i</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a:t>
            </a:r>
            <a:r>
              <a:rPr lang="en-US" sz="2201" dirty="0" err="1">
                <a:solidFill>
                  <a:srgbClr val="0000FF"/>
                </a:solidFill>
                <a:latin typeface="Lucida Console" panose="020B0609040504020204" pitchFamily="49" charset="0"/>
              </a:rPr>
              <a:t>gt</a:t>
            </a:r>
            <a:r>
              <a:rPr lang="en-US" sz="2201" dirty="0">
                <a:solidFill>
                  <a:srgbClr val="0000FF"/>
                </a:solidFill>
                <a:latin typeface="Lucida Console" panose="020B0609040504020204" pitchFamily="49" charset="0"/>
              </a:rPr>
              <a:t> 2</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Write-Host</a:t>
            </a:r>
            <a:r>
              <a:rPr lang="en-US" sz="2201" dirty="0">
                <a:solidFill>
                  <a:prstClr val="black"/>
                </a:solidFill>
                <a:latin typeface="Lucida Console" panose="020B0609040504020204" pitchFamily="49" charset="0"/>
              </a:rPr>
              <a:t> </a:t>
            </a:r>
            <a:r>
              <a:rPr lang="en-US" sz="2201" dirty="0">
                <a:solidFill>
                  <a:srgbClr val="8B0000"/>
                </a:solidFill>
                <a:latin typeface="Lucida Console" panose="020B0609040504020204" pitchFamily="49" charset="0"/>
              </a:rPr>
              <a:t>“A simple if program.”</a:t>
            </a:r>
            <a:r>
              <a:rPr lang="en-US" sz="2201" dirty="0">
                <a:solidFill>
                  <a:prstClr val="black"/>
                </a:solidFill>
                <a:latin typeface="Lucida Console" panose="020B0609040504020204" pitchFamily="49" charset="0"/>
              </a:rPr>
              <a:t>}</a:t>
            </a:r>
          </a:p>
          <a:p>
            <a:pPr marL="0" indent="0">
              <a:buNone/>
            </a:pPr>
            <a:r>
              <a:rPr lang="en-US" sz="2201">
                <a:solidFill>
                  <a:srgbClr val="00008B"/>
                </a:solidFill>
                <a:latin typeface="Lucida Console" panose="020B0609040504020204" pitchFamily="49" charset="0"/>
              </a:rPr>
              <a:t>elseif</a:t>
            </a:r>
            <a:r>
              <a:rPr lang="en-US" sz="2201">
                <a:solidFill>
                  <a:prstClr val="black"/>
                </a:solidFill>
                <a:latin typeface="Lucida Console" panose="020B0609040504020204" pitchFamily="49" charset="0"/>
              </a:rPr>
              <a:t> </a:t>
            </a:r>
            <a:r>
              <a:rPr lang="en-US" sz="2201" dirty="0">
                <a:solidFill>
                  <a:prstClr val="black"/>
                </a:solidFill>
                <a:latin typeface="Lucida Console" panose="020B0609040504020204" pitchFamily="49" charset="0"/>
              </a:rPr>
              <a:t>(</a:t>
            </a:r>
            <a:r>
              <a:rPr lang="en-US" sz="2201" dirty="0">
                <a:solidFill>
                  <a:srgbClr val="FF4500"/>
                </a:solidFill>
                <a:latin typeface="Lucida Console" panose="020B0609040504020204" pitchFamily="49" charset="0"/>
              </a:rPr>
              <a:t>$i</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–le </a:t>
            </a:r>
            <a:r>
              <a:rPr lang="en-US" sz="2201" dirty="0">
                <a:solidFill>
                  <a:srgbClr val="800080"/>
                </a:solidFill>
                <a:latin typeface="Lucida Console" panose="020B0609040504020204" pitchFamily="49" charset="0"/>
              </a:rPr>
              <a:t>2</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Write-Host</a:t>
            </a:r>
            <a:r>
              <a:rPr lang="en-US" sz="2201" dirty="0">
                <a:solidFill>
                  <a:prstClr val="black"/>
                </a:solidFill>
                <a:latin typeface="Lucida Console" panose="020B0609040504020204" pitchFamily="49" charset="0"/>
              </a:rPr>
              <a:t> </a:t>
            </a:r>
            <a:r>
              <a:rPr lang="en-US" sz="2201" dirty="0">
                <a:solidFill>
                  <a:srgbClr val="8B0000"/>
                </a:solidFill>
                <a:latin typeface="Lucida Console" panose="020B0609040504020204" pitchFamily="49" charset="0"/>
              </a:rPr>
              <a:t>“A simple if…else program.”</a:t>
            </a:r>
            <a:r>
              <a:rPr lang="en-US" sz="2201" dirty="0">
                <a:solidFill>
                  <a:prstClr val="black"/>
                </a:solidFill>
                <a:latin typeface="Lucida Console" panose="020B0609040504020204" pitchFamily="49" charset="0"/>
              </a:rPr>
              <a:t>} </a:t>
            </a:r>
          </a:p>
          <a:p>
            <a:pPr marL="0" indent="0">
              <a:buNone/>
            </a:pPr>
            <a:endParaRPr lang="en-US" dirty="0"/>
          </a:p>
        </p:txBody>
      </p:sp>
      <p:sp>
        <p:nvSpPr>
          <p:cNvPr id="6" name="Rectangle 5"/>
          <p:cNvSpPr/>
          <p:nvPr/>
        </p:nvSpPr>
        <p:spPr>
          <a:xfrm>
            <a:off x="836830" y="3641636"/>
            <a:ext cx="10671075" cy="2509032"/>
          </a:xfrm>
          <a:prstGeom prst="rect">
            <a:avLst/>
          </a:prstGeom>
          <a:ln>
            <a:solidFill>
              <a:schemeClr val="accent1"/>
            </a:solidFill>
          </a:ln>
        </p:spPr>
        <p:txBody>
          <a:bodyPr wrap="square">
            <a:spAutoFit/>
          </a:bodyPr>
          <a:lstStyle/>
          <a:p>
            <a:pPr defTabSz="914400">
              <a:lnSpc>
                <a:spcPct val="120000"/>
              </a:lnSpc>
              <a:spcBef>
                <a:spcPts val="1000"/>
              </a:spcBef>
              <a:buSzPct val="125000"/>
            </a:pPr>
            <a:r>
              <a:rPr lang="en-US" sz="2201" dirty="0">
                <a:solidFill>
                  <a:srgbClr val="FF4500"/>
                </a:solidFill>
                <a:latin typeface="Lucida Console" panose="020B0609040504020204" pitchFamily="49" charset="0"/>
              </a:rPr>
              <a:t>$</a:t>
            </a:r>
            <a:r>
              <a:rPr lang="en-US" sz="2201" dirty="0" err="1">
                <a:solidFill>
                  <a:srgbClr val="FF4500"/>
                </a:solidFill>
                <a:latin typeface="Lucida Console" panose="020B0609040504020204" pitchFamily="49" charset="0"/>
              </a:rPr>
              <a:t>filecheck</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a:t>
            </a:r>
            <a:r>
              <a:rPr lang="en-US" sz="2201" dirty="0">
                <a:solidFill>
                  <a:prstClr val="black"/>
                </a:solidFill>
                <a:latin typeface="Lucida Console" panose="020B0609040504020204" pitchFamily="49" charset="0"/>
              </a:rPr>
              <a:t> </a:t>
            </a:r>
            <a:r>
              <a:rPr lang="en-US" sz="2201" dirty="0">
                <a:solidFill>
                  <a:srgbClr val="8B0000"/>
                </a:solidFill>
                <a:latin typeface="Lucida Console" panose="020B0609040504020204" pitchFamily="49" charset="0"/>
              </a:rPr>
              <a:t>“D:\Games\solitaire.exe”</a:t>
            </a:r>
            <a:endParaRPr lang="en-US" sz="2201" dirty="0">
              <a:solidFill>
                <a:prstClr val="black"/>
              </a:solidFill>
              <a:latin typeface="Lucida Console" panose="020B0609040504020204" pitchFamily="49" charset="0"/>
            </a:endParaRPr>
          </a:p>
          <a:p>
            <a:pPr defTabSz="914400">
              <a:lnSpc>
                <a:spcPct val="120000"/>
              </a:lnSpc>
              <a:spcBef>
                <a:spcPts val="1000"/>
              </a:spcBef>
              <a:buSzPct val="125000"/>
            </a:pPr>
            <a:r>
              <a:rPr lang="en-US" sz="2201" dirty="0">
                <a:solidFill>
                  <a:srgbClr val="FF4500"/>
                </a:solidFill>
                <a:latin typeface="Lucida Console" panose="020B0609040504020204" pitchFamily="49" charset="0"/>
              </a:rPr>
              <a:t>$</a:t>
            </a:r>
            <a:r>
              <a:rPr lang="en-US" sz="2201" dirty="0" err="1">
                <a:solidFill>
                  <a:srgbClr val="FF4500"/>
                </a:solidFill>
                <a:latin typeface="Lucida Console" panose="020B0609040504020204" pitchFamily="49" charset="0"/>
              </a:rPr>
              <a:t>filepresent</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Test-Path</a:t>
            </a:r>
            <a:r>
              <a:rPr lang="en-US" sz="2201" dirty="0">
                <a:solidFill>
                  <a:prstClr val="black"/>
                </a:solidFill>
                <a:latin typeface="Lucida Console" panose="020B0609040504020204" pitchFamily="49" charset="0"/>
              </a:rPr>
              <a:t> </a:t>
            </a:r>
            <a:r>
              <a:rPr lang="en-US" sz="2201" dirty="0">
                <a:solidFill>
                  <a:srgbClr val="FF4500"/>
                </a:solidFill>
                <a:latin typeface="Lucida Console" panose="020B0609040504020204" pitchFamily="49" charset="0"/>
              </a:rPr>
              <a:t>$</a:t>
            </a:r>
            <a:r>
              <a:rPr lang="en-US" sz="2201" dirty="0" err="1">
                <a:solidFill>
                  <a:srgbClr val="FF4500"/>
                </a:solidFill>
                <a:latin typeface="Lucida Console" panose="020B0609040504020204" pitchFamily="49" charset="0"/>
              </a:rPr>
              <a:t>filecheck</a:t>
            </a:r>
            <a:endParaRPr lang="en-US" sz="2201" dirty="0">
              <a:solidFill>
                <a:prstClr val="black"/>
              </a:solidFill>
              <a:latin typeface="Lucida Console" panose="020B0609040504020204" pitchFamily="49" charset="0"/>
            </a:endParaRPr>
          </a:p>
          <a:p>
            <a:pPr defTabSz="914400">
              <a:lnSpc>
                <a:spcPct val="120000"/>
              </a:lnSpc>
              <a:spcBef>
                <a:spcPts val="1000"/>
              </a:spcBef>
              <a:buSzPct val="125000"/>
            </a:pPr>
            <a:r>
              <a:rPr lang="en-US" sz="2201" dirty="0">
                <a:solidFill>
                  <a:srgbClr val="00008B"/>
                </a:solidFill>
                <a:latin typeface="Lucida Console" panose="020B0609040504020204" pitchFamily="49" charset="0"/>
              </a:rPr>
              <a:t>If</a:t>
            </a:r>
            <a:r>
              <a:rPr lang="en-US" sz="2201" dirty="0">
                <a:solidFill>
                  <a:prstClr val="black"/>
                </a:solidFill>
                <a:latin typeface="Lucida Console" panose="020B0609040504020204" pitchFamily="49" charset="0"/>
              </a:rPr>
              <a:t> (</a:t>
            </a:r>
            <a:r>
              <a:rPr lang="en-US" sz="2201" dirty="0">
                <a:solidFill>
                  <a:srgbClr val="FF4500"/>
                </a:solidFill>
                <a:latin typeface="Lucida Console" panose="020B0609040504020204" pitchFamily="49" charset="0"/>
              </a:rPr>
              <a:t>$</a:t>
            </a:r>
            <a:r>
              <a:rPr lang="en-US" sz="2201" dirty="0" err="1">
                <a:solidFill>
                  <a:srgbClr val="FF4500"/>
                </a:solidFill>
                <a:latin typeface="Lucida Console" panose="020B0609040504020204" pitchFamily="49" charset="0"/>
              </a:rPr>
              <a:t>filepresent</a:t>
            </a:r>
            <a:r>
              <a:rPr lang="en-US" sz="2201" dirty="0">
                <a:solidFill>
                  <a:prstClr val="black"/>
                </a:solidFill>
                <a:latin typeface="Lucida Console" panose="020B0609040504020204" pitchFamily="49" charset="0"/>
              </a:rPr>
              <a:t> </a:t>
            </a:r>
            <a:r>
              <a:rPr lang="en-US" sz="2201" dirty="0">
                <a:solidFill>
                  <a:srgbClr val="A9A9A9"/>
                </a:solidFill>
                <a:latin typeface="Lucida Console" panose="020B0609040504020204" pitchFamily="49" charset="0"/>
              </a:rPr>
              <a:t>–</a:t>
            </a:r>
            <a:r>
              <a:rPr lang="en-US" sz="2201" dirty="0" err="1">
                <a:solidFill>
                  <a:srgbClr val="A9A9A9"/>
                </a:solidFill>
                <a:latin typeface="Lucida Console" panose="020B0609040504020204" pitchFamily="49" charset="0"/>
              </a:rPr>
              <a:t>eq</a:t>
            </a:r>
            <a:r>
              <a:rPr lang="en-US" sz="2201" dirty="0">
                <a:solidFill>
                  <a:prstClr val="black"/>
                </a:solidFill>
                <a:latin typeface="Lucida Console" panose="020B0609040504020204" pitchFamily="49" charset="0"/>
              </a:rPr>
              <a:t> </a:t>
            </a:r>
            <a:r>
              <a:rPr lang="en-US" sz="2201" dirty="0">
                <a:solidFill>
                  <a:srgbClr val="FF4500"/>
                </a:solidFill>
                <a:latin typeface="Lucida Console" panose="020B0609040504020204" pitchFamily="49" charset="0"/>
              </a:rPr>
              <a:t>$True</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Write-Host</a:t>
            </a:r>
            <a:r>
              <a:rPr lang="en-US" sz="2201" dirty="0">
                <a:solidFill>
                  <a:prstClr val="black"/>
                </a:solidFill>
                <a:latin typeface="Lucida Console" panose="020B0609040504020204" pitchFamily="49" charset="0"/>
              </a:rPr>
              <a:t> </a:t>
            </a:r>
            <a:r>
              <a:rPr lang="en-US" sz="2201" dirty="0">
                <a:solidFill>
                  <a:srgbClr val="8B0000"/>
                </a:solidFill>
                <a:latin typeface="Lucida Console" panose="020B0609040504020204" pitchFamily="49" charset="0"/>
              </a:rPr>
              <a:t>“Solitaire is present”</a:t>
            </a:r>
            <a:r>
              <a:rPr lang="en-US" sz="2201" dirty="0">
                <a:solidFill>
                  <a:prstClr val="black"/>
                </a:solidFill>
                <a:latin typeface="Lucida Console" panose="020B0609040504020204" pitchFamily="49" charset="0"/>
              </a:rPr>
              <a:t>}</a:t>
            </a:r>
          </a:p>
          <a:p>
            <a:pPr defTabSz="914400">
              <a:lnSpc>
                <a:spcPct val="120000"/>
              </a:lnSpc>
              <a:spcBef>
                <a:spcPts val="1000"/>
              </a:spcBef>
              <a:buSzPct val="125000"/>
            </a:pPr>
            <a:r>
              <a:rPr lang="en-US" sz="2201" dirty="0">
                <a:solidFill>
                  <a:srgbClr val="00008B"/>
                </a:solidFill>
                <a:latin typeface="Lucida Console" panose="020B0609040504020204" pitchFamily="49" charset="0"/>
              </a:rPr>
              <a:t>else</a:t>
            </a:r>
            <a:r>
              <a:rPr lang="en-US" sz="2201" dirty="0">
                <a:solidFill>
                  <a:prstClr val="black"/>
                </a:solidFill>
                <a:latin typeface="Lucida Console" panose="020B0609040504020204" pitchFamily="49" charset="0"/>
              </a:rPr>
              <a:t> {</a:t>
            </a:r>
            <a:r>
              <a:rPr lang="en-US" sz="2201" dirty="0">
                <a:solidFill>
                  <a:srgbClr val="0000FF"/>
                </a:solidFill>
                <a:latin typeface="Lucida Console" panose="020B0609040504020204" pitchFamily="49" charset="0"/>
              </a:rPr>
              <a:t>Write-Host</a:t>
            </a:r>
            <a:r>
              <a:rPr lang="en-US" sz="2201" dirty="0">
                <a:solidFill>
                  <a:prstClr val="black"/>
                </a:solidFill>
                <a:latin typeface="Lucida Console" panose="020B0609040504020204" pitchFamily="49" charset="0"/>
              </a:rPr>
              <a:t> </a:t>
            </a:r>
            <a:r>
              <a:rPr lang="en-US" sz="2201" dirty="0">
                <a:solidFill>
                  <a:srgbClr val="8B0000"/>
                </a:solidFill>
                <a:latin typeface="Lucida Console" panose="020B0609040504020204" pitchFamily="49" charset="0"/>
              </a:rPr>
              <a:t>“File isn’t present”</a:t>
            </a:r>
            <a:r>
              <a:rPr lang="en-US" sz="2201"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424249163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351"/>
            <a:ext cx="9905998" cy="1478955"/>
          </a:xfrm>
        </p:spPr>
        <p:txBody>
          <a:bodyPr/>
          <a:lstStyle/>
          <a:p>
            <a:r>
              <a:rPr lang="en-US" dirty="0" smtClean="0"/>
              <a:t>Loops</a:t>
            </a:r>
            <a:endParaRPr lang="en-US" dirty="0"/>
          </a:p>
        </p:txBody>
      </p:sp>
      <p:sp>
        <p:nvSpPr>
          <p:cNvPr id="3" name="Content Placeholder 2"/>
          <p:cNvSpPr>
            <a:spLocks noGrp="1"/>
          </p:cNvSpPr>
          <p:nvPr>
            <p:ph idx="1"/>
          </p:nvPr>
        </p:nvSpPr>
        <p:spPr>
          <a:xfrm>
            <a:off x="1143000" y="1828800"/>
            <a:ext cx="9905999" cy="4378118"/>
          </a:xfrm>
        </p:spPr>
        <p:txBody>
          <a:bodyPr>
            <a:normAutofit/>
          </a:bodyPr>
          <a:lstStyle/>
          <a:p>
            <a:pPr marL="0" indent="0">
              <a:buNone/>
            </a:pPr>
            <a:r>
              <a:rPr lang="en-US" dirty="0" smtClean="0"/>
              <a:t>Repeat </a:t>
            </a:r>
            <a:r>
              <a:rPr lang="en-US" dirty="0"/>
              <a:t>same set of commands, set number of </a:t>
            </a:r>
            <a:r>
              <a:rPr lang="en-US" dirty="0" smtClean="0"/>
              <a:t>times</a:t>
            </a:r>
          </a:p>
          <a:p>
            <a:pPr marL="0" indent="0">
              <a:buNone/>
            </a:pPr>
            <a:r>
              <a:rPr lang="en-US" dirty="0"/>
              <a:t>More than one loop technique can be used </a:t>
            </a:r>
            <a:r>
              <a:rPr lang="en-US" dirty="0" smtClean="0"/>
              <a:t>effectively</a:t>
            </a:r>
          </a:p>
          <a:p>
            <a:pPr marL="0" indent="0">
              <a:buNone/>
            </a:pPr>
            <a:r>
              <a:rPr lang="en-US" dirty="0"/>
              <a:t>L</a:t>
            </a:r>
            <a:r>
              <a:rPr lang="en-US" dirty="0" smtClean="0"/>
              <a:t>oop </a:t>
            </a:r>
            <a:r>
              <a:rPr lang="en-US" dirty="0"/>
              <a:t>condition is usually enclosed in parentheses and </a:t>
            </a:r>
            <a:r>
              <a:rPr lang="en-US" dirty="0" smtClean="0"/>
              <a:t>body </a:t>
            </a:r>
            <a:r>
              <a:rPr lang="en-US" dirty="0"/>
              <a:t>in braces</a:t>
            </a:r>
            <a:endParaRPr lang="en-US" dirty="0" smtClean="0"/>
          </a:p>
          <a:p>
            <a:pPr marL="0" indent="0">
              <a:buNone/>
            </a:pPr>
            <a:r>
              <a:rPr lang="en-US" dirty="0" smtClean="0"/>
              <a:t>While </a:t>
            </a:r>
            <a:r>
              <a:rPr lang="en-US" dirty="0" err="1"/>
              <a:t>ForEach</a:t>
            </a:r>
            <a:r>
              <a:rPr lang="en-US" dirty="0"/>
              <a:t>-Object gets input from pipeline, Foreach statement iterates over a collection of objects</a:t>
            </a:r>
          </a:p>
          <a:p>
            <a:pPr lvl="1"/>
            <a:r>
              <a:rPr lang="en-US" i="1" dirty="0"/>
              <a:t>Foreach </a:t>
            </a:r>
            <a:r>
              <a:rPr lang="en-US" dirty="0"/>
              <a:t>blocks PowerShell until all results are available; for complex commands that can take a very long </a:t>
            </a:r>
            <a:r>
              <a:rPr lang="en-US" dirty="0" smtClean="0"/>
              <a:t>time</a:t>
            </a:r>
          </a:p>
          <a:p>
            <a:pPr lvl="1"/>
            <a:r>
              <a:rPr lang="en-US" i="1" dirty="0" smtClean="0"/>
              <a:t>Use Foreach</a:t>
            </a:r>
            <a:r>
              <a:rPr lang="en-US" dirty="0" smtClean="0"/>
              <a:t> when </a:t>
            </a:r>
            <a:r>
              <a:rPr lang="en-US" dirty="0"/>
              <a:t>the results </a:t>
            </a:r>
            <a:r>
              <a:rPr lang="en-US" dirty="0" smtClean="0"/>
              <a:t>to be evaluated </a:t>
            </a:r>
            <a:r>
              <a:rPr lang="en-US" dirty="0"/>
              <a:t>are already completely available</a:t>
            </a:r>
          </a:p>
          <a:p>
            <a:pPr marL="0" indent="0">
              <a:buNone/>
            </a:pPr>
            <a:r>
              <a:rPr lang="en-US" u="sng" dirty="0"/>
              <a:t>Do and </a:t>
            </a:r>
            <a:r>
              <a:rPr lang="en-US" u="sng" dirty="0" smtClean="0"/>
              <a:t>While</a:t>
            </a:r>
          </a:p>
          <a:p>
            <a:pPr lvl="1"/>
            <a:r>
              <a:rPr lang="en-US" sz="1600" dirty="0">
                <a:latin typeface="Segoe UI" pitchFamily="34" charset="0"/>
              </a:rPr>
              <a:t>Loop you want to iterate until the condition is true	</a:t>
            </a:r>
            <a:endParaRPr lang="en-US" dirty="0" smtClean="0"/>
          </a:p>
        </p:txBody>
      </p:sp>
    </p:spTree>
    <p:extLst>
      <p:ext uri="{BB962C8B-B14F-4D97-AF65-F5344CB8AC3E}">
        <p14:creationId xmlns:p14="http://schemas.microsoft.com/office/powerpoint/2010/main" val="3898483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351"/>
            <a:ext cx="9905998" cy="1478955"/>
          </a:xfrm>
        </p:spPr>
        <p:txBody>
          <a:bodyPr/>
          <a:lstStyle/>
          <a:p>
            <a:r>
              <a:rPr lang="en-US" dirty="0" smtClean="0"/>
              <a:t>Loops</a:t>
            </a:r>
            <a:endParaRPr lang="en-US" dirty="0"/>
          </a:p>
        </p:txBody>
      </p:sp>
      <p:sp>
        <p:nvSpPr>
          <p:cNvPr id="3" name="Content Placeholder 2"/>
          <p:cNvSpPr>
            <a:spLocks noGrp="1"/>
          </p:cNvSpPr>
          <p:nvPr>
            <p:ph idx="1"/>
          </p:nvPr>
        </p:nvSpPr>
        <p:spPr>
          <a:xfrm>
            <a:off x="1219200" y="1752600"/>
            <a:ext cx="9905999" cy="3323165"/>
          </a:xfrm>
        </p:spPr>
        <p:txBody>
          <a:bodyPr/>
          <a:lstStyle/>
          <a:p>
            <a:pPr marL="0" indent="0">
              <a:buNone/>
            </a:pPr>
            <a:r>
              <a:rPr lang="en-US" u="sng" dirty="0" smtClean="0"/>
              <a:t>Foreach-Object (%) and Foreach</a:t>
            </a:r>
          </a:p>
          <a:p>
            <a:pPr lvl="1"/>
            <a:r>
              <a:rPr lang="en-US" dirty="0"/>
              <a:t>While </a:t>
            </a:r>
            <a:r>
              <a:rPr lang="en-US" dirty="0" err="1"/>
              <a:t>ForEach</a:t>
            </a:r>
            <a:r>
              <a:rPr lang="en-US" dirty="0"/>
              <a:t>-Object gets input from pipeline, Foreach statement iterates over a collection of objects</a:t>
            </a:r>
          </a:p>
          <a:p>
            <a:pPr lvl="1"/>
            <a:r>
              <a:rPr lang="en-US" i="1" dirty="0"/>
              <a:t>Foreach </a:t>
            </a:r>
            <a:r>
              <a:rPr lang="en-US" dirty="0"/>
              <a:t>blocks PowerShell until all results are available; for complex commands that can take a very long </a:t>
            </a:r>
            <a:r>
              <a:rPr lang="en-US" dirty="0" smtClean="0"/>
              <a:t>time</a:t>
            </a:r>
          </a:p>
          <a:p>
            <a:pPr lvl="1"/>
            <a:r>
              <a:rPr lang="en-US" i="1" dirty="0" smtClean="0"/>
              <a:t>Use Foreach</a:t>
            </a:r>
            <a:r>
              <a:rPr lang="en-US" dirty="0" smtClean="0"/>
              <a:t> when </a:t>
            </a:r>
            <a:r>
              <a:rPr lang="en-US" dirty="0"/>
              <a:t>the results </a:t>
            </a:r>
            <a:r>
              <a:rPr lang="en-US" dirty="0" smtClean="0"/>
              <a:t>to be evaluated </a:t>
            </a:r>
            <a:r>
              <a:rPr lang="en-US" dirty="0"/>
              <a:t>are already completely available</a:t>
            </a:r>
          </a:p>
          <a:p>
            <a:pPr marL="0" indent="0">
              <a:buNone/>
            </a:pPr>
            <a:r>
              <a:rPr lang="en-US" u="sng" dirty="0"/>
              <a:t>Do and </a:t>
            </a:r>
            <a:r>
              <a:rPr lang="en-US" u="sng" dirty="0" smtClean="0"/>
              <a:t>While</a:t>
            </a:r>
          </a:p>
          <a:p>
            <a:pPr lvl="1"/>
            <a:r>
              <a:rPr lang="en-US" sz="1600" dirty="0">
                <a:latin typeface="Segoe UI" pitchFamily="34" charset="0"/>
              </a:rPr>
              <a:t>Loop you want to iterate until the condition is true	</a:t>
            </a:r>
            <a:endParaRPr lang="en-US" dirty="0" smtClean="0"/>
          </a:p>
        </p:txBody>
      </p:sp>
    </p:spTree>
    <p:extLst>
      <p:ext uri="{BB962C8B-B14F-4D97-AF65-F5344CB8AC3E}">
        <p14:creationId xmlns:p14="http://schemas.microsoft.com/office/powerpoint/2010/main" val="3016088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711" y="227767"/>
            <a:ext cx="10058400" cy="1451135"/>
          </a:xfrm>
        </p:spPr>
        <p:txBody>
          <a:bodyPr/>
          <a:lstStyle/>
          <a:p>
            <a:r>
              <a:rPr lang="en-US" sz="3921" dirty="0"/>
              <a:t>Introducing PowerShell</a:t>
            </a:r>
          </a:p>
        </p:txBody>
      </p:sp>
      <p:sp>
        <p:nvSpPr>
          <p:cNvPr id="4" name="Text Placeholder 3"/>
          <p:cNvSpPr>
            <a:spLocks noGrp="1"/>
          </p:cNvSpPr>
          <p:nvPr>
            <p:ph idx="1"/>
          </p:nvPr>
        </p:nvSpPr>
        <p:spPr/>
        <p:txBody>
          <a:bodyPr>
            <a:normAutofit/>
          </a:bodyPr>
          <a:lstStyle/>
          <a:p>
            <a:r>
              <a:rPr lang="en-US" sz="1801" dirty="0"/>
              <a:t>Windows PowerShell is both interactive and script</a:t>
            </a:r>
          </a:p>
          <a:p>
            <a:pPr lvl="1"/>
            <a:r>
              <a:rPr lang="en-US" sz="1801" dirty="0"/>
              <a:t>Big blue Command Prompt window</a:t>
            </a:r>
          </a:p>
          <a:p>
            <a:pPr lvl="1"/>
            <a:r>
              <a:rPr lang="en-US" sz="1801" dirty="0"/>
              <a:t>Really complicated bunch of code</a:t>
            </a:r>
          </a:p>
          <a:p>
            <a:r>
              <a:rPr lang="en-US" sz="1801" dirty="0"/>
              <a:t>Object Oriented Programming language</a:t>
            </a:r>
          </a:p>
          <a:p>
            <a:pPr lvl="1"/>
            <a:r>
              <a:rPr lang="en-US" sz="1801" dirty="0"/>
              <a:t>Output is always a .NET Object</a:t>
            </a:r>
          </a:p>
          <a:p>
            <a:r>
              <a:rPr lang="en-US" sz="1801" dirty="0"/>
              <a:t>Framework based on .NET</a:t>
            </a:r>
          </a:p>
          <a:p>
            <a:r>
              <a:rPr lang="en-US" sz="1801" dirty="0"/>
              <a:t>Console and ISE, PowerShell.exe and Powershell_ISE.exe</a:t>
            </a:r>
          </a:p>
        </p:txBody>
      </p:sp>
    </p:spTree>
    <p:extLst>
      <p:ext uri="{BB962C8B-B14F-4D97-AF65-F5344CB8AC3E}">
        <p14:creationId xmlns:p14="http://schemas.microsoft.com/office/powerpoint/2010/main" val="3880320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1141413" y="1752164"/>
            <a:ext cx="9905999" cy="4039653"/>
          </a:xfrm>
        </p:spPr>
        <p:txBody>
          <a:bodyPr>
            <a:normAutofit/>
          </a:bodyPr>
          <a:lstStyle/>
          <a:p>
            <a:r>
              <a:rPr lang="en-US" dirty="0" smtClean="0"/>
              <a:t>For</a:t>
            </a:r>
          </a:p>
          <a:p>
            <a:pPr lvl="1"/>
            <a:r>
              <a:rPr lang="en-US" dirty="0" smtClean="0"/>
              <a:t>When it’s known </a:t>
            </a:r>
            <a:r>
              <a:rPr lang="en-US" dirty="0"/>
              <a:t>exactly how often you want to iterate a particular code </a:t>
            </a:r>
            <a:r>
              <a:rPr lang="en-US" dirty="0" smtClean="0"/>
              <a:t>segment</a:t>
            </a:r>
          </a:p>
          <a:p>
            <a:pPr lvl="1"/>
            <a:r>
              <a:rPr lang="en-US" b="1" dirty="0"/>
              <a:t>Initialization</a:t>
            </a:r>
            <a:r>
              <a:rPr lang="en-US" dirty="0"/>
              <a:t>: I</a:t>
            </a:r>
            <a:r>
              <a:rPr lang="en-US" dirty="0" smtClean="0"/>
              <a:t>s </a:t>
            </a:r>
            <a:r>
              <a:rPr lang="en-US" dirty="0"/>
              <a:t>evaluated when the loop begins</a:t>
            </a:r>
          </a:p>
          <a:p>
            <a:pPr lvl="1"/>
            <a:r>
              <a:rPr lang="en-US" b="1" dirty="0"/>
              <a:t>Continuation criteria: </a:t>
            </a:r>
            <a:r>
              <a:rPr lang="en-US" dirty="0"/>
              <a:t>E</a:t>
            </a:r>
            <a:r>
              <a:rPr lang="en-US" dirty="0" smtClean="0"/>
              <a:t>valuated </a:t>
            </a:r>
            <a:r>
              <a:rPr lang="en-US" dirty="0"/>
              <a:t>before every iteration. </a:t>
            </a:r>
            <a:r>
              <a:rPr lang="en-US" dirty="0" smtClean="0"/>
              <a:t>If </a:t>
            </a:r>
            <a:r>
              <a:rPr lang="en-US" dirty="0"/>
              <a:t>$true, the loop will iterate</a:t>
            </a:r>
          </a:p>
          <a:p>
            <a:pPr lvl="1"/>
            <a:r>
              <a:rPr lang="en-US" b="1" dirty="0"/>
              <a:t>Increment</a:t>
            </a:r>
            <a:r>
              <a:rPr lang="en-US" dirty="0"/>
              <a:t>: I</a:t>
            </a:r>
            <a:r>
              <a:rPr lang="en-US" dirty="0" smtClean="0"/>
              <a:t>s </a:t>
            </a:r>
            <a:r>
              <a:rPr lang="en-US" dirty="0"/>
              <a:t>likewise re-evaluated with every </a:t>
            </a:r>
            <a:r>
              <a:rPr lang="en-US" dirty="0" smtClean="0"/>
              <a:t>looping</a:t>
            </a:r>
          </a:p>
          <a:p>
            <a:r>
              <a:rPr lang="en-US" dirty="0" smtClean="0"/>
              <a:t>Exiting Loops Early: Break and Continue</a:t>
            </a:r>
          </a:p>
          <a:p>
            <a:r>
              <a:rPr lang="en-US" dirty="0" smtClean="0"/>
              <a:t>Nested Loops</a:t>
            </a:r>
            <a:endParaRPr lang="en-US" dirty="0"/>
          </a:p>
        </p:txBody>
      </p:sp>
      <p:sp>
        <p:nvSpPr>
          <p:cNvPr id="4" name="TextBox 3"/>
          <p:cNvSpPr txBox="1"/>
          <p:nvPr/>
        </p:nvSpPr>
        <p:spPr>
          <a:xfrm>
            <a:off x="9906992" y="6272954"/>
            <a:ext cx="1354057" cy="369556"/>
          </a:xfrm>
          <a:prstGeom prst="rect">
            <a:avLst/>
          </a:prstGeom>
          <a:noFill/>
        </p:spPr>
        <p:txBody>
          <a:bodyPr wrap="none" rtlCol="0">
            <a:spAutoFit/>
          </a:bodyPr>
          <a:lstStyle/>
          <a:p>
            <a:r>
              <a:rPr lang="en-US" sz="1801" dirty="0"/>
              <a:t>Demo Loops</a:t>
            </a:r>
          </a:p>
        </p:txBody>
      </p:sp>
    </p:spTree>
    <p:extLst>
      <p:ext uri="{BB962C8B-B14F-4D97-AF65-F5344CB8AC3E}">
        <p14:creationId xmlns:p14="http://schemas.microsoft.com/office/powerpoint/2010/main" val="233934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219200" y="5069545"/>
            <a:ext cx="4039653" cy="1048022"/>
          </a:xfrm>
          <a:prstGeom prst="rect">
            <a:avLst/>
          </a:prstGeom>
        </p:spPr>
      </p:pic>
      <p:pic>
        <p:nvPicPr>
          <p:cNvPr id="5" name="Content Placeholder 4"/>
          <p:cNvPicPr>
            <a:picLocks noGrp="1" noChangeAspect="1"/>
          </p:cNvPicPr>
          <p:nvPr>
            <p:ph idx="1"/>
          </p:nvPr>
        </p:nvPicPr>
        <p:blipFill>
          <a:blip r:embed="rId3"/>
          <a:stretch>
            <a:fillRect/>
          </a:stretch>
        </p:blipFill>
        <p:spPr>
          <a:xfrm>
            <a:off x="3495815" y="2895600"/>
            <a:ext cx="3659048" cy="1338263"/>
          </a:xfrm>
          <a:prstGeom prst="rect">
            <a:avLst/>
          </a:prstGeom>
        </p:spPr>
      </p:pic>
      <p:pic>
        <p:nvPicPr>
          <p:cNvPr id="6" name="Picture 5"/>
          <p:cNvPicPr>
            <a:picLocks noChangeAspect="1"/>
          </p:cNvPicPr>
          <p:nvPr/>
        </p:nvPicPr>
        <p:blipFill>
          <a:blip r:embed="rId4"/>
          <a:stretch>
            <a:fillRect/>
          </a:stretch>
        </p:blipFill>
        <p:spPr>
          <a:xfrm>
            <a:off x="5714901" y="5182057"/>
            <a:ext cx="3456698" cy="1090897"/>
          </a:xfrm>
          <a:prstGeom prst="rect">
            <a:avLst/>
          </a:prstGeom>
        </p:spPr>
      </p:pic>
    </p:spTree>
    <p:extLst>
      <p:ext uri="{BB962C8B-B14F-4D97-AF65-F5344CB8AC3E}">
        <p14:creationId xmlns:p14="http://schemas.microsoft.com/office/powerpoint/2010/main" val="241509945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930" y="320567"/>
            <a:ext cx="10364470" cy="685800"/>
          </a:xfrm>
        </p:spPr>
        <p:txBody>
          <a:bodyPr/>
          <a:lstStyle/>
          <a:p>
            <a:r>
              <a:rPr lang="en-AU" sz="3201" dirty="0">
                <a:solidFill>
                  <a:schemeClr val="tx1"/>
                </a:solidFill>
                <a:latin typeface="+mj-lt"/>
                <a:cs typeface="+mj-cs"/>
              </a:rPr>
              <a:t>Out Cmdlets</a:t>
            </a:r>
          </a:p>
        </p:txBody>
      </p:sp>
      <p:sp>
        <p:nvSpPr>
          <p:cNvPr id="3" name="Content Placeholder 2"/>
          <p:cNvSpPr>
            <a:spLocks noGrp="1"/>
          </p:cNvSpPr>
          <p:nvPr>
            <p:ph sz="quarter" idx="13"/>
          </p:nvPr>
        </p:nvSpPr>
        <p:spPr>
          <a:xfrm>
            <a:off x="1217929" y="1223210"/>
            <a:ext cx="10364470" cy="4953000"/>
          </a:xfrm>
        </p:spPr>
        <p:txBody>
          <a:bodyPr>
            <a:normAutofit/>
          </a:bodyPr>
          <a:lstStyle/>
          <a:p>
            <a:r>
              <a:rPr lang="en-AU" dirty="0" smtClean="0">
                <a:solidFill>
                  <a:schemeClr val="tx1"/>
                </a:solidFill>
                <a:latin typeface="+mn-lt"/>
              </a:rPr>
              <a:t>Sends </a:t>
            </a:r>
            <a:r>
              <a:rPr lang="en-AU" dirty="0">
                <a:solidFill>
                  <a:schemeClr val="tx1"/>
                </a:solidFill>
                <a:latin typeface="+mn-lt"/>
              </a:rPr>
              <a:t>command output to a specified device</a:t>
            </a:r>
          </a:p>
          <a:p>
            <a:endParaRPr lang="en-AU" dirty="0" smtClean="0"/>
          </a:p>
        </p:txBody>
      </p:sp>
      <p:sp>
        <p:nvSpPr>
          <p:cNvPr id="4" name="Slide Number Placeholder 3"/>
          <p:cNvSpPr>
            <a:spLocks noGrp="1"/>
          </p:cNvSpPr>
          <p:nvPr>
            <p:ph type="sldNum" sz="quarter" idx="11"/>
          </p:nvPr>
        </p:nvSpPr>
        <p:spPr/>
        <p:txBody>
          <a:bodyPr>
            <a:normAutofit/>
          </a:bodyPr>
          <a:lstStyle/>
          <a:p>
            <a:fld id="{74A398B2-5A34-1A4A-811E-F4027282568C}" type="slidenum">
              <a:rPr lang="en-US" smtClean="0"/>
              <a:pPr/>
              <a:t>62</a:t>
            </a:fld>
            <a:endParaRPr lang="en-US"/>
          </a:p>
        </p:txBody>
      </p:sp>
      <p:graphicFrame>
        <p:nvGraphicFramePr>
          <p:cNvPr id="5" name="Table 4"/>
          <p:cNvGraphicFramePr>
            <a:graphicFrameLocks noGrp="1"/>
          </p:cNvGraphicFramePr>
          <p:nvPr>
            <p:extLst/>
          </p:nvPr>
        </p:nvGraphicFramePr>
        <p:xfrm>
          <a:off x="1294150" y="1909354"/>
          <a:ext cx="9947495" cy="4390070"/>
        </p:xfrm>
        <a:graphic>
          <a:graphicData uri="http://schemas.openxmlformats.org/drawingml/2006/table">
            <a:tbl>
              <a:tblPr firstRow="1" bandRow="1">
                <a:tableStyleId>{5C22544A-7EE6-4342-B048-85BDC9FD1C3A}</a:tableStyleId>
              </a:tblPr>
              <a:tblGrid>
                <a:gridCol w="1649800">
                  <a:extLst>
                    <a:ext uri="{9D8B030D-6E8A-4147-A177-3AD203B41FA5}">
                      <a16:colId xmlns="" xmlns:a16="http://schemas.microsoft.com/office/drawing/2014/main" val="2560624589"/>
                    </a:ext>
                  </a:extLst>
                </a:gridCol>
                <a:gridCol w="8297695">
                  <a:extLst>
                    <a:ext uri="{9D8B030D-6E8A-4147-A177-3AD203B41FA5}">
                      <a16:colId xmlns="" xmlns:a16="http://schemas.microsoft.com/office/drawing/2014/main" val="3187332766"/>
                    </a:ext>
                  </a:extLst>
                </a:gridCol>
              </a:tblGrid>
              <a:tr h="396319">
                <a:tc>
                  <a:txBody>
                    <a:bodyPr/>
                    <a:lstStyle/>
                    <a:p>
                      <a:r>
                        <a:rPr lang="en-AU" sz="2000" b="0" dirty="0" smtClean="0">
                          <a:solidFill>
                            <a:schemeClr val="tx1"/>
                          </a:solidFill>
                          <a:latin typeface="Segoe UI Light" panose="020B0502040204020203" pitchFamily="34" charset="0"/>
                          <a:cs typeface="Segoe UI Light" panose="020B0502040204020203" pitchFamily="34" charset="0"/>
                        </a:rPr>
                        <a:t>Name</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smtClean="0">
                          <a:solidFill>
                            <a:schemeClr val="tx1"/>
                          </a:solidFill>
                          <a:latin typeface="Segoe UI Light" panose="020B0502040204020203" pitchFamily="34" charset="0"/>
                          <a:ea typeface="+mn-ea"/>
                          <a:cs typeface="Segoe UI Light" panose="020B0502040204020203" pitchFamily="34" charset="0"/>
                        </a:rPr>
                        <a:t>Description</a:t>
                      </a:r>
                    </a:p>
                  </a:txBody>
                  <a:tcPr/>
                </a:tc>
                <a:extLst>
                  <a:ext uri="{0D108BD9-81ED-4DB2-BD59-A6C34878D82A}">
                    <a16:rowId xmlns="" xmlns:a16="http://schemas.microsoft.com/office/drawing/2014/main" val="293336972"/>
                  </a:ext>
                </a:extLst>
              </a:tr>
              <a:tr h="396319">
                <a:tc>
                  <a:txBody>
                    <a:bodyPr/>
                    <a:lstStyle/>
                    <a:p>
                      <a:r>
                        <a:rPr lang="en-AU" sz="2000" dirty="0" smtClean="0">
                          <a:latin typeface="Segoe UI Light" panose="020B0502040204020203" pitchFamily="34" charset="0"/>
                          <a:cs typeface="Segoe UI Light" panose="020B0502040204020203" pitchFamily="34" charset="0"/>
                        </a:rPr>
                        <a:t>Out-Default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smtClean="0">
                          <a:solidFill>
                            <a:schemeClr val="dk1"/>
                          </a:solidFill>
                          <a:latin typeface="Segoe UI Light" panose="020B0502040204020203" pitchFamily="34" charset="0"/>
                          <a:ea typeface="+mn-ea"/>
                          <a:cs typeface="Segoe UI Light" panose="020B0502040204020203" pitchFamily="34" charset="0"/>
                        </a:rPr>
                        <a:t>Sends output to default formatter and to default output cmdlet (Out-Host)</a:t>
                      </a:r>
                    </a:p>
                  </a:txBody>
                  <a:tcPr/>
                </a:tc>
                <a:extLst>
                  <a:ext uri="{0D108BD9-81ED-4DB2-BD59-A6C34878D82A}">
                    <a16:rowId xmlns="" xmlns:a16="http://schemas.microsoft.com/office/drawing/2014/main" val="1846132453"/>
                  </a:ext>
                </a:extLst>
              </a:tr>
              <a:tr h="1006078">
                <a:tc>
                  <a:txBody>
                    <a:bodyPr/>
                    <a:lstStyle/>
                    <a:p>
                      <a:r>
                        <a:rPr lang="en-AU" sz="2000" dirty="0" smtClean="0">
                          <a:latin typeface="Segoe UI Light" panose="020B0502040204020203" pitchFamily="34" charset="0"/>
                          <a:cs typeface="Segoe UI Light" panose="020B0502040204020203" pitchFamily="34" charset="0"/>
                        </a:rPr>
                        <a:t>Out-File</a:t>
                      </a:r>
                    </a:p>
                  </a:txBody>
                  <a:tcPr/>
                </a:tc>
                <a:tc>
                  <a:txBody>
                    <a:bodyPr/>
                    <a:lstStyle/>
                    <a:p>
                      <a:r>
                        <a:rPr lang="en-AU" sz="2000" dirty="0" smtClean="0">
                          <a:latin typeface="Segoe UI Light" panose="020B0502040204020203" pitchFamily="34" charset="0"/>
                          <a:cs typeface="Segoe UI Light" panose="020B0502040204020203" pitchFamily="34" charset="0"/>
                        </a:rPr>
                        <a:t>Sends</a:t>
                      </a:r>
                      <a:r>
                        <a:rPr lang="en-AU" sz="2000" baseline="0" dirty="0" smtClean="0">
                          <a:latin typeface="Segoe UI Light" panose="020B0502040204020203" pitchFamily="34" charset="0"/>
                          <a:cs typeface="Segoe UI Light" panose="020B0502040204020203" pitchFamily="34" charset="0"/>
                        </a:rPr>
                        <a:t> output to a file</a:t>
                      </a:r>
                    </a:p>
                    <a:p>
                      <a:r>
                        <a:rPr lang="en-AU" sz="2000" baseline="0" dirty="0" smtClean="0">
                          <a:latin typeface="Segoe UI Light" panose="020B0502040204020203" pitchFamily="34" charset="0"/>
                          <a:cs typeface="Segoe UI Light" panose="020B0502040204020203" pitchFamily="34" charset="0"/>
                        </a:rPr>
                        <a:t>Append switch parameter</a:t>
                      </a:r>
                    </a:p>
                    <a:p>
                      <a:r>
                        <a:rPr lang="en-AU" sz="2000" baseline="0" dirty="0" smtClean="0">
                          <a:latin typeface="Segoe UI Light" panose="020B0502040204020203" pitchFamily="34" charset="0"/>
                          <a:cs typeface="Segoe UI Light" panose="020B0502040204020203" pitchFamily="34" charset="0"/>
                        </a:rPr>
                        <a:t>Encoding parameter allows control of the character encoding</a:t>
                      </a:r>
                      <a:endParaRPr lang="en-AU" sz="2000" dirty="0" smtClean="0">
                        <a:latin typeface="Segoe UI Light" panose="020B0502040204020203" pitchFamily="34" charset="0"/>
                        <a:cs typeface="Segoe UI Light" panose="020B0502040204020203" pitchFamily="34" charset="0"/>
                      </a:endParaRPr>
                    </a:p>
                  </a:txBody>
                  <a:tcPr/>
                </a:tc>
                <a:extLst>
                  <a:ext uri="{0D108BD9-81ED-4DB2-BD59-A6C34878D82A}">
                    <a16:rowId xmlns="" xmlns:a16="http://schemas.microsoft.com/office/drawing/2014/main" val="733495802"/>
                  </a:ext>
                </a:extLst>
              </a:tr>
              <a:tr h="396319">
                <a:tc>
                  <a:txBody>
                    <a:bodyPr/>
                    <a:lstStyle/>
                    <a:p>
                      <a:r>
                        <a:rPr lang="en-AU" sz="2000" dirty="0" smtClean="0">
                          <a:latin typeface="Segoe UI Light" panose="020B0502040204020203" pitchFamily="34" charset="0"/>
                          <a:cs typeface="Segoe UI Light" panose="020B0502040204020203" pitchFamily="34" charset="0"/>
                        </a:rPr>
                        <a:t>Out-</a:t>
                      </a:r>
                      <a:r>
                        <a:rPr lang="en-AU" sz="2000" dirty="0" err="1" smtClean="0">
                          <a:latin typeface="Segoe UI Light" panose="020B0502040204020203" pitchFamily="34" charset="0"/>
                          <a:cs typeface="Segoe UI Light" panose="020B0502040204020203" pitchFamily="34" charset="0"/>
                        </a:rPr>
                        <a:t>GridView</a:t>
                      </a:r>
                      <a:endParaRPr lang="en-AU" sz="2000" dirty="0" smtClean="0">
                        <a:latin typeface="Segoe UI Light" panose="020B0502040204020203" pitchFamily="34" charset="0"/>
                        <a:cs typeface="Segoe UI Light" panose="020B0502040204020203" pitchFamily="34" charset="0"/>
                      </a:endParaRPr>
                    </a:p>
                  </a:txBody>
                  <a:tcPr/>
                </a:tc>
                <a:tc>
                  <a:txBody>
                    <a:bodyPr/>
                    <a:lstStyle/>
                    <a:p>
                      <a:r>
                        <a:rPr lang="en-AU" sz="2000" dirty="0" smtClean="0">
                          <a:latin typeface="Segoe UI Light" panose="020B0502040204020203" pitchFamily="34" charset="0"/>
                          <a:cs typeface="Segoe UI Light" panose="020B0502040204020203" pitchFamily="34" charset="0"/>
                        </a:rPr>
                        <a:t>Sends output to an interactive table in a separate GUI</a:t>
                      </a:r>
                    </a:p>
                  </a:txBody>
                  <a:tcPr/>
                </a:tc>
                <a:extLst>
                  <a:ext uri="{0D108BD9-81ED-4DB2-BD59-A6C34878D82A}">
                    <a16:rowId xmlns="" xmlns:a16="http://schemas.microsoft.com/office/drawing/2014/main" val="2241321841"/>
                  </a:ext>
                </a:extLst>
              </a:tr>
              <a:tr h="1006078">
                <a:tc>
                  <a:txBody>
                    <a:bodyPr/>
                    <a:lstStyle/>
                    <a:p>
                      <a:r>
                        <a:rPr lang="en-AU" sz="2000" dirty="0" smtClean="0">
                          <a:latin typeface="Segoe UI Light" panose="020B0502040204020203" pitchFamily="34" charset="0"/>
                          <a:cs typeface="Segoe UI Light" panose="020B0502040204020203" pitchFamily="34" charset="0"/>
                        </a:rPr>
                        <a:t>Out-Host</a:t>
                      </a:r>
                    </a:p>
                  </a:txBody>
                  <a:tcPr/>
                </a:tc>
                <a:tc>
                  <a:txBody>
                    <a:bodyPr/>
                    <a:lstStyle/>
                    <a:p>
                      <a:r>
                        <a:rPr lang="en-AU" sz="2000" dirty="0" smtClean="0">
                          <a:latin typeface="Segoe UI Light" panose="020B0502040204020203" pitchFamily="34" charset="0"/>
                          <a:cs typeface="Segoe UI Light" panose="020B0502040204020203" pitchFamily="34" charset="0"/>
                        </a:rPr>
                        <a:t>Default</a:t>
                      </a:r>
                    </a:p>
                    <a:p>
                      <a:r>
                        <a:rPr lang="en-AU" sz="2000" dirty="0" smtClean="0">
                          <a:latin typeface="Segoe UI Light" panose="020B0502040204020203" pitchFamily="34" charset="0"/>
                          <a:cs typeface="Segoe UI Light" panose="020B0502040204020203" pitchFamily="34" charset="0"/>
                        </a:rPr>
                        <a:t>Sends output to PowerShell host</a:t>
                      </a:r>
                    </a:p>
                    <a:p>
                      <a:r>
                        <a:rPr lang="en-AU" sz="2000" dirty="0" smtClean="0">
                          <a:latin typeface="Segoe UI Light" panose="020B0502040204020203" pitchFamily="34" charset="0"/>
                          <a:cs typeface="Segoe UI Light" panose="020B0502040204020203" pitchFamily="34" charset="0"/>
                        </a:rPr>
                        <a:t>Paging</a:t>
                      </a:r>
                      <a:r>
                        <a:rPr lang="en-AU" sz="2000" baseline="0" dirty="0" smtClean="0">
                          <a:latin typeface="Segoe UI Light" panose="020B0502040204020203" pitchFamily="34" charset="0"/>
                          <a:cs typeface="Segoe UI Light" panose="020B0502040204020203" pitchFamily="34" charset="0"/>
                        </a:rPr>
                        <a:t> switch parameter displays one page at a time</a:t>
                      </a:r>
                      <a:endParaRPr lang="en-AU" sz="2000" dirty="0" smtClean="0">
                        <a:latin typeface="Segoe UI Light" panose="020B0502040204020203" pitchFamily="34" charset="0"/>
                        <a:cs typeface="Segoe UI Light" panose="020B0502040204020203" pitchFamily="34" charset="0"/>
                      </a:endParaRPr>
                    </a:p>
                  </a:txBody>
                  <a:tcPr/>
                </a:tc>
                <a:extLst>
                  <a:ext uri="{0D108BD9-81ED-4DB2-BD59-A6C34878D82A}">
                    <a16:rowId xmlns="" xmlns:a16="http://schemas.microsoft.com/office/drawing/2014/main" val="2102218921"/>
                  </a:ext>
                </a:extLst>
              </a:tr>
              <a:tr h="396319">
                <a:tc>
                  <a:txBody>
                    <a:bodyPr/>
                    <a:lstStyle/>
                    <a:p>
                      <a:r>
                        <a:rPr lang="en-AU" sz="2000" dirty="0" smtClean="0">
                          <a:latin typeface="Segoe UI Light" panose="020B0502040204020203" pitchFamily="34" charset="0"/>
                          <a:cs typeface="Segoe UI Light" panose="020B0502040204020203" pitchFamily="34" charset="0"/>
                        </a:rPr>
                        <a:t>Out-Null</a:t>
                      </a:r>
                    </a:p>
                  </a:txBody>
                  <a:tcPr/>
                </a:tc>
                <a:tc>
                  <a:txBody>
                    <a:bodyPr/>
                    <a:lstStyle/>
                    <a:p>
                      <a:r>
                        <a:rPr lang="en-AU" sz="2000" dirty="0" smtClean="0">
                          <a:latin typeface="Segoe UI Light" panose="020B0502040204020203" pitchFamily="34" charset="0"/>
                          <a:cs typeface="Segoe UI Light" panose="020B0502040204020203" pitchFamily="34" charset="0"/>
                        </a:rPr>
                        <a:t>Deletes output instead of sending it down the pipeline</a:t>
                      </a:r>
                    </a:p>
                  </a:txBody>
                  <a:tcPr/>
                </a:tc>
                <a:extLst>
                  <a:ext uri="{0D108BD9-81ED-4DB2-BD59-A6C34878D82A}">
                    <a16:rowId xmlns="" xmlns:a16="http://schemas.microsoft.com/office/drawing/2014/main" val="305977184"/>
                  </a:ext>
                </a:extLst>
              </a:tr>
              <a:tr h="396319">
                <a:tc>
                  <a:txBody>
                    <a:bodyPr/>
                    <a:lstStyle/>
                    <a:p>
                      <a:r>
                        <a:rPr lang="en-AU" sz="2000" dirty="0" smtClean="0">
                          <a:latin typeface="Segoe UI Light" panose="020B0502040204020203" pitchFamily="34" charset="0"/>
                          <a:cs typeface="Segoe UI Light" panose="020B0502040204020203" pitchFamily="34" charset="0"/>
                        </a:rPr>
                        <a:t>Out-Printer</a:t>
                      </a:r>
                    </a:p>
                  </a:txBody>
                  <a:tcPr/>
                </a:tc>
                <a:tc>
                  <a:txBody>
                    <a:bodyPr/>
                    <a:lstStyle/>
                    <a:p>
                      <a:r>
                        <a:rPr lang="en-AU" sz="2000" dirty="0" smtClean="0">
                          <a:latin typeface="Segoe UI Light" panose="020B0502040204020203" pitchFamily="34" charset="0"/>
                          <a:cs typeface="Segoe UI Light" panose="020B0502040204020203" pitchFamily="34" charset="0"/>
                        </a:rPr>
                        <a:t>Sends output to a printer</a:t>
                      </a:r>
                    </a:p>
                  </a:txBody>
                  <a:tcPr/>
                </a:tc>
                <a:extLst>
                  <a:ext uri="{0D108BD9-81ED-4DB2-BD59-A6C34878D82A}">
                    <a16:rowId xmlns="" xmlns:a16="http://schemas.microsoft.com/office/drawing/2014/main" val="1559983819"/>
                  </a:ext>
                </a:extLst>
              </a:tr>
              <a:tr h="396319">
                <a:tc>
                  <a:txBody>
                    <a:bodyPr/>
                    <a:lstStyle/>
                    <a:p>
                      <a:r>
                        <a:rPr lang="en-AU" sz="2000" dirty="0" smtClean="0">
                          <a:latin typeface="Segoe UI Light" panose="020B0502040204020203" pitchFamily="34" charset="0"/>
                          <a:cs typeface="Segoe UI Light" panose="020B0502040204020203" pitchFamily="34" charset="0"/>
                        </a:rPr>
                        <a:t>Out-String</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smtClean="0">
                          <a:latin typeface="Segoe UI Light" panose="020B0502040204020203" pitchFamily="34" charset="0"/>
                          <a:cs typeface="Segoe UI Light" panose="020B0502040204020203" pitchFamily="34" charset="0"/>
                        </a:rPr>
                        <a:t>Sends objects to the host as a series of strings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 xmlns:a16="http://schemas.microsoft.com/office/drawing/2014/main" val="840442630"/>
                  </a:ext>
                </a:extLst>
              </a:tr>
            </a:tbl>
          </a:graphicData>
        </a:graphic>
      </p:graphicFrame>
    </p:spTree>
    <p:extLst>
      <p:ext uri="{BB962C8B-B14F-4D97-AF65-F5344CB8AC3E}">
        <p14:creationId xmlns:p14="http://schemas.microsoft.com/office/powerpoint/2010/main" val="9433598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a:t>Script Execution</a:t>
            </a:r>
          </a:p>
          <a:p>
            <a:r>
              <a:rPr lang="en-US" dirty="0"/>
              <a:t>Signing Scripts</a:t>
            </a:r>
          </a:p>
          <a:p>
            <a:r>
              <a:rPr lang="en-US" dirty="0"/>
              <a:t>Requesting Credentials and Using Secure Strings</a:t>
            </a:r>
          </a:p>
          <a:p>
            <a:r>
              <a:rPr lang="en-US" dirty="0"/>
              <a:t>Securing Remote Sessions</a:t>
            </a:r>
          </a:p>
        </p:txBody>
      </p:sp>
    </p:spTree>
    <p:extLst>
      <p:ext uri="{BB962C8B-B14F-4D97-AF65-F5344CB8AC3E}">
        <p14:creationId xmlns:p14="http://schemas.microsoft.com/office/powerpoint/2010/main" val="37657987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nvPr>
        </p:nvGraphicFramePr>
        <p:xfrm>
          <a:off x="1219200" y="1905000"/>
          <a:ext cx="10058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1066800" y="762000"/>
            <a:ext cx="10058400" cy="1371957"/>
          </a:xfrm>
          <a:prstGeom prst="rect">
            <a:avLst/>
          </a:prstGeom>
        </p:spPr>
        <p:txBody>
          <a:bodyPr vert="horz" lIns="91464" tIns="45732" rIns="91464" bIns="45732" rtlCol="0" anchor="ctr">
            <a:normAutofit/>
          </a:bodyPr>
          <a:lstStyle>
            <a:lvl1pPr algn="l" defTabSz="914126" rtl="0" eaLnBrk="1" latinLnBrk="0" hangingPunct="1">
              <a:lnSpc>
                <a:spcPct val="90000"/>
              </a:lnSpc>
              <a:spcBef>
                <a:spcPct val="0"/>
              </a:spcBef>
              <a:buNone/>
              <a:defRPr lang="en-US" sz="4799" kern="1200" cap="none" spc="0" baseline="0">
                <a:solidFill>
                  <a:schemeClr val="tx1">
                    <a:lumMod val="85000"/>
                    <a:lumOff val="15000"/>
                  </a:schemeClr>
                </a:solidFill>
                <a:effectLst/>
                <a:latin typeface="+mj-lt"/>
                <a:ea typeface="+mn-ea"/>
                <a:cs typeface="+mn-cs"/>
              </a:defRPr>
            </a:lvl1pPr>
          </a:lstStyle>
          <a:p>
            <a:r>
              <a:rPr lang="en-US" sz="4800" dirty="0"/>
              <a:t>Script execution</a:t>
            </a:r>
          </a:p>
        </p:txBody>
      </p:sp>
    </p:spTree>
    <p:extLst>
      <p:ext uri="{BB962C8B-B14F-4D97-AF65-F5344CB8AC3E}">
        <p14:creationId xmlns:p14="http://schemas.microsoft.com/office/powerpoint/2010/main" val="200730469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scripts</a:t>
            </a:r>
            <a:endParaRPr lang="en-US" dirty="0"/>
          </a:p>
        </p:txBody>
      </p:sp>
      <p:sp>
        <p:nvSpPr>
          <p:cNvPr id="3" name="Content Placeholder 2"/>
          <p:cNvSpPr>
            <a:spLocks noGrp="1"/>
          </p:cNvSpPr>
          <p:nvPr>
            <p:ph idx="1"/>
          </p:nvPr>
        </p:nvSpPr>
        <p:spPr/>
        <p:txBody>
          <a:bodyPr>
            <a:normAutofit/>
          </a:bodyPr>
          <a:lstStyle/>
          <a:p>
            <a:r>
              <a:rPr lang="en-US" dirty="0" smtClean="0"/>
              <a:t>Adding digital </a:t>
            </a:r>
            <a:r>
              <a:rPr lang="en-US" dirty="0"/>
              <a:t>signature </a:t>
            </a:r>
            <a:r>
              <a:rPr lang="en-US" dirty="0" smtClean="0"/>
              <a:t>to </a:t>
            </a:r>
            <a:r>
              <a:rPr lang="en-US" dirty="0"/>
              <a:t>script </a:t>
            </a:r>
            <a:r>
              <a:rPr lang="en-US" dirty="0" smtClean="0"/>
              <a:t>is signing it </a:t>
            </a:r>
            <a:r>
              <a:rPr lang="en-US" dirty="0"/>
              <a:t>with a code signing </a:t>
            </a:r>
            <a:r>
              <a:rPr lang="en-US" dirty="0" smtClean="0"/>
              <a:t>certificate</a:t>
            </a:r>
          </a:p>
          <a:p>
            <a:pPr lvl="1"/>
            <a:r>
              <a:rPr lang="en-US" dirty="0"/>
              <a:t>C</a:t>
            </a:r>
            <a:r>
              <a:rPr lang="en-US" dirty="0" smtClean="0"/>
              <a:t>reated </a:t>
            </a:r>
            <a:r>
              <a:rPr lang="en-US" dirty="0"/>
              <a:t>by a certificate authority (such as Verisign etc.)</a:t>
            </a:r>
          </a:p>
          <a:p>
            <a:pPr lvl="1"/>
            <a:r>
              <a:rPr lang="en-US" dirty="0"/>
              <a:t>Created by a user (called a self-signed certificate</a:t>
            </a:r>
            <a:r>
              <a:rPr lang="en-US" dirty="0" smtClean="0"/>
              <a:t>)</a:t>
            </a:r>
          </a:p>
          <a:p>
            <a:r>
              <a:rPr lang="en-US" dirty="0" smtClean="0"/>
              <a:t>Deciding factor will be Cost, Administrative overhead, Speed and Convenience</a:t>
            </a:r>
          </a:p>
          <a:p>
            <a:r>
              <a:rPr lang="en-US" dirty="0" smtClean="0"/>
              <a:t>For a </a:t>
            </a:r>
            <a:r>
              <a:rPr lang="en-US" dirty="0"/>
              <a:t>self-signed certificate, the </a:t>
            </a:r>
            <a:r>
              <a:rPr lang="en-US" b="1" dirty="0"/>
              <a:t>makecert.exe </a:t>
            </a:r>
            <a:r>
              <a:rPr lang="en-US" dirty="0"/>
              <a:t>program is </a:t>
            </a:r>
            <a:r>
              <a:rPr lang="en-US" dirty="0" smtClean="0"/>
              <a:t>required</a:t>
            </a:r>
          </a:p>
          <a:p>
            <a:r>
              <a:rPr lang="en-US" dirty="0" smtClean="0"/>
              <a:t>It is available </a:t>
            </a:r>
            <a:r>
              <a:rPr lang="en-US" dirty="0"/>
              <a:t>as part of </a:t>
            </a:r>
            <a:r>
              <a:rPr lang="en-US" dirty="0" smtClean="0"/>
              <a:t>the </a:t>
            </a:r>
            <a:r>
              <a:rPr lang="en-US" dirty="0"/>
              <a:t>.NET Framework SDK or </a:t>
            </a:r>
            <a:r>
              <a:rPr lang="en-US" dirty="0" smtClean="0"/>
              <a:t>Windows </a:t>
            </a:r>
            <a:r>
              <a:rPr lang="en-US" dirty="0"/>
              <a:t>Platform SDK</a:t>
            </a:r>
          </a:p>
        </p:txBody>
      </p:sp>
    </p:spTree>
    <p:extLst>
      <p:ext uri="{BB962C8B-B14F-4D97-AF65-F5344CB8AC3E}">
        <p14:creationId xmlns:p14="http://schemas.microsoft.com/office/powerpoint/2010/main" val="160897868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Scripts, steps outlined</a:t>
            </a:r>
            <a:endParaRPr lang="en-US" dirty="0"/>
          </a:p>
        </p:txBody>
      </p:sp>
      <p:sp>
        <p:nvSpPr>
          <p:cNvPr id="3" name="Content Placeholder 2"/>
          <p:cNvSpPr>
            <a:spLocks noGrp="1"/>
          </p:cNvSpPr>
          <p:nvPr>
            <p:ph idx="1"/>
          </p:nvPr>
        </p:nvSpPr>
        <p:spPr/>
        <p:txBody>
          <a:bodyPr/>
          <a:lstStyle/>
          <a:p>
            <a:r>
              <a:rPr lang="en-US" dirty="0"/>
              <a:t>Add Certificate Snap-in to MMC</a:t>
            </a:r>
          </a:p>
          <a:p>
            <a:r>
              <a:rPr lang="en-US" dirty="0"/>
              <a:t>Setting up a Local Certificate Authority</a:t>
            </a:r>
          </a:p>
          <a:p>
            <a:r>
              <a:rPr lang="en-US" dirty="0"/>
              <a:t>Create a personal certificate from above CA</a:t>
            </a:r>
          </a:p>
          <a:p>
            <a:r>
              <a:rPr lang="en-US" dirty="0"/>
              <a:t>Verify the certificate</a:t>
            </a:r>
          </a:p>
          <a:p>
            <a:r>
              <a:rPr lang="en-US" dirty="0"/>
              <a:t>Sign the script</a:t>
            </a:r>
          </a:p>
          <a:p>
            <a:r>
              <a:rPr lang="en-US" dirty="0"/>
              <a:t>Test the execution</a:t>
            </a:r>
          </a:p>
          <a:p>
            <a:endParaRPr lang="en-US" dirty="0"/>
          </a:p>
        </p:txBody>
      </p:sp>
      <p:sp>
        <p:nvSpPr>
          <p:cNvPr id="4" name="TextBox 3"/>
          <p:cNvSpPr txBox="1"/>
          <p:nvPr/>
        </p:nvSpPr>
        <p:spPr>
          <a:xfrm>
            <a:off x="8916134" y="6305352"/>
            <a:ext cx="2578878" cy="369556"/>
          </a:xfrm>
          <a:prstGeom prst="rect">
            <a:avLst/>
          </a:prstGeom>
          <a:noFill/>
        </p:spPr>
        <p:txBody>
          <a:bodyPr wrap="none" rtlCol="0">
            <a:spAutoFit/>
          </a:bodyPr>
          <a:lstStyle/>
          <a:p>
            <a:r>
              <a:rPr lang="en-US" sz="1801" dirty="0"/>
              <a:t>Demo Step by Step Guide</a:t>
            </a:r>
          </a:p>
        </p:txBody>
      </p:sp>
    </p:spTree>
    <p:extLst>
      <p:ext uri="{BB962C8B-B14F-4D97-AF65-F5344CB8AC3E}">
        <p14:creationId xmlns:p14="http://schemas.microsoft.com/office/powerpoint/2010/main" val="3077898215"/>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Credentials and securing strings</a:t>
            </a:r>
            <a:endParaRPr lang="en-US" dirty="0"/>
          </a:p>
        </p:txBody>
      </p:sp>
      <p:sp>
        <p:nvSpPr>
          <p:cNvPr id="3" name="Content Placeholder 2"/>
          <p:cNvSpPr>
            <a:spLocks noGrp="1"/>
          </p:cNvSpPr>
          <p:nvPr>
            <p:ph idx="1"/>
          </p:nvPr>
        </p:nvSpPr>
        <p:spPr>
          <a:xfrm>
            <a:off x="1141413" y="1752163"/>
            <a:ext cx="9905999" cy="4496971"/>
          </a:xfrm>
        </p:spPr>
        <p:txBody>
          <a:bodyPr>
            <a:normAutofit/>
          </a:bodyPr>
          <a:lstStyle/>
          <a:p>
            <a:r>
              <a:rPr lang="en-US" dirty="0"/>
              <a:t>M</a:t>
            </a:r>
            <a:r>
              <a:rPr lang="en-US" dirty="0" smtClean="0"/>
              <a:t>any </a:t>
            </a:r>
            <a:r>
              <a:rPr lang="en-US" dirty="0"/>
              <a:t>administrators put passwords into the body of </a:t>
            </a:r>
            <a:r>
              <a:rPr lang="en-US" dirty="0" smtClean="0"/>
              <a:t>the script</a:t>
            </a:r>
          </a:p>
          <a:p>
            <a:r>
              <a:rPr lang="en-US" dirty="0"/>
              <a:t>Get-Credential and Read-Host, two ways to supply username and </a:t>
            </a:r>
            <a:r>
              <a:rPr lang="en-US" dirty="0" smtClean="0"/>
              <a:t>password</a:t>
            </a:r>
          </a:p>
          <a:p>
            <a:r>
              <a:rPr lang="en-US" dirty="0" err="1"/>
              <a:t>ConvertTo-SecureString</a:t>
            </a:r>
            <a:r>
              <a:rPr lang="en-US" dirty="0"/>
              <a:t> </a:t>
            </a:r>
            <a:r>
              <a:rPr lang="en-US" dirty="0" smtClean="0"/>
              <a:t>– </a:t>
            </a:r>
            <a:r>
              <a:rPr lang="en-US" dirty="0"/>
              <a:t>convert plain text or encrypted standard strings into a </a:t>
            </a:r>
            <a:r>
              <a:rPr lang="en-US" dirty="0" err="1"/>
              <a:t>SecureString</a:t>
            </a:r>
            <a:r>
              <a:rPr lang="en-US" dirty="0"/>
              <a:t> object</a:t>
            </a:r>
            <a:endParaRPr lang="en-US" dirty="0" smtClean="0"/>
          </a:p>
          <a:p>
            <a:r>
              <a:rPr lang="en-US" dirty="0" err="1" smtClean="0"/>
              <a:t>ConvertFrom-SecureString</a:t>
            </a:r>
            <a:r>
              <a:rPr lang="en-US" dirty="0" smtClean="0"/>
              <a:t> – </a:t>
            </a:r>
            <a:r>
              <a:rPr lang="en-US" dirty="0"/>
              <a:t> convert secure strings into encrypted standard strings</a:t>
            </a:r>
            <a:endParaRPr lang="en-US" dirty="0" smtClean="0"/>
          </a:p>
          <a:p>
            <a:r>
              <a:rPr lang="en-US" dirty="0" smtClean="0"/>
              <a:t>Uses </a:t>
            </a:r>
            <a:r>
              <a:rPr lang="en-US" dirty="0"/>
              <a:t>Windows Data Protection API (</a:t>
            </a:r>
            <a:r>
              <a:rPr lang="en-US" dirty="0">
                <a:hlinkClick r:id="rId3"/>
              </a:rPr>
              <a:t>DPAPI</a:t>
            </a:r>
            <a:r>
              <a:rPr lang="en-US" dirty="0"/>
              <a:t>) to encrypt/decrypt </a:t>
            </a:r>
            <a:r>
              <a:rPr lang="en-US" dirty="0" smtClean="0"/>
              <a:t>strings</a:t>
            </a:r>
          </a:p>
          <a:p>
            <a:r>
              <a:rPr lang="en-US" dirty="0"/>
              <a:t>N</a:t>
            </a:r>
            <a:r>
              <a:rPr lang="en-US" dirty="0" smtClean="0"/>
              <a:t>ot </a:t>
            </a:r>
            <a:r>
              <a:rPr lang="en-US" dirty="0"/>
              <a:t>foolproof, but it’s pretty good</a:t>
            </a:r>
          </a:p>
          <a:p>
            <a:r>
              <a:rPr lang="en-US" dirty="0" smtClean="0"/>
              <a:t>Works only </a:t>
            </a:r>
            <a:r>
              <a:rPr lang="en-US" dirty="0"/>
              <a:t>for the same user on the same </a:t>
            </a:r>
            <a:r>
              <a:rPr lang="en-US" dirty="0" smtClean="0"/>
              <a:t>computer</a:t>
            </a:r>
          </a:p>
          <a:p>
            <a:r>
              <a:rPr lang="en-US" dirty="0" smtClean="0"/>
              <a:t>To use stored credentials from any machine use </a:t>
            </a:r>
            <a:r>
              <a:rPr lang="en-US" dirty="0"/>
              <a:t>Key/</a:t>
            </a:r>
            <a:r>
              <a:rPr lang="en-US" dirty="0" err="1"/>
              <a:t>SecureKey</a:t>
            </a:r>
            <a:r>
              <a:rPr lang="en-US" dirty="0"/>
              <a:t>, the Advanced Encryption </a:t>
            </a:r>
            <a:r>
              <a:rPr lang="en-US" dirty="0" smtClean="0"/>
              <a:t>Standard</a:t>
            </a:r>
            <a:endParaRPr lang="en-US" dirty="0"/>
          </a:p>
        </p:txBody>
      </p:sp>
      <p:sp>
        <p:nvSpPr>
          <p:cNvPr id="4" name="TextBox 3"/>
          <p:cNvSpPr txBox="1"/>
          <p:nvPr/>
        </p:nvSpPr>
        <p:spPr>
          <a:xfrm>
            <a:off x="8992354" y="6352254"/>
            <a:ext cx="2125045" cy="369556"/>
          </a:xfrm>
          <a:prstGeom prst="rect">
            <a:avLst/>
          </a:prstGeom>
          <a:noFill/>
        </p:spPr>
        <p:txBody>
          <a:bodyPr wrap="none" rtlCol="0">
            <a:spAutoFit/>
          </a:bodyPr>
          <a:lstStyle/>
          <a:p>
            <a:r>
              <a:rPr lang="en-US" sz="1801" dirty="0"/>
              <a:t>Demo Secure Strings</a:t>
            </a:r>
          </a:p>
        </p:txBody>
      </p:sp>
    </p:spTree>
    <p:extLst>
      <p:ext uri="{BB962C8B-B14F-4D97-AF65-F5344CB8AC3E}">
        <p14:creationId xmlns:p14="http://schemas.microsoft.com/office/powerpoint/2010/main" val="15148699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Remote sessions</a:t>
            </a:r>
            <a:endParaRPr lang="en-US" dirty="0"/>
          </a:p>
        </p:txBody>
      </p:sp>
      <p:sp>
        <p:nvSpPr>
          <p:cNvPr id="3" name="Content Placeholder 2"/>
          <p:cNvSpPr>
            <a:spLocks noGrp="1"/>
          </p:cNvSpPr>
          <p:nvPr>
            <p:ph idx="1"/>
          </p:nvPr>
        </p:nvSpPr>
        <p:spPr>
          <a:xfrm>
            <a:off x="1143000" y="1828800"/>
            <a:ext cx="10061317" cy="4115873"/>
          </a:xfrm>
        </p:spPr>
        <p:txBody>
          <a:bodyPr/>
          <a:lstStyle/>
          <a:p>
            <a:r>
              <a:rPr lang="en-US" dirty="0"/>
              <a:t>Unable to take advantage due to outdated security and risk avoidance </a:t>
            </a:r>
            <a:r>
              <a:rPr lang="en-US" dirty="0" smtClean="0"/>
              <a:t>policies</a:t>
            </a:r>
          </a:p>
          <a:p>
            <a:r>
              <a:rPr lang="en-US" dirty="0" err="1"/>
              <a:t>Remoting</a:t>
            </a:r>
            <a:r>
              <a:rPr lang="en-US" dirty="0"/>
              <a:t> enables only </a:t>
            </a:r>
            <a:r>
              <a:rPr lang="en-US" dirty="0" err="1" smtClean="0"/>
              <a:t>Adminis</a:t>
            </a:r>
            <a:r>
              <a:rPr lang="en-US" dirty="0" smtClean="0"/>
              <a:t> to connect</a:t>
            </a:r>
            <a:r>
              <a:rPr lang="en-US" dirty="0"/>
              <a:t>, and </a:t>
            </a:r>
            <a:r>
              <a:rPr lang="en-US" dirty="0" smtClean="0"/>
              <a:t>they </a:t>
            </a:r>
            <a:r>
              <a:rPr lang="en-US" dirty="0"/>
              <a:t>can only run commands they have permission to run </a:t>
            </a:r>
            <a:endParaRPr lang="en-US" dirty="0" smtClean="0"/>
          </a:p>
          <a:p>
            <a:r>
              <a:rPr lang="en-US" dirty="0" smtClean="0"/>
              <a:t>With Server </a:t>
            </a:r>
            <a:r>
              <a:rPr lang="en-US" dirty="0"/>
              <a:t>2012, </a:t>
            </a:r>
            <a:r>
              <a:rPr lang="en-US" dirty="0" err="1" smtClean="0"/>
              <a:t>Remoting</a:t>
            </a:r>
            <a:r>
              <a:rPr lang="en-US" dirty="0" smtClean="0"/>
              <a:t> </a:t>
            </a:r>
            <a:r>
              <a:rPr lang="en-US" dirty="0"/>
              <a:t>is enabled by default and is mandatory for server management</a:t>
            </a:r>
            <a:r>
              <a:rPr lang="en-US" dirty="0" smtClean="0"/>
              <a:t>.</a:t>
            </a:r>
          </a:p>
        </p:txBody>
      </p:sp>
    </p:spTree>
    <p:extLst>
      <p:ext uri="{BB962C8B-B14F-4D97-AF65-F5344CB8AC3E}">
        <p14:creationId xmlns:p14="http://schemas.microsoft.com/office/powerpoint/2010/main" val="93303454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jobs</a:t>
            </a:r>
            <a:endParaRPr lang="en-US" dirty="0"/>
          </a:p>
        </p:txBody>
      </p:sp>
      <p:sp>
        <p:nvSpPr>
          <p:cNvPr id="3" name="Content Placeholder 2"/>
          <p:cNvSpPr>
            <a:spLocks noGrp="1"/>
          </p:cNvSpPr>
          <p:nvPr>
            <p:ph idx="1"/>
          </p:nvPr>
        </p:nvSpPr>
        <p:spPr>
          <a:xfrm>
            <a:off x="1141413" y="1752600"/>
            <a:ext cx="10137537" cy="4572754"/>
          </a:xfrm>
        </p:spPr>
        <p:txBody>
          <a:bodyPr>
            <a:normAutofit/>
          </a:bodyPr>
          <a:lstStyle/>
          <a:p>
            <a:r>
              <a:rPr lang="en-US" dirty="0"/>
              <a:t>A command may take a long time to </a:t>
            </a:r>
            <a:r>
              <a:rPr lang="en-US" dirty="0" smtClean="0"/>
              <a:t>execute</a:t>
            </a:r>
          </a:p>
          <a:p>
            <a:r>
              <a:rPr lang="en-US" dirty="0"/>
              <a:t>P</a:t>
            </a:r>
            <a:r>
              <a:rPr lang="en-US" dirty="0" smtClean="0"/>
              <a:t>ush </a:t>
            </a:r>
            <a:r>
              <a:rPr lang="en-US" dirty="0"/>
              <a:t>the long-running command into the </a:t>
            </a:r>
            <a:r>
              <a:rPr lang="en-US" dirty="0" smtClean="0"/>
              <a:t>background</a:t>
            </a:r>
          </a:p>
          <a:p>
            <a:r>
              <a:rPr lang="en-US" dirty="0"/>
              <a:t>B</a:t>
            </a:r>
            <a:r>
              <a:rPr lang="en-US" dirty="0" smtClean="0"/>
              <a:t>ackground job creates </a:t>
            </a:r>
            <a:r>
              <a:rPr lang="en-US" dirty="0"/>
              <a:t>new session that </a:t>
            </a:r>
            <a:r>
              <a:rPr lang="en-US" dirty="0" smtClean="0"/>
              <a:t>cannot be seen but execute </a:t>
            </a:r>
            <a:r>
              <a:rPr lang="en-US" dirty="0"/>
              <a:t>command within </a:t>
            </a:r>
            <a:r>
              <a:rPr lang="en-US" dirty="0" smtClean="0"/>
              <a:t>it</a:t>
            </a:r>
          </a:p>
          <a:p>
            <a:r>
              <a:rPr lang="en-US" dirty="0"/>
              <a:t>Each job has one parent and one or more child jobs, which does the actual </a:t>
            </a:r>
            <a:r>
              <a:rPr lang="en-US" dirty="0" smtClean="0"/>
              <a:t>work</a:t>
            </a:r>
          </a:p>
          <a:p>
            <a:r>
              <a:rPr lang="en-US" dirty="0"/>
              <a:t>Using the Get-</a:t>
            </a:r>
            <a:r>
              <a:rPr lang="en-US" dirty="0" err="1"/>
              <a:t>WMIObject</a:t>
            </a:r>
            <a:r>
              <a:rPr lang="en-US" dirty="0"/>
              <a:t> and Invoke-Command to create background jobs</a:t>
            </a:r>
          </a:p>
          <a:p>
            <a:r>
              <a:rPr lang="en-US" sz="2401" dirty="0"/>
              <a:t>Stopping and Waiting for Jobs</a:t>
            </a:r>
          </a:p>
          <a:p>
            <a:pPr lvl="1"/>
            <a:r>
              <a:rPr lang="en-US" dirty="0" smtClean="0"/>
              <a:t>Stop-Job </a:t>
            </a:r>
            <a:r>
              <a:rPr lang="en-US" dirty="0"/>
              <a:t>: Stops a background job</a:t>
            </a:r>
          </a:p>
          <a:p>
            <a:pPr lvl="1"/>
            <a:r>
              <a:rPr lang="en-US" dirty="0" smtClean="0"/>
              <a:t>Wait-Job </a:t>
            </a:r>
            <a:r>
              <a:rPr lang="en-US" dirty="0"/>
              <a:t>: Suppresses command prompt until one or all of  background jobs running in the session are complete</a:t>
            </a:r>
            <a:endParaRPr lang="en-US" dirty="0" smtClean="0"/>
          </a:p>
        </p:txBody>
      </p:sp>
      <p:sp>
        <p:nvSpPr>
          <p:cNvPr id="4" name="TextBox 3"/>
          <p:cNvSpPr txBox="1"/>
          <p:nvPr/>
        </p:nvSpPr>
        <p:spPr>
          <a:xfrm>
            <a:off x="8763695" y="6375706"/>
            <a:ext cx="2371716" cy="369556"/>
          </a:xfrm>
          <a:prstGeom prst="rect">
            <a:avLst/>
          </a:prstGeom>
          <a:noFill/>
        </p:spPr>
        <p:txBody>
          <a:bodyPr wrap="none" rtlCol="0">
            <a:spAutoFit/>
          </a:bodyPr>
          <a:lstStyle/>
          <a:p>
            <a:r>
              <a:rPr lang="en-US" sz="1801" dirty="0"/>
              <a:t>Demo Background Jobs</a:t>
            </a:r>
          </a:p>
        </p:txBody>
      </p:sp>
    </p:spTree>
    <p:extLst>
      <p:ext uri="{BB962C8B-B14F-4D97-AF65-F5344CB8AC3E}">
        <p14:creationId xmlns:p14="http://schemas.microsoft.com/office/powerpoint/2010/main" val="15238804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PowerShell</a:t>
            </a:r>
            <a:endParaRPr lang="en-US" dirty="0"/>
          </a:p>
        </p:txBody>
      </p:sp>
      <p:sp>
        <p:nvSpPr>
          <p:cNvPr id="3" name="Content Placeholder 2"/>
          <p:cNvSpPr>
            <a:spLocks noGrp="1"/>
          </p:cNvSpPr>
          <p:nvPr>
            <p:ph idx="1"/>
          </p:nvPr>
        </p:nvSpPr>
        <p:spPr/>
        <p:txBody>
          <a:bodyPr>
            <a:normAutofit/>
          </a:bodyPr>
          <a:lstStyle/>
          <a:p>
            <a:r>
              <a:rPr lang="en-US" dirty="0" smtClean="0"/>
              <a:t>Improved Efficiency + Cost </a:t>
            </a:r>
            <a:r>
              <a:rPr lang="en-US" dirty="0"/>
              <a:t>S</a:t>
            </a:r>
            <a:r>
              <a:rPr lang="en-US" dirty="0" smtClean="0"/>
              <a:t>aving</a:t>
            </a:r>
            <a:endParaRPr lang="en-US" dirty="0"/>
          </a:p>
          <a:p>
            <a:r>
              <a:rPr lang="en-US" dirty="0" smtClean="0"/>
              <a:t>Standardization, Consistency and Manageability </a:t>
            </a:r>
            <a:endParaRPr lang="en-US" dirty="0"/>
          </a:p>
          <a:p>
            <a:r>
              <a:rPr lang="en-US" dirty="0" smtClean="0"/>
              <a:t>Re-Usability </a:t>
            </a:r>
            <a:endParaRPr lang="en-US" dirty="0"/>
          </a:p>
          <a:p>
            <a:r>
              <a:rPr lang="en-US" dirty="0" smtClean="0"/>
              <a:t>Faster</a:t>
            </a:r>
            <a:endParaRPr lang="en-US" dirty="0"/>
          </a:p>
          <a:p>
            <a:r>
              <a:rPr lang="en-US" dirty="0" smtClean="0"/>
              <a:t>Prevent Human Error</a:t>
            </a:r>
          </a:p>
          <a:p>
            <a:r>
              <a:rPr lang="en-US" dirty="0" smtClean="0"/>
              <a:t>Not Dependent on User Availability </a:t>
            </a:r>
          </a:p>
          <a:p>
            <a:r>
              <a:rPr lang="en-US" dirty="0" smtClean="0"/>
              <a:t>We need to work smarter and not, necessarily HARDER</a:t>
            </a:r>
          </a:p>
        </p:txBody>
      </p:sp>
    </p:spTree>
    <p:extLst>
      <p:ext uri="{BB962C8B-B14F-4D97-AF65-F5344CB8AC3E}">
        <p14:creationId xmlns:p14="http://schemas.microsoft.com/office/powerpoint/2010/main" val="537685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Agenda</a:t>
            </a:r>
            <a:endParaRPr lang="en-US" dirty="0"/>
          </a:p>
        </p:txBody>
      </p:sp>
      <p:sp>
        <p:nvSpPr>
          <p:cNvPr id="3" name="Content Placeholder 2"/>
          <p:cNvSpPr>
            <a:spLocks noGrp="1"/>
          </p:cNvSpPr>
          <p:nvPr>
            <p:ph idx="1"/>
          </p:nvPr>
        </p:nvSpPr>
        <p:spPr/>
        <p:txBody>
          <a:bodyPr>
            <a:normAutofit/>
          </a:bodyPr>
          <a:lstStyle/>
          <a:p>
            <a:r>
              <a:rPr lang="en-US" dirty="0" smtClean="0"/>
              <a:t>Default Values for Command Parameters</a:t>
            </a:r>
            <a:endParaRPr lang="en-US" dirty="0"/>
          </a:p>
          <a:p>
            <a:r>
              <a:rPr lang="en-US" dirty="0"/>
              <a:t>Error Handling</a:t>
            </a:r>
          </a:p>
          <a:p>
            <a:r>
              <a:rPr lang="en-US" dirty="0" smtClean="0"/>
              <a:t>Managing Active Directory</a:t>
            </a:r>
          </a:p>
          <a:p>
            <a:r>
              <a:rPr lang="en-US" dirty="0" smtClean="0"/>
              <a:t>Scripts</a:t>
            </a:r>
            <a:endParaRPr lang="en-US" dirty="0"/>
          </a:p>
        </p:txBody>
      </p:sp>
    </p:spTree>
    <p:extLst>
      <p:ext uri="{BB962C8B-B14F-4D97-AF65-F5344CB8AC3E}">
        <p14:creationId xmlns:p14="http://schemas.microsoft.com/office/powerpoint/2010/main" val="166250190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Snap-ins and Modules</a:t>
            </a:r>
            <a:endParaRPr lang="en-US" dirty="0"/>
          </a:p>
        </p:txBody>
      </p:sp>
      <p:sp>
        <p:nvSpPr>
          <p:cNvPr id="3" name="Content Placeholder 2"/>
          <p:cNvSpPr>
            <a:spLocks noGrp="1"/>
          </p:cNvSpPr>
          <p:nvPr>
            <p:ph idx="1"/>
          </p:nvPr>
        </p:nvSpPr>
        <p:spPr/>
        <p:txBody>
          <a:bodyPr>
            <a:normAutofit/>
          </a:bodyPr>
          <a:lstStyle/>
          <a:p>
            <a:r>
              <a:rPr lang="en-US" dirty="0"/>
              <a:t>Commands are shared by using </a:t>
            </a:r>
            <a:r>
              <a:rPr lang="en-US" dirty="0" smtClean="0"/>
              <a:t>Modules </a:t>
            </a:r>
            <a:r>
              <a:rPr lang="en-US" dirty="0"/>
              <a:t>and </a:t>
            </a:r>
            <a:r>
              <a:rPr lang="en-US" dirty="0" smtClean="0"/>
              <a:t>Snap-ins</a:t>
            </a:r>
            <a:endParaRPr lang="en-US" dirty="0"/>
          </a:p>
          <a:p>
            <a:r>
              <a:rPr lang="en-US" dirty="0"/>
              <a:t>M</a:t>
            </a:r>
            <a:r>
              <a:rPr lang="en-US" dirty="0" smtClean="0"/>
              <a:t>odules </a:t>
            </a:r>
            <a:r>
              <a:rPr lang="en-US" dirty="0"/>
              <a:t>and </a:t>
            </a:r>
            <a:r>
              <a:rPr lang="en-US" dirty="0" smtClean="0"/>
              <a:t>Snap-ins </a:t>
            </a:r>
            <a:r>
              <a:rPr lang="en-US" dirty="0"/>
              <a:t>are packages </a:t>
            </a:r>
            <a:r>
              <a:rPr lang="en-US" dirty="0" smtClean="0"/>
              <a:t>containing PowerShell commands </a:t>
            </a:r>
            <a:r>
              <a:rPr lang="en-US" dirty="0"/>
              <a:t>and other </a:t>
            </a:r>
            <a:r>
              <a:rPr lang="en-US" dirty="0" smtClean="0"/>
              <a:t>items</a:t>
            </a:r>
          </a:p>
          <a:p>
            <a:r>
              <a:rPr lang="en-US" dirty="0" smtClean="0"/>
              <a:t>After running </a:t>
            </a:r>
            <a:r>
              <a:rPr lang="en-US" dirty="0"/>
              <a:t>the module setup program or </a:t>
            </a:r>
            <a:r>
              <a:rPr lang="en-US" dirty="0" smtClean="0"/>
              <a:t>saving </a:t>
            </a:r>
            <a:r>
              <a:rPr lang="en-US" dirty="0"/>
              <a:t>the module to disk, </a:t>
            </a:r>
            <a:r>
              <a:rPr lang="en-US" dirty="0" err="1" smtClean="0"/>
              <a:t>cmdlets</a:t>
            </a:r>
            <a:r>
              <a:rPr lang="en-US" dirty="0" smtClean="0"/>
              <a:t> </a:t>
            </a:r>
            <a:r>
              <a:rPr lang="en-US" dirty="0"/>
              <a:t>and items in the </a:t>
            </a:r>
            <a:r>
              <a:rPr lang="en-US" dirty="0" smtClean="0"/>
              <a:t>module, can be used</a:t>
            </a:r>
          </a:p>
          <a:p>
            <a:r>
              <a:rPr lang="en-US" i="1" dirty="0" smtClean="0"/>
              <a:t>Snap-in</a:t>
            </a:r>
            <a:r>
              <a:rPr lang="en-US" dirty="0"/>
              <a:t> </a:t>
            </a:r>
            <a:r>
              <a:rPr lang="en-US" dirty="0" smtClean="0"/>
              <a:t>needs </a:t>
            </a:r>
            <a:r>
              <a:rPr lang="en-US" dirty="0"/>
              <a:t>to </a:t>
            </a:r>
            <a:r>
              <a:rPr lang="en-US" dirty="0" smtClean="0"/>
              <a:t>be installed before </a:t>
            </a:r>
            <a:r>
              <a:rPr lang="en-US" dirty="0" err="1" smtClean="0"/>
              <a:t>cmdlets</a:t>
            </a:r>
            <a:r>
              <a:rPr lang="en-US" dirty="0" smtClean="0"/>
              <a:t> or providers in it can be used</a:t>
            </a:r>
          </a:p>
          <a:p>
            <a:r>
              <a:rPr lang="en-US" dirty="0"/>
              <a:t>Snap-in can only contain </a:t>
            </a:r>
            <a:r>
              <a:rPr lang="en-US" dirty="0" err="1"/>
              <a:t>cmdlets</a:t>
            </a:r>
            <a:r>
              <a:rPr lang="en-US" dirty="0"/>
              <a:t> and providers, a Module can also contain other common PowerShell items such as functions, variables, aliases and PowerShell drives</a:t>
            </a:r>
            <a:endParaRPr lang="en-US" dirty="0" smtClean="0"/>
          </a:p>
          <a:p>
            <a:endParaRPr lang="en-US" dirty="0"/>
          </a:p>
        </p:txBody>
      </p:sp>
    </p:spTree>
    <p:extLst>
      <p:ext uri="{BB962C8B-B14F-4D97-AF65-F5344CB8AC3E}">
        <p14:creationId xmlns:p14="http://schemas.microsoft.com/office/powerpoint/2010/main" val="407221911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Snapins</a:t>
            </a:r>
            <a:endParaRPr lang="en-US" dirty="0"/>
          </a:p>
        </p:txBody>
      </p:sp>
      <p:sp>
        <p:nvSpPr>
          <p:cNvPr id="3" name="Content Placeholder 2"/>
          <p:cNvSpPr>
            <a:spLocks noGrp="1"/>
          </p:cNvSpPr>
          <p:nvPr>
            <p:ph idx="1"/>
          </p:nvPr>
        </p:nvSpPr>
        <p:spPr>
          <a:xfrm>
            <a:off x="1141413" y="1752600"/>
            <a:ext cx="9905999" cy="4572754"/>
          </a:xfrm>
        </p:spPr>
        <p:txBody>
          <a:bodyPr>
            <a:normAutofit/>
          </a:bodyPr>
          <a:lstStyle/>
          <a:p>
            <a:r>
              <a:rPr lang="en-US" dirty="0"/>
              <a:t>Old method to extend the </a:t>
            </a:r>
            <a:r>
              <a:rPr lang="en-US" dirty="0" smtClean="0"/>
              <a:t>shell, from V1</a:t>
            </a:r>
          </a:p>
          <a:p>
            <a:r>
              <a:rPr lang="en-US" dirty="0" smtClean="0"/>
              <a:t>Snapins </a:t>
            </a:r>
            <a:r>
              <a:rPr lang="en-US" dirty="0"/>
              <a:t>always have to be installed and registered with the operating system</a:t>
            </a:r>
            <a:endParaRPr lang="en-US" dirty="0" smtClean="0"/>
          </a:p>
          <a:p>
            <a:r>
              <a:rPr lang="en-US" dirty="0" smtClean="0"/>
              <a:t>PSSnapins </a:t>
            </a:r>
            <a:r>
              <a:rPr lang="en-US" dirty="0"/>
              <a:t>are saved in the </a:t>
            </a:r>
            <a:r>
              <a:rPr lang="en-US" dirty="0" smtClean="0"/>
              <a:t>registry</a:t>
            </a:r>
            <a:endParaRPr lang="en-US" dirty="0"/>
          </a:p>
          <a:p>
            <a:pPr lvl="1"/>
            <a:r>
              <a:rPr lang="en-US" dirty="0"/>
              <a:t>Computer\HKEY_LOCAL_MACHINE\SOFTWARE\Microsoft\PowerShell\1\</a:t>
            </a:r>
            <a:r>
              <a:rPr lang="en-US" dirty="0" err="1"/>
              <a:t>PowerShellSnapIns</a:t>
            </a:r>
            <a:r>
              <a:rPr lang="en-US" dirty="0"/>
              <a:t>\</a:t>
            </a:r>
          </a:p>
          <a:p>
            <a:r>
              <a:rPr lang="en-US" dirty="0" smtClean="0"/>
              <a:t>Disadvantages</a:t>
            </a:r>
          </a:p>
          <a:p>
            <a:pPr lvl="1"/>
            <a:r>
              <a:rPr lang="en-US" dirty="0" smtClean="0"/>
              <a:t>PSSnapins to be written in .NET and available as an Assembly</a:t>
            </a:r>
          </a:p>
          <a:p>
            <a:pPr lvl="1"/>
            <a:r>
              <a:rPr lang="en-US" dirty="0" smtClean="0"/>
              <a:t>Assemblies to be installed with a installutil.exe</a:t>
            </a:r>
          </a:p>
          <a:p>
            <a:r>
              <a:rPr lang="en-US" dirty="0"/>
              <a:t>Get a list of installed </a:t>
            </a:r>
            <a:r>
              <a:rPr lang="en-US" dirty="0" err="1"/>
              <a:t>snapin</a:t>
            </a:r>
            <a:r>
              <a:rPr lang="en-US" dirty="0"/>
              <a:t> names: </a:t>
            </a:r>
            <a:r>
              <a:rPr lang="en-US" i="1" dirty="0"/>
              <a:t>Get-</a:t>
            </a:r>
            <a:r>
              <a:rPr lang="en-US" i="1" dirty="0" err="1"/>
              <a:t>PSSnapin</a:t>
            </a:r>
            <a:r>
              <a:rPr lang="en-US" i="1" dirty="0"/>
              <a:t> -registered</a:t>
            </a:r>
          </a:p>
          <a:p>
            <a:r>
              <a:rPr lang="en-US" dirty="0"/>
              <a:t>Load a </a:t>
            </a:r>
            <a:r>
              <a:rPr lang="en-US" dirty="0" err="1"/>
              <a:t>snapin</a:t>
            </a:r>
            <a:r>
              <a:rPr lang="en-US" dirty="0"/>
              <a:t> by name: </a:t>
            </a:r>
            <a:r>
              <a:rPr lang="en-US" i="1" dirty="0"/>
              <a:t>Add-</a:t>
            </a:r>
            <a:r>
              <a:rPr lang="en-US" i="1" dirty="0" err="1"/>
              <a:t>PSSnapin</a:t>
            </a:r>
            <a:r>
              <a:rPr lang="en-US" i="1" dirty="0"/>
              <a:t> name</a:t>
            </a:r>
          </a:p>
          <a:p>
            <a:r>
              <a:rPr lang="en-US" dirty="0"/>
              <a:t>Show the commands in a </a:t>
            </a:r>
            <a:r>
              <a:rPr lang="en-US" dirty="0" err="1"/>
              <a:t>snapin</a:t>
            </a:r>
            <a:r>
              <a:rPr lang="en-US" dirty="0"/>
              <a:t>: </a:t>
            </a:r>
            <a:r>
              <a:rPr lang="en-US" i="1" dirty="0"/>
              <a:t>Get-Command -</a:t>
            </a:r>
            <a:r>
              <a:rPr lang="en-US" i="1" dirty="0" err="1"/>
              <a:t>pssnapin</a:t>
            </a:r>
            <a:r>
              <a:rPr lang="en-US" i="1" dirty="0"/>
              <a:t> name</a:t>
            </a:r>
          </a:p>
          <a:p>
            <a:r>
              <a:rPr lang="en-US" dirty="0"/>
              <a:t>Show loaded </a:t>
            </a:r>
            <a:r>
              <a:rPr lang="en-US" dirty="0" err="1"/>
              <a:t>snapins</a:t>
            </a:r>
            <a:r>
              <a:rPr lang="en-US" dirty="0"/>
              <a:t>: </a:t>
            </a:r>
            <a:r>
              <a:rPr lang="en-US" i="1" dirty="0"/>
              <a:t>Get-</a:t>
            </a:r>
            <a:r>
              <a:rPr lang="en-US" i="1" dirty="0" err="1"/>
              <a:t>PSSnapin</a:t>
            </a:r>
            <a:endParaRPr lang="en-US" i="1" dirty="0" smtClean="0"/>
          </a:p>
          <a:p>
            <a:endParaRPr lang="en-US" dirty="0"/>
          </a:p>
        </p:txBody>
      </p:sp>
    </p:spTree>
    <p:extLst>
      <p:ext uri="{BB962C8B-B14F-4D97-AF65-F5344CB8AC3E}">
        <p14:creationId xmlns:p14="http://schemas.microsoft.com/office/powerpoint/2010/main" val="3225102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a:t>Beginning </a:t>
            </a:r>
            <a:r>
              <a:rPr lang="en-US" dirty="0" smtClean="0"/>
              <a:t>with V3, </a:t>
            </a:r>
            <a:r>
              <a:rPr lang="en-US" dirty="0"/>
              <a:t>modules are imported into the session automatically the first time </a:t>
            </a:r>
            <a:r>
              <a:rPr lang="en-US" dirty="0" smtClean="0"/>
              <a:t>a </a:t>
            </a:r>
            <a:r>
              <a:rPr lang="en-US" dirty="0" err="1"/>
              <a:t>cmdlet</a:t>
            </a:r>
            <a:r>
              <a:rPr lang="en-US" dirty="0"/>
              <a:t> in the </a:t>
            </a:r>
            <a:r>
              <a:rPr lang="en-US" dirty="0" smtClean="0"/>
              <a:t>module is used.</a:t>
            </a:r>
          </a:p>
          <a:p>
            <a:r>
              <a:rPr lang="en-US" dirty="0"/>
              <a:t>PSM1 – Windows PowerShell module </a:t>
            </a:r>
            <a:r>
              <a:rPr lang="en-US" dirty="0" smtClean="0"/>
              <a:t>file</a:t>
            </a:r>
          </a:p>
          <a:p>
            <a:r>
              <a:rPr lang="en-US" dirty="0" smtClean="0"/>
              <a:t>Writing the first Module, Demo-Module</a:t>
            </a:r>
          </a:p>
          <a:p>
            <a:r>
              <a:rPr lang="en-US" dirty="0"/>
              <a:t>New-</a:t>
            </a:r>
            <a:r>
              <a:rPr lang="en-US" dirty="0" err="1"/>
              <a:t>ModuleManifest</a:t>
            </a:r>
            <a:endParaRPr lang="en-US" dirty="0"/>
          </a:p>
        </p:txBody>
      </p:sp>
      <p:sp>
        <p:nvSpPr>
          <p:cNvPr id="4" name="TextBox 3"/>
          <p:cNvSpPr txBox="1"/>
          <p:nvPr/>
        </p:nvSpPr>
        <p:spPr>
          <a:xfrm>
            <a:off x="9697846" y="6429221"/>
            <a:ext cx="1622983" cy="369428"/>
          </a:xfrm>
          <a:prstGeom prst="rect">
            <a:avLst/>
          </a:prstGeom>
          <a:noFill/>
        </p:spPr>
        <p:txBody>
          <a:bodyPr wrap="none" rtlCol="0">
            <a:spAutoFit/>
          </a:bodyPr>
          <a:lstStyle/>
          <a:p>
            <a:r>
              <a:rPr lang="en-US" sz="1801" dirty="0"/>
              <a:t>Demo Modules</a:t>
            </a:r>
          </a:p>
        </p:txBody>
      </p:sp>
    </p:spTree>
    <p:extLst>
      <p:ext uri="{BB962C8B-B14F-4D97-AF65-F5344CB8AC3E}">
        <p14:creationId xmlns:p14="http://schemas.microsoft.com/office/powerpoint/2010/main" val="1563638340"/>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a:t>M</a:t>
            </a:r>
            <a:r>
              <a:rPr lang="en-US" i="1" dirty="0" smtClean="0"/>
              <a:t>odule</a:t>
            </a:r>
            <a:r>
              <a:rPr lang="en-US" dirty="0"/>
              <a:t> is a set of related </a:t>
            </a:r>
            <a:r>
              <a:rPr lang="en-US" dirty="0" smtClean="0"/>
              <a:t>PowerShell </a:t>
            </a:r>
            <a:r>
              <a:rPr lang="en-US" dirty="0"/>
              <a:t>functionalities, grouped together as a convenient unit </a:t>
            </a:r>
            <a:endParaRPr lang="en-US" dirty="0" smtClean="0"/>
          </a:p>
          <a:p>
            <a:r>
              <a:rPr lang="en-US" dirty="0"/>
              <a:t>A</a:t>
            </a:r>
            <a:r>
              <a:rPr lang="en-US" dirty="0" smtClean="0"/>
              <a:t>llow </a:t>
            </a:r>
            <a:r>
              <a:rPr lang="en-US" dirty="0"/>
              <a:t>the modularization </a:t>
            </a:r>
            <a:r>
              <a:rPr lang="en-US" dirty="0" smtClean="0"/>
              <a:t>of </a:t>
            </a:r>
            <a:r>
              <a:rPr lang="en-US" dirty="0"/>
              <a:t>Windows PowerShell </a:t>
            </a:r>
            <a:r>
              <a:rPr lang="en-US" dirty="0" smtClean="0"/>
              <a:t>code</a:t>
            </a:r>
          </a:p>
          <a:p>
            <a:r>
              <a:rPr lang="en-US" dirty="0"/>
              <a:t>A module is made up of four basic components:</a:t>
            </a:r>
          </a:p>
          <a:p>
            <a:pPr lvl="1"/>
            <a:r>
              <a:rPr lang="en-US" dirty="0"/>
              <a:t>Some sort of code file – usually either a PowerShell </a:t>
            </a:r>
            <a:r>
              <a:rPr lang="en-US" dirty="0" smtClean="0"/>
              <a:t>script</a:t>
            </a:r>
            <a:endParaRPr lang="en-US" dirty="0"/>
          </a:p>
          <a:p>
            <a:pPr lvl="1"/>
            <a:r>
              <a:rPr lang="en-US" dirty="0"/>
              <a:t>Anything else that the above code file may need, such as additional assemblies, help files, or </a:t>
            </a:r>
            <a:r>
              <a:rPr lang="en-US" dirty="0" smtClean="0"/>
              <a:t>scripts</a:t>
            </a:r>
            <a:endParaRPr lang="en-US" dirty="0"/>
          </a:p>
          <a:p>
            <a:pPr lvl="1"/>
            <a:r>
              <a:rPr lang="en-US" dirty="0"/>
              <a:t>M</a:t>
            </a:r>
            <a:r>
              <a:rPr lang="en-US" dirty="0" smtClean="0"/>
              <a:t>anifest </a:t>
            </a:r>
            <a:r>
              <a:rPr lang="en-US" dirty="0"/>
              <a:t>file that </a:t>
            </a:r>
            <a:r>
              <a:rPr lang="en-US" dirty="0" smtClean="0"/>
              <a:t>describes </a:t>
            </a:r>
            <a:r>
              <a:rPr lang="en-US" dirty="0"/>
              <a:t>above files, </a:t>
            </a:r>
            <a:r>
              <a:rPr lang="en-US" dirty="0" smtClean="0"/>
              <a:t>stores </a:t>
            </a:r>
            <a:r>
              <a:rPr lang="en-US" dirty="0" err="1"/>
              <a:t>metadada</a:t>
            </a:r>
            <a:r>
              <a:rPr lang="en-US" dirty="0"/>
              <a:t> such as author and versioning </a:t>
            </a:r>
            <a:r>
              <a:rPr lang="en-US" dirty="0" smtClean="0"/>
              <a:t>information</a:t>
            </a:r>
            <a:endParaRPr lang="en-US" dirty="0"/>
          </a:p>
          <a:p>
            <a:pPr lvl="1"/>
            <a:r>
              <a:rPr lang="en-US" dirty="0"/>
              <a:t>D</a:t>
            </a:r>
            <a:r>
              <a:rPr lang="en-US" dirty="0" smtClean="0"/>
              <a:t>irectory </a:t>
            </a:r>
            <a:r>
              <a:rPr lang="en-US" dirty="0"/>
              <a:t>that contains all </a:t>
            </a:r>
            <a:r>
              <a:rPr lang="en-US" dirty="0" smtClean="0"/>
              <a:t>the </a:t>
            </a:r>
            <a:r>
              <a:rPr lang="en-US" dirty="0"/>
              <a:t>above content, and is located where PowerShell can reasonably find </a:t>
            </a:r>
            <a:r>
              <a:rPr lang="en-US" dirty="0" smtClean="0"/>
              <a:t>it</a:t>
            </a:r>
            <a:endParaRPr lang="en-US" dirty="0"/>
          </a:p>
          <a:p>
            <a:r>
              <a:rPr lang="en-US" dirty="0" smtClean="0"/>
              <a:t>Writing </a:t>
            </a:r>
            <a:r>
              <a:rPr lang="en-US" dirty="0" smtClean="0"/>
              <a:t>the first Module, Demo-Module</a:t>
            </a:r>
          </a:p>
          <a:p>
            <a:r>
              <a:rPr lang="en-US" dirty="0" smtClean="0"/>
              <a:t>Script Module, Binary Module, Manifest Module and Dynamic Module</a:t>
            </a:r>
            <a:endParaRPr lang="en-US" dirty="0"/>
          </a:p>
        </p:txBody>
      </p:sp>
      <p:sp>
        <p:nvSpPr>
          <p:cNvPr id="4" name="TextBox 3"/>
          <p:cNvSpPr txBox="1"/>
          <p:nvPr/>
        </p:nvSpPr>
        <p:spPr>
          <a:xfrm>
            <a:off x="9697846" y="6429221"/>
            <a:ext cx="1622983" cy="369428"/>
          </a:xfrm>
          <a:prstGeom prst="rect">
            <a:avLst/>
          </a:prstGeom>
          <a:noFill/>
        </p:spPr>
        <p:txBody>
          <a:bodyPr wrap="none" rtlCol="0">
            <a:spAutoFit/>
          </a:bodyPr>
          <a:lstStyle/>
          <a:p>
            <a:r>
              <a:rPr lang="en-US" sz="1801" dirty="0"/>
              <a:t>Demo Modules</a:t>
            </a:r>
          </a:p>
        </p:txBody>
      </p:sp>
    </p:spTree>
    <p:extLst>
      <p:ext uri="{BB962C8B-B14F-4D97-AF65-F5344CB8AC3E}">
        <p14:creationId xmlns:p14="http://schemas.microsoft.com/office/powerpoint/2010/main" val="482137336"/>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1270001" y="1752600"/>
            <a:ext cx="10161388" cy="4419600"/>
          </a:xfrm>
        </p:spPr>
        <p:txBody>
          <a:bodyPr>
            <a:normAutofit lnSpcReduction="10000"/>
          </a:bodyPr>
          <a:lstStyle/>
          <a:p>
            <a:r>
              <a:rPr lang="en-US" dirty="0" smtClean="0"/>
              <a:t>‘Terminating’ and ‘Non-Terminating’ errors</a:t>
            </a:r>
          </a:p>
          <a:p>
            <a:r>
              <a:rPr lang="en-US" dirty="0" smtClean="0"/>
              <a:t>Global variables -</a:t>
            </a:r>
            <a:r>
              <a:rPr lang="en-US" dirty="0"/>
              <a:t> </a:t>
            </a:r>
            <a:r>
              <a:rPr lang="en-US" dirty="0" smtClean="0"/>
              <a:t>$</a:t>
            </a:r>
            <a:r>
              <a:rPr lang="en-US" dirty="0"/>
              <a:t>E</a:t>
            </a:r>
            <a:r>
              <a:rPr lang="en-US" dirty="0" smtClean="0"/>
              <a:t>rror and –</a:t>
            </a:r>
            <a:r>
              <a:rPr lang="en-US" dirty="0" err="1" smtClean="0"/>
              <a:t>ErrorVariable</a:t>
            </a:r>
            <a:endParaRPr lang="en-US" dirty="0" smtClean="0"/>
          </a:p>
          <a:p>
            <a:pPr lvl="1"/>
            <a:r>
              <a:rPr lang="en-US" b="1" dirty="0"/>
              <a:t>Get-Item C:\ -</a:t>
            </a:r>
            <a:r>
              <a:rPr lang="en-US" b="1" dirty="0" err="1"/>
              <a:t>ErrorVariable</a:t>
            </a:r>
            <a:r>
              <a:rPr lang="en-US" b="1" dirty="0"/>
              <a:t> err</a:t>
            </a:r>
          </a:p>
          <a:p>
            <a:pPr lvl="1"/>
            <a:r>
              <a:rPr lang="en-US" b="1" dirty="0"/>
              <a:t>$</a:t>
            </a:r>
            <a:r>
              <a:rPr lang="en-US" b="1" dirty="0" err="1"/>
              <a:t>err.GetType</a:t>
            </a:r>
            <a:r>
              <a:rPr lang="en-US" b="1" dirty="0"/>
              <a:t>().</a:t>
            </a:r>
            <a:r>
              <a:rPr lang="en-US" b="1" dirty="0" err="1"/>
              <a:t>FullName</a:t>
            </a:r>
            <a:endParaRPr lang="en-US" b="1" dirty="0"/>
          </a:p>
          <a:p>
            <a:pPr lvl="1"/>
            <a:r>
              <a:rPr lang="en-US" b="1" dirty="0"/>
              <a:t>$</a:t>
            </a:r>
            <a:r>
              <a:rPr lang="en-US" b="1" dirty="0" err="1"/>
              <a:t>err.count</a:t>
            </a:r>
            <a:endParaRPr lang="en-US" b="1" dirty="0"/>
          </a:p>
          <a:p>
            <a:pPr lvl="1"/>
            <a:r>
              <a:rPr lang="en-US" b="1" dirty="0"/>
              <a:t>Get-Item c:\doesntexist.txt -</a:t>
            </a:r>
            <a:r>
              <a:rPr lang="en-US" b="1" dirty="0" err="1"/>
              <a:t>ErrorVariable</a:t>
            </a:r>
            <a:r>
              <a:rPr lang="en-US" b="1" dirty="0"/>
              <a:t> err </a:t>
            </a:r>
            <a:r>
              <a:rPr lang="en-US" b="1" dirty="0" smtClean="0"/>
              <a:t>–</a:t>
            </a:r>
            <a:r>
              <a:rPr lang="en-US" b="1" dirty="0" err="1" smtClean="0"/>
              <a:t>erroraction</a:t>
            </a:r>
            <a:r>
              <a:rPr lang="en-US" b="1" dirty="0" smtClean="0"/>
              <a:t> </a:t>
            </a:r>
            <a:r>
              <a:rPr lang="en-US" b="1" dirty="0" err="1" smtClean="0"/>
              <a:t>SilentlyContinue</a:t>
            </a:r>
            <a:endParaRPr lang="en-US" b="1" dirty="0"/>
          </a:p>
          <a:p>
            <a:pPr lvl="1"/>
            <a:r>
              <a:rPr lang="en-US" b="1" dirty="0"/>
              <a:t>$</a:t>
            </a:r>
            <a:r>
              <a:rPr lang="en-US" b="1" dirty="0" smtClean="0"/>
              <a:t>err[0]</a:t>
            </a:r>
          </a:p>
          <a:p>
            <a:pPr lvl="1"/>
            <a:r>
              <a:rPr lang="en-US" b="1" dirty="0" smtClean="0"/>
              <a:t>Error[0]</a:t>
            </a:r>
          </a:p>
          <a:p>
            <a:pPr lvl="1"/>
            <a:r>
              <a:rPr lang="en-US" b="1" dirty="0" smtClean="0"/>
              <a:t>Error[0] |GM</a:t>
            </a:r>
          </a:p>
          <a:p>
            <a:pPr lvl="2"/>
            <a:r>
              <a:rPr lang="en-US" b="1" i="1" dirty="0"/>
              <a:t>$error[0].</a:t>
            </a:r>
            <a:r>
              <a:rPr lang="en-US" b="1" i="1" dirty="0" err="1"/>
              <a:t>InvocationInfo</a:t>
            </a:r>
            <a:r>
              <a:rPr lang="en-US" dirty="0"/>
              <a:t> provides details </a:t>
            </a:r>
            <a:r>
              <a:rPr lang="en-US" dirty="0" smtClean="0"/>
              <a:t>about context </a:t>
            </a:r>
            <a:r>
              <a:rPr lang="en-US" dirty="0"/>
              <a:t>which </a:t>
            </a:r>
            <a:r>
              <a:rPr lang="en-US" dirty="0" smtClean="0"/>
              <a:t>command </a:t>
            </a:r>
            <a:r>
              <a:rPr lang="en-US" dirty="0"/>
              <a:t>was executed, if </a:t>
            </a:r>
            <a:r>
              <a:rPr lang="en-US" dirty="0" smtClean="0"/>
              <a:t>available</a:t>
            </a:r>
            <a:endParaRPr lang="en-US" dirty="0"/>
          </a:p>
          <a:p>
            <a:pPr lvl="2"/>
            <a:r>
              <a:rPr lang="en-US" b="1" i="1" dirty="0"/>
              <a:t>$error[0].Exception</a:t>
            </a:r>
            <a:r>
              <a:rPr lang="en-US" dirty="0"/>
              <a:t> </a:t>
            </a:r>
            <a:r>
              <a:rPr lang="en-US" dirty="0" smtClean="0"/>
              <a:t>contains </a:t>
            </a:r>
            <a:r>
              <a:rPr lang="en-US" dirty="0"/>
              <a:t>original exception object as it was thrown to </a:t>
            </a:r>
            <a:r>
              <a:rPr lang="en-US" dirty="0" smtClean="0"/>
              <a:t>PowerShell</a:t>
            </a:r>
          </a:p>
          <a:p>
            <a:pPr lvl="2"/>
            <a:r>
              <a:rPr lang="en-US" b="1" dirty="0"/>
              <a:t>$error[0].Exception | gm</a:t>
            </a:r>
          </a:p>
          <a:p>
            <a:pPr lvl="2"/>
            <a:r>
              <a:rPr lang="en-US" b="1" dirty="0"/>
              <a:t>$error[0].</a:t>
            </a:r>
            <a:r>
              <a:rPr lang="en-US" b="1" dirty="0" err="1" smtClean="0"/>
              <a:t>Exception.StackTrace</a:t>
            </a:r>
            <a:endParaRPr lang="en-US" b="1" dirty="0" smtClean="0"/>
          </a:p>
          <a:p>
            <a:r>
              <a:rPr lang="en-US" b="1" dirty="0"/>
              <a:t>$LASTEXITCODE</a:t>
            </a:r>
            <a:r>
              <a:rPr lang="en-US" dirty="0"/>
              <a:t> and </a:t>
            </a:r>
            <a:r>
              <a:rPr lang="en-US" b="1" dirty="0"/>
              <a:t>$?</a:t>
            </a:r>
            <a:r>
              <a:rPr lang="en-US" dirty="0"/>
              <a:t> </a:t>
            </a:r>
            <a:endParaRPr lang="en-US" b="1" dirty="0"/>
          </a:p>
        </p:txBody>
      </p:sp>
    </p:spTree>
    <p:extLst>
      <p:ext uri="{BB962C8B-B14F-4D97-AF65-F5344CB8AC3E}">
        <p14:creationId xmlns:p14="http://schemas.microsoft.com/office/powerpoint/2010/main" val="2041618307"/>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a:t>
            </a:r>
            <a:r>
              <a:rPr lang="en-US" b="1" dirty="0" err="1" smtClean="0"/>
              <a:t>ErrorAction</a:t>
            </a:r>
            <a:r>
              <a:rPr lang="en-US" b="1" dirty="0" smtClean="0"/>
              <a:t> (-</a:t>
            </a:r>
            <a:r>
              <a:rPr lang="en-US" b="1" dirty="0" err="1" smtClean="0"/>
              <a:t>ea</a:t>
            </a:r>
            <a:r>
              <a:rPr lang="en-US" b="1" dirty="0" smtClean="0"/>
              <a:t>)</a:t>
            </a:r>
            <a:endParaRPr lang="en-US" b="1" dirty="0"/>
          </a:p>
          <a:p>
            <a:pPr lvl="1"/>
            <a:r>
              <a:rPr lang="en-US" dirty="0" err="1"/>
              <a:t>SilentlyContinue</a:t>
            </a:r>
            <a:r>
              <a:rPr lang="en-US" dirty="0"/>
              <a:t> </a:t>
            </a:r>
            <a:r>
              <a:rPr lang="en-US" dirty="0" smtClean="0"/>
              <a:t>(0)– </a:t>
            </a:r>
            <a:r>
              <a:rPr lang="en-US" dirty="0"/>
              <a:t>error messages are suppressed and execution continues</a:t>
            </a:r>
          </a:p>
          <a:p>
            <a:pPr lvl="1"/>
            <a:r>
              <a:rPr lang="en-US" dirty="0"/>
              <a:t>Stop – forces execution to stop, behaving like a terminating error</a:t>
            </a:r>
          </a:p>
          <a:p>
            <a:pPr lvl="1"/>
            <a:r>
              <a:rPr lang="en-US" dirty="0"/>
              <a:t>Continue – the default option. Errors will display and execution will continue</a:t>
            </a:r>
          </a:p>
          <a:p>
            <a:pPr lvl="1"/>
            <a:r>
              <a:rPr lang="en-US" dirty="0"/>
              <a:t>Inquire – prompt the user for input to see if we should proceed</a:t>
            </a:r>
          </a:p>
          <a:p>
            <a:pPr lvl="1"/>
            <a:r>
              <a:rPr lang="en-US" dirty="0"/>
              <a:t>Ignore – (new in v3) – the error is ignored and not logged to the error stream</a:t>
            </a:r>
          </a:p>
          <a:p>
            <a:r>
              <a:rPr lang="en-US" dirty="0"/>
              <a:t>P</a:t>
            </a:r>
            <a:r>
              <a:rPr lang="en-US" dirty="0" smtClean="0"/>
              <a:t>reference variable - $</a:t>
            </a:r>
            <a:r>
              <a:rPr lang="en-US" dirty="0" err="1" smtClean="0"/>
              <a:t>ErrorActionPreference</a:t>
            </a:r>
            <a:endParaRPr lang="en-US" dirty="0" smtClean="0"/>
          </a:p>
          <a:p>
            <a:r>
              <a:rPr lang="en-US" dirty="0"/>
              <a:t>-</a:t>
            </a:r>
            <a:r>
              <a:rPr lang="en-US" dirty="0" err="1"/>
              <a:t>ErrorAction</a:t>
            </a:r>
            <a:r>
              <a:rPr lang="en-US" dirty="0"/>
              <a:t> will override the $</a:t>
            </a:r>
            <a:r>
              <a:rPr lang="en-US" dirty="0" err="1"/>
              <a:t>ErrorActionPreference</a:t>
            </a:r>
            <a:endParaRPr lang="en-US" dirty="0" smtClean="0"/>
          </a:p>
          <a:p>
            <a:r>
              <a:rPr lang="en-US" dirty="0"/>
              <a:t>W</a:t>
            </a:r>
            <a:r>
              <a:rPr lang="en-US" dirty="0" smtClean="0"/>
              <a:t>hen -</a:t>
            </a:r>
            <a:r>
              <a:rPr lang="en-US" dirty="0" err="1"/>
              <a:t>ErrorVariable</a:t>
            </a:r>
            <a:r>
              <a:rPr lang="en-US" dirty="0"/>
              <a:t> </a:t>
            </a:r>
            <a:r>
              <a:rPr lang="en-US" dirty="0" smtClean="0"/>
              <a:t>parameter is used, </a:t>
            </a:r>
            <a:r>
              <a:rPr lang="en-US" dirty="0"/>
              <a:t>the $error variable is still </a:t>
            </a:r>
            <a:r>
              <a:rPr lang="en-US" dirty="0" smtClean="0"/>
              <a:t>gets updated</a:t>
            </a:r>
          </a:p>
          <a:p>
            <a:pPr lvl="1"/>
            <a:r>
              <a:rPr lang="en-US" b="1" dirty="0"/>
              <a:t>Stop-Process -Name </a:t>
            </a:r>
            <a:r>
              <a:rPr lang="en-US" b="1" dirty="0" err="1"/>
              <a:t>invalidprocess</a:t>
            </a:r>
            <a:r>
              <a:rPr lang="en-US" b="1" dirty="0"/>
              <a:t> -</a:t>
            </a:r>
            <a:r>
              <a:rPr lang="en-US" b="1" dirty="0" err="1"/>
              <a:t>ErrorVariable</a:t>
            </a:r>
            <a:r>
              <a:rPr lang="en-US" b="1" dirty="0"/>
              <a:t> </a:t>
            </a:r>
            <a:r>
              <a:rPr lang="en-US" b="1" dirty="0" err="1" smtClean="0"/>
              <a:t>ProcessError</a:t>
            </a:r>
            <a:endParaRPr lang="en-US" b="1" dirty="0" smtClean="0"/>
          </a:p>
          <a:p>
            <a:pPr lvl="1"/>
            <a:r>
              <a:rPr lang="en-US" b="1" dirty="0" smtClean="0"/>
              <a:t>Stop-Process </a:t>
            </a:r>
            <a:r>
              <a:rPr lang="en-US" b="1" dirty="0"/>
              <a:t>-Name invalidprocess2 -</a:t>
            </a:r>
            <a:r>
              <a:rPr lang="en-US" b="1" dirty="0" err="1"/>
              <a:t>ErrorVariable</a:t>
            </a:r>
            <a:r>
              <a:rPr lang="en-US" b="1" dirty="0"/>
              <a:t> +</a:t>
            </a:r>
            <a:r>
              <a:rPr lang="en-US" b="1" dirty="0" err="1" smtClean="0"/>
              <a:t>ProcessError</a:t>
            </a:r>
            <a:endParaRPr lang="en-US" b="1" dirty="0"/>
          </a:p>
          <a:p>
            <a:endParaRPr lang="en-US" dirty="0"/>
          </a:p>
        </p:txBody>
      </p:sp>
    </p:spTree>
    <p:extLst>
      <p:ext uri="{BB962C8B-B14F-4D97-AF65-F5344CB8AC3E}">
        <p14:creationId xmlns:p14="http://schemas.microsoft.com/office/powerpoint/2010/main" val="1187944885"/>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1270001" y="1752600"/>
            <a:ext cx="10161388" cy="4039216"/>
          </a:xfrm>
        </p:spPr>
        <p:txBody>
          <a:bodyPr>
            <a:normAutofit/>
          </a:bodyPr>
          <a:lstStyle/>
          <a:p>
            <a:r>
              <a:rPr lang="en-US" dirty="0" smtClean="0"/>
              <a:t>Try-Catch-Finally or Trap</a:t>
            </a:r>
          </a:p>
          <a:p>
            <a:pPr lvl="1"/>
            <a:r>
              <a:rPr lang="en-US" dirty="0" smtClean="0"/>
              <a:t>Handles </a:t>
            </a:r>
            <a:r>
              <a:rPr lang="en-US" dirty="0"/>
              <a:t>terminating errors </a:t>
            </a:r>
            <a:r>
              <a:rPr lang="en-US" dirty="0" smtClean="0"/>
              <a:t>in scripts</a:t>
            </a:r>
          </a:p>
          <a:p>
            <a:r>
              <a:rPr lang="en-US" b="1" dirty="0"/>
              <a:t>Try</a:t>
            </a:r>
            <a:r>
              <a:rPr lang="en-US" dirty="0"/>
              <a:t> - defines section of script you want to monitor for errors</a:t>
            </a:r>
          </a:p>
          <a:p>
            <a:r>
              <a:rPr lang="en-US" dirty="0" smtClean="0"/>
              <a:t>Error </a:t>
            </a:r>
            <a:r>
              <a:rPr lang="en-US" dirty="0"/>
              <a:t>is first saved to the </a:t>
            </a:r>
            <a:r>
              <a:rPr lang="en-US" b="1" dirty="0"/>
              <a:t>$Error </a:t>
            </a:r>
            <a:r>
              <a:rPr lang="en-US" dirty="0"/>
              <a:t>automatic variable </a:t>
            </a:r>
          </a:p>
          <a:p>
            <a:r>
              <a:rPr lang="en-US" dirty="0"/>
              <a:t>Then </a:t>
            </a:r>
            <a:r>
              <a:rPr lang="en-US" b="1" dirty="0"/>
              <a:t>Catch</a:t>
            </a:r>
            <a:r>
              <a:rPr lang="en-US" dirty="0"/>
              <a:t> is searched to handle error</a:t>
            </a:r>
          </a:p>
          <a:p>
            <a:r>
              <a:rPr lang="en-US" dirty="0"/>
              <a:t>If not found then Parent scope is searched for Catch</a:t>
            </a:r>
          </a:p>
          <a:p>
            <a:r>
              <a:rPr lang="en-US" dirty="0"/>
              <a:t>After Catch is complete or if no Catch block or Trap statement is found, </a:t>
            </a:r>
            <a:r>
              <a:rPr lang="en-US" b="1" dirty="0" smtClean="0"/>
              <a:t>Finally</a:t>
            </a:r>
            <a:r>
              <a:rPr lang="en-US" dirty="0" smtClean="0"/>
              <a:t> </a:t>
            </a:r>
            <a:r>
              <a:rPr lang="en-US" dirty="0"/>
              <a:t>is </a:t>
            </a:r>
            <a:r>
              <a:rPr lang="en-US" dirty="0" smtClean="0"/>
              <a:t>run</a:t>
            </a:r>
          </a:p>
          <a:p>
            <a:r>
              <a:rPr lang="en-US" dirty="0"/>
              <a:t>Try statement can include multiple Catch blocks for different kinds of </a:t>
            </a:r>
            <a:r>
              <a:rPr lang="en-US" dirty="0" smtClean="0"/>
              <a:t>errors</a:t>
            </a:r>
          </a:p>
          <a:p>
            <a:r>
              <a:rPr lang="en-US" dirty="0"/>
              <a:t>To handle Errors from non-PowerShell (</a:t>
            </a:r>
            <a:r>
              <a:rPr lang="en-US" dirty="0" err="1"/>
              <a:t>Robocopy</a:t>
            </a:r>
            <a:r>
              <a:rPr lang="en-US" dirty="0"/>
              <a:t>)processes use </a:t>
            </a:r>
            <a:r>
              <a:rPr lang="en-US" b="1" dirty="0"/>
              <a:t>$</a:t>
            </a:r>
            <a:r>
              <a:rPr lang="en-US" b="1" dirty="0" err="1"/>
              <a:t>LastExitCode</a:t>
            </a:r>
            <a:endParaRPr lang="en-US" b="1" dirty="0" smtClean="0"/>
          </a:p>
          <a:p>
            <a:endParaRPr lang="en-US" dirty="0" smtClean="0"/>
          </a:p>
          <a:p>
            <a:pPr lvl="1"/>
            <a:endParaRPr lang="en-US" dirty="0" smtClean="0"/>
          </a:p>
        </p:txBody>
      </p:sp>
    </p:spTree>
    <p:extLst>
      <p:ext uri="{BB962C8B-B14F-4D97-AF65-F5344CB8AC3E}">
        <p14:creationId xmlns:p14="http://schemas.microsoft.com/office/powerpoint/2010/main" val="421910434"/>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 - Finally</a:t>
            </a:r>
            <a:endParaRPr lang="en-US" dirty="0"/>
          </a:p>
        </p:txBody>
      </p:sp>
      <p:sp>
        <p:nvSpPr>
          <p:cNvPr id="3" name="Content Placeholder 2"/>
          <p:cNvSpPr>
            <a:spLocks noGrp="1"/>
          </p:cNvSpPr>
          <p:nvPr>
            <p:ph idx="1"/>
          </p:nvPr>
        </p:nvSpPr>
        <p:spPr>
          <a:xfrm>
            <a:off x="1066801" y="1675944"/>
            <a:ext cx="10058400" cy="4954290"/>
          </a:xfrm>
        </p:spPr>
        <p:txBody>
          <a:bodyPr>
            <a:normAutofit fontScale="55000" lnSpcReduction="20000"/>
          </a:bodyPr>
          <a:lstStyle/>
          <a:p>
            <a:r>
              <a:rPr lang="en-US" dirty="0"/>
              <a:t>try</a:t>
            </a:r>
          </a:p>
          <a:p>
            <a:r>
              <a:rPr lang="en-US" dirty="0"/>
              <a:t>   {</a:t>
            </a:r>
          </a:p>
          <a:p>
            <a:r>
              <a:rPr lang="en-US" dirty="0"/>
              <a:t>      $</a:t>
            </a:r>
            <a:r>
              <a:rPr lang="en-US" dirty="0" err="1"/>
              <a:t>wc</a:t>
            </a:r>
            <a:r>
              <a:rPr lang="en-US" dirty="0"/>
              <a:t> = new-object </a:t>
            </a:r>
            <a:r>
              <a:rPr lang="en-US" dirty="0" err="1"/>
              <a:t>System.Net.WebClient</a:t>
            </a:r>
            <a:endParaRPr lang="en-US" dirty="0"/>
          </a:p>
          <a:p>
            <a:r>
              <a:rPr lang="en-US" dirty="0"/>
              <a:t>      $</a:t>
            </a:r>
            <a:r>
              <a:rPr lang="en-US" dirty="0" err="1"/>
              <a:t>wc.DownloadFile</a:t>
            </a:r>
            <a:r>
              <a:rPr lang="en-US" dirty="0"/>
              <a:t>("http://www.contoso.com/MyDoc.doc")</a:t>
            </a:r>
          </a:p>
          <a:p>
            <a:r>
              <a:rPr lang="en-US" dirty="0"/>
              <a:t>    }</a:t>
            </a:r>
          </a:p>
          <a:p>
            <a:r>
              <a:rPr lang="en-US" dirty="0"/>
              <a:t>catch [</a:t>
            </a:r>
            <a:r>
              <a:rPr lang="en-US" dirty="0" err="1"/>
              <a:t>System.Net.WebException</a:t>
            </a:r>
            <a:r>
              <a:rPr lang="en-US" dirty="0"/>
              <a:t>],[</a:t>
            </a:r>
            <a:r>
              <a:rPr lang="en-US" dirty="0" err="1"/>
              <a:t>System.IO.IOException</a:t>
            </a:r>
            <a:r>
              <a:rPr lang="en-US" dirty="0"/>
              <a:t>]</a:t>
            </a:r>
          </a:p>
          <a:p>
            <a:r>
              <a:rPr lang="en-US" dirty="0"/>
              <a:t>    {</a:t>
            </a:r>
          </a:p>
          <a:p>
            <a:r>
              <a:rPr lang="en-US" dirty="0"/>
              <a:t>      "Unable to download MyDoc.doc from http://www.contoso.com."</a:t>
            </a:r>
          </a:p>
          <a:p>
            <a:r>
              <a:rPr lang="en-US" dirty="0"/>
              <a:t>    }</a:t>
            </a:r>
          </a:p>
          <a:p>
            <a:r>
              <a:rPr lang="en-US" dirty="0"/>
              <a:t>catch</a:t>
            </a:r>
          </a:p>
          <a:p>
            <a:r>
              <a:rPr lang="en-US" dirty="0"/>
              <a:t>    {</a:t>
            </a:r>
          </a:p>
          <a:p>
            <a:r>
              <a:rPr lang="en-US" dirty="0"/>
              <a:t>       "An error occurred that could not be resolved."</a:t>
            </a:r>
          </a:p>
          <a:p>
            <a:r>
              <a:rPr lang="en-US" dirty="0"/>
              <a:t>    </a:t>
            </a:r>
            <a:r>
              <a:rPr lang="en-US" dirty="0" smtClean="0"/>
              <a:t>}</a:t>
            </a:r>
          </a:p>
          <a:p>
            <a:r>
              <a:rPr lang="en-US" dirty="0" smtClean="0"/>
              <a:t>Finally</a:t>
            </a:r>
          </a:p>
          <a:p>
            <a:r>
              <a:rPr lang="en-US" dirty="0"/>
              <a:t> </a:t>
            </a:r>
            <a:r>
              <a:rPr lang="en-US" dirty="0" smtClean="0"/>
              <a:t> {</a:t>
            </a:r>
          </a:p>
          <a:p>
            <a:r>
              <a:rPr lang="en-US" dirty="0" smtClean="0"/>
              <a:t>     “Completed”</a:t>
            </a:r>
            <a:endParaRPr lang="en-US" dirty="0"/>
          </a:p>
          <a:p>
            <a:r>
              <a:rPr lang="en-US" dirty="0" smtClean="0"/>
              <a:t>  {</a:t>
            </a:r>
            <a:endParaRPr lang="en-US" dirty="0"/>
          </a:p>
        </p:txBody>
      </p:sp>
      <p:sp>
        <p:nvSpPr>
          <p:cNvPr id="4" name="TextBox 3"/>
          <p:cNvSpPr txBox="1"/>
          <p:nvPr/>
        </p:nvSpPr>
        <p:spPr>
          <a:xfrm>
            <a:off x="9297234" y="6172915"/>
            <a:ext cx="2161219" cy="369556"/>
          </a:xfrm>
          <a:prstGeom prst="rect">
            <a:avLst/>
          </a:prstGeom>
          <a:noFill/>
        </p:spPr>
        <p:txBody>
          <a:bodyPr wrap="none" rtlCol="0">
            <a:spAutoFit/>
          </a:bodyPr>
          <a:lstStyle/>
          <a:p>
            <a:r>
              <a:rPr lang="en-US" sz="1801" dirty="0"/>
              <a:t>Demo Error Handling</a:t>
            </a:r>
          </a:p>
        </p:txBody>
      </p:sp>
    </p:spTree>
    <p:extLst>
      <p:ext uri="{BB962C8B-B14F-4D97-AF65-F5344CB8AC3E}">
        <p14:creationId xmlns:p14="http://schemas.microsoft.com/office/powerpoint/2010/main" val="664892915"/>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17786"/>
            <a:ext cx="10289976" cy="905718"/>
          </a:xfrm>
        </p:spPr>
        <p:txBody>
          <a:bodyPr/>
          <a:lstStyle/>
          <a:p>
            <a:r>
              <a:rPr lang="en-US" dirty="0"/>
              <a:t>Managing Active </a:t>
            </a:r>
            <a:r>
              <a:rPr lang="en-US" dirty="0" smtClean="0"/>
              <a:t>Directory</a:t>
            </a:r>
            <a:endParaRPr lang="en-US" dirty="0"/>
          </a:p>
        </p:txBody>
      </p:sp>
      <p:sp>
        <p:nvSpPr>
          <p:cNvPr id="3" name="Content Placeholder 2"/>
          <p:cNvSpPr>
            <a:spLocks noGrp="1"/>
          </p:cNvSpPr>
          <p:nvPr>
            <p:ph idx="1"/>
          </p:nvPr>
        </p:nvSpPr>
        <p:spPr/>
        <p:txBody>
          <a:bodyPr>
            <a:normAutofit/>
          </a:bodyPr>
          <a:lstStyle/>
          <a:p>
            <a:r>
              <a:rPr lang="en-US" dirty="0" smtClean="0"/>
              <a:t>Prerequisites </a:t>
            </a:r>
          </a:p>
          <a:p>
            <a:r>
              <a:rPr lang="en-US" dirty="0" smtClean="0"/>
              <a:t>Connecting to Active Directory using the ADSI Provider</a:t>
            </a:r>
          </a:p>
          <a:p>
            <a:r>
              <a:rPr lang="en-US" dirty="0" smtClean="0"/>
              <a:t>The </a:t>
            </a:r>
            <a:r>
              <a:rPr lang="en-US" dirty="0"/>
              <a:t>Active Directory Name space</a:t>
            </a:r>
          </a:p>
          <a:p>
            <a:r>
              <a:rPr lang="en-US" dirty="0"/>
              <a:t>Creating Active Directory Structure using Organization Units</a:t>
            </a:r>
          </a:p>
          <a:p>
            <a:r>
              <a:rPr lang="en-US" dirty="0"/>
              <a:t>Creating, Modifying, and Deleting User Accounts</a:t>
            </a:r>
          </a:p>
        </p:txBody>
      </p:sp>
    </p:spTree>
    <p:extLst>
      <p:ext uri="{BB962C8B-B14F-4D97-AF65-F5344CB8AC3E}">
        <p14:creationId xmlns:p14="http://schemas.microsoft.com/office/powerpoint/2010/main" val="378945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1447800" y="1752600"/>
            <a:ext cx="9067800" cy="4602707"/>
          </a:xfrm>
          <a:prstGeom prst="rect">
            <a:avLst/>
          </a:prstGeom>
        </p:spPr>
      </p:pic>
    </p:spTree>
    <p:extLst>
      <p:ext uri="{BB962C8B-B14F-4D97-AF65-F5344CB8AC3E}">
        <p14:creationId xmlns:p14="http://schemas.microsoft.com/office/powerpoint/2010/main" val="1220023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Prerequisites</a:t>
            </a:r>
            <a:endParaRPr lang="en-US" dirty="0"/>
          </a:p>
        </p:txBody>
      </p:sp>
      <p:sp>
        <p:nvSpPr>
          <p:cNvPr id="3" name="Content Placeholder 2"/>
          <p:cNvSpPr>
            <a:spLocks noGrp="1"/>
          </p:cNvSpPr>
          <p:nvPr>
            <p:ph idx="1"/>
          </p:nvPr>
        </p:nvSpPr>
        <p:spPr/>
        <p:txBody>
          <a:bodyPr>
            <a:normAutofit/>
          </a:bodyPr>
          <a:lstStyle/>
          <a:p>
            <a:r>
              <a:rPr lang="en-US" dirty="0" smtClean="0"/>
              <a:t>Install AD Module as part of Windows 2008R2 or Windows 2012</a:t>
            </a:r>
          </a:p>
          <a:p>
            <a:r>
              <a:rPr lang="en-US" dirty="0" smtClean="0"/>
              <a:t>AD </a:t>
            </a:r>
            <a:r>
              <a:rPr lang="en-US" dirty="0"/>
              <a:t>module </a:t>
            </a:r>
            <a:r>
              <a:rPr lang="en-US" dirty="0" smtClean="0"/>
              <a:t>requires at least Server </a:t>
            </a:r>
            <a:r>
              <a:rPr lang="en-US" dirty="0"/>
              <a:t>2008 R2 DC in </a:t>
            </a:r>
            <a:r>
              <a:rPr lang="en-US" dirty="0" smtClean="0"/>
              <a:t>environment</a:t>
            </a:r>
            <a:endParaRPr lang="en-US" dirty="0"/>
          </a:p>
          <a:p>
            <a:r>
              <a:rPr lang="en-US" dirty="0"/>
              <a:t>AD Web Services service needs to be running on at least one DC in </a:t>
            </a:r>
            <a:r>
              <a:rPr lang="en-US" dirty="0" smtClean="0"/>
              <a:t>environment</a:t>
            </a:r>
          </a:p>
          <a:p>
            <a:r>
              <a:rPr lang="en-US" dirty="0" smtClean="0"/>
              <a:t>Windows </a:t>
            </a:r>
            <a:r>
              <a:rPr lang="en-US" dirty="0"/>
              <a:t>PowerShell and the .NET Framework 3.5.1 or 4.5 must be </a:t>
            </a:r>
            <a:r>
              <a:rPr lang="en-US" dirty="0" smtClean="0"/>
              <a:t>installed</a:t>
            </a:r>
          </a:p>
          <a:p>
            <a:r>
              <a:rPr lang="en-US" dirty="0" smtClean="0"/>
              <a:t>To </a:t>
            </a:r>
            <a:r>
              <a:rPr lang="en-US" dirty="0"/>
              <a:t>m</a:t>
            </a:r>
            <a:r>
              <a:rPr lang="en-US" dirty="0" smtClean="0"/>
              <a:t>anager AD from Windows 7 or 8</a:t>
            </a:r>
            <a:r>
              <a:rPr lang="en-US" dirty="0"/>
              <a:t>, install Remote Server Administration </a:t>
            </a:r>
            <a:r>
              <a:rPr lang="en-US" dirty="0" smtClean="0"/>
              <a:t>Tools </a:t>
            </a:r>
            <a:endParaRPr lang="en-US" dirty="0"/>
          </a:p>
        </p:txBody>
      </p:sp>
    </p:spTree>
    <p:extLst>
      <p:ext uri="{BB962C8B-B14F-4D97-AF65-F5344CB8AC3E}">
        <p14:creationId xmlns:p14="http://schemas.microsoft.com/office/powerpoint/2010/main" val="2428633207"/>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a:t>
            </a:r>
            <a:r>
              <a:rPr lang="en-US" dirty="0"/>
              <a:t>to </a:t>
            </a:r>
            <a:r>
              <a:rPr lang="en-US" dirty="0" smtClean="0"/>
              <a:t>Active Directory</a:t>
            </a:r>
            <a:endParaRPr lang="en-US" dirty="0"/>
          </a:p>
        </p:txBody>
      </p:sp>
      <p:sp>
        <p:nvSpPr>
          <p:cNvPr id="3" name="Content Placeholder 2"/>
          <p:cNvSpPr>
            <a:spLocks noGrp="1"/>
          </p:cNvSpPr>
          <p:nvPr>
            <p:ph idx="1"/>
          </p:nvPr>
        </p:nvSpPr>
        <p:spPr>
          <a:xfrm>
            <a:off x="1066801" y="1904603"/>
            <a:ext cx="10058400" cy="4496971"/>
          </a:xfrm>
        </p:spPr>
        <p:txBody>
          <a:bodyPr>
            <a:normAutofit lnSpcReduction="10000"/>
          </a:bodyPr>
          <a:lstStyle/>
          <a:p>
            <a:r>
              <a:rPr lang="en-US" dirty="0" smtClean="0"/>
              <a:t>Import Active Directory Management Module, if not already installed</a:t>
            </a:r>
          </a:p>
          <a:p>
            <a:r>
              <a:rPr lang="en-US" dirty="0" smtClean="0"/>
              <a:t>Tool </a:t>
            </a:r>
            <a:r>
              <a:rPr lang="en-US" dirty="0"/>
              <a:t>used to </a:t>
            </a:r>
            <a:r>
              <a:rPr lang="en-US" dirty="0" smtClean="0"/>
              <a:t>connect </a:t>
            </a:r>
            <a:r>
              <a:rPr lang="en-US" dirty="0"/>
              <a:t>is the Active Directory Services Interface (ADSI) </a:t>
            </a:r>
            <a:r>
              <a:rPr lang="en-US" dirty="0" smtClean="0"/>
              <a:t>Provider</a:t>
            </a:r>
          </a:p>
          <a:p>
            <a:pPr lvl="1"/>
            <a:r>
              <a:rPr lang="en-US" dirty="0"/>
              <a:t>$domain = [ADSI]"LDAP://</a:t>
            </a:r>
            <a:r>
              <a:rPr lang="en-US" dirty="0" smtClean="0"/>
              <a:t>dc=</a:t>
            </a:r>
            <a:r>
              <a:rPr lang="en-US" dirty="0" err="1" smtClean="0"/>
              <a:t>domain,dc</a:t>
            </a:r>
            <a:r>
              <a:rPr lang="en-US" dirty="0" smtClean="0"/>
              <a:t>=local</a:t>
            </a:r>
            <a:r>
              <a:rPr lang="en-US" dirty="0"/>
              <a:t>"</a:t>
            </a:r>
          </a:p>
          <a:p>
            <a:pPr lvl="1"/>
            <a:r>
              <a:rPr lang="en-US" dirty="0"/>
              <a:t>$users = [ADSI]"LDAP://</a:t>
            </a:r>
            <a:r>
              <a:rPr lang="en-US" dirty="0" err="1" smtClean="0"/>
              <a:t>cn</a:t>
            </a:r>
            <a:r>
              <a:rPr lang="en-US" dirty="0" smtClean="0"/>
              <a:t>=</a:t>
            </a:r>
            <a:r>
              <a:rPr lang="en-US" dirty="0" err="1" smtClean="0"/>
              <a:t>Users,dc</a:t>
            </a:r>
            <a:r>
              <a:rPr lang="en-US" dirty="0" smtClean="0"/>
              <a:t>=</a:t>
            </a:r>
            <a:r>
              <a:rPr lang="en-US" dirty="0" err="1" smtClean="0"/>
              <a:t>domain,dc</a:t>
            </a:r>
            <a:r>
              <a:rPr lang="en-US" dirty="0" smtClean="0"/>
              <a:t>=local</a:t>
            </a:r>
            <a:r>
              <a:rPr lang="en-US" dirty="0"/>
              <a:t>"</a:t>
            </a:r>
          </a:p>
          <a:p>
            <a:pPr lvl="1"/>
            <a:r>
              <a:rPr lang="en-US" dirty="0"/>
              <a:t>$</a:t>
            </a:r>
            <a:r>
              <a:rPr lang="en-US" dirty="0" err="1" smtClean="0"/>
              <a:t>users.Children</a:t>
            </a:r>
            <a:endParaRPr lang="en-US" dirty="0" smtClean="0"/>
          </a:p>
          <a:p>
            <a:r>
              <a:rPr lang="en-US" dirty="0" smtClean="0"/>
              <a:t>Use </a:t>
            </a:r>
            <a:r>
              <a:rPr lang="en-US" dirty="0"/>
              <a:t>the LDAP ADSI Provider as the </a:t>
            </a:r>
            <a:r>
              <a:rPr lang="en-US" dirty="0" smtClean="0"/>
              <a:t>connector</a:t>
            </a:r>
          </a:p>
          <a:p>
            <a:r>
              <a:rPr lang="en-US" dirty="0"/>
              <a:t>Active Directory </a:t>
            </a:r>
            <a:r>
              <a:rPr lang="en-US" dirty="0" err="1"/>
              <a:t>PSDrive</a:t>
            </a:r>
            <a:endParaRPr lang="en-US" dirty="0"/>
          </a:p>
          <a:p>
            <a:pPr lvl="1"/>
            <a:r>
              <a:rPr lang="en-US" dirty="0"/>
              <a:t>cd AD:</a:t>
            </a:r>
          </a:p>
          <a:p>
            <a:pPr lvl="1"/>
            <a:r>
              <a:rPr lang="en-US" dirty="0"/>
              <a:t>cd '.\</a:t>
            </a:r>
            <a:r>
              <a:rPr lang="en-US" dirty="0" smtClean="0"/>
              <a:t>DC=</a:t>
            </a:r>
            <a:r>
              <a:rPr lang="en-US" dirty="0" err="1" smtClean="0"/>
              <a:t>Domain,DC</a:t>
            </a:r>
            <a:r>
              <a:rPr lang="en-US" dirty="0" smtClean="0"/>
              <a:t>=local</a:t>
            </a:r>
            <a:r>
              <a:rPr lang="en-US" dirty="0"/>
              <a:t>'</a:t>
            </a:r>
          </a:p>
          <a:p>
            <a:pPr lvl="1"/>
            <a:r>
              <a:rPr lang="en-US" dirty="0"/>
              <a:t>cd .\CN=Users</a:t>
            </a:r>
          </a:p>
          <a:p>
            <a:pPr lvl="1"/>
            <a:r>
              <a:rPr lang="en-US" dirty="0" smtClean="0"/>
              <a:t>Dir</a:t>
            </a:r>
          </a:p>
          <a:p>
            <a:pPr lvl="1"/>
            <a:r>
              <a:rPr lang="en-US" dirty="0"/>
              <a:t>To return a list of groups from within the Users container</a:t>
            </a:r>
          </a:p>
          <a:p>
            <a:pPr lvl="2"/>
            <a:r>
              <a:rPr lang="en-US" b="1" dirty="0" smtClean="0"/>
              <a:t>Get-</a:t>
            </a:r>
            <a:r>
              <a:rPr lang="en-US" b="1" dirty="0" err="1" smtClean="0"/>
              <a:t>ChildItem</a:t>
            </a:r>
            <a:r>
              <a:rPr lang="en-US" b="1" dirty="0" smtClean="0"/>
              <a:t> </a:t>
            </a:r>
            <a:r>
              <a:rPr lang="en-US" b="1" dirty="0"/>
              <a:t>| Where-Object {$_.</a:t>
            </a:r>
            <a:r>
              <a:rPr lang="en-US" b="1" dirty="0" err="1"/>
              <a:t>ObjectClass</a:t>
            </a:r>
            <a:r>
              <a:rPr lang="en-US" b="1" dirty="0"/>
              <a:t> -</a:t>
            </a:r>
            <a:r>
              <a:rPr lang="en-US" b="1" dirty="0" err="1"/>
              <a:t>eq</a:t>
            </a:r>
            <a:r>
              <a:rPr lang="en-US" b="1" dirty="0"/>
              <a:t> "Group"} </a:t>
            </a:r>
            <a:endParaRPr lang="en-US" b="1" dirty="0" smtClean="0"/>
          </a:p>
        </p:txBody>
      </p:sp>
    </p:spTree>
    <p:extLst>
      <p:ext uri="{BB962C8B-B14F-4D97-AF65-F5344CB8AC3E}">
        <p14:creationId xmlns:p14="http://schemas.microsoft.com/office/powerpoint/2010/main" val="8976443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10" y="685086"/>
            <a:ext cx="9905998" cy="838418"/>
          </a:xfrm>
        </p:spPr>
        <p:txBody>
          <a:bodyPr>
            <a:normAutofit/>
          </a:bodyPr>
          <a:lstStyle/>
          <a:p>
            <a:r>
              <a:rPr lang="en-US" dirty="0" smtClean="0"/>
              <a:t>First Few </a:t>
            </a:r>
            <a:r>
              <a:rPr lang="en-US" dirty="0"/>
              <a:t>C</a:t>
            </a:r>
            <a:r>
              <a:rPr lang="en-US" dirty="0" smtClean="0"/>
              <a:t>ommands</a:t>
            </a:r>
            <a:endParaRPr lang="en-US" dirty="0"/>
          </a:p>
        </p:txBody>
      </p:sp>
      <p:sp>
        <p:nvSpPr>
          <p:cNvPr id="3" name="Content Placeholder 2"/>
          <p:cNvSpPr>
            <a:spLocks noGrp="1"/>
          </p:cNvSpPr>
          <p:nvPr>
            <p:ph idx="1"/>
          </p:nvPr>
        </p:nvSpPr>
        <p:spPr>
          <a:xfrm>
            <a:off x="580053" y="1828800"/>
            <a:ext cx="11582400" cy="4801850"/>
          </a:xfrm>
        </p:spPr>
        <p:txBody>
          <a:bodyPr>
            <a:normAutofit lnSpcReduction="10000"/>
          </a:bodyPr>
          <a:lstStyle/>
          <a:p>
            <a:r>
              <a:rPr lang="en-US" sz="1801" dirty="0"/>
              <a:t>Get-</a:t>
            </a:r>
            <a:r>
              <a:rPr lang="en-US" sz="1801" dirty="0" err="1"/>
              <a:t>ADDomain</a:t>
            </a:r>
            <a:r>
              <a:rPr lang="en-US" sz="1801" dirty="0"/>
              <a:t> provides you with a list of information about your domain</a:t>
            </a:r>
          </a:p>
          <a:p>
            <a:r>
              <a:rPr lang="en-US" sz="1801" dirty="0"/>
              <a:t>Get-</a:t>
            </a:r>
            <a:r>
              <a:rPr lang="en-US" sz="1801" dirty="0" err="1"/>
              <a:t>ADUser</a:t>
            </a:r>
            <a:r>
              <a:rPr lang="en-US" sz="1801" dirty="0"/>
              <a:t> &lt;username&gt; yields information about the user, if it exists</a:t>
            </a:r>
          </a:p>
          <a:p>
            <a:r>
              <a:rPr lang="en-US" sz="1801" dirty="0"/>
              <a:t>Get-</a:t>
            </a:r>
            <a:r>
              <a:rPr lang="en-US" sz="1801" dirty="0" err="1"/>
              <a:t>ADUser</a:t>
            </a:r>
            <a:r>
              <a:rPr lang="en-US" sz="1801" dirty="0"/>
              <a:t> –Filter {</a:t>
            </a:r>
            <a:r>
              <a:rPr lang="en-US" sz="1801" dirty="0" err="1"/>
              <a:t>GivenName</a:t>
            </a:r>
            <a:r>
              <a:rPr lang="en-US" sz="1801" dirty="0"/>
              <a:t> –</a:t>
            </a:r>
            <a:r>
              <a:rPr lang="en-US" sz="1801" dirty="0" err="1"/>
              <a:t>eq</a:t>
            </a:r>
            <a:r>
              <a:rPr lang="en-US" sz="1801" dirty="0"/>
              <a:t> “</a:t>
            </a:r>
            <a:r>
              <a:rPr lang="en-US" sz="1801" dirty="0" err="1"/>
              <a:t>JohnDoe</a:t>
            </a:r>
            <a:r>
              <a:rPr lang="en-US" sz="1801" dirty="0"/>
              <a:t>”}</a:t>
            </a:r>
          </a:p>
          <a:p>
            <a:r>
              <a:rPr lang="en-US" dirty="0" smtClean="0"/>
              <a:t>Get-</a:t>
            </a:r>
            <a:r>
              <a:rPr lang="en-US" dirty="0" err="1" smtClean="0"/>
              <a:t>ADUser</a:t>
            </a:r>
            <a:r>
              <a:rPr lang="en-US" dirty="0" smtClean="0"/>
              <a:t> </a:t>
            </a:r>
            <a:r>
              <a:rPr lang="en-US" dirty="0"/>
              <a:t>–Filter {Surname –</a:t>
            </a:r>
            <a:r>
              <a:rPr lang="en-US" dirty="0" err="1"/>
              <a:t>eq</a:t>
            </a:r>
            <a:r>
              <a:rPr lang="en-US" dirty="0"/>
              <a:t> </a:t>
            </a:r>
            <a:r>
              <a:rPr lang="en-US" dirty="0" smtClean="0"/>
              <a:t>“Doe”}</a:t>
            </a:r>
            <a:endParaRPr lang="en-US" dirty="0"/>
          </a:p>
          <a:p>
            <a:pPr marL="91440" lvl="1" indent="-91440">
              <a:lnSpc>
                <a:spcPct val="100000"/>
              </a:lnSpc>
              <a:spcBef>
                <a:spcPts val="1200"/>
              </a:spcBef>
              <a:spcAft>
                <a:spcPts val="200"/>
              </a:spcAft>
              <a:buSzPct val="100000"/>
              <a:buFont typeface="Calibri" panose="020F0502020204030204" pitchFamily="34" charset="0"/>
              <a:buChar char=" "/>
            </a:pPr>
            <a:r>
              <a:rPr lang="en-US" sz="1801" dirty="0"/>
              <a:t>Get-</a:t>
            </a:r>
            <a:r>
              <a:rPr lang="en-US" sz="1801" dirty="0" err="1"/>
              <a:t>ADPrincipalGroupMembership</a:t>
            </a:r>
            <a:r>
              <a:rPr lang="en-US" sz="1801" dirty="0"/>
              <a:t> </a:t>
            </a:r>
            <a:r>
              <a:rPr lang="en-US" sz="1801" dirty="0"/>
              <a:t>–Identity </a:t>
            </a:r>
            <a:r>
              <a:rPr lang="en-US" sz="1801" dirty="0" err="1"/>
              <a:t>johndoe</a:t>
            </a:r>
            <a:r>
              <a:rPr lang="en-US" sz="1801" dirty="0"/>
              <a:t> ????</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New-</a:t>
            </a:r>
            <a:r>
              <a:rPr lang="en-US" sz="1801" dirty="0" err="1"/>
              <a:t>ADUser</a:t>
            </a:r>
            <a:r>
              <a:rPr lang="en-US" sz="1801" dirty="0"/>
              <a:t> –Name </a:t>
            </a:r>
            <a:r>
              <a:rPr lang="en-US" sz="1801" dirty="0"/>
              <a:t>“Jane D” </a:t>
            </a:r>
            <a:r>
              <a:rPr lang="en-US" sz="1801" dirty="0"/>
              <a:t>–</a:t>
            </a:r>
            <a:r>
              <a:rPr lang="en-US" sz="1801" dirty="0" err="1"/>
              <a:t>GivenName</a:t>
            </a:r>
            <a:r>
              <a:rPr lang="en-US" sz="1801" dirty="0"/>
              <a:t> </a:t>
            </a:r>
            <a:r>
              <a:rPr lang="en-US" sz="1801" dirty="0"/>
              <a:t>Jane </a:t>
            </a:r>
            <a:r>
              <a:rPr lang="en-US" sz="1801" dirty="0"/>
              <a:t>–Surname </a:t>
            </a:r>
            <a:r>
              <a:rPr lang="en-US" sz="1801" dirty="0"/>
              <a:t>D </a:t>
            </a:r>
            <a:r>
              <a:rPr lang="en-US" sz="1801" dirty="0"/>
              <a:t>–</a:t>
            </a:r>
            <a:r>
              <a:rPr lang="en-US" sz="1801" dirty="0" err="1"/>
              <a:t>UserPrincipalName</a:t>
            </a:r>
            <a:r>
              <a:rPr lang="en-US" sz="1801" dirty="0"/>
              <a:t> </a:t>
            </a:r>
            <a:r>
              <a:rPr lang="en-US" sz="1801" dirty="0" err="1"/>
              <a:t>jane@test.local</a:t>
            </a:r>
            <a:r>
              <a:rPr lang="en-US" sz="1801" dirty="0"/>
              <a:t> </a:t>
            </a:r>
            <a:r>
              <a:rPr lang="en-US" sz="1801" dirty="0"/>
              <a:t>–</a:t>
            </a:r>
            <a:r>
              <a:rPr lang="en-US" sz="1801" dirty="0" err="1"/>
              <a:t>SamAccountName</a:t>
            </a:r>
            <a:r>
              <a:rPr lang="en-US" sz="1801" dirty="0"/>
              <a:t> </a:t>
            </a:r>
            <a:r>
              <a:rPr lang="en-US" sz="1801" dirty="0"/>
              <a:t>Jane</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Search-</a:t>
            </a:r>
            <a:r>
              <a:rPr lang="en-US" sz="1801" dirty="0" err="1"/>
              <a:t>ADAccount</a:t>
            </a:r>
            <a:r>
              <a:rPr lang="en-US" sz="1801" dirty="0"/>
              <a:t> –</a:t>
            </a:r>
            <a:r>
              <a:rPr lang="en-US" sz="1801" dirty="0" err="1"/>
              <a:t>AccountDisabled</a:t>
            </a:r>
            <a:r>
              <a:rPr lang="en-US" sz="1801" dirty="0"/>
              <a:t> –</a:t>
            </a:r>
            <a:r>
              <a:rPr lang="en-US" sz="1801" dirty="0" err="1"/>
              <a:t>UserOnly</a:t>
            </a:r>
            <a:r>
              <a:rPr lang="en-US" sz="1801" dirty="0"/>
              <a:t> </a:t>
            </a:r>
            <a:r>
              <a:rPr lang="en-US" sz="1801" dirty="0"/>
              <a:t>| FT Name</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Unlock-</a:t>
            </a:r>
            <a:r>
              <a:rPr lang="en-US" sz="1801" dirty="0" err="1"/>
              <a:t>ADAccount</a:t>
            </a:r>
            <a:r>
              <a:rPr lang="en-US" sz="1801" dirty="0"/>
              <a:t> </a:t>
            </a:r>
            <a:r>
              <a:rPr lang="en-US" sz="1801" dirty="0"/>
              <a:t>–Identity (Read-Host “Username</a:t>
            </a:r>
            <a:r>
              <a:rPr lang="en-US" sz="1801" dirty="0"/>
              <a:t>”)</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Get-</a:t>
            </a:r>
            <a:r>
              <a:rPr lang="en-US" sz="1801" dirty="0" err="1"/>
              <a:t>ADDomain</a:t>
            </a:r>
            <a:r>
              <a:rPr lang="en-US" sz="1801" dirty="0"/>
              <a:t> </a:t>
            </a:r>
            <a:r>
              <a:rPr lang="en-US" sz="1801" dirty="0"/>
              <a:t>“Domain” </a:t>
            </a:r>
            <a:r>
              <a:rPr lang="en-US" sz="1801" dirty="0"/>
              <a:t>–Server </a:t>
            </a:r>
            <a:r>
              <a:rPr lang="en-US" sz="1801" dirty="0"/>
              <a:t>“Comp1</a:t>
            </a:r>
            <a:r>
              <a:rPr lang="en-US" sz="1801" dirty="0"/>
              <a:t>” –Credential </a:t>
            </a:r>
            <a:r>
              <a:rPr lang="en-US" sz="1801" dirty="0"/>
              <a:t>“Domain\Admin”</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Get-</a:t>
            </a:r>
            <a:r>
              <a:rPr lang="en-US" sz="1801" dirty="0" err="1"/>
              <a:t>ADUser</a:t>
            </a:r>
            <a:r>
              <a:rPr lang="en-US" sz="1801" dirty="0"/>
              <a:t> </a:t>
            </a:r>
            <a:r>
              <a:rPr lang="en-US" sz="1801" dirty="0" err="1"/>
              <a:t>naren</a:t>
            </a:r>
            <a:r>
              <a:rPr lang="en-US" sz="1801" dirty="0"/>
              <a:t> –Server </a:t>
            </a:r>
            <a:r>
              <a:rPr lang="en-US" sz="1801" dirty="0"/>
              <a:t>“Comp1</a:t>
            </a:r>
            <a:r>
              <a:rPr lang="en-US" sz="1801" dirty="0"/>
              <a:t>” –Credential </a:t>
            </a:r>
            <a:r>
              <a:rPr lang="en-US" sz="1801" dirty="0"/>
              <a:t>“Domain\Admin”</a:t>
            </a:r>
          </a:p>
          <a:p>
            <a:pPr marL="91440" lvl="1" indent="-91440">
              <a:lnSpc>
                <a:spcPct val="100000"/>
              </a:lnSpc>
              <a:spcBef>
                <a:spcPts val="1200"/>
              </a:spcBef>
              <a:spcAft>
                <a:spcPts val="200"/>
              </a:spcAft>
              <a:buSzPct val="100000"/>
              <a:buFont typeface="Calibri" panose="020F0502020204030204" pitchFamily="34" charset="0"/>
              <a:buChar char=" "/>
            </a:pPr>
            <a:r>
              <a:rPr lang="en-US" sz="1801" dirty="0"/>
              <a:t>Get-</a:t>
            </a:r>
            <a:r>
              <a:rPr lang="en-US" sz="1801" dirty="0" err="1"/>
              <a:t>ADuser</a:t>
            </a:r>
            <a:r>
              <a:rPr lang="en-US" sz="1801" dirty="0"/>
              <a:t> -filter "department -</a:t>
            </a:r>
            <a:r>
              <a:rPr lang="en-US" sz="1801" dirty="0" err="1"/>
              <a:t>eq</a:t>
            </a:r>
            <a:r>
              <a:rPr lang="en-US" sz="1801" dirty="0"/>
              <a:t> 'sales'" | Disable-</a:t>
            </a:r>
            <a:r>
              <a:rPr lang="en-US" sz="1801" dirty="0" err="1"/>
              <a:t>ADaccount</a:t>
            </a:r>
            <a:endParaRPr lang="en-US" sz="1801" dirty="0"/>
          </a:p>
        </p:txBody>
      </p:sp>
    </p:spTree>
    <p:extLst>
      <p:ext uri="{BB962C8B-B14F-4D97-AF65-F5344CB8AC3E}">
        <p14:creationId xmlns:p14="http://schemas.microsoft.com/office/powerpoint/2010/main" val="2846197971"/>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Few Commands</a:t>
            </a:r>
          </a:p>
        </p:txBody>
      </p:sp>
      <p:sp>
        <p:nvSpPr>
          <p:cNvPr id="3" name="Content Placeholder 2"/>
          <p:cNvSpPr>
            <a:spLocks noGrp="1"/>
          </p:cNvSpPr>
          <p:nvPr>
            <p:ph idx="1"/>
          </p:nvPr>
        </p:nvSpPr>
        <p:spPr>
          <a:xfrm>
            <a:off x="152400" y="1737360"/>
            <a:ext cx="12039600" cy="4023360"/>
          </a:xfrm>
        </p:spPr>
        <p:txBody>
          <a:bodyPr/>
          <a:lstStyle/>
          <a:p>
            <a:r>
              <a:rPr lang="en-US" dirty="0"/>
              <a:t>Set-</a:t>
            </a:r>
            <a:r>
              <a:rPr lang="en-US" dirty="0" err="1"/>
              <a:t>ADAccountPassword</a:t>
            </a:r>
            <a:r>
              <a:rPr lang="en-US" dirty="0"/>
              <a:t> username -</a:t>
            </a:r>
            <a:r>
              <a:rPr lang="en-US" dirty="0" err="1"/>
              <a:t>NewPassword</a:t>
            </a:r>
            <a:r>
              <a:rPr lang="en-US" dirty="0"/>
              <a:t> (</a:t>
            </a:r>
            <a:r>
              <a:rPr lang="en-US" dirty="0" err="1"/>
              <a:t>ConvertTo-SecureString</a:t>
            </a:r>
            <a:r>
              <a:rPr lang="en-US" dirty="0"/>
              <a:t> -</a:t>
            </a:r>
            <a:r>
              <a:rPr lang="en-US" dirty="0" err="1"/>
              <a:t>AsPlainText</a:t>
            </a:r>
            <a:r>
              <a:rPr lang="en-US" dirty="0"/>
              <a:t> -String "P@ssw0rd1z3" -force)</a:t>
            </a:r>
          </a:p>
          <a:p>
            <a:r>
              <a:rPr lang="en-US" dirty="0"/>
              <a:t>Set-</a:t>
            </a:r>
            <a:r>
              <a:rPr lang="en-US" dirty="0" err="1"/>
              <a:t>ADUser</a:t>
            </a:r>
            <a:r>
              <a:rPr lang="en-US" dirty="0"/>
              <a:t> username -</a:t>
            </a:r>
            <a:r>
              <a:rPr lang="en-US" dirty="0" err="1"/>
              <a:t>ChangePasswordAtLogon</a:t>
            </a:r>
            <a:r>
              <a:rPr lang="en-US" dirty="0"/>
              <a:t> $True</a:t>
            </a:r>
          </a:p>
          <a:p>
            <a:r>
              <a:rPr lang="en-US" dirty="0" smtClean="0"/>
              <a:t>Get-</a:t>
            </a:r>
            <a:r>
              <a:rPr lang="en-US" dirty="0" err="1" smtClean="0"/>
              <a:t>ADuser</a:t>
            </a:r>
            <a:r>
              <a:rPr lang="en-US" dirty="0" smtClean="0"/>
              <a:t> </a:t>
            </a:r>
            <a:r>
              <a:rPr lang="en-US" dirty="0"/>
              <a:t>-filter "enabled -</a:t>
            </a:r>
            <a:r>
              <a:rPr lang="en-US" dirty="0" err="1"/>
              <a:t>eq</a:t>
            </a:r>
            <a:r>
              <a:rPr lang="en-US" dirty="0"/>
              <a:t> 'false'" -property </a:t>
            </a:r>
            <a:r>
              <a:rPr lang="en-US" dirty="0" err="1"/>
              <a:t>WhenChanged</a:t>
            </a:r>
            <a:r>
              <a:rPr lang="en-US" dirty="0"/>
              <a:t> -</a:t>
            </a:r>
            <a:r>
              <a:rPr lang="en-US" dirty="0" err="1"/>
              <a:t>SearchBase</a:t>
            </a:r>
            <a:r>
              <a:rPr lang="en-US" dirty="0"/>
              <a:t> "DC=</a:t>
            </a:r>
            <a:r>
              <a:rPr lang="en-US" dirty="0" err="1"/>
              <a:t>Users,DC</a:t>
            </a:r>
            <a:r>
              <a:rPr lang="en-US" dirty="0"/>
              <a:t>=</a:t>
            </a:r>
            <a:r>
              <a:rPr lang="en-US" dirty="0" err="1"/>
              <a:t>Domain,DC</a:t>
            </a:r>
            <a:r>
              <a:rPr lang="en-US" dirty="0"/>
              <a:t>=Local" | where {$_.</a:t>
            </a:r>
            <a:r>
              <a:rPr lang="en-US" dirty="0" err="1"/>
              <a:t>WhenChanged</a:t>
            </a:r>
            <a:r>
              <a:rPr lang="en-US" dirty="0"/>
              <a:t> -le (Get-Date).</a:t>
            </a:r>
            <a:r>
              <a:rPr lang="en-US" dirty="0" err="1"/>
              <a:t>AddDays</a:t>
            </a:r>
            <a:r>
              <a:rPr lang="en-US" dirty="0"/>
              <a:t>(-180)} | Remove-</a:t>
            </a:r>
            <a:r>
              <a:rPr lang="en-US" dirty="0" err="1"/>
              <a:t>ADuser</a:t>
            </a:r>
            <a:r>
              <a:rPr lang="en-US" dirty="0"/>
              <a:t> -</a:t>
            </a:r>
            <a:r>
              <a:rPr lang="en-US" dirty="0" err="1"/>
              <a:t>whatif</a:t>
            </a:r>
            <a:endParaRPr lang="en-US" dirty="0"/>
          </a:p>
          <a:p>
            <a:r>
              <a:rPr lang="en-US" dirty="0"/>
              <a:t>Add-</a:t>
            </a:r>
            <a:r>
              <a:rPr lang="en-US" dirty="0" err="1"/>
              <a:t>ADGroupMember</a:t>
            </a:r>
            <a:r>
              <a:rPr lang="en-US" dirty="0"/>
              <a:t> "</a:t>
            </a:r>
            <a:r>
              <a:rPr lang="en-US" dirty="0" smtClean="0"/>
              <a:t>Bangalore </a:t>
            </a:r>
            <a:r>
              <a:rPr lang="en-US" dirty="0"/>
              <a:t>Employees" -member (get-</a:t>
            </a:r>
            <a:r>
              <a:rPr lang="en-US" dirty="0" err="1"/>
              <a:t>aduser</a:t>
            </a:r>
            <a:r>
              <a:rPr lang="en-US" dirty="0"/>
              <a:t> -filter "city -</a:t>
            </a:r>
            <a:r>
              <a:rPr lang="en-US" dirty="0" err="1"/>
              <a:t>eq</a:t>
            </a:r>
            <a:r>
              <a:rPr lang="en-US" dirty="0"/>
              <a:t> </a:t>
            </a:r>
            <a:r>
              <a:rPr lang="en-US" dirty="0" smtClean="0"/>
              <a:t>'Bangalore</a:t>
            </a:r>
            <a:r>
              <a:rPr lang="en-US" dirty="0"/>
              <a:t>'")</a:t>
            </a:r>
          </a:p>
          <a:p>
            <a:r>
              <a:rPr lang="en-US" dirty="0"/>
              <a:t>Get-</a:t>
            </a:r>
            <a:r>
              <a:rPr lang="en-US" dirty="0" err="1"/>
              <a:t>ADComputer</a:t>
            </a:r>
            <a:r>
              <a:rPr lang="en-US" dirty="0"/>
              <a:t> -Filter * -Properties </a:t>
            </a:r>
            <a:r>
              <a:rPr lang="en-US" dirty="0" err="1"/>
              <a:t>OperatingSystem</a:t>
            </a:r>
            <a:r>
              <a:rPr lang="en-US" dirty="0"/>
              <a:t> | Select </a:t>
            </a:r>
            <a:r>
              <a:rPr lang="en-US" dirty="0" err="1"/>
              <a:t>OperatingSystem</a:t>
            </a:r>
            <a:r>
              <a:rPr lang="en-US" dirty="0"/>
              <a:t> -unique | Sort </a:t>
            </a:r>
            <a:r>
              <a:rPr lang="en-US" dirty="0" err="1"/>
              <a:t>OperatingSystem</a:t>
            </a:r>
            <a:endParaRPr lang="en-US" dirty="0"/>
          </a:p>
        </p:txBody>
      </p:sp>
    </p:spTree>
    <p:extLst>
      <p:ext uri="{BB962C8B-B14F-4D97-AF65-F5344CB8AC3E}">
        <p14:creationId xmlns:p14="http://schemas.microsoft.com/office/powerpoint/2010/main" val="1108983524"/>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17786"/>
            <a:ext cx="9905998" cy="981938"/>
          </a:xfrm>
        </p:spPr>
        <p:txBody>
          <a:bodyPr/>
          <a:lstStyle/>
          <a:p>
            <a:r>
              <a:rPr lang="en-US" dirty="0"/>
              <a:t>Active Directory Name Space</a:t>
            </a:r>
          </a:p>
        </p:txBody>
      </p:sp>
      <p:sp>
        <p:nvSpPr>
          <p:cNvPr id="3" name="Content Placeholder 2"/>
          <p:cNvSpPr>
            <a:spLocks noGrp="1"/>
          </p:cNvSpPr>
          <p:nvPr>
            <p:ph idx="1"/>
          </p:nvPr>
        </p:nvSpPr>
        <p:spPr>
          <a:xfrm>
            <a:off x="1141413" y="1752164"/>
            <a:ext cx="9905999" cy="4039653"/>
          </a:xfrm>
        </p:spPr>
        <p:txBody>
          <a:bodyPr>
            <a:normAutofit/>
          </a:bodyPr>
          <a:lstStyle/>
          <a:p>
            <a:r>
              <a:rPr lang="en-US" dirty="0" smtClean="0"/>
              <a:t>ADUC </a:t>
            </a:r>
            <a:r>
              <a:rPr lang="en-US" dirty="0"/>
              <a:t>hides the actual LDAP names, methods, and properties utilized by </a:t>
            </a:r>
            <a:r>
              <a:rPr lang="en-US" dirty="0" smtClean="0"/>
              <a:t>AD</a:t>
            </a:r>
          </a:p>
          <a:p>
            <a:pPr lvl="1"/>
            <a:r>
              <a:rPr lang="en-US" sz="1701" dirty="0"/>
              <a:t>LDAP Distinguished Name  </a:t>
            </a:r>
            <a:r>
              <a:rPr lang="en-US" sz="1400" dirty="0"/>
              <a:t>– </a:t>
            </a:r>
            <a:r>
              <a:rPr lang="en-US" sz="1701" dirty="0">
                <a:solidFill>
                  <a:schemeClr val="accent1">
                    <a:lumMod val="50000"/>
                  </a:schemeClr>
                </a:solidFill>
              </a:rPr>
              <a:t>CN=John </a:t>
            </a:r>
            <a:r>
              <a:rPr lang="en-US" sz="1701" dirty="0" err="1">
                <a:solidFill>
                  <a:schemeClr val="accent1">
                    <a:lumMod val="50000"/>
                  </a:schemeClr>
                </a:solidFill>
              </a:rPr>
              <a:t>Doe,OU</a:t>
            </a:r>
            <a:r>
              <a:rPr lang="en-US" sz="1701" dirty="0">
                <a:solidFill>
                  <a:schemeClr val="accent1">
                    <a:lumMod val="50000"/>
                  </a:schemeClr>
                </a:solidFill>
              </a:rPr>
              <a:t>=</a:t>
            </a:r>
            <a:r>
              <a:rPr lang="en-US" sz="1701" dirty="0" err="1">
                <a:solidFill>
                  <a:schemeClr val="accent1">
                    <a:lumMod val="50000"/>
                  </a:schemeClr>
                </a:solidFill>
              </a:rPr>
              <a:t>Sales,DC</a:t>
            </a:r>
            <a:r>
              <a:rPr lang="en-US" sz="1701" dirty="0">
                <a:solidFill>
                  <a:schemeClr val="accent1">
                    <a:lumMod val="50000"/>
                  </a:schemeClr>
                </a:solidFill>
              </a:rPr>
              <a:t>=</a:t>
            </a:r>
            <a:r>
              <a:rPr lang="en-US" sz="1701" dirty="0" err="1">
                <a:solidFill>
                  <a:schemeClr val="accent1">
                    <a:lumMod val="50000"/>
                  </a:schemeClr>
                </a:solidFill>
              </a:rPr>
              <a:t>DomainName,DC</a:t>
            </a:r>
            <a:r>
              <a:rPr lang="en-US" sz="1701" dirty="0">
                <a:solidFill>
                  <a:schemeClr val="accent1">
                    <a:lumMod val="50000"/>
                  </a:schemeClr>
                </a:solidFill>
              </a:rPr>
              <a:t>=com</a:t>
            </a:r>
          </a:p>
          <a:p>
            <a:pPr lvl="1"/>
            <a:r>
              <a:rPr lang="en-US" sz="1701" dirty="0"/>
              <a:t>LDAP Relative Distinguished Name  – </a:t>
            </a:r>
            <a:r>
              <a:rPr lang="en-US" sz="1701" dirty="0">
                <a:solidFill>
                  <a:schemeClr val="accent1">
                    <a:lumMod val="50000"/>
                  </a:schemeClr>
                </a:solidFill>
              </a:rPr>
              <a:t>John Doe</a:t>
            </a:r>
          </a:p>
          <a:p>
            <a:pPr lvl="1"/>
            <a:r>
              <a:rPr lang="en-US" sz="1701" dirty="0"/>
              <a:t>Common Name – </a:t>
            </a:r>
            <a:r>
              <a:rPr lang="en-US" sz="1701" dirty="0">
                <a:solidFill>
                  <a:schemeClr val="accent1">
                    <a:lumMod val="50000"/>
                  </a:schemeClr>
                </a:solidFill>
              </a:rPr>
              <a:t>John Doe</a:t>
            </a:r>
          </a:p>
          <a:p>
            <a:pPr lvl="2"/>
            <a:r>
              <a:rPr lang="en-US" sz="1701" dirty="0"/>
              <a:t>version one – </a:t>
            </a:r>
            <a:r>
              <a:rPr lang="en-US" sz="1701" dirty="0">
                <a:solidFill>
                  <a:schemeClr val="accent1">
                    <a:lumMod val="50000"/>
                  </a:schemeClr>
                </a:solidFill>
              </a:rPr>
              <a:t>DC=com/DC=</a:t>
            </a:r>
            <a:r>
              <a:rPr lang="en-US" sz="1701" dirty="0" err="1">
                <a:solidFill>
                  <a:schemeClr val="accent1">
                    <a:lumMod val="50000"/>
                  </a:schemeClr>
                </a:solidFill>
              </a:rPr>
              <a:t>DomainName</a:t>
            </a:r>
            <a:r>
              <a:rPr lang="en-US" sz="1701" dirty="0">
                <a:solidFill>
                  <a:schemeClr val="accent1">
                    <a:lumMod val="50000"/>
                  </a:schemeClr>
                </a:solidFill>
              </a:rPr>
              <a:t>/OU=Sales/CN=John Doe</a:t>
            </a:r>
          </a:p>
          <a:p>
            <a:pPr lvl="2"/>
            <a:r>
              <a:rPr lang="en-US" sz="1701" dirty="0"/>
              <a:t>version two – </a:t>
            </a:r>
            <a:r>
              <a:rPr lang="en-US" sz="1701" dirty="0">
                <a:solidFill>
                  <a:schemeClr val="accent1">
                    <a:lumMod val="50000"/>
                  </a:schemeClr>
                </a:solidFill>
              </a:rPr>
              <a:t>DomainName.com/Sales/John Doe</a:t>
            </a:r>
          </a:p>
          <a:p>
            <a:pPr lvl="1"/>
            <a:r>
              <a:rPr lang="en-US" sz="1701" dirty="0"/>
              <a:t>User Principal Name  – </a:t>
            </a:r>
            <a:r>
              <a:rPr lang="en-US" sz="1701" dirty="0">
                <a:solidFill>
                  <a:schemeClr val="accent1">
                    <a:lumMod val="50000"/>
                  </a:schemeClr>
                </a:solidFill>
              </a:rPr>
              <a:t>John.Doe@DomainName.com</a:t>
            </a:r>
          </a:p>
          <a:p>
            <a:pPr lvl="1"/>
            <a:r>
              <a:rPr lang="en-US" sz="1701" dirty="0"/>
              <a:t>Down level Name  – </a:t>
            </a:r>
            <a:r>
              <a:rPr lang="en-US" sz="1701" dirty="0" err="1">
                <a:solidFill>
                  <a:schemeClr val="accent1">
                    <a:lumMod val="50000"/>
                  </a:schemeClr>
                </a:solidFill>
              </a:rPr>
              <a:t>DomainName</a:t>
            </a:r>
            <a:r>
              <a:rPr lang="en-US" sz="1701" dirty="0">
                <a:solidFill>
                  <a:schemeClr val="accent1">
                    <a:lumMod val="50000"/>
                  </a:schemeClr>
                </a:solidFill>
              </a:rPr>
              <a:t>\</a:t>
            </a:r>
            <a:r>
              <a:rPr lang="en-US" sz="1701" dirty="0" err="1">
                <a:solidFill>
                  <a:schemeClr val="accent1">
                    <a:lumMod val="50000"/>
                  </a:schemeClr>
                </a:solidFill>
              </a:rPr>
              <a:t>jdoe</a:t>
            </a:r>
            <a:r>
              <a:rPr lang="en-US" sz="1701" dirty="0"/>
              <a:t> -or- </a:t>
            </a:r>
            <a:r>
              <a:rPr lang="en-US" sz="1701" dirty="0" err="1">
                <a:solidFill>
                  <a:schemeClr val="accent1">
                    <a:lumMod val="50000"/>
                  </a:schemeClr>
                </a:solidFill>
              </a:rPr>
              <a:t>jdoe</a:t>
            </a:r>
            <a:endParaRPr lang="en-US" sz="1701" dirty="0">
              <a:solidFill>
                <a:schemeClr val="accent1">
                  <a:lumMod val="50000"/>
                </a:schemeClr>
              </a:solidFill>
            </a:endParaRPr>
          </a:p>
          <a:p>
            <a:pPr lvl="0"/>
            <a:r>
              <a:rPr lang="en-US" sz="1701" dirty="0"/>
              <a:t>Get familiar to </a:t>
            </a:r>
            <a:r>
              <a:rPr lang="en-US" sz="1701" dirty="0" err="1"/>
              <a:t>ADSIEdit</a:t>
            </a:r>
            <a:endParaRPr lang="en-US" sz="1701" dirty="0"/>
          </a:p>
          <a:p>
            <a:pPr lvl="1"/>
            <a:endParaRPr lang="en-US" sz="1400" dirty="0">
              <a:solidFill>
                <a:schemeClr val="accent1">
                  <a:lumMod val="50000"/>
                </a:schemeClr>
              </a:solidFill>
            </a:endParaRPr>
          </a:p>
        </p:txBody>
      </p:sp>
    </p:spTree>
    <p:extLst>
      <p:ext uri="{BB962C8B-B14F-4D97-AF65-F5344CB8AC3E}">
        <p14:creationId xmlns:p14="http://schemas.microsoft.com/office/powerpoint/2010/main" val="734707357"/>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2" y="380206"/>
            <a:ext cx="9905998" cy="1210597"/>
          </a:xfrm>
        </p:spPr>
        <p:txBody>
          <a:bodyPr>
            <a:normAutofit/>
          </a:bodyPr>
          <a:lstStyle/>
          <a:p>
            <a:r>
              <a:rPr lang="en-US" dirty="0" smtClean="0"/>
              <a:t>Demo – </a:t>
            </a:r>
            <a:r>
              <a:rPr lang="en-US" dirty="0"/>
              <a:t>Connecting to AD Domain</a:t>
            </a:r>
          </a:p>
        </p:txBody>
      </p:sp>
      <p:sp>
        <p:nvSpPr>
          <p:cNvPr id="2" name="Content Placeholder 1"/>
          <p:cNvSpPr>
            <a:spLocks noGrp="1"/>
          </p:cNvSpPr>
          <p:nvPr>
            <p:ph idx="1"/>
          </p:nvPr>
        </p:nvSpPr>
        <p:spPr/>
        <p:txBody>
          <a:bodyPr>
            <a:normAutofit/>
          </a:bodyPr>
          <a:lstStyle/>
          <a:p>
            <a:r>
              <a:rPr lang="en-US" dirty="0" smtClean="0"/>
              <a:t>Using New-Object</a:t>
            </a:r>
          </a:p>
          <a:p>
            <a:r>
              <a:rPr lang="en-US" dirty="0" smtClean="0"/>
              <a:t>Using ADSI</a:t>
            </a:r>
          </a:p>
          <a:p>
            <a:r>
              <a:rPr lang="en-US" dirty="0" smtClean="0"/>
              <a:t>Using various scripts</a:t>
            </a:r>
          </a:p>
          <a:p>
            <a:pPr lvl="1"/>
            <a:r>
              <a:rPr lang="en-US" dirty="0" smtClean="0"/>
              <a:t>Basic script</a:t>
            </a:r>
          </a:p>
          <a:p>
            <a:pPr lvl="1"/>
            <a:r>
              <a:rPr lang="en-US" dirty="0" smtClean="0"/>
              <a:t>Connecting as different user</a:t>
            </a:r>
          </a:p>
          <a:p>
            <a:pPr lvl="1"/>
            <a:r>
              <a:rPr lang="en-US" dirty="0" smtClean="0"/>
              <a:t>Connecting as different user, prompting User Credentials</a:t>
            </a:r>
          </a:p>
          <a:p>
            <a:pPr lvl="1"/>
            <a:r>
              <a:rPr lang="en-US" dirty="0" smtClean="0"/>
              <a:t>And few more examples</a:t>
            </a:r>
          </a:p>
          <a:p>
            <a:pPr lvl="1"/>
            <a:endParaRPr lang="en-US" dirty="0"/>
          </a:p>
          <a:p>
            <a:pPr lvl="1"/>
            <a:endParaRPr lang="en-US" dirty="0" smtClean="0"/>
          </a:p>
          <a:p>
            <a:r>
              <a:rPr lang="en-US" dirty="0"/>
              <a:t>ADPowerShell_QuickReference.pdf and </a:t>
            </a:r>
            <a:r>
              <a:rPr lang="en-US" dirty="0" smtClean="0"/>
              <a:t>ADUsermanagement-powershell.pdf</a:t>
            </a:r>
          </a:p>
          <a:p>
            <a:pPr lvl="1"/>
            <a:endParaRPr lang="en-US" dirty="0"/>
          </a:p>
        </p:txBody>
      </p:sp>
    </p:spTree>
    <p:extLst>
      <p:ext uri="{BB962C8B-B14F-4D97-AF65-F5344CB8AC3E}">
        <p14:creationId xmlns:p14="http://schemas.microsoft.com/office/powerpoint/2010/main" val="366616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270" y="532646"/>
            <a:ext cx="10306260" cy="1116398"/>
          </a:xfrm>
        </p:spPr>
        <p:txBody>
          <a:bodyPr/>
          <a:lstStyle/>
          <a:p>
            <a:r>
              <a:rPr lang="en-US" dirty="0" smtClean="0"/>
              <a:t>Scripts</a:t>
            </a:r>
            <a:endParaRPr lang="en-US" dirty="0"/>
          </a:p>
        </p:txBody>
      </p:sp>
      <p:sp>
        <p:nvSpPr>
          <p:cNvPr id="3" name="Content Placeholder 2"/>
          <p:cNvSpPr>
            <a:spLocks noGrp="1"/>
          </p:cNvSpPr>
          <p:nvPr>
            <p:ph idx="1"/>
          </p:nvPr>
        </p:nvSpPr>
        <p:spPr>
          <a:xfrm>
            <a:off x="1270001" y="1828384"/>
            <a:ext cx="10466268" cy="3963433"/>
          </a:xfrm>
        </p:spPr>
        <p:txBody>
          <a:bodyPr/>
          <a:lstStyle/>
          <a:p>
            <a:r>
              <a:rPr lang="en-US" dirty="0"/>
              <a:t>Create the </a:t>
            </a:r>
            <a:r>
              <a:rPr lang="en-US" dirty="0" smtClean="0"/>
              <a:t>script and </a:t>
            </a:r>
            <a:r>
              <a:rPr lang="en-US" dirty="0"/>
              <a:t>save with a .PS1 file extension </a:t>
            </a:r>
            <a:r>
              <a:rPr lang="en-US" dirty="0" smtClean="0"/>
              <a:t>(e.g. </a:t>
            </a:r>
            <a:r>
              <a:rPr lang="en-US" dirty="0"/>
              <a:t>myscript.ps1</a:t>
            </a:r>
            <a:r>
              <a:rPr lang="en-US" dirty="0" smtClean="0"/>
              <a:t>)</a:t>
            </a:r>
            <a:endParaRPr lang="en-US" dirty="0"/>
          </a:p>
          <a:p>
            <a:r>
              <a:rPr lang="en-US" dirty="0"/>
              <a:t>Run the script (c:\scripts\myscript.ps1), or </a:t>
            </a:r>
            <a:r>
              <a:rPr lang="en-US" dirty="0" smtClean="0"/>
              <a:t>(.\</a:t>
            </a:r>
            <a:r>
              <a:rPr lang="en-US" dirty="0"/>
              <a:t>myscript.ps1</a:t>
            </a:r>
            <a:r>
              <a:rPr lang="en-US" dirty="0" smtClean="0"/>
              <a:t>)</a:t>
            </a:r>
            <a:endParaRPr lang="en-US" dirty="0"/>
          </a:p>
          <a:p>
            <a:r>
              <a:rPr lang="en-US" dirty="0" smtClean="0"/>
              <a:t>If the path to the script contains a space,  &amp;“D:\my train\myscript.ps1“</a:t>
            </a:r>
          </a:p>
          <a:p>
            <a:r>
              <a:rPr lang="en-US" dirty="0" smtClean="0"/>
              <a:t>Run a script by dot-sourcing it:</a:t>
            </a:r>
          </a:p>
          <a:p>
            <a:pPr lvl="1"/>
            <a:r>
              <a:rPr lang="en-US" dirty="0" smtClean="0"/>
              <a:t>. “D:\my train\My </a:t>
            </a:r>
            <a:r>
              <a:rPr lang="en-US" dirty="0"/>
              <a:t>first Script.ps1"</a:t>
            </a:r>
          </a:p>
          <a:p>
            <a:pPr lvl="1"/>
            <a:r>
              <a:rPr lang="en-US" dirty="0"/>
              <a:t> . .\Myscript.ps1"</a:t>
            </a:r>
          </a:p>
        </p:txBody>
      </p:sp>
      <p:sp>
        <p:nvSpPr>
          <p:cNvPr id="4" name="Slide Number Placeholder 3"/>
          <p:cNvSpPr>
            <a:spLocks noGrp="1"/>
          </p:cNvSpPr>
          <p:nvPr>
            <p:ph type="sldNum" sz="quarter" idx="12"/>
          </p:nvPr>
        </p:nvSpPr>
        <p:spPr>
          <a:xfrm>
            <a:off x="10972483" y="6554014"/>
            <a:ext cx="1219518" cy="228660"/>
          </a:xfrm>
          <a:prstGeom prst="rect">
            <a:avLst/>
          </a:prstGeom>
        </p:spPr>
        <p:txBody>
          <a:bodyPr>
            <a:normAutofit fontScale="92500" lnSpcReduction="10000"/>
          </a:bodyPr>
          <a:lstStyle/>
          <a:p>
            <a:pPr defTabSz="457200"/>
            <a:fld id="{74A398B2-5A34-1A4A-811E-F4027282568C}" type="slidenum">
              <a:rPr lang="en-US" smtClean="0">
                <a:solidFill>
                  <a:prstClr val="white">
                    <a:tint val="75000"/>
                  </a:prstClr>
                </a:solidFill>
              </a:rPr>
              <a:pPr defTabSz="457200"/>
              <a:t>86</a:t>
            </a:fld>
            <a:endParaRPr lang="en-US" dirty="0">
              <a:solidFill>
                <a:prstClr val="white">
                  <a:tint val="75000"/>
                </a:prstClr>
              </a:solidFill>
            </a:endParaRPr>
          </a:p>
        </p:txBody>
      </p:sp>
    </p:spTree>
    <p:extLst>
      <p:ext uri="{BB962C8B-B14F-4D97-AF65-F5344CB8AC3E}">
        <p14:creationId xmlns:p14="http://schemas.microsoft.com/office/powerpoint/2010/main" val="3498721936"/>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 Parameters</a:t>
            </a:r>
            <a:endParaRPr lang="en-US" dirty="0"/>
          </a:p>
        </p:txBody>
      </p:sp>
      <p:sp>
        <p:nvSpPr>
          <p:cNvPr id="3" name="Content Placeholder 2"/>
          <p:cNvSpPr>
            <a:spLocks noGrp="1"/>
          </p:cNvSpPr>
          <p:nvPr>
            <p:ph idx="1"/>
          </p:nvPr>
        </p:nvSpPr>
        <p:spPr>
          <a:xfrm>
            <a:off x="1141413" y="1980823"/>
            <a:ext cx="9905999" cy="4649411"/>
          </a:xfrm>
        </p:spPr>
        <p:txBody>
          <a:bodyPr>
            <a:normAutofit/>
          </a:bodyPr>
          <a:lstStyle/>
          <a:p>
            <a:r>
              <a:rPr lang="en-US" dirty="0"/>
              <a:t>Get-</a:t>
            </a:r>
            <a:r>
              <a:rPr lang="en-US" dirty="0" err="1"/>
              <a:t>ChildItem</a:t>
            </a:r>
            <a:r>
              <a:rPr lang="en-US" dirty="0"/>
              <a:t> -Path $</a:t>
            </a:r>
            <a:r>
              <a:rPr lang="en-US" dirty="0" err="1"/>
              <a:t>env:windir</a:t>
            </a:r>
            <a:r>
              <a:rPr lang="en-US" dirty="0"/>
              <a:t> -Filter *.</a:t>
            </a:r>
            <a:r>
              <a:rPr lang="en-US" dirty="0" err="1"/>
              <a:t>dll</a:t>
            </a:r>
            <a:r>
              <a:rPr lang="en-US" dirty="0"/>
              <a:t> </a:t>
            </a:r>
            <a:r>
              <a:rPr lang="en-US" dirty="0" smtClean="0"/>
              <a:t>–</a:t>
            </a:r>
            <a:r>
              <a:rPr lang="en-US" dirty="0" err="1" smtClean="0"/>
              <a:t>Recurse</a:t>
            </a:r>
            <a:endParaRPr lang="en-US" dirty="0" smtClean="0"/>
          </a:p>
          <a:p>
            <a:pPr marL="2743200" lvl="6" indent="0">
              <a:buNone/>
            </a:pPr>
            <a:r>
              <a:rPr lang="en-US" sz="2001" dirty="0"/>
              <a:t>or</a:t>
            </a:r>
          </a:p>
          <a:p>
            <a:r>
              <a:rPr lang="en-US" sz="1801" dirty="0"/>
              <a:t>Get-</a:t>
            </a:r>
            <a:r>
              <a:rPr lang="en-US" sz="1801" dirty="0" err="1"/>
              <a:t>ChildItem</a:t>
            </a:r>
            <a:r>
              <a:rPr lang="en-US" sz="1801" dirty="0"/>
              <a:t> `</a:t>
            </a:r>
            <a:br>
              <a:rPr lang="en-US" sz="1801" dirty="0"/>
            </a:br>
            <a:r>
              <a:rPr lang="en-US" sz="1801" dirty="0"/>
              <a:t>  -Path $</a:t>
            </a:r>
            <a:r>
              <a:rPr lang="en-US" sz="1801" dirty="0" err="1"/>
              <a:t>env:windir</a:t>
            </a:r>
            <a:r>
              <a:rPr lang="en-US" sz="1801" dirty="0"/>
              <a:t> `</a:t>
            </a:r>
            <a:br>
              <a:rPr lang="en-US" sz="1801" dirty="0"/>
            </a:br>
            <a:r>
              <a:rPr lang="en-US" sz="1801" dirty="0"/>
              <a:t>  -Filter *.</a:t>
            </a:r>
            <a:r>
              <a:rPr lang="en-US" sz="1801" dirty="0" err="1"/>
              <a:t>dll</a:t>
            </a:r>
            <a:r>
              <a:rPr lang="en-US" sz="1801" dirty="0"/>
              <a:t> `</a:t>
            </a:r>
            <a:br>
              <a:rPr lang="en-US" sz="1801" dirty="0"/>
            </a:br>
            <a:r>
              <a:rPr lang="en-US" sz="1801" dirty="0"/>
              <a:t>  -</a:t>
            </a:r>
            <a:r>
              <a:rPr lang="en-US" sz="1801" dirty="0" err="1"/>
              <a:t>Recurse</a:t>
            </a:r>
            <a:endParaRPr lang="en-US" sz="1801" dirty="0"/>
          </a:p>
          <a:p>
            <a:r>
              <a:rPr lang="en-US" sz="1801" dirty="0"/>
              <a:t>$</a:t>
            </a:r>
            <a:r>
              <a:rPr lang="en-US" sz="1801" dirty="0" err="1"/>
              <a:t>myargs</a:t>
            </a:r>
            <a:r>
              <a:rPr lang="en-US" sz="1801" dirty="0"/>
              <a:t> = @{</a:t>
            </a:r>
            <a:br>
              <a:rPr lang="en-US" sz="1801" dirty="0"/>
            </a:br>
            <a:r>
              <a:rPr lang="en-US" sz="1801" dirty="0"/>
              <a:t>  Path = "$</a:t>
            </a:r>
            <a:r>
              <a:rPr lang="en-US" sz="1801" dirty="0" err="1"/>
              <a:t>env:windir</a:t>
            </a:r>
            <a:r>
              <a:rPr lang="en-US" sz="1801" dirty="0"/>
              <a:t>"</a:t>
            </a:r>
            <a:br>
              <a:rPr lang="en-US" sz="1801" dirty="0"/>
            </a:br>
            <a:r>
              <a:rPr lang="en-US" sz="1801" dirty="0"/>
              <a:t>  filter = '*.dll</a:t>
            </a:r>
            <a:br>
              <a:rPr lang="en-US" sz="1801" dirty="0"/>
            </a:br>
            <a:r>
              <a:rPr lang="en-US" sz="1801" dirty="0"/>
              <a:t>  </a:t>
            </a:r>
            <a:r>
              <a:rPr lang="en-US" sz="1801" dirty="0" err="1"/>
              <a:t>Recurse</a:t>
            </a:r>
            <a:r>
              <a:rPr lang="en-US" sz="1801" dirty="0"/>
              <a:t> = $true</a:t>
            </a:r>
            <a:br>
              <a:rPr lang="en-US" sz="1801" dirty="0"/>
            </a:br>
            <a:r>
              <a:rPr lang="en-US" sz="1801" dirty="0"/>
              <a:t>}</a:t>
            </a:r>
          </a:p>
          <a:p>
            <a:r>
              <a:rPr lang="en-US" sz="1801" dirty="0"/>
              <a:t>Get-</a:t>
            </a:r>
            <a:r>
              <a:rPr lang="en-US" sz="1801" dirty="0" err="1"/>
              <a:t>ChildItem</a:t>
            </a:r>
            <a:r>
              <a:rPr lang="en-US" sz="1801" dirty="0"/>
              <a:t> @</a:t>
            </a:r>
            <a:r>
              <a:rPr lang="en-US" sz="1801" dirty="0" err="1"/>
              <a:t>myargs</a:t>
            </a:r>
            <a:endParaRPr lang="en-US" sz="1801" dirty="0"/>
          </a:p>
          <a:p>
            <a:pPr marL="0" indent="0">
              <a:buNone/>
            </a:pPr>
            <a:endParaRPr lang="en-US" sz="3000" dirty="0"/>
          </a:p>
          <a:p>
            <a:pPr lvl="6"/>
            <a:endParaRPr lang="en-US" sz="2001" dirty="0"/>
          </a:p>
        </p:txBody>
      </p:sp>
    </p:spTree>
    <p:extLst>
      <p:ext uri="{BB962C8B-B14F-4D97-AF65-F5344CB8AC3E}">
        <p14:creationId xmlns:p14="http://schemas.microsoft.com/office/powerpoint/2010/main" val="2283768192"/>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 Parameters</a:t>
            </a:r>
            <a:endParaRPr lang="en-US" dirty="0"/>
          </a:p>
        </p:txBody>
      </p:sp>
      <p:sp>
        <p:nvSpPr>
          <p:cNvPr id="3" name="Content Placeholder 2"/>
          <p:cNvSpPr>
            <a:spLocks noGrp="1"/>
          </p:cNvSpPr>
          <p:nvPr>
            <p:ph idx="1"/>
          </p:nvPr>
        </p:nvSpPr>
        <p:spPr>
          <a:xfrm>
            <a:off x="1141413" y="1752164"/>
            <a:ext cx="10289977" cy="4039653"/>
          </a:xfrm>
        </p:spPr>
        <p:txBody>
          <a:bodyPr>
            <a:normAutofit/>
          </a:bodyPr>
          <a:lstStyle/>
          <a:p>
            <a:r>
              <a:rPr lang="en-US" dirty="0" smtClean="0"/>
              <a:t>Start the script with </a:t>
            </a:r>
          </a:p>
          <a:p>
            <a:pPr marL="1371600" lvl="3" indent="0">
              <a:buNone/>
            </a:pPr>
            <a:r>
              <a:rPr lang="en-US" dirty="0" err="1" smtClean="0"/>
              <a:t>Param</a:t>
            </a:r>
            <a:r>
              <a:rPr lang="en-US" dirty="0"/>
              <a:t>(</a:t>
            </a:r>
          </a:p>
          <a:p>
            <a:pPr marL="1371600" lvl="3" indent="0">
              <a:buNone/>
            </a:pPr>
            <a:r>
              <a:rPr lang="en-US" dirty="0"/>
              <a:t>  [string]$</a:t>
            </a:r>
            <a:r>
              <a:rPr lang="en-US" dirty="0" err="1"/>
              <a:t>computerName</a:t>
            </a:r>
            <a:r>
              <a:rPr lang="en-US" dirty="0"/>
              <a:t>,</a:t>
            </a:r>
          </a:p>
          <a:p>
            <a:pPr marL="1371600" lvl="3" indent="0">
              <a:buNone/>
            </a:pPr>
            <a:r>
              <a:rPr lang="en-US" dirty="0"/>
              <a:t>  [string]$</a:t>
            </a:r>
            <a:r>
              <a:rPr lang="en-US" dirty="0" err="1"/>
              <a:t>filePath</a:t>
            </a:r>
            <a:endParaRPr lang="en-US" dirty="0"/>
          </a:p>
          <a:p>
            <a:pPr marL="1371600" lvl="3" indent="0">
              <a:buNone/>
            </a:pPr>
            <a:r>
              <a:rPr lang="en-US" dirty="0" smtClean="0"/>
              <a:t>)</a:t>
            </a:r>
          </a:p>
          <a:p>
            <a:r>
              <a:rPr lang="en-US" dirty="0" smtClean="0"/>
              <a:t>.\Get-Something </a:t>
            </a:r>
            <a:r>
              <a:rPr lang="en-US" dirty="0"/>
              <a:t>–</a:t>
            </a:r>
            <a:r>
              <a:rPr lang="en-US" dirty="0" err="1"/>
              <a:t>computerName</a:t>
            </a:r>
            <a:r>
              <a:rPr lang="en-US" dirty="0"/>
              <a:t> SERVER1 –</a:t>
            </a:r>
            <a:r>
              <a:rPr lang="en-US" dirty="0" err="1"/>
              <a:t>filePath</a:t>
            </a:r>
            <a:r>
              <a:rPr lang="en-US" dirty="0"/>
              <a:t> C:\</a:t>
            </a:r>
            <a:r>
              <a:rPr lang="en-US" dirty="0" smtClean="0"/>
              <a:t>Whatever</a:t>
            </a:r>
          </a:p>
          <a:p>
            <a:r>
              <a:rPr lang="en-US" dirty="0" smtClean="0"/>
              <a:t>.\Get-Something </a:t>
            </a:r>
            <a:r>
              <a:rPr lang="en-US" dirty="0"/>
              <a:t>–comp SERVER1 –file C:\Whatever</a:t>
            </a:r>
          </a:p>
          <a:p>
            <a:r>
              <a:rPr lang="en-US" dirty="0" smtClean="0"/>
              <a:t>.\Get-Something </a:t>
            </a:r>
            <a:r>
              <a:rPr lang="en-US" dirty="0"/>
              <a:t>SERVER1 C:\Whatever</a:t>
            </a:r>
          </a:p>
          <a:p>
            <a:r>
              <a:rPr lang="en-US" dirty="0" smtClean="0"/>
              <a:t>.\Get-Something </a:t>
            </a:r>
            <a:r>
              <a:rPr lang="en-US" dirty="0"/>
              <a:t>–</a:t>
            </a:r>
            <a:r>
              <a:rPr lang="en-US" dirty="0" err="1"/>
              <a:t>filePath</a:t>
            </a:r>
            <a:r>
              <a:rPr lang="en-US" dirty="0"/>
              <a:t> C:\Whatever –</a:t>
            </a:r>
            <a:r>
              <a:rPr lang="en-US" dirty="0" err="1"/>
              <a:t>computerName</a:t>
            </a:r>
            <a:r>
              <a:rPr lang="en-US" dirty="0"/>
              <a:t> SERVER1</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58497474"/>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 parameters</a:t>
            </a:r>
            <a:endParaRPr lang="en-US" dirty="0"/>
          </a:p>
        </p:txBody>
      </p:sp>
      <p:sp>
        <p:nvSpPr>
          <p:cNvPr id="3" name="Content Placeholder 2"/>
          <p:cNvSpPr>
            <a:spLocks noGrp="1"/>
          </p:cNvSpPr>
          <p:nvPr>
            <p:ph idx="1"/>
          </p:nvPr>
        </p:nvSpPr>
        <p:spPr>
          <a:xfrm>
            <a:off x="1141413" y="2249180"/>
            <a:ext cx="10747296" cy="3542637"/>
          </a:xfrm>
        </p:spPr>
        <p:txBody>
          <a:bodyPr>
            <a:normAutofit/>
          </a:bodyPr>
          <a:lstStyle/>
          <a:p>
            <a:r>
              <a:rPr lang="en-US" dirty="0"/>
              <a:t>[</a:t>
            </a:r>
            <a:r>
              <a:rPr lang="en-US" dirty="0" err="1"/>
              <a:t>CmdletBinding</a:t>
            </a:r>
            <a:r>
              <a:rPr lang="en-US" dirty="0"/>
              <a:t>()]</a:t>
            </a:r>
          </a:p>
          <a:p>
            <a:pPr marL="457200" lvl="1" indent="0">
              <a:buNone/>
            </a:pPr>
            <a:r>
              <a:rPr lang="en-US" dirty="0" err="1" smtClean="0"/>
              <a:t>Param</a:t>
            </a:r>
            <a:r>
              <a:rPr lang="en-US" dirty="0" smtClean="0"/>
              <a:t>(</a:t>
            </a:r>
          </a:p>
          <a:p>
            <a:pPr marL="457200" lvl="1" indent="0">
              <a:buNone/>
            </a:pPr>
            <a:r>
              <a:rPr lang="en-US" dirty="0" smtClean="0"/>
              <a:t> </a:t>
            </a:r>
            <a:r>
              <a:rPr lang="en-US" dirty="0"/>
              <a:t>[Parameter(Mandatory=$</a:t>
            </a:r>
            <a:r>
              <a:rPr lang="en-US" dirty="0" err="1"/>
              <a:t>True,Position</a:t>
            </a:r>
            <a:r>
              <a:rPr lang="en-US" dirty="0"/>
              <a:t>=1)]</a:t>
            </a:r>
          </a:p>
          <a:p>
            <a:pPr marL="457200" lvl="1" indent="0">
              <a:buNone/>
            </a:pPr>
            <a:r>
              <a:rPr lang="en-US" dirty="0" smtClean="0"/>
              <a:t> </a:t>
            </a:r>
            <a:r>
              <a:rPr lang="en-US" dirty="0"/>
              <a:t>[string]$</a:t>
            </a:r>
            <a:r>
              <a:rPr lang="en-US" dirty="0" err="1"/>
              <a:t>computerName</a:t>
            </a:r>
            <a:r>
              <a:rPr lang="en-US" dirty="0" smtClean="0"/>
              <a:t>,</a:t>
            </a:r>
            <a:r>
              <a:rPr lang="en-US" dirty="0"/>
              <a:t>	</a:t>
            </a:r>
          </a:p>
          <a:p>
            <a:pPr marL="457200" lvl="1" indent="0">
              <a:buNone/>
            </a:pPr>
            <a:r>
              <a:rPr lang="en-US" dirty="0" smtClean="0"/>
              <a:t> </a:t>
            </a:r>
            <a:r>
              <a:rPr lang="en-US" dirty="0"/>
              <a:t>[Parameter(Mandatory=$True)]</a:t>
            </a:r>
          </a:p>
          <a:p>
            <a:pPr marL="457200" lvl="1" indent="0">
              <a:buNone/>
            </a:pPr>
            <a:r>
              <a:rPr lang="en-US" dirty="0" smtClean="0"/>
              <a:t> </a:t>
            </a:r>
            <a:r>
              <a:rPr lang="en-US" dirty="0"/>
              <a:t>[string]$</a:t>
            </a:r>
            <a:r>
              <a:rPr lang="en-US" dirty="0" err="1"/>
              <a:t>filePath</a:t>
            </a:r>
            <a:endParaRPr lang="en-US" dirty="0"/>
          </a:p>
          <a:p>
            <a:pPr marL="457200" lvl="1" indent="0">
              <a:buNone/>
            </a:pPr>
            <a:r>
              <a:rPr lang="en-US" dirty="0" smtClean="0"/>
              <a:t>)</a:t>
            </a:r>
          </a:p>
          <a:p>
            <a:r>
              <a:rPr lang="en-US" dirty="0"/>
              <a:t>Declaring as [string[]] accepts </a:t>
            </a:r>
            <a:r>
              <a:rPr lang="en-US" dirty="0" smtClean="0"/>
              <a:t>entire </a:t>
            </a:r>
            <a:r>
              <a:rPr lang="en-US" dirty="0"/>
              <a:t>collection of values then </a:t>
            </a:r>
            <a:r>
              <a:rPr lang="en-US" dirty="0" smtClean="0"/>
              <a:t>enumerate </a:t>
            </a:r>
            <a:r>
              <a:rPr lang="en-US" dirty="0"/>
              <a:t>using </a:t>
            </a:r>
            <a:r>
              <a:rPr lang="en-US" dirty="0" smtClean="0"/>
              <a:t>Foreach loop</a:t>
            </a:r>
          </a:p>
          <a:p>
            <a:r>
              <a:rPr lang="en-US" dirty="0" smtClean="0"/>
              <a:t>Comma</a:t>
            </a:r>
            <a:endParaRPr lang="en-US" dirty="0"/>
          </a:p>
        </p:txBody>
      </p:sp>
    </p:spTree>
    <p:extLst>
      <p:ext uri="{BB962C8B-B14F-4D97-AF65-F5344CB8AC3E}">
        <p14:creationId xmlns:p14="http://schemas.microsoft.com/office/powerpoint/2010/main" val="10364504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4" name="TextBox 3"/>
          <p:cNvSpPr txBox="1"/>
          <p:nvPr/>
        </p:nvSpPr>
        <p:spPr>
          <a:xfrm>
            <a:off x="2971800" y="1143000"/>
            <a:ext cx="8974636" cy="523220"/>
          </a:xfrm>
          <a:prstGeom prst="rect">
            <a:avLst/>
          </a:prstGeom>
          <a:noFill/>
        </p:spPr>
        <p:txBody>
          <a:bodyPr wrap="square" rtlCol="0">
            <a:spAutoFit/>
          </a:bodyPr>
          <a:lstStyle/>
          <a:p>
            <a:pPr algn="ctr" defTabSz="914363"/>
            <a:r>
              <a:rPr lang="en-GB" sz="2800" dirty="0">
                <a:solidFill>
                  <a:srgbClr val="000000"/>
                </a:solidFill>
                <a:latin typeface="Arial" pitchFamily="34" charset="0"/>
                <a:cs typeface="Arial" pitchFamily="34" charset="0"/>
              </a:rPr>
              <a:t>“An object is a collection of parts and how to use them”</a:t>
            </a:r>
          </a:p>
        </p:txBody>
      </p:sp>
      <p:pic>
        <p:nvPicPr>
          <p:cNvPr id="5" name="Picture 2" descr="C:\Users\benp\AppData\Local\Microsoft\Windows\Temporary Internet Files\Content.IE5\FOOH4TZR\MCj03974480000[1].wmf"/>
          <p:cNvPicPr>
            <a:picLocks noChangeAspect="1" noChangeArrowheads="1"/>
          </p:cNvPicPr>
          <p:nvPr/>
        </p:nvPicPr>
        <p:blipFill>
          <a:blip r:embed="rId3"/>
          <a:srcRect/>
          <a:stretch>
            <a:fillRect/>
          </a:stretch>
        </p:blipFill>
        <p:spPr bwMode="auto">
          <a:xfrm>
            <a:off x="4859961" y="3077662"/>
            <a:ext cx="2448345" cy="1724025"/>
          </a:xfrm>
          <a:prstGeom prst="rect">
            <a:avLst/>
          </a:prstGeom>
          <a:noFill/>
        </p:spPr>
      </p:pic>
      <p:sp>
        <p:nvSpPr>
          <p:cNvPr id="18" name="Rounded Rectangle 17"/>
          <p:cNvSpPr/>
          <p:nvPr/>
        </p:nvSpPr>
        <p:spPr bwMode="auto">
          <a:xfrm>
            <a:off x="1002391" y="2036708"/>
            <a:ext cx="3104906"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strike="dblStrike" dirty="0">
                <a:solidFill>
                  <a:srgbClr val="FFFFFF"/>
                </a:solidFill>
                <a:effectLst>
                  <a:outerShdw blurRad="38100" dist="38100" dir="2700000" algn="tl">
                    <a:srgbClr val="000000">
                      <a:alpha val="43137"/>
                    </a:srgbClr>
                  </a:outerShdw>
                </a:effectLst>
                <a:latin typeface="Arial" pitchFamily="34" charset="0"/>
                <a:cs typeface="Arial" pitchFamily="34" charset="0"/>
              </a:rPr>
              <a:t>Parts</a:t>
            </a:r>
          </a:p>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latin typeface="Arial" pitchFamily="34" charset="0"/>
                <a:cs typeface="Arial" pitchFamily="34" charset="0"/>
              </a:rPr>
              <a:t>Properties</a:t>
            </a:r>
          </a:p>
        </p:txBody>
      </p:sp>
      <p:sp>
        <p:nvSpPr>
          <p:cNvPr id="19" name="Rounded Rectangle 18"/>
          <p:cNvSpPr/>
          <p:nvPr/>
        </p:nvSpPr>
        <p:spPr bwMode="auto">
          <a:xfrm>
            <a:off x="989561" y="3413116"/>
            <a:ext cx="3117737"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Front Wheel</a:t>
            </a:r>
          </a:p>
        </p:txBody>
      </p:sp>
      <p:sp>
        <p:nvSpPr>
          <p:cNvPr id="21" name="Rounded Rectangle 20"/>
          <p:cNvSpPr/>
          <p:nvPr/>
        </p:nvSpPr>
        <p:spPr bwMode="auto">
          <a:xfrm>
            <a:off x="1000257" y="4046766"/>
            <a:ext cx="3119870"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Back Wheel</a:t>
            </a:r>
          </a:p>
        </p:txBody>
      </p:sp>
      <p:sp>
        <p:nvSpPr>
          <p:cNvPr id="22" name="Rounded Rectangle 21"/>
          <p:cNvSpPr/>
          <p:nvPr/>
        </p:nvSpPr>
        <p:spPr bwMode="auto">
          <a:xfrm>
            <a:off x="1010954" y="4661166"/>
            <a:ext cx="3070684"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Pedals</a:t>
            </a:r>
          </a:p>
        </p:txBody>
      </p:sp>
      <p:sp>
        <p:nvSpPr>
          <p:cNvPr id="23" name="Rounded Rectangle 22"/>
          <p:cNvSpPr/>
          <p:nvPr/>
        </p:nvSpPr>
        <p:spPr bwMode="auto">
          <a:xfrm>
            <a:off x="1021651" y="5285191"/>
            <a:ext cx="3085646"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Saddle</a:t>
            </a:r>
          </a:p>
        </p:txBody>
      </p:sp>
      <p:sp>
        <p:nvSpPr>
          <p:cNvPr id="24" name="Rounded Rectangle 23"/>
          <p:cNvSpPr/>
          <p:nvPr/>
        </p:nvSpPr>
        <p:spPr bwMode="auto">
          <a:xfrm>
            <a:off x="1032348" y="5918841"/>
            <a:ext cx="3036458"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Frame</a:t>
            </a:r>
          </a:p>
        </p:txBody>
      </p:sp>
      <p:sp>
        <p:nvSpPr>
          <p:cNvPr id="25" name="Rounded Rectangle 24"/>
          <p:cNvSpPr/>
          <p:nvPr/>
        </p:nvSpPr>
        <p:spPr bwMode="auto">
          <a:xfrm>
            <a:off x="7943553" y="2025479"/>
            <a:ext cx="3128502"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strike="dblStrike" dirty="0">
                <a:solidFill>
                  <a:srgbClr val="FFFFFF"/>
                </a:solidFill>
                <a:effectLst>
                  <a:outerShdw blurRad="38100" dist="38100" dir="2700000" algn="tl">
                    <a:srgbClr val="000000">
                      <a:alpha val="43137"/>
                    </a:srgbClr>
                  </a:outerShdw>
                </a:effectLst>
                <a:latin typeface="Arial" pitchFamily="34" charset="0"/>
                <a:cs typeface="Arial" pitchFamily="34" charset="0"/>
              </a:rPr>
              <a:t>How to use</a:t>
            </a:r>
          </a:p>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latin typeface="Arial" pitchFamily="34" charset="0"/>
                <a:cs typeface="Arial" pitchFamily="34" charset="0"/>
              </a:rPr>
              <a:t>Methods</a:t>
            </a:r>
          </a:p>
        </p:txBody>
      </p:sp>
      <p:sp>
        <p:nvSpPr>
          <p:cNvPr id="26" name="Rounded Rectangle 25"/>
          <p:cNvSpPr/>
          <p:nvPr/>
        </p:nvSpPr>
        <p:spPr bwMode="auto">
          <a:xfrm>
            <a:off x="7956385" y="3401887"/>
            <a:ext cx="3115671"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Pedal</a:t>
            </a:r>
          </a:p>
        </p:txBody>
      </p:sp>
      <p:sp>
        <p:nvSpPr>
          <p:cNvPr id="27" name="Rounded Rectangle 26"/>
          <p:cNvSpPr/>
          <p:nvPr/>
        </p:nvSpPr>
        <p:spPr bwMode="auto">
          <a:xfrm>
            <a:off x="7982045" y="4035537"/>
            <a:ext cx="3100708"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Steer Left</a:t>
            </a:r>
          </a:p>
        </p:txBody>
      </p:sp>
      <p:sp>
        <p:nvSpPr>
          <p:cNvPr id="28" name="Rounded Rectangle 27"/>
          <p:cNvSpPr/>
          <p:nvPr/>
        </p:nvSpPr>
        <p:spPr bwMode="auto">
          <a:xfrm>
            <a:off x="7994875" y="4649937"/>
            <a:ext cx="3098574"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Steer Right</a:t>
            </a:r>
          </a:p>
        </p:txBody>
      </p:sp>
      <p:sp>
        <p:nvSpPr>
          <p:cNvPr id="29" name="Rounded Rectangle 28"/>
          <p:cNvSpPr/>
          <p:nvPr/>
        </p:nvSpPr>
        <p:spPr bwMode="auto">
          <a:xfrm>
            <a:off x="7994877" y="5273962"/>
            <a:ext cx="3109271"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Apply Front Brake</a:t>
            </a:r>
          </a:p>
        </p:txBody>
      </p:sp>
      <p:sp>
        <p:nvSpPr>
          <p:cNvPr id="30" name="Rounded Rectangle 29"/>
          <p:cNvSpPr/>
          <p:nvPr/>
        </p:nvSpPr>
        <p:spPr bwMode="auto">
          <a:xfrm>
            <a:off x="8007707" y="5897987"/>
            <a:ext cx="3107139" cy="465860"/>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solidFill>
                  <a:srgbClr val="FFFFFF"/>
                </a:solidFill>
                <a:effectLst>
                  <a:outerShdw blurRad="38100" dist="38100" dir="2700000" algn="tl">
                    <a:srgbClr val="000000">
                      <a:alpha val="43137"/>
                    </a:srgbClr>
                  </a:outerShdw>
                </a:effectLst>
                <a:latin typeface="Arial" pitchFamily="34" charset="0"/>
                <a:cs typeface="Arial" pitchFamily="34" charset="0"/>
              </a:rPr>
              <a:t>Apply Rear Brake</a:t>
            </a:r>
          </a:p>
        </p:txBody>
      </p:sp>
      <p:sp>
        <p:nvSpPr>
          <p:cNvPr id="31" name="Rounded Rectangle 30"/>
          <p:cNvSpPr/>
          <p:nvPr/>
        </p:nvSpPr>
        <p:spPr bwMode="auto">
          <a:xfrm>
            <a:off x="1013088" y="2035108"/>
            <a:ext cx="3104906"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latin typeface="Arial" pitchFamily="34" charset="0"/>
                <a:cs typeface="Arial" pitchFamily="34" charset="0"/>
              </a:rPr>
              <a:t>Parts</a:t>
            </a:r>
          </a:p>
        </p:txBody>
      </p:sp>
      <p:sp>
        <p:nvSpPr>
          <p:cNvPr id="33" name="Rounded Rectangle 32"/>
          <p:cNvSpPr/>
          <p:nvPr/>
        </p:nvSpPr>
        <p:spPr bwMode="auto">
          <a:xfrm>
            <a:off x="7954250" y="2033504"/>
            <a:ext cx="3128502" cy="1207004"/>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dirty="0">
                <a:solidFill>
                  <a:srgbClr val="FFFFFF"/>
                </a:solidFill>
                <a:effectLst>
                  <a:outerShdw blurRad="38100" dist="38100" dir="2700000" algn="tl">
                    <a:srgbClr val="000000">
                      <a:alpha val="43137"/>
                    </a:srgbClr>
                  </a:outerShdw>
                </a:effectLst>
                <a:latin typeface="Arial" pitchFamily="34" charset="0"/>
                <a:cs typeface="Arial" pitchFamily="34" charset="0"/>
              </a:rPr>
              <a:t>How to use</a:t>
            </a:r>
          </a:p>
        </p:txBody>
      </p:sp>
    </p:spTree>
    <p:extLst>
      <p:ext uri="{BB962C8B-B14F-4D97-AF65-F5344CB8AC3E}">
        <p14:creationId xmlns:p14="http://schemas.microsoft.com/office/powerpoint/2010/main" val="2416695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3"/>
                                        </p:tgtEl>
                                      </p:cBhvr>
                                    </p:animEffect>
                                    <p:set>
                                      <p:cBhvr>
                                        <p:cTn id="4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 Parameters</a:t>
            </a:r>
          </a:p>
        </p:txBody>
      </p:sp>
      <p:sp>
        <p:nvSpPr>
          <p:cNvPr id="3" name="Content Placeholder 2"/>
          <p:cNvSpPr>
            <a:spLocks noGrp="1"/>
          </p:cNvSpPr>
          <p:nvPr>
            <p:ph idx="1"/>
          </p:nvPr>
        </p:nvSpPr>
        <p:spPr/>
        <p:txBody>
          <a:bodyPr/>
          <a:lstStyle/>
          <a:p>
            <a:r>
              <a:rPr lang="en-US" dirty="0" smtClean="0"/>
              <a:t>Get-</a:t>
            </a:r>
            <a:r>
              <a:rPr lang="en-US" dirty="0" err="1" smtClean="0"/>
              <a:t>FreeDriveSpace</a:t>
            </a:r>
            <a:r>
              <a:rPr lang="en-US" dirty="0" smtClean="0"/>
              <a:t> script</a:t>
            </a:r>
            <a:endParaRPr lang="en-US" dirty="0"/>
          </a:p>
        </p:txBody>
      </p:sp>
    </p:spTree>
    <p:extLst>
      <p:ext uri="{BB962C8B-B14F-4D97-AF65-F5344CB8AC3E}">
        <p14:creationId xmlns:p14="http://schemas.microsoft.com/office/powerpoint/2010/main" val="2813873116"/>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WMI – Getting Started</a:t>
            </a:r>
            <a:endParaRPr lang="en-US" dirty="0"/>
          </a:p>
        </p:txBody>
      </p:sp>
      <p:sp>
        <p:nvSpPr>
          <p:cNvPr id="3" name="Content Placeholder 2"/>
          <p:cNvSpPr>
            <a:spLocks noGrp="1"/>
          </p:cNvSpPr>
          <p:nvPr>
            <p:ph idx="1"/>
          </p:nvPr>
        </p:nvSpPr>
        <p:spPr>
          <a:xfrm>
            <a:off x="1173884" y="2057400"/>
            <a:ext cx="10865716" cy="4114801"/>
          </a:xfrm>
        </p:spPr>
        <p:txBody>
          <a:bodyPr>
            <a:normAutofit/>
          </a:bodyPr>
          <a:lstStyle/>
          <a:p>
            <a:r>
              <a:rPr lang="en-US" dirty="0"/>
              <a:t>Get-</a:t>
            </a:r>
            <a:r>
              <a:rPr lang="en-US" dirty="0" err="1"/>
              <a:t>WmiObject</a:t>
            </a:r>
            <a:r>
              <a:rPr lang="en-US" dirty="0"/>
              <a:t> is the key </a:t>
            </a:r>
            <a:r>
              <a:rPr lang="en-US" dirty="0" smtClean="0"/>
              <a:t>command</a:t>
            </a:r>
            <a:endParaRPr lang="en-US" dirty="0" smtClean="0"/>
          </a:p>
          <a:p>
            <a:pPr lvl="1"/>
            <a:r>
              <a:rPr lang="en-US" dirty="0"/>
              <a:t>Get-</a:t>
            </a:r>
            <a:r>
              <a:rPr lang="en-US" dirty="0" err="1"/>
              <a:t>WmiObject</a:t>
            </a:r>
            <a:r>
              <a:rPr lang="en-US" dirty="0"/>
              <a:t> -Class [</a:t>
            </a:r>
            <a:r>
              <a:rPr lang="en-US" dirty="0" err="1"/>
              <a:t>classname</a:t>
            </a:r>
            <a:r>
              <a:rPr lang="en-US" dirty="0"/>
              <a:t>] -</a:t>
            </a:r>
            <a:r>
              <a:rPr lang="en-US" dirty="0" err="1"/>
              <a:t>NameSpace</a:t>
            </a:r>
            <a:r>
              <a:rPr lang="en-US" dirty="0"/>
              <a:t> [namespace] -</a:t>
            </a:r>
            <a:r>
              <a:rPr lang="en-US" dirty="0" err="1"/>
              <a:t>ComputerName</a:t>
            </a:r>
            <a:r>
              <a:rPr lang="en-US" dirty="0"/>
              <a:t> [</a:t>
            </a:r>
            <a:r>
              <a:rPr lang="en-US" dirty="0" err="1"/>
              <a:t>ComputerName</a:t>
            </a:r>
            <a:r>
              <a:rPr lang="en-US" dirty="0" smtClean="0"/>
              <a:t>] – Filter - Query</a:t>
            </a:r>
            <a:endParaRPr lang="en-US" dirty="0" smtClean="0"/>
          </a:p>
          <a:p>
            <a:r>
              <a:rPr lang="en-US" dirty="0" smtClean="0"/>
              <a:t>WMI </a:t>
            </a:r>
            <a:r>
              <a:rPr lang="en-US" dirty="0"/>
              <a:t>classes are organized in the </a:t>
            </a:r>
            <a:r>
              <a:rPr lang="en-US" b="1" dirty="0" smtClean="0"/>
              <a:t>Namespace</a:t>
            </a:r>
          </a:p>
          <a:p>
            <a:pPr lvl="1"/>
            <a:r>
              <a:rPr lang="en-US" dirty="0"/>
              <a:t>Get-</a:t>
            </a:r>
            <a:r>
              <a:rPr lang="en-US" dirty="0" err="1"/>
              <a:t>WmiObject</a:t>
            </a:r>
            <a:r>
              <a:rPr lang="en-US" dirty="0"/>
              <a:t> -List | ? {$_.name -Match "Win32</a:t>
            </a:r>
            <a:r>
              <a:rPr lang="en-US" dirty="0" smtClean="0"/>
              <a:t>"}</a:t>
            </a:r>
          </a:p>
          <a:p>
            <a:pPr marL="91440" lvl="1" indent="-91440">
              <a:spcBef>
                <a:spcPts val="1200"/>
              </a:spcBef>
              <a:spcAft>
                <a:spcPts val="200"/>
              </a:spcAft>
              <a:buSzPct val="100000"/>
              <a:buFont typeface="Calibri" panose="020F0502020204030204" pitchFamily="34" charset="0"/>
              <a:buChar char=" "/>
            </a:pPr>
            <a:r>
              <a:rPr lang="en-US" sz="2000" dirty="0"/>
              <a:t>Default namespace is</a:t>
            </a:r>
            <a:r>
              <a:rPr lang="en-US" sz="2000" dirty="0"/>
              <a:t> </a:t>
            </a:r>
            <a:r>
              <a:rPr lang="en-US" sz="2000" b="1" dirty="0" smtClean="0"/>
              <a:t>ROOT\cimv2</a:t>
            </a:r>
          </a:p>
          <a:p>
            <a:pPr marL="91440" lvl="1" indent="-91440">
              <a:spcBef>
                <a:spcPts val="1200"/>
              </a:spcBef>
              <a:spcAft>
                <a:spcPts val="200"/>
              </a:spcAft>
              <a:buSzPct val="100000"/>
              <a:buFont typeface="Calibri" panose="020F0502020204030204" pitchFamily="34" charset="0"/>
              <a:buChar char=" "/>
            </a:pPr>
            <a:r>
              <a:rPr lang="en-US" sz="2000" dirty="0"/>
              <a:t>Get-</a:t>
            </a:r>
            <a:r>
              <a:rPr lang="en-US" sz="2000" dirty="0" err="1"/>
              <a:t>WmiObject</a:t>
            </a:r>
            <a:r>
              <a:rPr lang="en-US" sz="2000" dirty="0"/>
              <a:t> -Class "Win32_NetworkAdapterConfiguration" | Get-Member -</a:t>
            </a:r>
            <a:r>
              <a:rPr lang="en-US" sz="2000" dirty="0" err="1"/>
              <a:t>MemberType</a:t>
            </a:r>
            <a:r>
              <a:rPr lang="en-US" sz="2000" dirty="0"/>
              <a:t> method</a:t>
            </a:r>
            <a:endParaRPr lang="en-US" sz="2000" b="1" dirty="0"/>
          </a:p>
        </p:txBody>
      </p:sp>
    </p:spTree>
    <p:extLst>
      <p:ext uri="{BB962C8B-B14F-4D97-AF65-F5344CB8AC3E}">
        <p14:creationId xmlns:p14="http://schemas.microsoft.com/office/powerpoint/2010/main" val="393883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WMI </a:t>
            </a:r>
            <a:r>
              <a:rPr lang="en-US" dirty="0" smtClean="0"/>
              <a:t>Perspective – Hidden Treasure</a:t>
            </a:r>
            <a:endParaRPr lang="en-US" dirty="0"/>
          </a:p>
        </p:txBody>
      </p:sp>
      <p:sp>
        <p:nvSpPr>
          <p:cNvPr id="3" name="Content Placeholder 2"/>
          <p:cNvSpPr>
            <a:spLocks noGrp="1"/>
          </p:cNvSpPr>
          <p:nvPr>
            <p:ph idx="1"/>
          </p:nvPr>
        </p:nvSpPr>
        <p:spPr/>
        <p:txBody>
          <a:bodyPr>
            <a:normAutofit/>
          </a:bodyPr>
          <a:lstStyle/>
          <a:p>
            <a:r>
              <a:rPr lang="en-US" dirty="0"/>
              <a:t>Imagine WMI as a database, which keeps information about a computer's components such as the: BIOS, </a:t>
            </a:r>
            <a:r>
              <a:rPr lang="en-US" dirty="0" smtClean="0"/>
              <a:t>Services </a:t>
            </a:r>
            <a:r>
              <a:rPr lang="en-US" dirty="0"/>
              <a:t>and </a:t>
            </a:r>
            <a:r>
              <a:rPr lang="en-US" dirty="0" smtClean="0"/>
              <a:t>Network Settings</a:t>
            </a:r>
            <a:endParaRPr lang="en-US" dirty="0"/>
          </a:p>
          <a:p>
            <a:r>
              <a:rPr lang="en-US" dirty="0"/>
              <a:t>Regard WMI as a method for collecting data about a </a:t>
            </a:r>
            <a:r>
              <a:rPr lang="en-US" dirty="0" smtClean="0"/>
              <a:t>computer's </a:t>
            </a:r>
            <a:r>
              <a:rPr lang="en-US" dirty="0"/>
              <a:t>hardware and software</a:t>
            </a:r>
          </a:p>
          <a:p>
            <a:r>
              <a:rPr lang="en-US" dirty="0"/>
              <a:t>View WMI as a pipe, which magically connects to the core of any Microsoft operating </a:t>
            </a:r>
            <a:r>
              <a:rPr lang="en-US" dirty="0" smtClean="0"/>
              <a:t>system</a:t>
            </a:r>
            <a:endParaRPr lang="en-US" dirty="0"/>
          </a:p>
          <a:p>
            <a:r>
              <a:rPr lang="en-US" dirty="0"/>
              <a:t>Think of WMI as a having </a:t>
            </a:r>
            <a:r>
              <a:rPr lang="en-US" dirty="0" smtClean="0"/>
              <a:t>it’s </a:t>
            </a:r>
            <a:r>
              <a:rPr lang="en-US" dirty="0"/>
              <a:t>own PowerShell dialect, for example the WQL select clause</a:t>
            </a:r>
          </a:p>
          <a:p>
            <a:r>
              <a:rPr lang="en-US" dirty="0"/>
              <a:t>Treat WMI as a microscope, and use it to probe the operating system's objects and their </a:t>
            </a:r>
            <a:r>
              <a:rPr lang="en-US" dirty="0" smtClean="0"/>
              <a:t>properties</a:t>
            </a:r>
          </a:p>
          <a:p>
            <a:r>
              <a:rPr lang="en-US" dirty="0"/>
              <a:t>Not all classes are available on all versions of </a:t>
            </a:r>
            <a:r>
              <a:rPr lang="en-US" dirty="0" smtClean="0"/>
              <a:t>Windows</a:t>
            </a:r>
            <a:endParaRPr lang="en-US" dirty="0"/>
          </a:p>
        </p:txBody>
      </p:sp>
    </p:spTree>
    <p:extLst>
      <p:ext uri="{BB962C8B-B14F-4D97-AF65-F5344CB8AC3E}">
        <p14:creationId xmlns:p14="http://schemas.microsoft.com/office/powerpoint/2010/main" val="55430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Demo – WMI</a:t>
            </a:r>
            <a:endParaRPr lang="en-US" dirty="0"/>
          </a:p>
        </p:txBody>
      </p:sp>
      <p:sp>
        <p:nvSpPr>
          <p:cNvPr id="2" name="Content Placeholder 1"/>
          <p:cNvSpPr>
            <a:spLocks noGrp="1"/>
          </p:cNvSpPr>
          <p:nvPr>
            <p:ph idx="1"/>
          </p:nvPr>
        </p:nvSpPr>
        <p:spPr/>
        <p:txBody>
          <a:bodyPr/>
          <a:lstStyle/>
          <a:p>
            <a:r>
              <a:rPr lang="en-US" dirty="0" smtClean="0"/>
              <a:t>Introduction to WMI</a:t>
            </a:r>
          </a:p>
          <a:p>
            <a:r>
              <a:rPr lang="en-US" dirty="0" smtClean="0"/>
              <a:t>Managing Remote Services</a:t>
            </a:r>
            <a:endParaRPr lang="en-US" dirty="0"/>
          </a:p>
        </p:txBody>
      </p:sp>
    </p:spTree>
    <p:extLst>
      <p:ext uri="{BB962C8B-B14F-4D97-AF65-F5344CB8AC3E}">
        <p14:creationId xmlns:p14="http://schemas.microsoft.com/office/powerpoint/2010/main" val="200252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489" y="685800"/>
            <a:ext cx="9903418" cy="829282"/>
          </a:xfrm>
        </p:spPr>
        <p:txBody>
          <a:bodyPr>
            <a:normAutofit fontScale="90000"/>
          </a:bodyPr>
          <a:lstStyle/>
          <a:p>
            <a:r>
              <a:rPr lang="en-US" dirty="0" smtClean="0"/>
              <a:t>WMI Making changes </a:t>
            </a:r>
            <a:r>
              <a:rPr lang="en-US" dirty="0" smtClean="0"/>
              <a:t>to system - </a:t>
            </a:r>
            <a:r>
              <a:rPr lang="en-US" dirty="0" smtClean="0"/>
              <a:t>Example 1</a:t>
            </a:r>
            <a:endParaRPr lang="en-US" dirty="0"/>
          </a:p>
        </p:txBody>
      </p:sp>
      <p:sp>
        <p:nvSpPr>
          <p:cNvPr id="3" name="Content Placeholder 2"/>
          <p:cNvSpPr>
            <a:spLocks noGrp="1"/>
          </p:cNvSpPr>
          <p:nvPr>
            <p:ph idx="1"/>
          </p:nvPr>
        </p:nvSpPr>
        <p:spPr>
          <a:xfrm>
            <a:off x="1147073" y="2121158"/>
            <a:ext cx="9903419" cy="4648201"/>
          </a:xfrm>
        </p:spPr>
        <p:txBody>
          <a:bodyPr>
            <a:normAutofit/>
          </a:bodyPr>
          <a:lstStyle/>
          <a:p>
            <a:pPr marL="0" indent="0">
              <a:buNone/>
            </a:pPr>
            <a:r>
              <a:rPr lang="en-US" sz="2200" dirty="0"/>
              <a:t>$NICs = Get-</a:t>
            </a:r>
            <a:r>
              <a:rPr lang="en-US" sz="2200" dirty="0" err="1"/>
              <a:t>WmiObject</a:t>
            </a:r>
            <a:r>
              <a:rPr lang="en-US" sz="2200" dirty="0"/>
              <a:t> Win32_NetworkAdapterConfiguration  | Where {$_.</a:t>
            </a:r>
            <a:r>
              <a:rPr lang="en-US" sz="2200" dirty="0" err="1"/>
              <a:t>IPEnabled</a:t>
            </a:r>
            <a:r>
              <a:rPr lang="en-US" sz="2200" dirty="0"/>
              <a:t> -</a:t>
            </a:r>
            <a:r>
              <a:rPr lang="en-US" sz="2200" dirty="0" err="1"/>
              <a:t>eq</a:t>
            </a:r>
            <a:r>
              <a:rPr lang="en-US" sz="2200" dirty="0"/>
              <a:t> “TRUE”}</a:t>
            </a:r>
          </a:p>
          <a:p>
            <a:pPr marL="0" indent="0">
              <a:buNone/>
            </a:pPr>
            <a:r>
              <a:rPr lang="en-US" sz="2200" dirty="0" err="1"/>
              <a:t>foreach</a:t>
            </a:r>
            <a:r>
              <a:rPr lang="en-US" sz="2200" dirty="0"/>
              <a:t>($NIC in $NICs) {$</a:t>
            </a:r>
            <a:r>
              <a:rPr lang="en-US" sz="2200" dirty="0" err="1"/>
              <a:t>NIC.EnableDHCP</a:t>
            </a:r>
            <a:r>
              <a:rPr lang="en-US" sz="2200" dirty="0"/>
              <a:t>(); $</a:t>
            </a:r>
            <a:r>
              <a:rPr lang="en-US" sz="2200" dirty="0" err="1"/>
              <a:t>NIC.SetDNSServerSearchOrder</a:t>
            </a:r>
            <a:r>
              <a:rPr lang="en-US" sz="2200" dirty="0" smtClean="0"/>
              <a:t>()}</a:t>
            </a:r>
            <a:endParaRPr lang="en-US" sz="2200" dirty="0"/>
          </a:p>
        </p:txBody>
      </p:sp>
    </p:spTree>
    <p:extLst>
      <p:ext uri="{BB962C8B-B14F-4D97-AF65-F5344CB8AC3E}">
        <p14:creationId xmlns:p14="http://schemas.microsoft.com/office/powerpoint/2010/main" val="358285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704" y="618518"/>
            <a:ext cx="9903418" cy="524482"/>
          </a:xfrm>
        </p:spPr>
        <p:txBody>
          <a:bodyPr>
            <a:normAutofit fontScale="90000"/>
          </a:bodyPr>
          <a:lstStyle/>
          <a:p>
            <a:r>
              <a:rPr lang="en-US" dirty="0" smtClean="0"/>
              <a:t>WMI Making changes to </a:t>
            </a:r>
            <a:r>
              <a:rPr lang="en-US" dirty="0" smtClean="0"/>
              <a:t>system </a:t>
            </a:r>
            <a:r>
              <a:rPr lang="en-US" dirty="0" smtClean="0"/>
              <a:t>– Example 2</a:t>
            </a:r>
            <a:endParaRPr lang="en-US" dirty="0"/>
          </a:p>
        </p:txBody>
      </p:sp>
      <p:sp>
        <p:nvSpPr>
          <p:cNvPr id="3" name="Content Placeholder 2"/>
          <p:cNvSpPr>
            <a:spLocks noGrp="1"/>
          </p:cNvSpPr>
          <p:nvPr>
            <p:ph idx="1"/>
          </p:nvPr>
        </p:nvSpPr>
        <p:spPr>
          <a:xfrm>
            <a:off x="1142704" y="2209799"/>
            <a:ext cx="10439695" cy="4648201"/>
          </a:xfrm>
        </p:spPr>
        <p:txBody>
          <a:bodyPr>
            <a:normAutofit/>
          </a:bodyPr>
          <a:lstStyle/>
          <a:p>
            <a:pPr marL="0" indent="0">
              <a:buNone/>
            </a:pPr>
            <a:r>
              <a:rPr lang="en-US" dirty="0"/>
              <a:t>$</a:t>
            </a:r>
            <a:r>
              <a:rPr lang="en-US" dirty="0"/>
              <a:t>NICs=Get-</a:t>
            </a:r>
            <a:r>
              <a:rPr lang="en-US" dirty="0" err="1"/>
              <a:t>WMIObject</a:t>
            </a:r>
            <a:r>
              <a:rPr lang="en-US" dirty="0"/>
              <a:t> Win32_NetworkAdapterConfiguration|where</a:t>
            </a:r>
            <a:r>
              <a:rPr lang="en-US" dirty="0"/>
              <a:t>{$_.</a:t>
            </a:r>
            <a:r>
              <a:rPr lang="en-US" dirty="0" err="1"/>
              <a:t>IPEnabled</a:t>
            </a:r>
            <a:r>
              <a:rPr lang="en-US" dirty="0"/>
              <a:t> -</a:t>
            </a:r>
            <a:r>
              <a:rPr lang="en-US" dirty="0" err="1"/>
              <a:t>eq</a:t>
            </a:r>
            <a:r>
              <a:rPr lang="en-US" dirty="0"/>
              <a:t> “TRUE”}</a:t>
            </a:r>
          </a:p>
          <a:p>
            <a:pPr marL="0" indent="0">
              <a:buNone/>
            </a:pPr>
            <a:r>
              <a:rPr lang="en-US" dirty="0"/>
              <a:t>Foreach($NIC in $NICs) {</a:t>
            </a:r>
          </a:p>
          <a:p>
            <a:pPr marL="0" indent="0">
              <a:buNone/>
            </a:pPr>
            <a:r>
              <a:rPr lang="en-US" dirty="0"/>
              <a:t>$</a:t>
            </a:r>
            <a:r>
              <a:rPr lang="en-US" dirty="0" err="1"/>
              <a:t>NIC.EnableStatic</a:t>
            </a:r>
            <a:r>
              <a:rPr lang="en-US" dirty="0"/>
              <a:t>(“</a:t>
            </a:r>
            <a:r>
              <a:rPr lang="en-US" dirty="0"/>
              <a:t>192.1.1.4″, </a:t>
            </a:r>
            <a:r>
              <a:rPr lang="en-US" dirty="0"/>
              <a:t>“255.255.255.0″); </a:t>
            </a:r>
            <a:r>
              <a:rPr lang="en-US" dirty="0" err="1"/>
              <a:t>NIC.SetGateways</a:t>
            </a:r>
            <a:r>
              <a:rPr lang="en-US" dirty="0"/>
              <a:t>(“</a:t>
            </a:r>
            <a:r>
              <a:rPr lang="en-US" dirty="0"/>
              <a:t>192.1.1.1</a:t>
            </a:r>
            <a:r>
              <a:rPr lang="en-US" dirty="0"/>
              <a:t>″)</a:t>
            </a:r>
          </a:p>
          <a:p>
            <a:pPr marL="0" indent="0">
              <a:buNone/>
            </a:pPr>
            <a:r>
              <a:rPr lang="en-US" dirty="0"/>
              <a:t>$</a:t>
            </a:r>
            <a:r>
              <a:rPr lang="en-US" dirty="0" err="1"/>
              <a:t>DNSServers</a:t>
            </a:r>
            <a:r>
              <a:rPr lang="en-US" dirty="0"/>
              <a:t> = “</a:t>
            </a:r>
            <a:r>
              <a:rPr lang="en-US" dirty="0"/>
              <a:t>198.1.2.2″,”198.1.2.6</a:t>
            </a:r>
            <a:r>
              <a:rPr lang="en-US" dirty="0"/>
              <a:t>″; </a:t>
            </a:r>
            <a:r>
              <a:rPr lang="en-US" dirty="0"/>
              <a:t>$</a:t>
            </a:r>
            <a:r>
              <a:rPr lang="en-US" dirty="0" err="1"/>
              <a:t>NIC.SetDNSServerSearchOrder</a:t>
            </a:r>
            <a:r>
              <a:rPr lang="en-US" dirty="0"/>
              <a:t>($</a:t>
            </a:r>
            <a:r>
              <a:rPr lang="en-US" dirty="0" err="1"/>
              <a:t>DNSServers</a:t>
            </a:r>
            <a:r>
              <a:rPr lang="en-US" dirty="0"/>
              <a:t>)</a:t>
            </a:r>
          </a:p>
          <a:p>
            <a:pPr marL="0" indent="0">
              <a:buNone/>
            </a:pPr>
            <a:r>
              <a:rPr lang="en-US" dirty="0"/>
              <a:t>$</a:t>
            </a:r>
            <a:r>
              <a:rPr lang="en-US" dirty="0" err="1"/>
              <a:t>NIC.SetDynamicDNSRegistration</a:t>
            </a:r>
            <a:r>
              <a:rPr lang="en-US" dirty="0"/>
              <a:t>(“TRUE”); $</a:t>
            </a:r>
            <a:r>
              <a:rPr lang="en-US" dirty="0" err="1"/>
              <a:t>NIC.SetWINSServer</a:t>
            </a:r>
            <a:r>
              <a:rPr lang="en-US" dirty="0"/>
              <a:t>(“</a:t>
            </a:r>
            <a:r>
              <a:rPr lang="en-US" dirty="0"/>
              <a:t>198.2.2.5</a:t>
            </a:r>
            <a:r>
              <a:rPr lang="en-US" dirty="0"/>
              <a:t>″, “</a:t>
            </a:r>
            <a:r>
              <a:rPr lang="en-US" dirty="0"/>
              <a:t>198.1.2.6″)   }</a:t>
            </a:r>
          </a:p>
          <a:p>
            <a:pPr lvl="1"/>
            <a:r>
              <a:rPr lang="en-US" dirty="0"/>
              <a:t>IP Addresses entered as String</a:t>
            </a:r>
          </a:p>
          <a:p>
            <a:pPr lvl="1"/>
            <a:r>
              <a:rPr lang="en-US" dirty="0" err="1"/>
              <a:t>DNSSearchOrder</a:t>
            </a:r>
            <a:r>
              <a:rPr lang="en-US" dirty="0"/>
              <a:t> is entered differently </a:t>
            </a:r>
            <a:r>
              <a:rPr lang="en-US" dirty="0" err="1"/>
              <a:t>thanWINSServer</a:t>
            </a:r>
            <a:endParaRPr lang="en-US" dirty="0"/>
          </a:p>
          <a:p>
            <a:pPr lvl="1"/>
            <a:r>
              <a:rPr lang="en-US" dirty="0" err="1"/>
              <a:t>DNSRegistration</a:t>
            </a:r>
            <a:r>
              <a:rPr lang="en-US" dirty="0"/>
              <a:t> is entered only as TRUE</a:t>
            </a:r>
          </a:p>
          <a:p>
            <a:pPr lvl="1"/>
            <a:r>
              <a:rPr lang="en-US" dirty="0"/>
              <a:t>Get-</a:t>
            </a:r>
            <a:r>
              <a:rPr lang="en-US" dirty="0" err="1"/>
              <a:t>WmiObject</a:t>
            </a:r>
            <a:r>
              <a:rPr lang="en-US" dirty="0"/>
              <a:t> Win32_NetworkAdapterConfiguration  | Get-Member -</a:t>
            </a:r>
            <a:r>
              <a:rPr lang="en-US" dirty="0" err="1"/>
              <a:t>MemberType</a:t>
            </a:r>
            <a:r>
              <a:rPr lang="en-US" dirty="0"/>
              <a:t> Methods | Format-List</a:t>
            </a:r>
            <a:endParaRPr lang="en-US" dirty="0"/>
          </a:p>
        </p:txBody>
      </p:sp>
    </p:spTree>
    <p:extLst>
      <p:ext uri="{BB962C8B-B14F-4D97-AF65-F5344CB8AC3E}">
        <p14:creationId xmlns:p14="http://schemas.microsoft.com/office/powerpoint/2010/main" val="234797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704" y="618518"/>
            <a:ext cx="9903418" cy="524482"/>
          </a:xfrm>
        </p:spPr>
        <p:txBody>
          <a:bodyPr>
            <a:normAutofit fontScale="90000"/>
          </a:bodyPr>
          <a:lstStyle/>
          <a:p>
            <a:r>
              <a:rPr lang="en-US" dirty="0" smtClean="0"/>
              <a:t>WMI Making changes to </a:t>
            </a:r>
            <a:r>
              <a:rPr lang="en-US" dirty="0" smtClean="0"/>
              <a:t>system </a:t>
            </a:r>
            <a:r>
              <a:rPr lang="en-US" dirty="0" smtClean="0"/>
              <a:t>– Example 3</a:t>
            </a:r>
            <a:endParaRPr lang="en-US" dirty="0"/>
          </a:p>
        </p:txBody>
      </p:sp>
      <p:sp>
        <p:nvSpPr>
          <p:cNvPr id="3" name="Content Placeholder 2"/>
          <p:cNvSpPr>
            <a:spLocks noGrp="1"/>
          </p:cNvSpPr>
          <p:nvPr>
            <p:ph idx="1"/>
          </p:nvPr>
        </p:nvSpPr>
        <p:spPr>
          <a:xfrm>
            <a:off x="1142704" y="2209799"/>
            <a:ext cx="10439695" cy="4648201"/>
          </a:xfrm>
        </p:spPr>
        <p:txBody>
          <a:bodyPr>
            <a:normAutofit/>
          </a:bodyPr>
          <a:lstStyle/>
          <a:p>
            <a:pPr marL="0" indent="0">
              <a:buNone/>
            </a:pPr>
            <a:r>
              <a:rPr lang="en-US" dirty="0"/>
              <a:t>Get-</a:t>
            </a:r>
            <a:r>
              <a:rPr lang="en-US" dirty="0" err="1"/>
              <a:t>WmiObject</a:t>
            </a:r>
            <a:r>
              <a:rPr lang="en-US" dirty="0"/>
              <a:t> Win32_OperatingSystem | Get-Member -</a:t>
            </a:r>
            <a:r>
              <a:rPr lang="en-US" dirty="0" err="1"/>
              <a:t>MemberType</a:t>
            </a:r>
            <a:r>
              <a:rPr lang="en-US" dirty="0"/>
              <a:t> Method | </a:t>
            </a:r>
            <a:r>
              <a:rPr lang="en-US" dirty="0"/>
              <a:t>Format-List</a:t>
            </a:r>
          </a:p>
          <a:p>
            <a:pPr marL="0" indent="0">
              <a:buNone/>
            </a:pPr>
            <a:r>
              <a:rPr lang="en-US" dirty="0"/>
              <a:t>Local Reboot</a:t>
            </a:r>
          </a:p>
          <a:p>
            <a:pPr marL="0" indent="0">
              <a:buNone/>
            </a:pPr>
            <a:r>
              <a:rPr lang="en-US" dirty="0"/>
              <a:t>	$</a:t>
            </a:r>
            <a:r>
              <a:rPr lang="en-US" dirty="0" err="1"/>
              <a:t>colItems</a:t>
            </a:r>
            <a:r>
              <a:rPr lang="en-US" dirty="0"/>
              <a:t> = Get-</a:t>
            </a:r>
            <a:r>
              <a:rPr lang="en-US" dirty="0" err="1"/>
              <a:t>WmiObject</a:t>
            </a:r>
            <a:r>
              <a:rPr lang="en-US" dirty="0"/>
              <a:t> Win32_OperatingSystem</a:t>
            </a:r>
            <a:br>
              <a:rPr lang="en-US" dirty="0"/>
            </a:br>
            <a:r>
              <a:rPr lang="en-US" dirty="0"/>
              <a:t>	Foreach($</a:t>
            </a:r>
            <a:r>
              <a:rPr lang="en-US" dirty="0"/>
              <a:t>Item in $</a:t>
            </a:r>
            <a:r>
              <a:rPr lang="en-US" dirty="0" err="1"/>
              <a:t>colItems</a:t>
            </a:r>
            <a:r>
              <a:rPr lang="en-US" dirty="0"/>
              <a:t>)	{	$</a:t>
            </a:r>
            <a:r>
              <a:rPr lang="en-US" dirty="0" err="1"/>
              <a:t>Item.Reboot</a:t>
            </a:r>
            <a:r>
              <a:rPr lang="en-US" dirty="0"/>
              <a:t>() 		}</a:t>
            </a:r>
          </a:p>
          <a:p>
            <a:pPr marL="0" indent="0">
              <a:buNone/>
            </a:pPr>
            <a:r>
              <a:rPr lang="en-US" dirty="0"/>
              <a:t>Remote Reboot</a:t>
            </a:r>
          </a:p>
          <a:p>
            <a:pPr marL="457063" lvl="1" indent="0">
              <a:buNone/>
            </a:pPr>
            <a:r>
              <a:rPr lang="en-US" sz="2000" dirty="0"/>
              <a:t>	$</a:t>
            </a:r>
            <a:r>
              <a:rPr lang="en-US" sz="2000" dirty="0" err="1"/>
              <a:t>strComputer</a:t>
            </a:r>
            <a:r>
              <a:rPr lang="en-US" sz="2000" dirty="0"/>
              <a:t> = Read-Host “Enter Computer Name”</a:t>
            </a:r>
            <a:br>
              <a:rPr lang="en-US" sz="2000" dirty="0"/>
            </a:br>
            <a:r>
              <a:rPr lang="en-US" sz="2000" dirty="0"/>
              <a:t>	$</a:t>
            </a:r>
            <a:r>
              <a:rPr lang="en-US" sz="2000" dirty="0" err="1"/>
              <a:t>colItems</a:t>
            </a:r>
            <a:r>
              <a:rPr lang="en-US" sz="2000" dirty="0"/>
              <a:t> = Get-</a:t>
            </a:r>
            <a:r>
              <a:rPr lang="en-US" sz="2000" dirty="0" err="1"/>
              <a:t>WmiObject</a:t>
            </a:r>
            <a:r>
              <a:rPr lang="en-US" sz="2000" dirty="0"/>
              <a:t> Win32_OperatingSystem -</a:t>
            </a:r>
            <a:r>
              <a:rPr lang="en-US" sz="2000" dirty="0" err="1"/>
              <a:t>ComputerName</a:t>
            </a:r>
            <a:r>
              <a:rPr lang="en-US" sz="2000" dirty="0"/>
              <a:t> “$</a:t>
            </a:r>
            <a:r>
              <a:rPr lang="en-US" sz="2000" dirty="0" err="1"/>
              <a:t>strComputer</a:t>
            </a:r>
            <a:r>
              <a:rPr lang="en-US" sz="2000" dirty="0"/>
              <a:t>”</a:t>
            </a:r>
            <a:br>
              <a:rPr lang="en-US" sz="2000" dirty="0"/>
            </a:br>
            <a:r>
              <a:rPr lang="en-US" sz="2000" dirty="0"/>
              <a:t>	Foreach</a:t>
            </a:r>
            <a:r>
              <a:rPr lang="en-US" sz="2000" dirty="0"/>
              <a:t>($Item in $</a:t>
            </a:r>
            <a:r>
              <a:rPr lang="en-US" sz="2000" dirty="0" err="1"/>
              <a:t>colItems</a:t>
            </a:r>
            <a:r>
              <a:rPr lang="en-US" sz="2000" dirty="0"/>
              <a:t>) </a:t>
            </a:r>
            <a:r>
              <a:rPr lang="en-US" sz="2000" dirty="0"/>
              <a:t>{	$</a:t>
            </a:r>
            <a:r>
              <a:rPr lang="en-US" sz="2000" dirty="0" err="1"/>
              <a:t>Item.Reboot</a:t>
            </a:r>
            <a:r>
              <a:rPr lang="en-US" sz="2000" dirty="0"/>
              <a:t>()</a:t>
            </a:r>
          </a:p>
          <a:p>
            <a:pPr marL="457063" lvl="1" indent="0">
              <a:buNone/>
            </a:pPr>
            <a:endParaRPr lang="en-US" sz="2000" dirty="0"/>
          </a:p>
          <a:p>
            <a:pPr marL="457063" lvl="1" indent="0">
              <a:buNone/>
            </a:pPr>
            <a:r>
              <a:rPr lang="en-US" dirty="0" smtClean="0"/>
              <a:t>Use </a:t>
            </a:r>
            <a:r>
              <a:rPr lang="en-US" dirty="0"/>
              <a:t>this script only to resolve issues, do not use it to flame your fellow coworkers</a:t>
            </a:r>
            <a:endParaRPr lang="en-US" sz="2000" dirty="0"/>
          </a:p>
        </p:txBody>
      </p:sp>
    </p:spTree>
    <p:extLst>
      <p:ext uri="{BB962C8B-B14F-4D97-AF65-F5344CB8AC3E}">
        <p14:creationId xmlns:p14="http://schemas.microsoft.com/office/powerpoint/2010/main" val="4029928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13014</Words>
  <Application>Microsoft Office PowerPoint</Application>
  <PresentationFormat>Widescreen</PresentationFormat>
  <Paragraphs>1946</Paragraphs>
  <Slides>96</Slides>
  <Notes>72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96</vt:i4>
      </vt:variant>
    </vt:vector>
  </HeadingPairs>
  <TitlesOfParts>
    <vt:vector size="115" baseType="lpstr">
      <vt:lpstr>Arial</vt:lpstr>
      <vt:lpstr>Calibri</vt:lpstr>
      <vt:lpstr>Calibri Light</vt:lpstr>
      <vt:lpstr>Courier New</vt:lpstr>
      <vt:lpstr>CourierNewPS-ItalicMT</vt:lpstr>
      <vt:lpstr>CourierNewPSMT</vt:lpstr>
      <vt:lpstr>Garamond</vt:lpstr>
      <vt:lpstr>inherit</vt:lpstr>
      <vt:lpstr>Lucida Console</vt:lpstr>
      <vt:lpstr>Lucida Grande</vt:lpstr>
      <vt:lpstr>Lucida Sans Typewriter</vt:lpstr>
      <vt:lpstr>Segoe</vt:lpstr>
      <vt:lpstr>Segoe UI</vt:lpstr>
      <vt:lpstr>Segoe UI Light</vt:lpstr>
      <vt:lpstr>Times New Roman</vt:lpstr>
      <vt:lpstr>Verdana</vt:lpstr>
      <vt:lpstr>Office Theme</vt:lpstr>
      <vt:lpstr>Retrospect</vt:lpstr>
      <vt:lpstr>1_Retrospect</vt:lpstr>
      <vt:lpstr>PowerPoint Presentation</vt:lpstr>
      <vt:lpstr>  Windows PowerShell</vt:lpstr>
      <vt:lpstr>Introduction</vt:lpstr>
      <vt:lpstr>Agenda</vt:lpstr>
      <vt:lpstr>What is PowerShell</vt:lpstr>
      <vt:lpstr>Introducing PowerShell</vt:lpstr>
      <vt:lpstr>Why do we need PowerShell</vt:lpstr>
      <vt:lpstr>Brief history</vt:lpstr>
      <vt:lpstr>Objects</vt:lpstr>
      <vt:lpstr>Objects</vt:lpstr>
      <vt:lpstr>Where PowerShell lives</vt:lpstr>
      <vt:lpstr>Things that were not possible before</vt:lpstr>
      <vt:lpstr>Things that were not possible before</vt:lpstr>
      <vt:lpstr>Commands</vt:lpstr>
      <vt:lpstr>The syntax to use a cmdlet</vt:lpstr>
      <vt:lpstr>Cmdlet Syntax</vt:lpstr>
      <vt:lpstr>Cmdlet Syntax - Command Name</vt:lpstr>
      <vt:lpstr>Cmdlet Syntax - Required Parameter</vt:lpstr>
      <vt:lpstr>Cmdlet Syntax - Optional Parameter and Value</vt:lpstr>
      <vt:lpstr>Cmdlet Syntax - Switch Parameter</vt:lpstr>
      <vt:lpstr>Cmdlet Syntax - Optional Parameter, Required Value</vt:lpstr>
      <vt:lpstr>Cmdlet Syntax - Multiple Parameter Values</vt:lpstr>
      <vt:lpstr>Cmdlet Syntax </vt:lpstr>
      <vt:lpstr>Syntax Legend</vt:lpstr>
      <vt:lpstr>Profiles</vt:lpstr>
      <vt:lpstr>Profiles - Labs</vt:lpstr>
      <vt:lpstr>What are Aliases?</vt:lpstr>
      <vt:lpstr>Aliases</vt:lpstr>
      <vt:lpstr>What are Aliases? Labs</vt:lpstr>
      <vt:lpstr>Accessing properties or methods</vt:lpstr>
      <vt:lpstr>Accessing properties or methods</vt:lpstr>
      <vt:lpstr>Date and Time Labs</vt:lpstr>
      <vt:lpstr>Pipeline</vt:lpstr>
      <vt:lpstr>PowerShell Help</vt:lpstr>
      <vt:lpstr>First Few Commands - Labs</vt:lpstr>
      <vt:lpstr>Get-Command</vt:lpstr>
      <vt:lpstr>Get-Member</vt:lpstr>
      <vt:lpstr>PowerPoint Presentation</vt:lpstr>
      <vt:lpstr>Command Precedence </vt:lpstr>
      <vt:lpstr>Variables</vt:lpstr>
      <vt:lpstr>User Created, Automatic and Preference Variables </vt:lpstr>
      <vt:lpstr>Data types</vt:lpstr>
      <vt:lpstr>Scope</vt:lpstr>
      <vt:lpstr>Scope</vt:lpstr>
      <vt:lpstr>Arrays</vt:lpstr>
      <vt:lpstr>HashTables</vt:lpstr>
      <vt:lpstr>PowerShell Operators</vt:lpstr>
      <vt:lpstr>Supplying Parameters for cmdlets</vt:lpstr>
      <vt:lpstr>PowerPoint Presentation</vt:lpstr>
      <vt:lpstr>Remoting – Requirements</vt:lpstr>
      <vt:lpstr>Remoting</vt:lpstr>
      <vt:lpstr>Enabling PowerShell Remoting</vt:lpstr>
      <vt:lpstr>Troubleshooting Remoting</vt:lpstr>
      <vt:lpstr>Comparison Operators</vt:lpstr>
      <vt:lpstr>Comparison Operations Examples</vt:lpstr>
      <vt:lpstr>If-Elseif-Else</vt:lpstr>
      <vt:lpstr>If-Elseif-Else</vt:lpstr>
      <vt:lpstr>Loops</vt:lpstr>
      <vt:lpstr>Loops</vt:lpstr>
      <vt:lpstr>Loops</vt:lpstr>
      <vt:lpstr>PowerPoint Presentation</vt:lpstr>
      <vt:lpstr>Out Cmdlets</vt:lpstr>
      <vt:lpstr>Security</vt:lpstr>
      <vt:lpstr>PowerPoint Presentation</vt:lpstr>
      <vt:lpstr>Signing scripts</vt:lpstr>
      <vt:lpstr>Signing Scripts, steps outlined</vt:lpstr>
      <vt:lpstr>Credentials and securing strings</vt:lpstr>
      <vt:lpstr>Securing Remote sessions</vt:lpstr>
      <vt:lpstr>Background jobs</vt:lpstr>
      <vt:lpstr>Day 3 Agenda</vt:lpstr>
      <vt:lpstr>Snap-ins and Modules</vt:lpstr>
      <vt:lpstr>Snapins</vt:lpstr>
      <vt:lpstr>Modules</vt:lpstr>
      <vt:lpstr>Modules</vt:lpstr>
      <vt:lpstr>Error Handling</vt:lpstr>
      <vt:lpstr>Error Handling</vt:lpstr>
      <vt:lpstr>Error Handling</vt:lpstr>
      <vt:lpstr>Try – Catch - Finally</vt:lpstr>
      <vt:lpstr>Managing Active Directory</vt:lpstr>
      <vt:lpstr>AD - Prerequisites</vt:lpstr>
      <vt:lpstr>Connecting to Active Directory</vt:lpstr>
      <vt:lpstr>First Few Commands</vt:lpstr>
      <vt:lpstr>First Few Commands</vt:lpstr>
      <vt:lpstr>Active Directory Name Space</vt:lpstr>
      <vt:lpstr>Demo – Connecting to AD Domain</vt:lpstr>
      <vt:lpstr>Scripts</vt:lpstr>
      <vt:lpstr>Scripts - Parameters</vt:lpstr>
      <vt:lpstr>Script - Parameters</vt:lpstr>
      <vt:lpstr>Script - parameters</vt:lpstr>
      <vt:lpstr>Script - Parameters</vt:lpstr>
      <vt:lpstr>WMI – Getting Started</vt:lpstr>
      <vt:lpstr>WMI Perspective – Hidden Treasure</vt:lpstr>
      <vt:lpstr>Demo – WMI</vt:lpstr>
      <vt:lpstr>WMI Making changes to system - Example 1</vt:lpstr>
      <vt:lpstr>WMI Making changes to system – Example 2</vt:lpstr>
      <vt:lpstr>WMI Making changes to system – Example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 PS</dc:creator>
  <cp:lastModifiedBy>Training PS</cp:lastModifiedBy>
  <cp:revision>5</cp:revision>
  <dcterms:created xsi:type="dcterms:W3CDTF">2016-09-08T12:44:23Z</dcterms:created>
  <dcterms:modified xsi:type="dcterms:W3CDTF">2016-10-28T07:46:30Z</dcterms:modified>
</cp:coreProperties>
</file>