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6"/>
  </p:notesMasterIdLst>
  <p:sldIdLst>
    <p:sldId id="319" r:id="rId2"/>
    <p:sldId id="320" r:id="rId3"/>
    <p:sldId id="338" r:id="rId4"/>
    <p:sldId id="321" r:id="rId5"/>
    <p:sldId id="324" r:id="rId6"/>
    <p:sldId id="339" r:id="rId7"/>
    <p:sldId id="322" r:id="rId8"/>
    <p:sldId id="323" r:id="rId9"/>
    <p:sldId id="337" r:id="rId10"/>
    <p:sldId id="340" r:id="rId11"/>
    <p:sldId id="325" r:id="rId12"/>
    <p:sldId id="341" r:id="rId13"/>
    <p:sldId id="326" r:id="rId14"/>
    <p:sldId id="327" r:id="rId15"/>
    <p:sldId id="328" r:id="rId16"/>
    <p:sldId id="329" r:id="rId17"/>
    <p:sldId id="330" r:id="rId18"/>
    <p:sldId id="332" r:id="rId19"/>
    <p:sldId id="331" r:id="rId20"/>
    <p:sldId id="333" r:id="rId21"/>
    <p:sldId id="334" r:id="rId22"/>
    <p:sldId id="342" r:id="rId23"/>
    <p:sldId id="335" r:id="rId24"/>
    <p:sldId id="336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D4D4D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E08563E-C371-9147-8368-EDC577D0D4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319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4DBCF7-690A-3D45-AA38-DDD0C3177FA6}" type="slidenum">
              <a:rPr lang="en-US"/>
              <a:pPr/>
              <a:t>1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A7F63F-3957-4647-BD18-B08FB6FBA6B4}" type="slidenum">
              <a:rPr lang="en-US"/>
              <a:pPr/>
              <a:t>2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A7F63F-3957-4647-BD18-B08FB6FBA6B4}" type="slidenum">
              <a:rPr lang="en-US"/>
              <a:pPr/>
              <a:t>4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r>
              <a:rPr lang="en-US" baseline="0" dirty="0" smtClean="0"/>
              <a:t> of Adaptive Streaming Technologies:</a:t>
            </a:r>
            <a:endParaRPr lang="en-US" dirty="0" smtClean="0"/>
          </a:p>
          <a:p>
            <a:r>
              <a:rPr lang="en-US" baseline="0" dirty="0" smtClean="0"/>
              <a:t>    </a:t>
            </a:r>
            <a:r>
              <a:rPr lang="en-US" dirty="0" smtClean="0"/>
              <a:t>Netflix</a:t>
            </a:r>
          </a:p>
          <a:p>
            <a:r>
              <a:rPr lang="en-US" baseline="0" dirty="0" smtClean="0"/>
              <a:t>    </a:t>
            </a:r>
            <a:r>
              <a:rPr lang="en-US" dirty="0" err="1" smtClean="0"/>
              <a:t>Hulu</a:t>
            </a:r>
            <a:r>
              <a:rPr lang="en-US" dirty="0" smtClean="0"/>
              <a:t>/</a:t>
            </a:r>
            <a:r>
              <a:rPr lang="en-US" baseline="0" dirty="0" err="1" smtClean="0"/>
              <a:t>Hulu</a:t>
            </a:r>
            <a:r>
              <a:rPr lang="en-US" baseline="0" dirty="0" smtClean="0"/>
              <a:t> Plus</a:t>
            </a:r>
          </a:p>
          <a:p>
            <a:r>
              <a:rPr lang="en-US" baseline="0" dirty="0" smtClean="0"/>
              <a:t>    </a:t>
            </a:r>
            <a:r>
              <a:rPr lang="en-US" baseline="0" dirty="0" err="1" smtClean="0"/>
              <a:t>Youtube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Quickly Explain adaptive streaming</a:t>
            </a:r>
          </a:p>
          <a:p>
            <a:r>
              <a:rPr lang="en-US" baseline="0" dirty="0" smtClean="0"/>
              <a:t>	D-A-S-H</a:t>
            </a:r>
          </a:p>
          <a:p>
            <a:r>
              <a:rPr lang="en-US" baseline="0" dirty="0" smtClean="0"/>
              <a:t>	MPD (Media Presentation Description) to get file names/locations</a:t>
            </a:r>
          </a:p>
          <a:p>
            <a:r>
              <a:rPr lang="en-US" baseline="0" dirty="0" smtClean="0"/>
              <a:t>	HTTP GET for files (changes quality/bit rate by requesting different files)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8563E-C371-9147-8368-EDC577D0D44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91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A7F63F-3957-4647-BD18-B08FB6FBA6B4}" type="slidenum">
              <a:rPr lang="en-US"/>
              <a:pPr/>
              <a:t>7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A7F63F-3957-4647-BD18-B08FB6FBA6B4}" type="slidenum">
              <a:rPr lang="en-US"/>
              <a:pPr/>
              <a:t>8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Daily Tests</a:t>
            </a:r>
          </a:p>
          <a:p>
            <a:r>
              <a:rPr lang="en-US" baseline="0" dirty="0" smtClean="0"/>
              <a:t>  Batch files for </a:t>
            </a:r>
            <a:r>
              <a:rPr lang="en-US" baseline="0" dirty="0" err="1" smtClean="0"/>
              <a:t>traceroutes</a:t>
            </a:r>
            <a:endParaRPr lang="en-US" baseline="0" dirty="0" smtClean="0"/>
          </a:p>
          <a:p>
            <a:r>
              <a:rPr lang="en-US" baseline="0" dirty="0" smtClean="0"/>
              <a:t>  make sure hitting all computers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Collect Data</a:t>
            </a:r>
          </a:p>
          <a:p>
            <a:r>
              <a:rPr lang="en-US" baseline="0" dirty="0" smtClean="0"/>
              <a:t>  Bandwidth</a:t>
            </a:r>
          </a:p>
          <a:p>
            <a:r>
              <a:rPr lang="en-US" baseline="0" dirty="0" smtClean="0"/>
              <a:t>  current video source (size)</a:t>
            </a:r>
          </a:p>
          <a:p>
            <a:r>
              <a:rPr lang="en-US" baseline="0" dirty="0" smtClean="0"/>
              <a:t>  dropped packets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See possible reactions between DASH and TCP (put TCP gen into excel data as well)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8563E-C371-9147-8368-EDC577D0D44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05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E7B241E5-ED7B-D244-BF5D-7ED95F16C96D}" type="datetime1">
              <a:rPr lang="en-US"/>
              <a:pPr/>
              <a:t>1/27/13</a:t>
            </a:fld>
            <a:endParaRPr lang="en-US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6D74AAD-CBF1-EE46-AF4F-2F5E0FEB37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EFB9B4-A730-804A-8D5F-B8C0E4065152}" type="datetime1">
              <a:rPr lang="en-US"/>
              <a:pPr/>
              <a:t>1/27/13</a:t>
            </a:fld>
            <a:endParaRPr lang="en-US" sz="1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E86CCF-85C3-5145-AC02-CD68D5C808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13280"/>
      </p:ext>
    </p:extLst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45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D0B426-02BE-3642-9D62-1C663761CBC7}" type="datetime1">
              <a:rPr lang="en-US"/>
              <a:pPr/>
              <a:t>1/27/13</a:t>
            </a:fld>
            <a:endParaRPr lang="en-US" sz="1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F75ED6-6761-C844-BCCE-6391C9B8DA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76115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451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E475411-CEE5-2340-B21C-D7B922FD158C}" type="datetime1">
              <a:rPr lang="en-US"/>
              <a:pPr/>
              <a:t>1/27/13</a:t>
            </a:fld>
            <a:endParaRPr lang="en-US" sz="1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0E804CA-8802-A64E-A29B-A09FF3D791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27920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C5A0A9-E45D-A349-A615-03E9B9E1D0CB}" type="datetime1">
              <a:rPr lang="en-US"/>
              <a:pPr/>
              <a:t>1/27/13</a:t>
            </a:fld>
            <a:endParaRPr lang="en-US" sz="1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FA9A6F-9235-2B47-AE46-DFD7702544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89774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13681E-81D1-014E-8F7A-C2012E65D6D1}" type="datetime1">
              <a:rPr lang="en-US"/>
              <a:pPr/>
              <a:t>1/27/13</a:t>
            </a:fld>
            <a:endParaRPr lang="en-US" sz="1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6274E0-DBD9-C946-AAE0-3ADE5A27D7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88869"/>
      </p:ext>
    </p:extLst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7B7357-6B57-2B41-9964-4D42510EC0CC}" type="datetime1">
              <a:rPr lang="en-US"/>
              <a:pPr/>
              <a:t>1/27/13</a:t>
            </a:fld>
            <a:endParaRPr lang="en-US" sz="10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51119-7B07-8449-AD3D-FC14FC256B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76973"/>
      </p:ext>
    </p:extLst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31BBF2-4489-DB45-A239-A45D6EDC3EA5}" type="datetime1">
              <a:rPr lang="en-US"/>
              <a:pPr/>
              <a:t>1/27/13</a:t>
            </a:fld>
            <a:endParaRPr lang="en-US" sz="100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29F15-293E-BC41-9790-93D6E7C7C7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32576"/>
      </p:ext>
    </p:extLst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13696F-91C9-CC45-903D-4D13E0AAF1EB}" type="datetime1">
              <a:rPr lang="en-US"/>
              <a:pPr/>
              <a:t>1/27/13</a:t>
            </a:fld>
            <a:endParaRPr lang="en-US" sz="1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9962D-3F9D-FA47-88B8-909AA14E58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01126"/>
      </p:ext>
    </p:extLst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67213A-3033-D344-BF9B-B015EC06F08D}" type="datetime1">
              <a:rPr lang="en-US"/>
              <a:pPr/>
              <a:t>1/27/13</a:t>
            </a:fld>
            <a:endParaRPr lang="en-US" sz="10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01098D-D9C3-B543-95A3-3D7B2E9C85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95402"/>
      </p:ext>
    </p:extLst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A8F48A-3DAE-F84C-B6F8-6121FD32250E}" type="datetime1">
              <a:rPr lang="en-US"/>
              <a:pPr/>
              <a:t>1/27/13</a:t>
            </a:fld>
            <a:endParaRPr lang="en-US" sz="10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A5FC4D-C9F9-B145-A6D2-9718E49D13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97842"/>
      </p:ext>
    </p:extLst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1CB545-5B38-F341-8502-F4019ABC68E7}" type="datetime1">
              <a:rPr lang="en-US"/>
              <a:pPr/>
              <a:t>1/27/13</a:t>
            </a:fld>
            <a:endParaRPr lang="en-US" sz="10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46E4A3-096A-1D46-AB00-3771F384D1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81322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914400" y="1524000"/>
            <a:ext cx="731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81000"/>
            <a:ext cx="73136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chemeClr val="bg2"/>
                </a:solidFill>
              </a:defRPr>
            </a:lvl1pPr>
          </a:lstStyle>
          <a:p>
            <a:fld id="{1FC65FE6-FE8F-6F4C-9EFC-7883CF684CBA}" type="datetime1">
              <a:rPr lang="en-US"/>
              <a:pPr/>
              <a:t>1/27/13</a:t>
            </a:fld>
            <a:endParaRPr lang="en-US" sz="100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CCAFA62-283A-2647-A592-979979847EE6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4118" name="Picture 22" descr="Wolf Banner (grey)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1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9" name="Text Box 23"/>
          <p:cNvSpPr txBox="1">
            <a:spLocks noChangeArrowheads="1"/>
          </p:cNvSpPr>
          <p:nvPr userDrawn="1"/>
        </p:nvSpPr>
        <p:spPr bwMode="auto">
          <a:xfrm>
            <a:off x="1295400" y="457200"/>
            <a:ext cx="617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C7C7C7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00110001001110010011011000110111</a:t>
            </a:r>
            <a:endParaRPr lang="en-US">
              <a:solidFill>
                <a:srgbClr val="C7C7C7"/>
              </a:solidFill>
              <a:latin typeface="Arial" charset="0"/>
            </a:endParaRPr>
          </a:p>
        </p:txBody>
      </p:sp>
      <p:sp>
        <p:nvSpPr>
          <p:cNvPr id="4120" name="Text Box 24"/>
          <p:cNvSpPr txBox="1">
            <a:spLocks noChangeArrowheads="1"/>
          </p:cNvSpPr>
          <p:nvPr userDrawn="1"/>
        </p:nvSpPr>
        <p:spPr bwMode="auto">
          <a:xfrm>
            <a:off x="0" y="136525"/>
            <a:ext cx="4819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A5002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Computer Science</a:t>
            </a:r>
            <a:endParaRPr lang="en-US"/>
          </a:p>
        </p:txBody>
      </p:sp>
      <p:pic>
        <p:nvPicPr>
          <p:cNvPr id="4121" name="Picture 25" descr="bigBrick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64275"/>
            <a:ext cx="1747838" cy="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2" name="Text Box 26"/>
          <p:cNvSpPr txBox="1">
            <a:spLocks noChangeArrowheads="1"/>
          </p:cNvSpPr>
          <p:nvPr userDrawn="1"/>
        </p:nvSpPr>
        <p:spPr bwMode="auto">
          <a:xfrm>
            <a:off x="73025" y="30163"/>
            <a:ext cx="12985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A5002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Department of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xmlns:p14="http://schemas.microsoft.com/office/powerpoint/2010/main" spd="med"/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5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0"/>
        <a:buChar char="¡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19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charset="0"/>
        <a:buChar char="¡"/>
        <a:defRPr sz="19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charset="0"/>
        <a:buChar char="¡"/>
        <a:defRPr sz="19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charset="0"/>
        <a:buChar char="¡"/>
        <a:defRPr sz="19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charset="0"/>
        <a:buChar char="¡"/>
        <a:defRPr sz="19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charset="0"/>
        <a:buChar char="¡"/>
        <a:defRPr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3.png"/><Relationship Id="rId5" Type="http://schemas.microsoft.com/office/2007/relationships/hdphoto" Target="../media/hdphoto3.wdp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6.png"/><Relationship Id="rId5" Type="http://schemas.microsoft.com/office/2007/relationships/hdphoto" Target="../media/hdphoto4.wdp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microsoft.com/office/2007/relationships/hdphoto" Target="../media/hdphoto6.wdp"/><Relationship Id="rId6" Type="http://schemas.openxmlformats.org/officeDocument/2006/relationships/image" Target="../media/image11.png"/><Relationship Id="rId7" Type="http://schemas.openxmlformats.org/officeDocument/2006/relationships/image" Target="../media/image13.png"/><Relationship Id="rId8" Type="http://schemas.microsoft.com/office/2007/relationships/hdphoto" Target="../media/hdphoto3.wdp"/><Relationship Id="rId9" Type="http://schemas.openxmlformats.org/officeDocument/2006/relationships/image" Target="../media/image21.png"/><Relationship Id="rId10" Type="http://schemas.microsoft.com/office/2007/relationships/hdphoto" Target="../media/hdphoto7.wdp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2C9D-E7B9-BC47-9B99-9589CE6356B9}" type="datetime1">
              <a:rPr lang="en-US"/>
              <a:pPr/>
              <a:t>1/27/13</a:t>
            </a:fld>
            <a:endParaRPr lang="en-US" sz="1000" dirty="0"/>
          </a:p>
        </p:txBody>
      </p:sp>
      <p:pic>
        <p:nvPicPr>
          <p:cNvPr id="138242" name="Picture 2" descr="ArtistFeatheredViewBWlite2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4784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1993840" y="2133600"/>
            <a:ext cx="509917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4800" b="1" dirty="0" smtClean="0">
                <a:solidFill>
                  <a:srgbClr val="A50021"/>
                </a:solidFill>
                <a:latin typeface="Arial" charset="0"/>
              </a:rPr>
              <a:t>Team 20 : Extron </a:t>
            </a:r>
            <a:endParaRPr lang="en-US" sz="40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65760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    </a:t>
            </a:r>
            <a:r>
              <a:rPr lang="en-US" dirty="0" smtClean="0">
                <a:latin typeface="Arial"/>
                <a:cs typeface="Arial"/>
              </a:rPr>
              <a:t>Team Members:</a:t>
            </a:r>
          </a:p>
          <a:p>
            <a:r>
              <a:rPr lang="en-US" dirty="0" smtClean="0">
                <a:latin typeface="Arial"/>
                <a:cs typeface="Arial"/>
              </a:rPr>
              <a:t>			Chris Allen	Natalie Kerby</a:t>
            </a:r>
          </a:p>
          <a:p>
            <a:r>
              <a:rPr lang="en-US" dirty="0" smtClean="0">
                <a:latin typeface="Arial"/>
                <a:cs typeface="Arial"/>
              </a:rPr>
              <a:t>			Jean de Klerk	Corey Melton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	</a:t>
            </a:r>
            <a:r>
              <a:rPr lang="en-US" dirty="0" smtClean="0">
                <a:latin typeface="Arial"/>
                <a:cs typeface="Arial"/>
              </a:rPr>
              <a:t>	     Sponsor:</a:t>
            </a:r>
          </a:p>
          <a:p>
            <a:r>
              <a:rPr lang="en-US" dirty="0">
                <a:latin typeface="Arial"/>
                <a:cs typeface="Arial"/>
              </a:rPr>
              <a:t>	</a:t>
            </a:r>
            <a:r>
              <a:rPr lang="en-US" dirty="0" smtClean="0">
                <a:latin typeface="Arial"/>
                <a:cs typeface="Arial"/>
              </a:rPr>
              <a:t>		Mike </a:t>
            </a:r>
            <a:r>
              <a:rPr lang="en-US" dirty="0" err="1" smtClean="0">
                <a:latin typeface="Arial"/>
                <a:cs typeface="Arial"/>
              </a:rPr>
              <a:t>Izquierdo</a:t>
            </a: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mp="http://schemas.microsoft.com/office/mac/powerpoint/2008/main">
    <mc:Choice Requires="mp">
      <p:transition xmlns:p14="http://schemas.microsoft.com/office/powerpoint/2010/main" spd="med">
        <p14:prism/>
      </p:transition>
    </mc:Choice>
    <mc:Fallback xmlns:mv="urn:schemas-microsoft-com:mac:vml" xmlns="">
      <p:transition spd="med">
        <p:cov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213A-3033-D344-BF9B-B015EC06F08D}" type="datetime1">
              <a:rPr lang="en-US" smtClean="0"/>
              <a:pPr/>
              <a:t>1/27/13</a:t>
            </a:fld>
            <a:endParaRPr lang="en-US" sz="100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1219200"/>
            <a:ext cx="7848600" cy="762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Verdana" charset="0"/>
              <a:ea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mp="http://schemas.microsoft.com/office/mac/powerpoint/2008/main">
    <mc:Choice Requires="mp">
      <p:transition xmlns:p14="http://schemas.microsoft.com/office/powerpoint/2010/main" spd="med">
        <p14:prism/>
      </p:transition>
    </mc:Choice>
    <mc:Fallback xmlns:mv="urn:schemas-microsoft-com:mac:vml" xmlns="">
      <p:transition spd="med">
        <p:cov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237413" cy="1143000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Courier New"/>
              <a:buChar char="o"/>
            </a:pPr>
            <a:r>
              <a:rPr lang="en-US" sz="2800" dirty="0" smtClean="0">
                <a:latin typeface="Arial"/>
                <a:cs typeface="Arial"/>
              </a:rPr>
              <a:t>Virtual/Physical</a:t>
            </a:r>
          </a:p>
          <a:p>
            <a:pPr>
              <a:buClr>
                <a:schemeClr val="tx1"/>
              </a:buClr>
              <a:buFont typeface="Courier New"/>
              <a:buChar char="o"/>
            </a:pPr>
            <a:r>
              <a:rPr lang="en-US" sz="2800" dirty="0" smtClean="0">
                <a:latin typeface="Arial"/>
                <a:cs typeface="Arial"/>
              </a:rPr>
              <a:t>Changing Requirements</a:t>
            </a:r>
          </a:p>
          <a:p>
            <a:pPr>
              <a:buClr>
                <a:schemeClr val="tx1"/>
              </a:buClr>
              <a:buFont typeface="Courier New"/>
              <a:buChar char="o"/>
            </a:pPr>
            <a:r>
              <a:rPr lang="en-US" sz="2800" dirty="0" smtClean="0">
                <a:latin typeface="Arial"/>
                <a:cs typeface="Arial"/>
              </a:rPr>
              <a:t>Multiple Subnets</a:t>
            </a:r>
          </a:p>
          <a:p>
            <a:pPr>
              <a:buClr>
                <a:schemeClr val="tx1"/>
              </a:buClr>
              <a:buFont typeface="Courier New"/>
              <a:buChar char="o"/>
            </a:pPr>
            <a:r>
              <a:rPr lang="en-US" sz="2800" dirty="0" smtClean="0">
                <a:latin typeface="Arial"/>
                <a:cs typeface="Arial"/>
              </a:rPr>
              <a:t>Data Collection</a:t>
            </a:r>
          </a:p>
          <a:p>
            <a:pPr>
              <a:buClr>
                <a:schemeClr val="tx1"/>
              </a:buClr>
              <a:buFont typeface="Courier New"/>
              <a:buChar char="o"/>
            </a:pPr>
            <a:r>
              <a:rPr lang="en-US" sz="2800" dirty="0" smtClean="0">
                <a:latin typeface="Arial"/>
                <a:cs typeface="Arial"/>
              </a:rPr>
              <a:t>Traffic Generation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A0A9-E45D-A349-A615-03E9B9E1D0CB}" type="datetime1">
              <a:rPr lang="en-US" smtClean="0"/>
              <a:pPr/>
              <a:t>1/27/13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686171140"/>
      </p:ext>
    </p:extLst>
  </p:cSld>
  <p:clrMapOvr>
    <a:masterClrMapping/>
  </p:clrMapOvr>
  <mc:AlternateContent xmlns:mc="http://schemas.openxmlformats.org/markup-compatibility/2006" xmlns:mp="http://schemas.microsoft.com/office/mac/powerpoint/2008/main">
    <mc:Choice Requires="mp">
      <p:transition xmlns:p14="http://schemas.microsoft.com/office/powerpoint/2010/main" spd="med">
        <p14:prism/>
      </p:transition>
    </mc:Choice>
    <mc:Fallback xmlns:mv="urn:schemas-microsoft-com:mac:vml" xmlns="">
      <p:transition spd="med">
        <p:cov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err="1" smtClean="0"/>
              <a:t>PLan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213A-3033-D344-BF9B-B015EC06F08D}" type="datetime1">
              <a:rPr lang="en-US" smtClean="0"/>
              <a:pPr/>
              <a:t>1/27/13</a:t>
            </a:fld>
            <a:endParaRPr lang="en-US" sz="100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1219200"/>
            <a:ext cx="7848600" cy="762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Verdana" charset="0"/>
              <a:ea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mp="http://schemas.microsoft.com/office/mac/powerpoint/2008/main">
    <mc:Choice Requires="mp">
      <p:transition xmlns:p14="http://schemas.microsoft.com/office/powerpoint/2010/main" spd="med">
        <p14:prism/>
      </p:transition>
    </mc:Choice>
    <mc:Fallback xmlns:mv="urn:schemas-microsoft-com:mac:vml" xmlns="">
      <p:transition spd="med">
        <p:cov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249362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4040188" cy="639762"/>
          </a:xfrm>
        </p:spPr>
        <p:txBody>
          <a:bodyPr/>
          <a:lstStyle/>
          <a:p>
            <a:r>
              <a:rPr lang="en-US" sz="2800" dirty="0" smtClean="0">
                <a:latin typeface="Arial"/>
                <a:cs typeface="Arial"/>
              </a:rPr>
              <a:t>Hardware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174875"/>
            <a:ext cx="4040188" cy="3951288"/>
          </a:xfrm>
        </p:spPr>
        <p:txBody>
          <a:bodyPr/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Font typeface="Courier New"/>
              <a:buChar char="o"/>
            </a:pPr>
            <a:r>
              <a:rPr lang="en-US" sz="2800" dirty="0" smtClean="0">
                <a:latin typeface="Arial"/>
                <a:cs typeface="Arial"/>
              </a:rPr>
              <a:t>4 Desktop Computers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Courier New"/>
              <a:buChar char="o"/>
            </a:pPr>
            <a:r>
              <a:rPr lang="en-US" sz="2800" dirty="0" smtClean="0">
                <a:latin typeface="Arial"/>
                <a:cs typeface="Arial"/>
              </a:rPr>
              <a:t>1 5-port switch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Courier New"/>
              <a:buChar char="o"/>
            </a:pPr>
            <a:r>
              <a:rPr lang="en-US" sz="2800" dirty="0" smtClean="0">
                <a:latin typeface="Arial"/>
                <a:cs typeface="Arial"/>
              </a:rPr>
              <a:t>5 Ethernet Cables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102225" y="1535113"/>
            <a:ext cx="4041775" cy="639762"/>
          </a:xfrm>
        </p:spPr>
        <p:txBody>
          <a:bodyPr/>
          <a:lstStyle/>
          <a:p>
            <a:r>
              <a:rPr lang="en-US" sz="2800" dirty="0" smtClean="0">
                <a:latin typeface="Arial"/>
                <a:cs typeface="Arial"/>
              </a:rPr>
              <a:t>Software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102225" y="2174875"/>
            <a:ext cx="4041775" cy="3951288"/>
          </a:xfrm>
        </p:spPr>
        <p:txBody>
          <a:bodyPr/>
          <a:lstStyle/>
          <a:p>
            <a:pPr>
              <a:buClrTx/>
              <a:buFont typeface="Courier New"/>
              <a:buChar char="o"/>
            </a:pPr>
            <a:r>
              <a:rPr lang="en-US" sz="2800" dirty="0" smtClean="0">
                <a:latin typeface="Arial"/>
                <a:cs typeface="Arial"/>
              </a:rPr>
              <a:t>Ubuntu 12.10</a:t>
            </a:r>
          </a:p>
          <a:p>
            <a:pPr>
              <a:buClrTx/>
              <a:buFont typeface="Courier New"/>
              <a:buChar char="o"/>
            </a:pPr>
            <a:r>
              <a:rPr lang="en-US" sz="2800" dirty="0" smtClean="0">
                <a:latin typeface="Arial"/>
                <a:cs typeface="Arial"/>
              </a:rPr>
              <a:t>Apache Server</a:t>
            </a:r>
          </a:p>
          <a:p>
            <a:pPr>
              <a:buClrTx/>
              <a:buFont typeface="Courier New"/>
              <a:buChar char="o"/>
            </a:pPr>
            <a:r>
              <a:rPr lang="en-US" sz="2800" dirty="0" err="1" smtClean="0">
                <a:latin typeface="Arial"/>
                <a:cs typeface="Arial"/>
              </a:rPr>
              <a:t>MasterShaper</a:t>
            </a:r>
            <a:endParaRPr lang="en-US" sz="2800" dirty="0" smtClean="0">
              <a:latin typeface="Arial"/>
              <a:cs typeface="Arial"/>
            </a:endParaRPr>
          </a:p>
          <a:p>
            <a:pPr>
              <a:buClrTx/>
              <a:buFont typeface="Courier New"/>
              <a:buChar char="o"/>
            </a:pPr>
            <a:r>
              <a:rPr lang="en-US" sz="2800" dirty="0" err="1" smtClean="0">
                <a:latin typeface="Arial"/>
                <a:cs typeface="Arial"/>
              </a:rPr>
              <a:t>Nmap</a:t>
            </a:r>
            <a:endParaRPr lang="en-US" sz="2800" dirty="0" smtClean="0">
              <a:latin typeface="Arial"/>
              <a:cs typeface="Arial"/>
            </a:endParaRPr>
          </a:p>
          <a:p>
            <a:pPr>
              <a:buClrTx/>
              <a:buFont typeface="Courier New"/>
              <a:buChar char="o"/>
            </a:pPr>
            <a:r>
              <a:rPr lang="en-US" sz="2800" dirty="0" smtClean="0">
                <a:latin typeface="Arial"/>
                <a:cs typeface="Arial"/>
              </a:rPr>
              <a:t>VLC</a:t>
            </a:r>
          </a:p>
          <a:p>
            <a:pPr>
              <a:buClrTx/>
              <a:buFont typeface="Courier New"/>
              <a:buChar char="o"/>
            </a:pPr>
            <a:r>
              <a:rPr lang="en-US" sz="2800" dirty="0" err="1" smtClean="0">
                <a:latin typeface="Arial"/>
                <a:cs typeface="Arial"/>
              </a:rPr>
              <a:t>WireShark</a:t>
            </a:r>
            <a:endParaRPr lang="en-US" sz="2800" dirty="0" smtClean="0">
              <a:latin typeface="Arial"/>
              <a:cs typeface="Arial"/>
            </a:endParaRPr>
          </a:p>
          <a:p>
            <a:pPr>
              <a:buClrTx/>
              <a:buFont typeface="Courier New"/>
              <a:buChar char="o"/>
            </a:pPr>
            <a:r>
              <a:rPr lang="en-US" sz="2800" dirty="0" err="1" smtClean="0">
                <a:latin typeface="Arial"/>
                <a:cs typeface="Arial"/>
              </a:rPr>
              <a:t>TightVNC</a:t>
            </a:r>
            <a:endParaRPr lang="en-US" sz="2800" dirty="0" smtClean="0">
              <a:latin typeface="Arial"/>
              <a:cs typeface="Arial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A0A9-E45D-A349-A615-03E9B9E1D0CB}" type="datetime1">
              <a:rPr lang="en-US" smtClean="0"/>
              <a:pPr/>
              <a:t>1/27/13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888123338"/>
      </p:ext>
    </p:extLst>
  </p:cSld>
  <p:clrMapOvr>
    <a:masterClrMapping/>
  </p:clrMapOvr>
  <mc:AlternateContent xmlns:mc="http://schemas.openxmlformats.org/markup-compatibility/2006" xmlns:mp="http://schemas.microsoft.com/office/mac/powerpoint/2008/main">
    <mc:Choice Requires="mp">
      <p:transition xmlns:p14="http://schemas.microsoft.com/office/powerpoint/2010/main" spd="med">
        <p14:prism/>
      </p:transition>
    </mc:Choice>
    <mc:Fallback xmlns:mv="urn:schemas-microsoft-com:mac:vml" xmlns="">
      <p:transition spd="med">
        <p:cov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249362"/>
          </a:xfrm>
        </p:spPr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pic>
        <p:nvPicPr>
          <p:cNvPr id="21" name="Picture 20" descr="Top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61649"/>
            <a:ext cx="8077200" cy="483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53508"/>
      </p:ext>
    </p:extLst>
  </p:cSld>
  <p:clrMapOvr>
    <a:masterClrMapping/>
  </p:clrMapOvr>
  <mc:AlternateContent xmlns:mc="http://schemas.openxmlformats.org/markup-compatibility/2006" xmlns:mp="http://schemas.microsoft.com/office/mac/powerpoint/2008/main">
    <mc:Choice Requires="mp">
      <p:transition xmlns:p14="http://schemas.microsoft.com/office/powerpoint/2010/main" spd="med">
        <p14:prism/>
      </p:transition>
    </mc:Choice>
    <mc:Fallback xmlns:mv="urn:schemas-microsoft-com:mac:vml" xmlns="">
      <p:transition spd="med">
        <p:cov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685800" y="1219200"/>
            <a:ext cx="7848600" cy="762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Verdana" charset="0"/>
              <a:ea typeface="ＭＳ Ｐゴシック" charset="0"/>
            </a:endParaRPr>
          </a:p>
        </p:txBody>
      </p:sp>
      <p:pic>
        <p:nvPicPr>
          <p:cNvPr id="8" name="Picture 7" descr="Topo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531" b="33086" l="11686" r="3091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916" t="16135" r="61880" b="53829"/>
          <a:stretch/>
        </p:blipFill>
        <p:spPr>
          <a:xfrm>
            <a:off x="2514600" y="2590800"/>
            <a:ext cx="4327864" cy="29718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 bwMode="auto">
          <a:xfrm>
            <a:off x="5638800" y="3505200"/>
            <a:ext cx="3505200" cy="0"/>
          </a:xfrm>
          <a:prstGeom prst="line">
            <a:avLst/>
          </a:prstGeom>
          <a:solidFill>
            <a:schemeClr val="accent1"/>
          </a:solidFill>
          <a:ln w="825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Rectangle 6"/>
          <p:cNvSpPr/>
          <p:nvPr/>
        </p:nvSpPr>
        <p:spPr bwMode="auto">
          <a:xfrm>
            <a:off x="2743200" y="2819400"/>
            <a:ext cx="2895600" cy="129540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Verdana" charset="0"/>
              <a:ea typeface="ＭＳ Ｐゴシック" charset="0"/>
            </a:endParaRPr>
          </a:p>
        </p:txBody>
      </p:sp>
      <p:pic>
        <p:nvPicPr>
          <p:cNvPr id="9" name="Picture 8" descr="film_reel0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71600" y="1752600"/>
            <a:ext cx="19050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2756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685800" y="1219200"/>
            <a:ext cx="7848600" cy="762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Verdana" charset="0"/>
              <a:ea typeface="ＭＳ Ｐゴシック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0" y="3505200"/>
            <a:ext cx="9144000" cy="0"/>
          </a:xfrm>
          <a:prstGeom prst="line">
            <a:avLst/>
          </a:prstGeom>
          <a:solidFill>
            <a:schemeClr val="accent1"/>
          </a:solidFill>
          <a:ln w="825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8" name="Picture 7" descr="Topo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284" b="35062" l="38757" r="5843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295" t="18161" r="39094" b="62945"/>
          <a:stretch/>
        </p:blipFill>
        <p:spPr>
          <a:xfrm>
            <a:off x="2068763" y="2743200"/>
            <a:ext cx="4484437" cy="20626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2667000" y="2743200"/>
            <a:ext cx="3200400" cy="144780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Verdana" charset="0"/>
              <a:ea typeface="ＭＳ Ｐゴシック" charset="0"/>
            </a:endParaRPr>
          </a:p>
        </p:txBody>
      </p:sp>
      <p:pic>
        <p:nvPicPr>
          <p:cNvPr id="9" name="Picture 8" descr="TrafficLight.jpe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238" b="96190" l="17524" r="774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192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880534"/>
      </p:ext>
    </p:extLst>
  </p:cSld>
  <p:clrMapOvr>
    <a:masterClrMapping/>
  </p:clrMapOvr>
  <p:transition xmlns:p14="http://schemas.microsoft.com/office/powerpoint/2010/main" spd="med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 rot="5400000" flipH="1" flipV="1">
            <a:off x="2743994" y="5104606"/>
            <a:ext cx="3505200" cy="1588"/>
          </a:xfrm>
          <a:prstGeom prst="line">
            <a:avLst/>
          </a:prstGeom>
          <a:solidFill>
            <a:schemeClr val="accent1"/>
          </a:solidFill>
          <a:ln w="825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" name="Straight Connector 2"/>
          <p:cNvCxnSpPr/>
          <p:nvPr/>
        </p:nvCxnSpPr>
        <p:spPr bwMode="auto">
          <a:xfrm>
            <a:off x="0" y="3505200"/>
            <a:ext cx="9144000" cy="1588"/>
          </a:xfrm>
          <a:prstGeom prst="line">
            <a:avLst/>
          </a:prstGeom>
          <a:solidFill>
            <a:schemeClr val="accent1"/>
          </a:solidFill>
          <a:ln w="825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8" name="Picture 7" descr="Topo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321" b="35556" l="64793" r="791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932" t="11664" r="17559" b="61518"/>
          <a:stretch/>
        </p:blipFill>
        <p:spPr>
          <a:xfrm>
            <a:off x="2895600" y="2209800"/>
            <a:ext cx="3276600" cy="25668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685800" y="1219200"/>
            <a:ext cx="7848600" cy="762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Verdana" charset="0"/>
              <a:ea typeface="ＭＳ Ｐゴシック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3429000" y="2590800"/>
            <a:ext cx="2133600" cy="1828800"/>
          </a:xfrm>
          <a:prstGeom prst="ellipse">
            <a:avLst/>
          </a:prstGeom>
          <a:noFill/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Verdan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66512"/>
      </p:ext>
    </p:extLst>
  </p:cSld>
  <p:clrMapOvr>
    <a:masterClrMapping/>
  </p:clrMapOvr>
  <p:transition xmlns:p14="http://schemas.microsoft.com/office/powerpoint/2010/main" spd="med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685800" y="1219200"/>
            <a:ext cx="7848600" cy="762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Verdana" charset="0"/>
              <a:ea typeface="ＭＳ Ｐゴシック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0" y="3505200"/>
            <a:ext cx="6019800" cy="1588"/>
          </a:xfrm>
          <a:prstGeom prst="line">
            <a:avLst/>
          </a:prstGeom>
          <a:solidFill>
            <a:schemeClr val="accent1"/>
          </a:solidFill>
          <a:ln w="825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8" name="Picture 7" descr="Topo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556" b="31852" l="84763" r="979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219" t="13946" b="62660"/>
          <a:stretch/>
        </p:blipFill>
        <p:spPr>
          <a:xfrm>
            <a:off x="2667000" y="2209800"/>
            <a:ext cx="3809999" cy="26995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3657600" y="2667000"/>
            <a:ext cx="2362200" cy="160020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Verdana" charset="0"/>
              <a:ea typeface="ＭＳ Ｐゴシック" charset="0"/>
            </a:endParaRPr>
          </a:p>
        </p:txBody>
      </p:sp>
      <p:pic>
        <p:nvPicPr>
          <p:cNvPr id="2" name="Picture 1" descr="cars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3213" y1="51741" x2="8609" y2="56716"/>
                        <a14:foregroundMark x1="7608" y1="41294" x2="5906" y2="25373"/>
                        <a14:foregroundMark x1="14915" y1="4975" x2="2102" y2="27861"/>
                        <a14:foregroundMark x1="4004" y1="53234" x2="13013" y2="36318"/>
                        <a14:foregroundMark x1="15215" y1="76119" x2="9810" y2="228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8800"/>
            <a:ext cx="568088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94063"/>
      </p:ext>
    </p:extLst>
  </p:cSld>
  <p:clrMapOvr>
    <a:masterClrMapping/>
  </p:clrMapOvr>
  <p:transition xmlns:p14="http://schemas.microsoft.com/office/powerpoint/2010/main" spd="med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 rot="5400000" flipH="1" flipV="1">
            <a:off x="2743994" y="5104606"/>
            <a:ext cx="3505200" cy="1588"/>
          </a:xfrm>
          <a:prstGeom prst="line">
            <a:avLst/>
          </a:prstGeom>
          <a:solidFill>
            <a:schemeClr val="accent1"/>
          </a:solidFill>
          <a:ln w="825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" name="Straight Connector 2"/>
          <p:cNvCxnSpPr/>
          <p:nvPr/>
        </p:nvCxnSpPr>
        <p:spPr bwMode="auto">
          <a:xfrm>
            <a:off x="0" y="3505200"/>
            <a:ext cx="9144000" cy="1588"/>
          </a:xfrm>
          <a:prstGeom prst="line">
            <a:avLst/>
          </a:prstGeom>
          <a:solidFill>
            <a:schemeClr val="accent1"/>
          </a:solidFill>
          <a:ln w="825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8" name="Picture 7" descr="Topo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321" b="35062" l="65089" r="7869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932" t="11664" r="17559" b="61518"/>
          <a:stretch/>
        </p:blipFill>
        <p:spPr>
          <a:xfrm>
            <a:off x="2895600" y="2209800"/>
            <a:ext cx="3276600" cy="25668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685800" y="1219200"/>
            <a:ext cx="7848600" cy="762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Verdana" charset="0"/>
              <a:ea typeface="ＭＳ Ｐゴシック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429000" y="2590800"/>
            <a:ext cx="2133600" cy="1828800"/>
          </a:xfrm>
          <a:prstGeom prst="ellipse">
            <a:avLst/>
          </a:prstGeom>
          <a:noFill/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Verdan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144594"/>
      </p:ext>
    </p:extLst>
  </p:cSld>
  <p:clrMapOvr>
    <a:masterClrMapping/>
  </p:clrMapOvr>
  <p:transition xmlns:p14="http://schemas.microsoft.com/office/powerpoint/2010/main" spd="med">
    <p:push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94AE-D3DB-1C4C-A5F8-CED6C758C200}" type="datetime1">
              <a:rPr lang="en-US"/>
              <a:pPr/>
              <a:t>1/27/13</a:t>
            </a:fld>
            <a:endParaRPr lang="en-US" sz="1000" dirty="0"/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914400" y="381000"/>
            <a:ext cx="72374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/>
            <a:r>
              <a:rPr lang="en-US" sz="3600" dirty="0" smtClean="0">
                <a:solidFill>
                  <a:srgbClr val="A50021"/>
                </a:solidFill>
                <a:latin typeface="+mj-lt"/>
              </a:rPr>
              <a:t>Outline</a:t>
            </a:r>
            <a:endParaRPr lang="en-US" sz="3600" dirty="0">
              <a:solidFill>
                <a:srgbClr val="A50021"/>
              </a:solidFill>
              <a:latin typeface="+mj-lt"/>
            </a:endParaRPr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914400" y="1570037"/>
            <a:ext cx="7772400" cy="4525963"/>
          </a:xfrm>
          <a:prstGeom prst="rect">
            <a:avLst/>
          </a:prstGeom>
        </p:spPr>
        <p:txBody>
          <a:bodyPr vert="horz"/>
          <a:lstStyle/>
          <a:p>
            <a:pPr lvl="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Courier New"/>
              <a:buChar char="o"/>
            </a:pPr>
            <a:r>
              <a:rPr lang="en-US" sz="2900" kern="0" dirty="0" smtClean="0">
                <a:latin typeface="+mj-lt"/>
                <a:ea typeface="+mn-ea"/>
              </a:rPr>
              <a:t>  </a:t>
            </a:r>
            <a:r>
              <a:rPr lang="en-US" sz="2800" kern="0" dirty="0" smtClean="0">
                <a:latin typeface="+mj-lt"/>
                <a:ea typeface="+mn-ea"/>
              </a:rPr>
              <a:t>Sponsor Background</a:t>
            </a:r>
          </a:p>
          <a:p>
            <a:pPr lvl="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Courier New"/>
              <a:buChar char="o"/>
            </a:pPr>
            <a:r>
              <a:rPr lang="en-US" sz="2800" kern="0" dirty="0" smtClean="0">
                <a:latin typeface="+mj-lt"/>
                <a:ea typeface="+mn-ea"/>
              </a:rPr>
              <a:t>  Project Outline</a:t>
            </a:r>
          </a:p>
          <a:p>
            <a:pPr lvl="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Courier New"/>
              <a:buChar char="o"/>
            </a:pPr>
            <a:r>
              <a:rPr lang="en-US" sz="2800" kern="0" dirty="0" smtClean="0">
                <a:latin typeface="+mj-lt"/>
                <a:ea typeface="+mn-ea"/>
              </a:rPr>
              <a:t>  Challenges</a:t>
            </a:r>
          </a:p>
          <a:p>
            <a:pPr lvl="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Courier New"/>
              <a:buChar char="o"/>
            </a:pPr>
            <a:r>
              <a:rPr lang="en-US" sz="2800" kern="0" dirty="0" smtClean="0">
                <a:latin typeface="+mj-lt"/>
                <a:ea typeface="+mn-ea"/>
              </a:rPr>
              <a:t>  Design Plan</a:t>
            </a:r>
          </a:p>
          <a:p>
            <a:pPr lvl="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Courier New"/>
              <a:buChar char="o"/>
            </a:pPr>
            <a:r>
              <a:rPr lang="en-US" sz="2800" kern="0" dirty="0" smtClean="0">
                <a:latin typeface="+mj-lt"/>
                <a:ea typeface="+mn-ea"/>
              </a:rPr>
              <a:t>  Next Steps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Courier New"/>
              <a:buChar char="o"/>
              <a:tabLst/>
              <a:defRPr/>
            </a:pPr>
            <a:endParaRPr kumimoji="0" lang="en-US" sz="29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mp="http://schemas.microsoft.com/office/mac/powerpoint/2008/main">
    <mc:Choice Requires="mp">
      <p:transition xmlns:p14="http://schemas.microsoft.com/office/powerpoint/2010/main" spd="med">
        <p14:prism/>
      </p:transition>
    </mc:Choice>
    <mc:Fallback xmlns:mv="urn:schemas-microsoft-com:mac:vml" xmlns="">
      <p:transition spd="med">
        <p:cov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85800" y="1219200"/>
            <a:ext cx="7848600" cy="762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Verdana" charset="0"/>
              <a:ea typeface="ＭＳ Ｐゴシック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rot="5400000" flipH="1" flipV="1">
            <a:off x="2743994" y="2590006"/>
            <a:ext cx="3505200" cy="1588"/>
          </a:xfrm>
          <a:prstGeom prst="line">
            <a:avLst/>
          </a:prstGeom>
          <a:solidFill>
            <a:schemeClr val="accent1"/>
          </a:solidFill>
          <a:ln w="825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8" name="Picture 7" descr="Topo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852" b="70123" l="65237" r="81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906" t="44758" r="15850" b="26428"/>
          <a:stretch/>
        </p:blipFill>
        <p:spPr>
          <a:xfrm>
            <a:off x="2499415" y="2438400"/>
            <a:ext cx="4206185" cy="31239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3352800" y="3276600"/>
            <a:ext cx="2286000" cy="152400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Verdana" charset="0"/>
              <a:ea typeface="ＭＳ Ｐゴシック" charset="0"/>
            </a:endParaRPr>
          </a:p>
        </p:txBody>
      </p:sp>
      <p:pic>
        <p:nvPicPr>
          <p:cNvPr id="9" name="Picture 8" descr="largeVL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7338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20136"/>
      </p:ext>
    </p:extLst>
  </p:cSld>
  <p:clrMapOvr>
    <a:masterClrMapping/>
  </p:clrMapOvr>
  <p:transition xmlns:p14="http://schemas.microsoft.com/office/powerpoint/2010/main" spd="med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249362"/>
          </a:xfrm>
        </p:spPr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pic>
        <p:nvPicPr>
          <p:cNvPr id="21" name="Picture 20" descr="Top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61649"/>
            <a:ext cx="8077200" cy="4839151"/>
          </a:xfrm>
          <a:prstGeom prst="rect">
            <a:avLst/>
          </a:prstGeom>
        </p:spPr>
      </p:pic>
      <p:pic>
        <p:nvPicPr>
          <p:cNvPr id="4" name="Picture 3" descr="largeVL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343400"/>
            <a:ext cx="762000" cy="762000"/>
          </a:xfrm>
          <a:prstGeom prst="rect">
            <a:avLst/>
          </a:prstGeom>
        </p:spPr>
      </p:pic>
      <p:pic>
        <p:nvPicPr>
          <p:cNvPr id="5" name="Picture 4" descr="115794896.jpeg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6607" l="131" r="959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1616"/>
          <a:stretch/>
        </p:blipFill>
        <p:spPr>
          <a:xfrm flipH="1">
            <a:off x="6705600" y="2133600"/>
            <a:ext cx="2283301" cy="457200"/>
          </a:xfrm>
          <a:prstGeom prst="rect">
            <a:avLst/>
          </a:prstGeom>
        </p:spPr>
      </p:pic>
      <p:pic>
        <p:nvPicPr>
          <p:cNvPr id="6" name="Picture 5" descr="film_reel0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3000" y="2286000"/>
            <a:ext cx="684320" cy="939800"/>
          </a:xfrm>
          <a:prstGeom prst="rect">
            <a:avLst/>
          </a:prstGeom>
        </p:spPr>
      </p:pic>
      <p:pic>
        <p:nvPicPr>
          <p:cNvPr id="7" name="Picture 6" descr="TrafficLight.jpe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5238" b="96190" l="17524" r="774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905000"/>
            <a:ext cx="914400" cy="914400"/>
          </a:xfrm>
          <a:prstGeom prst="rect">
            <a:avLst/>
          </a:prstGeom>
        </p:spPr>
      </p:pic>
      <p:pic>
        <p:nvPicPr>
          <p:cNvPr id="8" name="Picture 7" descr="cars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13213" y1="51741" x2="8609" y2="56716"/>
                        <a14:foregroundMark x1="7608" y1="41294" x2="5906" y2="25373"/>
                        <a14:foregroundMark x1="14915" y1="4975" x2="2102" y2="27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133600"/>
            <a:ext cx="2651077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43966"/>
      </p:ext>
    </p:extLst>
  </p:cSld>
  <p:clrMapOvr>
    <a:masterClrMapping/>
  </p:clrMapOvr>
  <p:transition xmlns:p14="http://schemas.microsoft.com/office/powerpoint/2010/main" spd="med">
    <p:zoom dir="in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213A-3033-D344-BF9B-B015EC06F08D}" type="datetime1">
              <a:rPr lang="en-US" smtClean="0"/>
              <a:pPr/>
              <a:t>1/27/13</a:t>
            </a:fld>
            <a:endParaRPr lang="en-US" sz="100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1219200"/>
            <a:ext cx="7848600" cy="762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Verdana" charset="0"/>
              <a:ea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mp="http://schemas.microsoft.com/office/mac/powerpoint/2008/main">
    <mc:Choice Requires="mp">
      <p:transition xmlns:p14="http://schemas.microsoft.com/office/powerpoint/2010/main" spd="med">
        <p14:prism/>
      </p:transition>
    </mc:Choice>
    <mc:Fallback xmlns:mv="urn:schemas-microsoft-com:mac:vml" xmlns="">
      <p:transition spd="med">
        <p:cov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14400" y="381000"/>
            <a:ext cx="7237413" cy="1143000"/>
          </a:xfrm>
        </p:spPr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602163"/>
          </a:xfrm>
        </p:spPr>
        <p:txBody>
          <a:bodyPr/>
          <a:lstStyle/>
          <a:p>
            <a:pPr>
              <a:buClrTx/>
              <a:buFont typeface="Courier New"/>
              <a:buChar char="o"/>
            </a:pPr>
            <a:r>
              <a:rPr lang="en-US" sz="2800" dirty="0" smtClean="0">
                <a:latin typeface="Arial"/>
                <a:cs typeface="Arial"/>
              </a:rPr>
              <a:t>Setup Routing Tables</a:t>
            </a:r>
          </a:p>
          <a:p>
            <a:pPr>
              <a:buClrTx/>
              <a:buFont typeface="Courier New"/>
              <a:buChar char="o"/>
            </a:pPr>
            <a:r>
              <a:rPr lang="en-US" sz="2800" dirty="0" smtClean="0">
                <a:latin typeface="Arial"/>
                <a:cs typeface="Arial"/>
              </a:rPr>
              <a:t>Test VPN/VNC</a:t>
            </a:r>
          </a:p>
          <a:p>
            <a:pPr>
              <a:buClrTx/>
              <a:buFont typeface="Courier New"/>
              <a:buChar char="o"/>
            </a:pPr>
            <a:r>
              <a:rPr lang="en-US" sz="2800" dirty="0" smtClean="0">
                <a:latin typeface="Arial"/>
                <a:cs typeface="Arial"/>
              </a:rPr>
              <a:t>Test simple DASH stream</a:t>
            </a:r>
          </a:p>
          <a:p>
            <a:pPr>
              <a:buClrTx/>
              <a:buFont typeface="Courier New"/>
              <a:buChar char="o"/>
            </a:pPr>
            <a:r>
              <a:rPr lang="en-US" sz="2800" dirty="0" smtClean="0">
                <a:latin typeface="Arial"/>
                <a:cs typeface="Arial"/>
              </a:rPr>
              <a:t>Scripts/Batch Files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BBF2-4489-DB45-A239-A45D6EDC3EA5}" type="datetime1">
              <a:rPr lang="en-US" smtClean="0"/>
              <a:pPr/>
              <a:t>1/27/13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336869242"/>
      </p:ext>
    </p:extLst>
  </p:cSld>
  <p:clrMapOvr>
    <a:masterClrMapping/>
  </p:clrMapOvr>
  <mc:AlternateContent xmlns:mc="http://schemas.openxmlformats.org/markup-compatibility/2006" xmlns:mp="http://schemas.microsoft.com/office/mac/powerpoint/2008/main">
    <mc:Choice Requires="mp">
      <p:transition xmlns:p14="http://schemas.microsoft.com/office/powerpoint/2010/main" spd="med">
        <p14:prism/>
      </p:transition>
    </mc:Choice>
    <mc:Fallback xmlns:mv="urn:schemas-microsoft-com:mac:vml" xmlns="">
      <p:transition spd="med">
        <p:cov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24200"/>
            <a:ext cx="9144000" cy="685800"/>
          </a:xfrm>
        </p:spPr>
        <p:txBody>
          <a:bodyPr/>
          <a:lstStyle/>
          <a:p>
            <a:pPr algn="ctr"/>
            <a:r>
              <a:rPr lang="en-US" sz="4000" dirty="0" smtClean="0"/>
              <a:t>Thank You!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A0A9-E45D-A349-A615-03E9B9E1D0CB}" type="datetime1">
              <a:rPr lang="en-US" smtClean="0"/>
              <a:pPr/>
              <a:t>1/27/13</a:t>
            </a:fld>
            <a:endParaRPr lang="en-US" sz="1000"/>
          </a:p>
        </p:txBody>
      </p:sp>
      <p:sp>
        <p:nvSpPr>
          <p:cNvPr id="5" name="Rectangle 4"/>
          <p:cNvSpPr/>
          <p:nvPr/>
        </p:nvSpPr>
        <p:spPr bwMode="auto">
          <a:xfrm>
            <a:off x="609600" y="1143000"/>
            <a:ext cx="79248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Verdan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896280"/>
      </p:ext>
    </p:extLst>
  </p:cSld>
  <p:clrMapOvr>
    <a:masterClrMapping/>
  </p:clrMapOvr>
  <mc:AlternateContent xmlns:mc="http://schemas.openxmlformats.org/markup-compatibility/2006" xmlns:mp="http://schemas.microsoft.com/office/mac/powerpoint/2008/main">
    <mc:Choice Requires="mp">
      <p:transition xmlns:p14="http://schemas.microsoft.com/office/powerpoint/2010/main" spd="med">
        <p14:prism/>
      </p:transition>
    </mc:Choice>
    <mc:Fallback xmlns:mv="urn:schemas-microsoft-com:mac:vml" xmlns="">
      <p:transition spd="med">
        <p:cov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Sponsor Background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213A-3033-D344-BF9B-B015EC06F08D}" type="datetime1">
              <a:rPr lang="en-US" smtClean="0"/>
              <a:pPr/>
              <a:t>1/27/13</a:t>
            </a:fld>
            <a:endParaRPr lang="en-US" sz="100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1219200"/>
            <a:ext cx="7848600" cy="762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Verdana" charset="0"/>
              <a:ea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mp="http://schemas.microsoft.com/office/mac/powerpoint/2008/main">
    <mc:Choice Requires="mp">
      <p:transition xmlns:p14="http://schemas.microsoft.com/office/powerpoint/2010/main" spd="med">
        <p14:prism/>
      </p:transition>
    </mc:Choice>
    <mc:Fallback xmlns:mv="urn:schemas-microsoft-com:mac:vml" xmlns="">
      <p:transition spd="med">
        <p:cov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94AE-D3DB-1C4C-A5F8-CED6C758C200}" type="datetime1">
              <a:rPr lang="en-US"/>
              <a:pPr/>
              <a:t>1/27/13</a:t>
            </a:fld>
            <a:endParaRPr lang="en-US" sz="1000" dirty="0"/>
          </a:p>
        </p:txBody>
      </p:sp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847725" y="1574800"/>
            <a:ext cx="6334125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5425" indent="-2254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60000"/>
              </a:spcBef>
              <a:buFontTx/>
              <a:buChar char="•"/>
            </a:pP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838200" y="381000"/>
            <a:ext cx="73136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/>
            <a:endParaRPr lang="en-US" sz="3600" dirty="0">
              <a:solidFill>
                <a:srgbClr val="A50021"/>
              </a:solidFill>
              <a:latin typeface="Arial" charset="0"/>
            </a:endParaRPr>
          </a:p>
        </p:txBody>
      </p:sp>
      <p:pic>
        <p:nvPicPr>
          <p:cNvPr id="5" name="Content Placeholder 2" descr="ExtronTit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1088" b="-101088"/>
          <a:stretch>
            <a:fillRect/>
          </a:stretch>
        </p:blipFill>
        <p:spPr>
          <a:xfrm>
            <a:off x="0" y="-914400"/>
            <a:ext cx="9144000" cy="5028848"/>
          </a:xfrm>
          <a:prstGeom prst="rect">
            <a:avLst/>
          </a:prstGeom>
        </p:spPr>
      </p:pic>
      <p:pic>
        <p:nvPicPr>
          <p:cNvPr id="6" name="Picture 5" descr="ExtronAbou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3048000"/>
            <a:ext cx="8585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24888"/>
      </p:ext>
    </p:extLst>
  </p:cSld>
  <p:clrMapOvr>
    <a:masterClrMapping/>
  </p:clrMapOvr>
  <mc:AlternateContent xmlns:mc="http://schemas.openxmlformats.org/markup-compatibility/2006" xmlns:mp="http://schemas.microsoft.com/office/mac/powerpoint/2008/main">
    <mc:Choice Requires="mp">
      <p:transition xmlns:p14="http://schemas.microsoft.com/office/powerpoint/2010/main" spd="med">
        <p14:prism/>
      </p:transition>
    </mc:Choice>
    <mc:Fallback xmlns:mv="urn:schemas-microsoft-com:mac:vml" xmlns="">
      <p:transition spd="med">
        <p:cov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3048000"/>
            <a:ext cx="2209800" cy="22098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213A-3033-D344-BF9B-B015EC06F08D}" type="datetime1">
              <a:rPr lang="en-US" smtClean="0"/>
              <a:pPr/>
              <a:t>1/27/13</a:t>
            </a:fld>
            <a:endParaRPr lang="en-US" sz="100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914400" y="381000"/>
            <a:ext cx="72374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/>
            <a:r>
              <a:rPr lang="en-US" sz="3600" dirty="0" smtClean="0">
                <a:solidFill>
                  <a:srgbClr val="A50021"/>
                </a:solidFill>
                <a:latin typeface="+mj-lt"/>
              </a:rPr>
              <a:t>MPEG-DASH</a:t>
            </a:r>
            <a:endParaRPr lang="en-US" sz="3600" dirty="0">
              <a:solidFill>
                <a:srgbClr val="A50021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4572000"/>
            <a:ext cx="2184400" cy="218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200" y="1676400"/>
            <a:ext cx="2008772" cy="200877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Courier New"/>
              <a:buChar char="o"/>
            </a:pPr>
            <a:r>
              <a:rPr lang="en-US" dirty="0" smtClean="0">
                <a:solidFill>
                  <a:srgbClr val="A50021"/>
                </a:solidFill>
                <a:latin typeface="+mj-lt"/>
              </a:rPr>
              <a:t> D</a:t>
            </a:r>
            <a:r>
              <a:rPr lang="en-US" sz="2800" dirty="0" smtClean="0">
                <a:latin typeface="+mj-lt"/>
              </a:rPr>
              <a:t>ynamic</a:t>
            </a:r>
          </a:p>
          <a:p>
            <a:pPr>
              <a:buClr>
                <a:schemeClr val="tx1"/>
              </a:buClr>
              <a:buFont typeface="Courier New"/>
              <a:buChar char="o"/>
            </a:pPr>
            <a:r>
              <a:rPr lang="en-US" sz="3200" dirty="0" smtClean="0">
                <a:solidFill>
                  <a:srgbClr val="A50021"/>
                </a:solidFill>
                <a:latin typeface="+mj-lt"/>
              </a:rPr>
              <a:t> A</a:t>
            </a:r>
            <a:r>
              <a:rPr lang="en-US" dirty="0" smtClean="0">
                <a:latin typeface="+mj-lt"/>
              </a:rPr>
              <a:t>daptive</a:t>
            </a:r>
          </a:p>
          <a:p>
            <a:pPr>
              <a:buClr>
                <a:schemeClr val="tx1"/>
              </a:buClr>
              <a:buFont typeface="Courier New"/>
              <a:buChar char="o"/>
            </a:pPr>
            <a:r>
              <a:rPr lang="en-US" sz="3200" dirty="0" smtClean="0">
                <a:solidFill>
                  <a:srgbClr val="A50021"/>
                </a:solidFill>
                <a:latin typeface="+mj-lt"/>
              </a:rPr>
              <a:t> S</a:t>
            </a:r>
            <a:r>
              <a:rPr lang="en-US" sz="2800" dirty="0" smtClean="0">
                <a:latin typeface="+mj-lt"/>
              </a:rPr>
              <a:t>treaming</a:t>
            </a:r>
          </a:p>
          <a:p>
            <a:pPr>
              <a:buClr>
                <a:schemeClr val="tx1"/>
              </a:buClr>
              <a:buFont typeface="Courier New"/>
              <a:buChar char="o"/>
            </a:pPr>
            <a:r>
              <a:rPr lang="en-US" sz="3200" dirty="0" smtClean="0">
                <a:solidFill>
                  <a:srgbClr val="A50021"/>
                </a:solidFill>
                <a:latin typeface="+mj-lt"/>
              </a:rPr>
              <a:t> H</a:t>
            </a:r>
            <a:r>
              <a:rPr lang="en-US" sz="2800" dirty="0" smtClean="0">
                <a:latin typeface="+mj-lt"/>
              </a:rPr>
              <a:t>TTP</a:t>
            </a:r>
          </a:p>
          <a:p>
            <a:pPr>
              <a:buClr>
                <a:schemeClr val="tx1"/>
              </a:buClr>
              <a:buNone/>
            </a:pPr>
            <a:endParaRPr lang="en-US" sz="1200" dirty="0" smtClean="0">
              <a:latin typeface="+mj-lt"/>
            </a:endParaRPr>
          </a:p>
          <a:p>
            <a:pPr>
              <a:buClr>
                <a:schemeClr val="bg2">
                  <a:lumMod val="75000"/>
                </a:schemeClr>
              </a:buClr>
              <a:buFont typeface="Courier New"/>
              <a:buChar char="o"/>
            </a:pPr>
            <a:r>
              <a:rPr lang="en-US" sz="2800" dirty="0" smtClean="0">
                <a:latin typeface="+mj-lt"/>
              </a:rPr>
              <a:t> International Standard</a:t>
            </a:r>
          </a:p>
          <a:p>
            <a:pPr marL="457200" lvl="1" indent="0">
              <a:buClr>
                <a:schemeClr val="bg2">
                  <a:lumMod val="75000"/>
                </a:schemeClr>
              </a:buClr>
              <a:buFont typeface="Courier New"/>
              <a:buChar char="o"/>
            </a:pPr>
            <a:r>
              <a:rPr lang="en-US" sz="2400" dirty="0" smtClean="0">
                <a:latin typeface="+mj-lt"/>
              </a:rPr>
              <a:t>  November 2011</a:t>
            </a:r>
          </a:p>
          <a:p>
            <a:pPr marL="0" indent="0">
              <a:buClr>
                <a:schemeClr val="tx1"/>
              </a:buClr>
              <a:buFont typeface="Courier New"/>
              <a:buChar char="o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4811378"/>
      </p:ext>
    </p:extLst>
  </p:cSld>
  <p:clrMapOvr>
    <a:masterClrMapping/>
  </p:clrMapOvr>
  <mc:AlternateContent xmlns:mc="http://schemas.openxmlformats.org/markup-compatibility/2006" xmlns:mp="http://schemas.microsoft.com/office/mac/powerpoint/2008/main">
    <mc:Choice Requires="mp">
      <p:transition xmlns:p14="http://schemas.microsoft.com/office/powerpoint/2010/main" spd="med">
        <p14:prism/>
      </p:transition>
    </mc:Choice>
    <mc:Fallback xmlns:mv="urn:schemas-microsoft-com:mac:vml" xmlns="">
      <p:transition spd="med">
        <p:cov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Summary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213A-3033-D344-BF9B-B015EC06F08D}" type="datetime1">
              <a:rPr lang="en-US" smtClean="0"/>
              <a:pPr/>
              <a:t>1/27/13</a:t>
            </a:fld>
            <a:endParaRPr lang="en-US" sz="100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1219200"/>
            <a:ext cx="7848600" cy="762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Verdana" charset="0"/>
              <a:ea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mp="http://schemas.microsoft.com/office/mac/powerpoint/2008/main">
    <mc:Choice Requires="mp">
      <p:transition xmlns:p14="http://schemas.microsoft.com/office/powerpoint/2010/main" spd="med">
        <p14:prism/>
      </p:transition>
    </mc:Choice>
    <mc:Fallback xmlns:mv="urn:schemas-microsoft-com:mac:vml" xmlns="">
      <p:transition spd="med">
        <p:cov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94AE-D3DB-1C4C-A5F8-CED6C758C200}" type="datetime1">
              <a:rPr lang="en-US"/>
              <a:pPr/>
              <a:t>1/27/13</a:t>
            </a:fld>
            <a:endParaRPr lang="en-US" sz="1000" dirty="0"/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914400" y="381000"/>
            <a:ext cx="72374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/>
            <a:r>
              <a:rPr lang="en-US" sz="3600" dirty="0" smtClean="0">
                <a:solidFill>
                  <a:srgbClr val="A50021"/>
                </a:solidFill>
                <a:latin typeface="+mj-lt"/>
              </a:rPr>
              <a:t>Project Mission</a:t>
            </a:r>
            <a:endParaRPr lang="en-US" sz="3600" dirty="0">
              <a:solidFill>
                <a:srgbClr val="A50021"/>
              </a:solidFill>
              <a:latin typeface="+mj-lt"/>
            </a:endParaRPr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914400" y="1524000"/>
            <a:ext cx="7772400" cy="4525963"/>
          </a:xfrm>
          <a:prstGeom prst="rect">
            <a:avLst/>
          </a:prstGeom>
        </p:spPr>
        <p:txBody>
          <a:bodyPr vert="horz"/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Courier New"/>
              <a:buChar char="o"/>
            </a:pPr>
            <a:r>
              <a:rPr lang="en-US" sz="2800" kern="0" dirty="0" smtClean="0">
                <a:latin typeface="Arial"/>
                <a:ea typeface="+mn-ea"/>
                <a:cs typeface="Arial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latin typeface="Arial"/>
                <a:cs typeface="Arial"/>
              </a:rPr>
              <a:t>Research Oriented Project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Courier New"/>
              <a:buChar char="o"/>
            </a:pPr>
            <a:r>
              <a:rPr lang="en-US" sz="2800" dirty="0" smtClean="0">
                <a:solidFill>
                  <a:srgbClr val="000000"/>
                </a:solidFill>
                <a:latin typeface="Arial"/>
                <a:cs typeface="Arial"/>
              </a:rPr>
              <a:t>  Better Understand Interactions</a:t>
            </a:r>
            <a:endParaRPr lang="en-US" sz="2800" kern="0" dirty="0" smtClean="0">
              <a:latin typeface="Arial"/>
              <a:ea typeface="+mn-ea"/>
              <a:cs typeface="Arial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Courier New"/>
              <a:buChar char="o"/>
            </a:pPr>
            <a:r>
              <a:rPr lang="en-US" sz="2800" kern="0" dirty="0" smtClean="0">
                <a:latin typeface="Arial"/>
                <a:ea typeface="+mn-ea"/>
                <a:cs typeface="Arial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latin typeface="Arial"/>
                <a:cs typeface="Arial"/>
              </a:rPr>
              <a:t>Setup Testbed</a:t>
            </a:r>
            <a:endParaRPr lang="en-US" sz="2800" kern="0" dirty="0" smtClean="0">
              <a:latin typeface="Arial"/>
              <a:ea typeface="+mn-ea"/>
              <a:cs typeface="Arial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Courier New"/>
              <a:buChar char="o"/>
            </a:pPr>
            <a:r>
              <a:rPr lang="en-US" sz="2800" kern="0" dirty="0" smtClean="0">
                <a:latin typeface="Arial"/>
                <a:ea typeface="+mn-ea"/>
                <a:cs typeface="Arial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latin typeface="Arial"/>
                <a:cs typeface="Arial"/>
              </a:rPr>
              <a:t>Conduct Experiments</a:t>
            </a:r>
            <a:endParaRPr lang="en-US" sz="2800" kern="0" dirty="0" smtClean="0">
              <a:latin typeface="Arial"/>
              <a:ea typeface="+mn-ea"/>
              <a:cs typeface="Arial"/>
            </a:endParaRPr>
          </a:p>
          <a:p>
            <a:pPr lvl="0" eaLnBrk="1" hangingPunct="1"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sz="2800" kern="0" dirty="0" smtClean="0">
              <a:latin typeface="+mj-lt"/>
              <a:ea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Courier New"/>
              <a:buChar char="o"/>
              <a:tabLst/>
              <a:defRPr/>
            </a:pPr>
            <a:endParaRPr kumimoji="0" lang="en-US" sz="29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8257517"/>
      </p:ext>
    </p:extLst>
  </p:cSld>
  <p:clrMapOvr>
    <a:masterClrMapping/>
  </p:clrMapOvr>
  <mc:AlternateContent xmlns:mc="http://schemas.openxmlformats.org/markup-compatibility/2006" xmlns:mp="http://schemas.microsoft.com/office/mac/powerpoint/2008/main">
    <mc:Choice Requires="mp">
      <p:transition xmlns:p14="http://schemas.microsoft.com/office/powerpoint/2010/main" spd="med">
        <p14:prism/>
      </p:transition>
    </mc:Choice>
    <mc:Fallback xmlns:mv="urn:schemas-microsoft-com:mac:vml" xmlns="">
      <p:transition spd="med">
        <p:cov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94AE-D3DB-1C4C-A5F8-CED6C758C200}" type="datetime1">
              <a:rPr lang="en-US"/>
              <a:pPr/>
              <a:t>1/27/13</a:t>
            </a:fld>
            <a:endParaRPr lang="en-US" sz="1000" dirty="0"/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914400" y="381000"/>
            <a:ext cx="72374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/>
            <a:r>
              <a:rPr lang="en-US" sz="3600" dirty="0" smtClean="0">
                <a:solidFill>
                  <a:srgbClr val="A50021"/>
                </a:solidFill>
                <a:latin typeface="+mj-lt"/>
              </a:rPr>
              <a:t>Project Goals</a:t>
            </a:r>
            <a:endParaRPr lang="en-US" sz="3600" dirty="0">
              <a:solidFill>
                <a:srgbClr val="A50021"/>
              </a:solidFill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1524000"/>
            <a:ext cx="7772400" cy="452596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¡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5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0"/>
              <a:buChar char="¡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charset="0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charset="0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charset="0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charset="0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charset="0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tx1"/>
              </a:buClr>
              <a:buFont typeface="Courier New"/>
              <a:buChar char="o"/>
            </a:pPr>
            <a:r>
              <a:rPr lang="en-US" sz="2800" dirty="0" smtClean="0">
                <a:latin typeface="Arial"/>
                <a:cs typeface="Arial"/>
              </a:rPr>
              <a:t>Create the </a:t>
            </a:r>
            <a:r>
              <a:rPr lang="en-US" sz="2800" dirty="0" err="1" smtClean="0">
                <a:latin typeface="Arial"/>
                <a:cs typeface="Arial"/>
              </a:rPr>
              <a:t>Testbed</a:t>
            </a:r>
            <a:endParaRPr lang="en-US" sz="2800" dirty="0" smtClean="0">
              <a:latin typeface="Arial"/>
              <a:cs typeface="Arial"/>
            </a:endParaRPr>
          </a:p>
          <a:p>
            <a:pPr>
              <a:buClr>
                <a:schemeClr val="tx1"/>
              </a:buClr>
              <a:buFont typeface="Courier New"/>
              <a:buChar char="o"/>
            </a:pPr>
            <a:r>
              <a:rPr lang="en-US" sz="2800" dirty="0" smtClean="0">
                <a:latin typeface="Arial"/>
                <a:cs typeface="Arial"/>
              </a:rPr>
              <a:t>Project Documentation</a:t>
            </a:r>
          </a:p>
          <a:p>
            <a:pPr lvl="1">
              <a:buClr>
                <a:schemeClr val="tx1"/>
              </a:buClr>
              <a:buFont typeface="Courier New"/>
              <a:buChar char="o"/>
            </a:pPr>
            <a:r>
              <a:rPr lang="en-US" sz="2800" dirty="0" smtClean="0">
                <a:latin typeface="Arial"/>
                <a:cs typeface="Arial"/>
              </a:rPr>
              <a:t>To replicate projects in future:</a:t>
            </a:r>
          </a:p>
          <a:p>
            <a:pPr>
              <a:buClr>
                <a:schemeClr val="tx1"/>
              </a:buClr>
              <a:buFont typeface="Courier New"/>
              <a:buChar char="o"/>
            </a:pPr>
            <a:r>
              <a:rPr lang="en-US" sz="2800" dirty="0" smtClean="0">
                <a:latin typeface="Arial"/>
                <a:cs typeface="Arial"/>
              </a:rPr>
              <a:t>Data Collection</a:t>
            </a:r>
          </a:p>
          <a:p>
            <a:pPr>
              <a:buClr>
                <a:schemeClr val="tx1"/>
              </a:buClr>
              <a:buFont typeface="Courier New"/>
              <a:buChar char="o"/>
            </a:pPr>
            <a:r>
              <a:rPr lang="en-US" sz="2800" dirty="0" smtClean="0">
                <a:latin typeface="Arial"/>
                <a:cs typeface="Arial"/>
              </a:rPr>
              <a:t>Create demo to display functionality</a:t>
            </a: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6830329"/>
      </p:ext>
    </p:extLst>
  </p:cSld>
  <p:clrMapOvr>
    <a:masterClrMapping/>
  </p:clrMapOvr>
  <mc:AlternateContent xmlns:mc="http://schemas.openxmlformats.org/markup-compatibility/2006" xmlns:mp="http://schemas.microsoft.com/office/mac/powerpoint/2008/main">
    <mc:Choice Requires="mp">
      <p:transition xmlns:p14="http://schemas.microsoft.com/office/powerpoint/2010/main" spd="med">
        <p14:prism/>
      </p:transition>
    </mc:Choice>
    <mc:Fallback xmlns:mv="urn:schemas-microsoft-com:mac:vml" xmlns="">
      <p:transition spd="med">
        <p:cov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14400" y="381000"/>
            <a:ext cx="7237413" cy="1143000"/>
          </a:xfrm>
        </p:spPr>
        <p:txBody>
          <a:bodyPr/>
          <a:lstStyle/>
          <a:p>
            <a:r>
              <a:rPr lang="en-US" dirty="0" smtClean="0"/>
              <a:t>Testing/Data Collection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Courier New"/>
              <a:buChar char="o"/>
            </a:pPr>
            <a:r>
              <a:rPr lang="en-US" sz="2800" dirty="0" smtClean="0">
                <a:latin typeface="Arial"/>
                <a:cs typeface="Arial"/>
              </a:rPr>
              <a:t>Daily Tests for Routing Tables</a:t>
            </a:r>
          </a:p>
          <a:p>
            <a:pPr>
              <a:buClr>
                <a:schemeClr val="tx1"/>
              </a:buClr>
              <a:buFont typeface="Courier New"/>
              <a:buChar char="o"/>
            </a:pPr>
            <a:r>
              <a:rPr lang="en-US" sz="2800" dirty="0" smtClean="0">
                <a:latin typeface="Arial"/>
                <a:cs typeface="Arial"/>
              </a:rPr>
              <a:t>Collect Data</a:t>
            </a:r>
          </a:p>
          <a:p>
            <a:pPr lvl="1">
              <a:buClr>
                <a:schemeClr val="tx1"/>
              </a:buClr>
              <a:buFont typeface="Courier New"/>
              <a:buChar char="o"/>
            </a:pPr>
            <a:r>
              <a:rPr lang="en-US" sz="2800" dirty="0" err="1" smtClean="0">
                <a:latin typeface="Arial"/>
                <a:cs typeface="Arial"/>
              </a:rPr>
              <a:t>Wireshark</a:t>
            </a:r>
            <a:endParaRPr lang="en-US" sz="2800" dirty="0" smtClean="0">
              <a:latin typeface="Arial"/>
              <a:cs typeface="Arial"/>
            </a:endParaRPr>
          </a:p>
          <a:p>
            <a:pPr lvl="1">
              <a:buClr>
                <a:schemeClr val="tx1"/>
              </a:buClr>
              <a:buFont typeface="Courier New"/>
              <a:buChar char="o"/>
            </a:pPr>
            <a:r>
              <a:rPr lang="en-US" sz="2800" dirty="0" smtClean="0">
                <a:latin typeface="Arial"/>
                <a:cs typeface="Arial"/>
              </a:rPr>
              <a:t>Excel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BBF2-4489-DB45-A239-A45D6EDC3EA5}" type="datetime1">
              <a:rPr lang="en-US" smtClean="0"/>
              <a:pPr/>
              <a:t>1/27/13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596987149"/>
      </p:ext>
    </p:extLst>
  </p:cSld>
  <p:clrMapOvr>
    <a:masterClrMapping/>
  </p:clrMapOvr>
  <mc:AlternateContent xmlns:mc="http://schemas.openxmlformats.org/markup-compatibility/2006" xmlns:mp="http://schemas.microsoft.com/office/mac/powerpoint/2008/main">
    <mc:Choice Requires="mp">
      <p:transition xmlns:p14="http://schemas.microsoft.com/office/powerpoint/2010/main" spd="med">
        <p14:prism/>
      </p:transition>
    </mc:Choice>
    <mc:Fallback xmlns:mv="urn:schemas-microsoft-com:mac:vml" xmlns="">
      <p:transition spd="med">
        <p:cov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1534</TotalTime>
  <Words>239</Words>
  <Application>Microsoft Macintosh PowerPoint</Application>
  <PresentationFormat>On-screen Show (4:3)</PresentationFormat>
  <Paragraphs>112</Paragraphs>
  <Slides>24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Eclipse</vt:lpstr>
      <vt:lpstr>PowerPoint Presentation</vt:lpstr>
      <vt:lpstr>PowerPoint Presentation</vt:lpstr>
      <vt:lpstr>Sponsor Background</vt:lpstr>
      <vt:lpstr>PowerPoint Presentation</vt:lpstr>
      <vt:lpstr>PowerPoint Presentation</vt:lpstr>
      <vt:lpstr>Project Summary</vt:lpstr>
      <vt:lpstr>PowerPoint Presentation</vt:lpstr>
      <vt:lpstr>PowerPoint Presentation</vt:lpstr>
      <vt:lpstr>Testing/Data Collection</vt:lpstr>
      <vt:lpstr>Challenges</vt:lpstr>
      <vt:lpstr>Challenges</vt:lpstr>
      <vt:lpstr>Design PLan</vt:lpstr>
      <vt:lpstr>Resources</vt:lpstr>
      <vt:lpstr>Current Progress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Current Progress</vt:lpstr>
      <vt:lpstr>Next Steps</vt:lpstr>
      <vt:lpstr>Next Steps</vt:lpstr>
      <vt:lpstr>Thank You!</vt:lpstr>
    </vt:vector>
  </TitlesOfParts>
  <Company>NC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 Tate</dc:creator>
  <cp:lastModifiedBy>Corey Melton</cp:lastModifiedBy>
  <cp:revision>195</cp:revision>
  <cp:lastPrinted>2007-04-16T17:57:39Z</cp:lastPrinted>
  <dcterms:created xsi:type="dcterms:W3CDTF">2013-01-27T19:10:47Z</dcterms:created>
  <dcterms:modified xsi:type="dcterms:W3CDTF">2013-01-27T20:32:16Z</dcterms:modified>
</cp:coreProperties>
</file>