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T Norms Ultra-Bold" charset="1" panose="02000503040000020004"/>
      <p:regular r:id="rId26"/>
    </p:embeddedFont>
    <p:embeddedFont>
      <p:font typeface="TT Norms Heavy" charset="1" panose="02000503050000020004"/>
      <p:regular r:id="rId27"/>
    </p:embeddedFont>
    <p:embeddedFont>
      <p:font typeface="TT Norms" charset="1" panose="02000503030000020003"/>
      <p:regular r:id="rId28"/>
    </p:embeddedFont>
    <p:embeddedFont>
      <p:font typeface="TT Norms Italics" charset="1" panose="02000503030000090003"/>
      <p:regular r:id="rId29"/>
    </p:embeddedFont>
    <p:embeddedFont>
      <p:font typeface="TT Norms Ultra-Bold Italics" charset="1" panose="02000503020000090004"/>
      <p:regular r:id="rId30"/>
    </p:embeddedFont>
    <p:embeddedFont>
      <p:font typeface="TT Norms Bold" charset="1" panose="02000803030000020004"/>
      <p:regular r:id="rId31"/>
    </p:embeddedFont>
    <p:embeddedFont>
      <p:font typeface="TT Norms Bold Italics" charset="1" panose="020008030200000900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https://github.com/ndkhoa1707/Group7_DistributedSystem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https://github.com/ndkhoa1707/Group7_DistributedSystems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https://github.com/ndkhoa1707/Group7_DistributedSystems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https://github.com/ndkhoa1707/Group7_DistributedSystems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1125" y="3624759"/>
            <a:ext cx="15228430" cy="2428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9"/>
              </a:lnSpc>
            </a:pPr>
            <a:r>
              <a:rPr lang="en-US" b="true" sz="9999" spc="-819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NAMES, IDENTIFIERS, </a:t>
            </a:r>
          </a:p>
          <a:p>
            <a:pPr algn="l">
              <a:lnSpc>
                <a:spcPts val="13799"/>
              </a:lnSpc>
            </a:pPr>
            <a:r>
              <a:rPr lang="en-US" b="true" sz="9999" spc="-819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AND ADDRESSES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807784" y="556925"/>
            <a:ext cx="2458234" cy="2458234"/>
          </a:xfrm>
          <a:custGeom>
            <a:avLst/>
            <a:gdLst/>
            <a:ahLst/>
            <a:cxnLst/>
            <a:rect r="r" b="b" t="t" l="l"/>
            <a:pathLst>
              <a:path h="2458234" w="2458234">
                <a:moveTo>
                  <a:pt x="0" y="0"/>
                </a:moveTo>
                <a:lnTo>
                  <a:pt x="2458234" y="0"/>
                </a:lnTo>
                <a:lnTo>
                  <a:pt x="2458234" y="2458234"/>
                </a:lnTo>
                <a:lnTo>
                  <a:pt x="0" y="24582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1125" y="2224450"/>
            <a:ext cx="1250356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7500" b="true">
                <a:solidFill>
                  <a:srgbClr val="303030"/>
                </a:solidFill>
                <a:latin typeface="TT Norms Heavy"/>
                <a:ea typeface="TT Norms Heavy"/>
                <a:cs typeface="TT Norms Heavy"/>
                <a:sym typeface="TT Norms Heavy"/>
              </a:rPr>
              <a:t>TỔNG QUAN LÝ THUYẾT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1125" y="6107801"/>
            <a:ext cx="13560539" cy="159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50"/>
              </a:lnSpc>
            </a:pPr>
            <a:r>
              <a:rPr lang="en-US" b="true" sz="10201" spc="-836">
                <a:solidFill>
                  <a:srgbClr val="8C8F7B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FLAT NAMING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350377" y="6929614"/>
            <a:ext cx="4215280" cy="637263"/>
            <a:chOff x="0" y="0"/>
            <a:chExt cx="1110197" cy="1678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10197" cy="167839"/>
            </a:xfrm>
            <a:custGeom>
              <a:avLst/>
              <a:gdLst/>
              <a:ahLst/>
              <a:cxnLst/>
              <a:rect r="r" b="b" t="t" l="l"/>
              <a:pathLst>
                <a:path h="167839" w="1110197">
                  <a:moveTo>
                    <a:pt x="83919" y="0"/>
                  </a:moveTo>
                  <a:lnTo>
                    <a:pt x="1026278" y="0"/>
                  </a:lnTo>
                  <a:cubicBezTo>
                    <a:pt x="1072625" y="0"/>
                    <a:pt x="1110197" y="37572"/>
                    <a:pt x="1110197" y="83919"/>
                  </a:cubicBezTo>
                  <a:lnTo>
                    <a:pt x="1110197" y="83919"/>
                  </a:lnTo>
                  <a:cubicBezTo>
                    <a:pt x="1110197" y="130267"/>
                    <a:pt x="1072625" y="167839"/>
                    <a:pt x="1026278" y="167839"/>
                  </a:cubicBezTo>
                  <a:lnTo>
                    <a:pt x="83919" y="167839"/>
                  </a:lnTo>
                  <a:cubicBezTo>
                    <a:pt x="37572" y="167839"/>
                    <a:pt x="0" y="130267"/>
                    <a:pt x="0" y="83919"/>
                  </a:cubicBezTo>
                  <a:lnTo>
                    <a:pt x="0" y="83919"/>
                  </a:lnTo>
                  <a:cubicBezTo>
                    <a:pt x="0" y="37572"/>
                    <a:pt x="37572" y="0"/>
                    <a:pt x="83919" y="0"/>
                  </a:cubicBezTo>
                  <a:close/>
                </a:path>
              </a:pathLst>
            </a:custGeom>
            <a:solidFill>
              <a:srgbClr val="303030"/>
            </a:solidFill>
            <a:ln w="9525" cap="rnd">
              <a:solidFill>
                <a:srgbClr val="30303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110197" cy="215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pc="-46">
                  <a:solidFill>
                    <a:srgbClr val="F7F7F3"/>
                  </a:solidFill>
                  <a:latin typeface="TT Norms"/>
                  <a:ea typeface="TT Norms"/>
                  <a:cs typeface="TT Norms"/>
                  <a:sym typeface="TT Norms"/>
                </a:rPr>
                <a:t>THÀNH VIÊN NHÓM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004025" y="7739632"/>
            <a:ext cx="7918455" cy="13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Nguyễn Đăng Khoa - B24CHHT080</a:t>
            </a:r>
          </a:p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Lê Đình Hiếu - B24CHHT070</a:t>
            </a:r>
          </a:p>
          <a:p>
            <a:pPr algn="l" marL="689848" indent="-344924" lvl="1">
              <a:lnSpc>
                <a:spcPts val="3482"/>
              </a:lnSpc>
              <a:buFont typeface="Arial"/>
              <a:buChar char="•"/>
            </a:pPr>
            <a:r>
              <a:rPr lang="en-US" sz="3195" i="true" spc="-262">
                <a:solidFill>
                  <a:srgbClr val="303030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Hoàng Tiến Quyết - B25CHHt090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73207" y="2275888"/>
            <a:ext cx="7941585" cy="6776252"/>
          </a:xfrm>
          <a:custGeom>
            <a:avLst/>
            <a:gdLst/>
            <a:ahLst/>
            <a:cxnLst/>
            <a:rect r="r" b="b" t="t" l="l"/>
            <a:pathLst>
              <a:path h="6776252" w="7941585">
                <a:moveTo>
                  <a:pt x="0" y="0"/>
                </a:moveTo>
                <a:lnTo>
                  <a:pt x="7941586" y="0"/>
                </a:lnTo>
                <a:lnTo>
                  <a:pt x="7941586" y="6776252"/>
                </a:lnTo>
                <a:lnTo>
                  <a:pt x="0" y="67762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05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141331"/>
            <a:ext cx="15916549" cy="566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node mới p muốn tham gia hệ thống Chord: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Nó chọn một ID mới trong không gian vòng (thường bằng cách hash IP+port).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Node p sẽ liên hệ với một node bất kỳ đang hoạt động trong hệ thống (gọi là node n).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Node n giúp p phân giải:  </a:t>
            </a: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                                                         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succ(p+1)</a:t>
            </a: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→ tức là xác định node kế tiếp p trong vòng hiện tại.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biết node kế tiếp (successor), p sẽ chèn mình vào vòng, cập nhật thông tin về successor và predecessor tương ứng.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176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CƠ CHẾ THAM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GIA (JOIN)</a:t>
            </a:r>
          </a:p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TRONG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141331"/>
            <a:ext cx="15916549" cy="351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node p muốn rời khỏi vòng: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Nó sẽ thông báo cho predecessor và successor của mình.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Hai node kế bên sẽ kết nối lại với nhau, bỏ qua node p.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node p đang giữ dữ liệu (key range), nó cần chuyển dữ liệu lại cho successor trước khi rời hệ thống.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CƠ CHẾ RỜI 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(LEAVE) TRONG CHORD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97581" y="3944650"/>
            <a:ext cx="913881" cy="91388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146963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VÍ DỤ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154362" y="3944650"/>
            <a:ext cx="913881" cy="91388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411143" y="3944650"/>
            <a:ext cx="913881" cy="91388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67924" y="3944650"/>
            <a:ext cx="913881" cy="91388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926012" y="2031516"/>
            <a:ext cx="913881" cy="91388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4411143" y="2933544"/>
            <a:ext cx="542925" cy="806774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1897581" y="5129898"/>
            <a:ext cx="2513562" cy="66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succ(19) = 20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897581" y="6190986"/>
            <a:ext cx="913881" cy="91388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154362" y="6190986"/>
            <a:ext cx="913881" cy="91388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839893" y="6190986"/>
            <a:ext cx="913881" cy="91388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96674" y="6190986"/>
            <a:ext cx="913881" cy="91388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497127" y="6190986"/>
            <a:ext cx="913881" cy="91388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820430" y="2031516"/>
            <a:ext cx="913881" cy="91388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2077212" y="2031516"/>
            <a:ext cx="913881" cy="91388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4762483" y="2031516"/>
            <a:ext cx="913881" cy="91388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6019524" y="2031516"/>
            <a:ext cx="913881" cy="91388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419977" y="2031516"/>
            <a:ext cx="913881" cy="91388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820430" y="4161557"/>
            <a:ext cx="913881" cy="91388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077212" y="3247676"/>
            <a:ext cx="913881" cy="91388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12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762483" y="4161557"/>
            <a:ext cx="913881" cy="91388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6019524" y="4161557"/>
            <a:ext cx="913881" cy="91388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3419977" y="4161557"/>
            <a:ext cx="913881" cy="91388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8" id="6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H="true">
            <a:off x="11587190" y="3967968"/>
            <a:ext cx="573499" cy="31465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70" id="70"/>
          <p:cNvSpPr/>
          <p:nvPr/>
        </p:nvSpPr>
        <p:spPr>
          <a:xfrm>
            <a:off x="12854748" y="4030213"/>
            <a:ext cx="675952" cy="29006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1" id="71"/>
          <p:cNvGrpSpPr/>
          <p:nvPr/>
        </p:nvGrpSpPr>
        <p:grpSpPr>
          <a:xfrm rot="0">
            <a:off x="10820430" y="6177130"/>
            <a:ext cx="913881" cy="91388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762483" y="6177130"/>
            <a:ext cx="913881" cy="91388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6019524" y="6177130"/>
            <a:ext cx="913881" cy="91388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3419977" y="6177130"/>
            <a:ext cx="913881" cy="913881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AutoShape 83" id="83"/>
          <p:cNvSpPr/>
          <p:nvPr/>
        </p:nvSpPr>
        <p:spPr>
          <a:xfrm flipH="true">
            <a:off x="12077212" y="6383534"/>
            <a:ext cx="1117171" cy="27216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4" id="84"/>
          <p:cNvSpPr/>
          <p:nvPr/>
        </p:nvSpPr>
        <p:spPr>
          <a:xfrm flipV="true">
            <a:off x="12077212" y="6872458"/>
            <a:ext cx="1117171" cy="22510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85" id="85"/>
          <p:cNvGrpSpPr/>
          <p:nvPr/>
        </p:nvGrpSpPr>
        <p:grpSpPr>
          <a:xfrm rot="0">
            <a:off x="10820430" y="7510111"/>
            <a:ext cx="913881" cy="91388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7" id="8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4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3462710" y="7510111"/>
            <a:ext cx="913881" cy="91388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0" id="9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20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4719751" y="7510111"/>
            <a:ext cx="913881" cy="91388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3" id="9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28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2120204" y="7510111"/>
            <a:ext cx="913881" cy="91388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sz="2100" spc="-46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18</a:t>
              </a:r>
            </a:p>
          </p:txBody>
        </p:sp>
      </p:grpSp>
      <p:sp>
        <p:nvSpPr>
          <p:cNvPr name="TextBox 97" id="9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98" id="9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4649" y="1146963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CẬP NHẬT FINGER TABLE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2260269"/>
            <a:ext cx="15916549" cy="566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cần duy trì tính chính xác của FT[1] (chính là succ(q + 1))</a:t>
            </a:r>
          </a:p>
          <a:p>
            <a:pPr algn="l">
              <a:lnSpc>
                <a:spcPts val="5669"/>
              </a:lnSpc>
            </a:pP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Định kỳ thực hiện kiểm tra: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Gửi yêu cầu đến succ(q + 1) để lấy pred(succ(q + 1))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kết quả ≠ q → có node mới vừa gia nhập → cập nhật FT[1]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Đồng thời kiểm tra ngược lại xem node mới có ghi nhận đúng predecessor hay không</a:t>
            </a:r>
          </a:p>
          <a:p>
            <a:pPr algn="l">
              <a:lnSpc>
                <a:spcPts val="566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4649" y="1146963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CẬP NHẬT FINGER TABLE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2260269"/>
            <a:ext cx="15916549" cy="709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Để cập nhật toàn bộ Finger Table: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tìm succ(q + 2^(i−1)) cho từng entry i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Quá trình này được chạy tự động dưới nền</a:t>
            </a:r>
          </a:p>
          <a:p>
            <a:pPr algn="l">
              <a:lnSpc>
                <a:spcPts val="5669"/>
              </a:lnSpc>
            </a:pP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Phát hiện predecessor đã “chết”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node q định kỳ kiểm tra mà không thấy predecessor phản hồi </a:t>
            </a:r>
          </a:p>
          <a:p>
            <a:pPr algn="l">
              <a:lnSpc>
                <a:spcPts val="566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     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→ đặt pred(q) = unknown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sau đó q phát hiện pred(succ(q+1)) cũng là unknown</a:t>
            </a:r>
          </a:p>
          <a:p>
            <a:pPr algn="l" marL="755641" indent="-377820" lvl="1">
              <a:lnSpc>
                <a:spcPts val="566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→ q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chủ động báo succ(q+1) rằng “tôi có thể là predecessor mới của bạn”</a:t>
            </a:r>
          </a:p>
          <a:p>
            <a:pPr algn="l">
              <a:lnSpc>
                <a:spcPts val="566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2446072"/>
            <a:ext cx="16323908" cy="646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4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Hệ thống được tổ chức như một cái cây phân cấp (tree):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domain (vùng) trong hệ thống có 1 "trạm quan sát" gọi là directory node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thực thể (entity) khi xuất hiện ở đâu thì sẽ đăng ký thông tin định vị của mình tại node quản lý vùng đó</a:t>
            </a:r>
          </a:p>
          <a:p>
            <a:pPr algn="l">
              <a:lnSpc>
                <a:spcPts val="5704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Khi tra cứu một thực thể: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Client bắt đầu tìm trong vùng (leaf domain) nơi nó đang ở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Nếu không tìm thấy → ngược lên cấp cha để hỏi</a:t>
            </a:r>
          </a:p>
          <a:p>
            <a:pPr algn="l" marL="755641" indent="-377820" lvl="1">
              <a:lnSpc>
                <a:spcPts val="5704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đến cấp có thông tin entity, hệ thống sẽ lần theo các con trỏ xuống dưới để tìm đúng địa chỉ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HIERARCHICAL APPROACHES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525148" y="2446006"/>
            <a:ext cx="1237704" cy="12377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ROOT  DOMAIN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8572" y="1204258"/>
            <a:ext cx="13161673" cy="8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HIERARCHICAL APPROACHES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110447" y="3455656"/>
            <a:ext cx="1237704" cy="123770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MIỀN BẮC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839427" y="3455656"/>
            <a:ext cx="1237704" cy="123770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MIỀN NAM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084003" y="4693360"/>
            <a:ext cx="1237704" cy="123770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HÀ NỘI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36891" y="4693360"/>
            <a:ext cx="1237704" cy="1237704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HẢI PHÒNG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32728" y="4693360"/>
            <a:ext cx="1237704" cy="123770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TP. HCM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084003" y="6231073"/>
            <a:ext cx="1237704" cy="1237704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CTY 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02941" y="7768786"/>
            <a:ext cx="1237704" cy="123770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PHÒNG IT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9762852" y="3064858"/>
            <a:ext cx="3600450" cy="58102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4633776" y="3064858"/>
            <a:ext cx="3891372" cy="209823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>
            <a:off x="5348151" y="4074508"/>
            <a:ext cx="1493657" cy="711805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H="true">
            <a:off x="2535895" y="4074508"/>
            <a:ext cx="1574553" cy="71382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H="true">
            <a:off x="1821793" y="6897277"/>
            <a:ext cx="285750" cy="871509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2702855" y="5931064"/>
            <a:ext cx="0" cy="364961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>
            <a:off x="11575733" y="4074508"/>
            <a:ext cx="1263694" cy="564167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3202645" y="7768786"/>
            <a:ext cx="1237704" cy="1237704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PHÒNG MKT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3321707" y="6849925"/>
            <a:ext cx="499789" cy="918861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3" id="43"/>
          <p:cNvGrpSpPr/>
          <p:nvPr/>
        </p:nvGrpSpPr>
        <p:grpSpPr>
          <a:xfrm rot="0">
            <a:off x="5202348" y="7768786"/>
            <a:ext cx="1237704" cy="1237704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 spc="-35">
                  <a:solidFill>
                    <a:srgbClr val="000000"/>
                  </a:solidFill>
                  <a:latin typeface="TT Norms"/>
                  <a:ea typeface="TT Norms"/>
                  <a:cs typeface="TT Norms"/>
                  <a:sym typeface="TT Norms"/>
                </a:rPr>
                <a:t>PRINTER-01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>
            <a:off x="4440348" y="8387638"/>
            <a:ext cx="853647" cy="0"/>
          </a:xfrm>
          <a:prstGeom prst="line">
            <a:avLst/>
          </a:prstGeom>
          <a:ln cap="flat" w="38100">
            <a:solidFill>
              <a:srgbClr val="30303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48" id="48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372320" y="2350996"/>
          <a:ext cx="16581477" cy="7621339"/>
        </p:xfrm>
        <a:graphic>
          <a:graphicData uri="http://schemas.openxmlformats.org/drawingml/2006/table">
            <a:tbl>
              <a:tblPr/>
              <a:tblGrid>
                <a:gridCol w="3132007"/>
                <a:gridCol w="4588154"/>
                <a:gridCol w="4576759"/>
                <a:gridCol w="4284557"/>
              </a:tblGrid>
              <a:tr h="9334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Giải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Ưu điểm chính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Nhược điểm chính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Phù hợp cho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26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Broadcast / Multicast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Đơn giản, dễ triển khai trong mạng nhỏ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Không mở rộng được, tốn băng thông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LAN, ARP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99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Forwarding Pointers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Hỗ trợ entity di chuyển, đơn giản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Chuỗi dài dễ lỗi, không chịu lỗi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Mobile Object, SSP Chains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763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Home-based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Quản lý tập trung, dễ kiểm soát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Gây tắc nghẽn, không chịu lỗi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Mobile IP, định tuyến thuê bao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DHT (Chord)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Tra cứu nhanh O(log N), phân tán tốt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Cần cập nhật finger table, không tốt cho mobility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P2P, BitTorrent, IPFS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447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Hierarchical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Tận dụng locality, dễ tổ chức theo vùng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Cần đồng bộ cây, tra cứu có thể chậm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DNS, hệ thống phân cấp, mạng di động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C8F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598572" y="931772"/>
            <a:ext cx="1083896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b="true" sz="12999" spc="-1065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SO SÁNH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8572" y="1598129"/>
            <a:ext cx="10838968" cy="141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9"/>
              </a:lnSpc>
            </a:pPr>
            <a:r>
              <a:rPr lang="en-US" b="true" sz="12999" spc="-1065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KẾT LUẬN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8572" y="3321760"/>
            <a:ext cx="16323908" cy="473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Flat Naming giúp đơn giản hóa việc tạo định danh nhưng yêu cầu cơ chế phân giải riêng.</a:t>
            </a:r>
          </a:p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Có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nhiều phương pháp phân giải với ưu – nhược điểm khác nhau.</a:t>
            </a:r>
          </a:p>
          <a:p>
            <a:pPr algn="l">
              <a:lnSpc>
                <a:spcPts val="8014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DHT như Chord là lựa chọn hiệu quả nhất về khả năng mở rộng và hiệu suất tra cứu trong các hệ thống phân tán lớn.</a:t>
            </a: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90265" y="3274681"/>
            <a:ext cx="11947159" cy="5505951"/>
          </a:xfrm>
          <a:custGeom>
            <a:avLst/>
            <a:gdLst/>
            <a:ahLst/>
            <a:cxnLst/>
            <a:rect r="r" b="b" t="t" l="l"/>
            <a:pathLst>
              <a:path h="5505951" w="11947159">
                <a:moveTo>
                  <a:pt x="0" y="0"/>
                </a:moveTo>
                <a:lnTo>
                  <a:pt x="11947159" y="0"/>
                </a:lnTo>
                <a:lnTo>
                  <a:pt x="11947159" y="5505951"/>
                </a:lnTo>
                <a:lnTo>
                  <a:pt x="0" y="55059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649" y="2427916"/>
            <a:ext cx="14280860" cy="128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NAMES,  IDENTIFIERS,  ADDRESSES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356605"/>
            <a:ext cx="4987263" cy="79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b="true" sz="7611" spc="-418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KHÁI NIỆM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588509" y="7654"/>
            <a:ext cx="2042092" cy="2042092"/>
          </a:xfrm>
          <a:custGeom>
            <a:avLst/>
            <a:gdLst/>
            <a:ahLst/>
            <a:cxnLst/>
            <a:rect r="r" b="b" t="t" l="l"/>
            <a:pathLst>
              <a:path h="2042092" w="2042092">
                <a:moveTo>
                  <a:pt x="0" y="0"/>
                </a:moveTo>
                <a:lnTo>
                  <a:pt x="2042092" y="0"/>
                </a:lnTo>
                <a:lnTo>
                  <a:pt x="2042092" y="2042092"/>
                </a:lnTo>
                <a:lnTo>
                  <a:pt x="0" y="20420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68523" y="3385972"/>
            <a:ext cx="10350954" cy="354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75"/>
              </a:lnSpc>
            </a:pPr>
            <a:r>
              <a:rPr lang="en-US" b="true" sz="13962" i="true" spc="-1144">
                <a:solidFill>
                  <a:srgbClr val="8C8F7B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THANK  YOU</a:t>
            </a:r>
          </a:p>
          <a:p>
            <a:pPr algn="l">
              <a:lnSpc>
                <a:spcPts val="11615"/>
              </a:lnSpc>
            </a:pPr>
            <a:r>
              <a:rPr lang="en-US" b="true" sz="9843" i="true" spc="-807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FOR LISTENING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4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4649" y="3159124"/>
            <a:ext cx="15671369" cy="527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Name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là một chuỗi ký tự hoặc bit được dùng để tham chiếu đến một thực thể cụ thể như tệp tin, máy in, đối tượng trong mạng. </a:t>
            </a: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Address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Tham chiếu đến điểm truy cập của thực thể, có thể thay đổi theo thời gian do di chuyển hoặc tái phân bổ - ví dụ IP và port của một server</a:t>
            </a:r>
          </a:p>
          <a:p>
            <a:pPr algn="just" marL="755641" indent="-377820" lvl="1">
              <a:lnSpc>
                <a:spcPts val="6019"/>
              </a:lnSpc>
              <a:buFont typeface="Arial"/>
              <a:buChar char="•"/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I</a:t>
            </a: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dentifier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: Một tên duy nhất chỉ tham chiếu đến duy nhất một thực thể và không bị tái sử dụng, chẳng hạn như một UUID. Ví dụ: mã định danh file trong hệ thống Git.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649" y="2427916"/>
            <a:ext cx="14280860" cy="1288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NAMES,  IDENTIFIERS,  ADDRESSES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94649" y="1356605"/>
            <a:ext cx="4987263" cy="797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7"/>
              </a:lnSpc>
            </a:pPr>
            <a:r>
              <a:rPr lang="en-US" b="true" sz="7611" spc="-418">
                <a:solidFill>
                  <a:srgbClr val="303030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KHÁI NIỆM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359899"/>
            <a:ext cx="13749468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Flat Names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là Identifiers mà đơn giản chỉ là các chuỗi bit ngẫu nhiên, mà ta gọi thuận tiện là các tên không có cấu trúc.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2307741"/>
            <a:ext cx="13161673" cy="68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b="true" sz="6383" i="true" spc="-523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FLAT NAMING </a:t>
            </a: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– ĐẶT TÊN PHẲNG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4937875"/>
            <a:ext cx="13749468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Đặc điểm: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Không chứa thông tin về address của thực thể.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Các tên là duy nhất trên toàn hệ thống.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8572" y="6984999"/>
            <a:ext cx="15482741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Nhược điểm: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Vì flat name không chứa thông tin address, cần có cơ chế phân giải tên để truy cập thực thể tương ứng.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17245012" y="-330682"/>
            <a:ext cx="0" cy="9574695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71636" y="3114613"/>
            <a:ext cx="7154010" cy="4513891"/>
          </a:xfrm>
          <a:custGeom>
            <a:avLst/>
            <a:gdLst/>
            <a:ahLst/>
            <a:cxnLst/>
            <a:rect r="r" b="b" t="t" l="l"/>
            <a:pathLst>
              <a:path h="4513891" w="7154010">
                <a:moveTo>
                  <a:pt x="0" y="0"/>
                </a:moveTo>
                <a:lnTo>
                  <a:pt x="7154010" y="0"/>
                </a:lnTo>
                <a:lnTo>
                  <a:pt x="7154010" y="4513891"/>
                </a:lnTo>
                <a:lnTo>
                  <a:pt x="0" y="4513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344" t="-26719" r="0" b="-196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5710" y="2163700"/>
            <a:ext cx="14999554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Gửi yêu cầu đến tất cả các nút trong mạng để tìm ra thực thể tương ứng.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Phù hợp với mạng cục bộ nhỏ (ví dụ: ARP).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Không mở rộng được do gây quá tải mạng.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2612" y="932588"/>
            <a:ext cx="11555967" cy="61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5604" i="true" spc="-45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BROADCASTING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32612" y="6579199"/>
            <a:ext cx="11555967" cy="615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5604" i="true" spc="-45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MULTICASTING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5710" y="7561829"/>
            <a:ext cx="1499955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Gửi yêu cầu đến một nhóm cụ thể các nút.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147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Phù hợp với các thực thể được sao chép (replica).</a:t>
            </a:r>
          </a:p>
        </p:txBody>
      </p:sp>
      <p:sp>
        <p:nvSpPr>
          <p:cNvPr name="TextBox 12" id="12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3" id="13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5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8572" y="3475558"/>
            <a:ext cx="14544455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Khái niệm:</a:t>
            </a:r>
          </a:p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Khi một thực thể di chuyển, nó để lại một con trỏ tại vị trí cũ.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Tạo thành một chuỗi con trỏ để truy tìm vị trí hiện tại của thực thể.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175683"/>
            <a:ext cx="13161673" cy="162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2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FORWARDING POINTERS </a:t>
            </a:r>
          </a:p>
          <a:p>
            <a:pPr algn="l">
              <a:lnSpc>
                <a:spcPts val="5309"/>
              </a:lnSpc>
            </a:pPr>
            <a:r>
              <a:rPr lang="en-US" b="true" sz="4500" i="true" spc="-369">
                <a:solidFill>
                  <a:srgbClr val="303030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(CON TRỎ CHUYỂN TIẾP)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5977459"/>
            <a:ext cx="14544455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146" b="true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Nhược điểm:</a:t>
            </a:r>
          </a:p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Chuỗi có thể dài.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Dễ bị gián đoạn nếu một con trỏ bị lỗi.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6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20036" y="1028700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2" y="0"/>
                </a:lnTo>
                <a:lnTo>
                  <a:pt x="2245982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1066" y="4339267"/>
            <a:ext cx="7725868" cy="4611980"/>
          </a:xfrm>
          <a:custGeom>
            <a:avLst/>
            <a:gdLst/>
            <a:ahLst/>
            <a:cxnLst/>
            <a:rect r="r" b="b" t="t" l="l"/>
            <a:pathLst>
              <a:path h="4611980" w="7725868">
                <a:moveTo>
                  <a:pt x="0" y="0"/>
                </a:moveTo>
                <a:lnTo>
                  <a:pt x="7725868" y="0"/>
                </a:lnTo>
                <a:lnTo>
                  <a:pt x="7725868" y="4611979"/>
                </a:lnTo>
                <a:lnTo>
                  <a:pt x="0" y="46119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8572" y="1974366"/>
            <a:ext cx="13661338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thiết bị di động có một địa chỉ cố định (home address) và khi di chuyển, nó đăng ký một địa chỉ tạm thời (care-of address). Các gói tin gửi đến thiết bị sẽ đi qua home agent và được chuyển tiếp đến địa chỉ hiện tại.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799078"/>
            <a:ext cx="13161673" cy="93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6"/>
              </a:lnSpc>
            </a:pPr>
            <a:r>
              <a:rPr lang="en-US" b="true" sz="6383" i="true" spc="-523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HOME-BASED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8572" y="2796050"/>
            <a:ext cx="15227982" cy="554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Chord: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Giao thức DHT hỗ trợ tra cứu theo khóa có khả năng mở rộng.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Identifier space :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Vòng tròn m-bit 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Quy tắc phân công: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khóa k được xử lý bởi node có ID nhỏ nhất ≥ k</a:t>
            </a:r>
          </a:p>
          <a:p>
            <a:pPr algn="just">
              <a:lnSpc>
                <a:spcPts val="4899"/>
              </a:lnSpc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          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→ Gọi là successor của k, ký hiệu: succ(k)</a:t>
            </a:r>
          </a:p>
          <a:p>
            <a:pPr algn="just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p chỉ biết successor và predecessor gần nhất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Phải duyệt tuần tự trên vòng → Không hiệu quả khi N lớn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521536" y="2651077"/>
            <a:ext cx="9601368" cy="6319372"/>
          </a:xfrm>
          <a:custGeom>
            <a:avLst/>
            <a:gdLst/>
            <a:ahLst/>
            <a:cxnLst/>
            <a:rect r="r" b="b" t="t" l="l"/>
            <a:pathLst>
              <a:path h="6319372" w="9601368">
                <a:moveTo>
                  <a:pt x="0" y="0"/>
                </a:moveTo>
                <a:lnTo>
                  <a:pt x="9601368" y="0"/>
                </a:lnTo>
                <a:lnTo>
                  <a:pt x="9601368" y="6319372"/>
                </a:lnTo>
                <a:lnTo>
                  <a:pt x="0" y="63193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3462" y="-316395"/>
            <a:ext cx="0" cy="11119792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33462" y="9244012"/>
            <a:ext cx="17474323" cy="0"/>
          </a:xfrm>
          <a:prstGeom prst="line">
            <a:avLst/>
          </a:prstGeom>
          <a:ln cap="flat" w="9525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756322" y="9672731"/>
            <a:ext cx="1853234" cy="208910"/>
          </a:xfrm>
          <a:custGeom>
            <a:avLst/>
            <a:gdLst/>
            <a:ahLst/>
            <a:cxnLst/>
            <a:rect r="r" b="b" t="t" l="l"/>
            <a:pathLst>
              <a:path h="208910" w="1853234">
                <a:moveTo>
                  <a:pt x="0" y="0"/>
                </a:moveTo>
                <a:lnTo>
                  <a:pt x="1853233" y="0"/>
                </a:lnTo>
                <a:lnTo>
                  <a:pt x="1853233" y="208910"/>
                </a:lnTo>
                <a:lnTo>
                  <a:pt x="0" y="20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2220" y="405096"/>
            <a:ext cx="2245981" cy="2245981"/>
          </a:xfrm>
          <a:custGeom>
            <a:avLst/>
            <a:gdLst/>
            <a:ahLst/>
            <a:cxnLst/>
            <a:rect r="r" b="b" t="t" l="l"/>
            <a:pathLst>
              <a:path h="2245981" w="2245981">
                <a:moveTo>
                  <a:pt x="0" y="0"/>
                </a:moveTo>
                <a:lnTo>
                  <a:pt x="2245981" y="0"/>
                </a:lnTo>
                <a:lnTo>
                  <a:pt x="2245981" y="2245981"/>
                </a:lnTo>
                <a:lnTo>
                  <a:pt x="0" y="224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8572" y="2796050"/>
            <a:ext cx="15227982" cy="739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Giải pháp Chord: Finger Ta</a:t>
            </a: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ble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Mỗi node p giữ bảng FTp[i] = succ(p + 2⁽ⁱ⁻¹⁾)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Tạo các shortcut tăng theo lũy thừa 2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Tra cứu </a:t>
            </a: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tiến hành bằng cách chuyển tiếp đến node gần nhất trước k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Tra cứu hoàn thành trong O(log N) bước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b="true" sz="3499" spc="-146">
                <a:solidFill>
                  <a:srgbClr val="303030"/>
                </a:solidFill>
                <a:latin typeface="TT Norms Bold"/>
                <a:ea typeface="TT Norms Bold"/>
                <a:cs typeface="TT Norms Bold"/>
                <a:sym typeface="TT Norms Bold"/>
              </a:rPr>
              <a:t>Cách tra cứu khóa k: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Tại node p, tìm entry j sao cho: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FTp[j] ≤ k &lt; FTp[j+1]</a:t>
            </a:r>
          </a:p>
          <a:p>
            <a:pPr algn="just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1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 → Chuyển tiếp đến FTp[j]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  <a:p>
            <a:pPr algn="just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613178" y="4841258"/>
            <a:ext cx="5875735" cy="4402754"/>
          </a:xfrm>
          <a:custGeom>
            <a:avLst/>
            <a:gdLst/>
            <a:ahLst/>
            <a:cxnLst/>
            <a:rect r="r" b="b" t="t" l="l"/>
            <a:pathLst>
              <a:path h="4402754" w="5875735">
                <a:moveTo>
                  <a:pt x="0" y="0"/>
                </a:moveTo>
                <a:lnTo>
                  <a:pt x="5875735" y="0"/>
                </a:lnTo>
                <a:lnTo>
                  <a:pt x="5875735" y="4402754"/>
                </a:lnTo>
                <a:lnTo>
                  <a:pt x="0" y="440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09555" y="9570493"/>
            <a:ext cx="1312924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PAGE 09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8572" y="1204258"/>
            <a:ext cx="13161673" cy="88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4"/>
              </a:lnSpc>
            </a:pP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DISTRIBUTED HASH TABLES</a:t>
            </a:r>
            <a:r>
              <a:rPr lang="en-US" b="true" sz="6083" i="true" spc="-498">
                <a:solidFill>
                  <a:srgbClr val="8C8F7B"/>
                </a:solidFill>
                <a:latin typeface="TT Norms Ultra-Bold Italics"/>
                <a:ea typeface="TT Norms Ultra-Bold Italics"/>
                <a:cs typeface="TT Norms Ultra-Bold Italics"/>
                <a:sym typeface="TT Norms Ultra-Bold Italics"/>
              </a:rPr>
              <a:t> – CHORD</a:t>
            </a:r>
          </a:p>
        </p:txBody>
      </p:sp>
      <p:sp>
        <p:nvSpPr>
          <p:cNvPr name="TextBox 10" id="10"/>
          <p:cNvSpPr txBox="true"/>
          <p:nvPr/>
        </p:nvSpPr>
        <p:spPr>
          <a:xfrm rot="-5400000">
            <a:off x="-824971" y="8395082"/>
            <a:ext cx="265943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46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</a:rPr>
              <a:t>GROUP 7</a:t>
            </a:r>
          </a:p>
        </p:txBody>
      </p:sp>
      <p:sp>
        <p:nvSpPr>
          <p:cNvPr name="TextBox 11" id="11"/>
          <p:cNvSpPr txBox="true"/>
          <p:nvPr/>
        </p:nvSpPr>
        <p:spPr>
          <a:xfrm rot="-5400000">
            <a:off x="-1147448" y="1848636"/>
            <a:ext cx="330438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spc="-46" u="sng">
                <a:solidFill>
                  <a:srgbClr val="303030"/>
                </a:solidFill>
                <a:latin typeface="TT Norms"/>
                <a:ea typeface="TT Norms"/>
                <a:cs typeface="TT Norms"/>
                <a:sym typeface="TT Norms"/>
                <a:hlinkClick r:id="rId7" tooltip="https://github.com/ndkhoa1707/Group7_DistributedSystems"/>
              </a:rPr>
              <a:t>DISTRIBUTED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DAGtfAmAPVc</dc:identifier>
  <dcterms:modified xsi:type="dcterms:W3CDTF">2011-08-01T06:04:30Z</dcterms:modified>
  <cp:revision>1</cp:revision>
  <dc:title>BT Hệ thống phân tán</dc:title>
</cp:coreProperties>
</file>