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TT Norms Ultra-Bold" charset="1" panose="02000503040000020004"/>
      <p:regular r:id="rId24"/>
    </p:embeddedFont>
    <p:embeddedFont>
      <p:font typeface="TT Norms Heavy" charset="1" panose="02000503050000020004"/>
      <p:regular r:id="rId25"/>
    </p:embeddedFont>
    <p:embeddedFont>
      <p:font typeface="TT Norms" charset="1" panose="02000503030000020003"/>
      <p:regular r:id="rId26"/>
    </p:embeddedFont>
    <p:embeddedFont>
      <p:font typeface="TT Norms Italics" charset="1" panose="02000503030000090003"/>
      <p:regular r:id="rId27"/>
    </p:embeddedFont>
    <p:embeddedFont>
      <p:font typeface="TT Norms Ultra-Bold Italics" charset="1" panose="02000503020000090004"/>
      <p:regular r:id="rId28"/>
    </p:embeddedFont>
    <p:embeddedFont>
      <p:font typeface="TT Norms Bold" charset="1" panose="02000803030000020004"/>
      <p:regular r:id="rId29"/>
    </p:embeddedFont>
    <p:embeddedFont>
      <p:font typeface="TT Norms Bold Italics" charset="1" panose="02000803020000090004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https://github.com/ndkhoa1707/Group7_DistributedSystems" TargetMode="External" Type="http://schemas.openxmlformats.org/officeDocument/2006/relationships/hyperlink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2.png" Type="http://schemas.openxmlformats.org/officeDocument/2006/relationships/image"/><Relationship Id="rId7" Target="https://github.com/ndkhoa1707/Group7_DistributedSystems" TargetMode="External" Type="http://schemas.openxmlformats.org/officeDocument/2006/relationships/hyperlink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https://github.com/ndkhoa1707/Group7_DistributedSystems" TargetMode="External" Type="http://schemas.openxmlformats.org/officeDocument/2006/relationships/hyperlink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https://github.com/ndkhoa1707/Group7_DistributedSystems" TargetMode="External" Type="http://schemas.openxmlformats.org/officeDocument/2006/relationships/hyperlink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https://github.com/ndkhoa1707/Group7_DistributedSystems" TargetMode="External" Type="http://schemas.openxmlformats.org/officeDocument/2006/relationships/hyperlink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https://github.com/ndkhoa1707/Group7_DistributedSystems" TargetMode="External" Type="http://schemas.openxmlformats.org/officeDocument/2006/relationships/hyperlink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https://github.com/ndkhoa1707/Group7_DistributedSystems" TargetMode="External" Type="http://schemas.openxmlformats.org/officeDocument/2006/relationships/hyperlink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https://github.com/ndkhoa1707/Group7_DistributedSystems" TargetMode="External" Type="http://schemas.openxmlformats.org/officeDocument/2006/relationships/hyperlink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https://github.com/ndkhoa1707/Group7_DistributedSystems" TargetMode="External" Type="http://schemas.openxmlformats.org/officeDocument/2006/relationships/hyperlink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https://github.com/ndkhoa1707/Group7_DistributedSystems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https://github.com/ndkhoa1707/Group7_DistributedSystems" TargetMode="External" Type="http://schemas.openxmlformats.org/officeDocument/2006/relationships/hyperlink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https://github.com/ndkhoa1707/Group7_DistributedSystems" TargetMode="External" Type="http://schemas.openxmlformats.org/officeDocument/2006/relationships/hyperlink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https://github.com/ndkhoa1707/Group7_DistributedSystems" TargetMode="External" Type="http://schemas.openxmlformats.org/officeDocument/2006/relationships/hyperlink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8.png" Type="http://schemas.openxmlformats.org/officeDocument/2006/relationships/image"/><Relationship Id="rId5" Target="https://github.com/ndkhoa1707/Group7_DistributedSystems" TargetMode="External" Type="http://schemas.openxmlformats.org/officeDocument/2006/relationships/hyperlink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https://github.com/ndkhoa1707/Group7_DistributedSystems" TargetMode="External" Type="http://schemas.openxmlformats.org/officeDocument/2006/relationships/hyperlink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9.png" Type="http://schemas.openxmlformats.org/officeDocument/2006/relationships/image"/><Relationship Id="rId7" Target="https://github.com/ndkhoa1707/Group7_DistributedSystems" TargetMode="External" Type="http://schemas.openxmlformats.org/officeDocument/2006/relationships/hyperlink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0.png" Type="http://schemas.openxmlformats.org/officeDocument/2006/relationships/image"/><Relationship Id="rId7" Target="https://github.com/ndkhoa1707/Group7_DistributedSystems" TargetMode="External" Type="http://schemas.openxmlformats.org/officeDocument/2006/relationships/hyperlink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1.png" Type="http://schemas.openxmlformats.org/officeDocument/2006/relationships/image"/><Relationship Id="rId7" Target="https://github.com/ndkhoa1707/Group7_DistributedSystems" TargetMode="External" Type="http://schemas.openxmlformats.org/officeDocument/2006/relationships/hyperlink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81125" y="3624759"/>
            <a:ext cx="15228430" cy="2428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99"/>
              </a:lnSpc>
            </a:pPr>
            <a:r>
              <a:rPr lang="en-US" b="true" sz="9999" spc="-819">
                <a:solidFill>
                  <a:srgbClr val="303030"/>
                </a:solidFill>
                <a:latin typeface="TT Norms Ultra-Bold"/>
                <a:ea typeface="TT Norms Ultra-Bold"/>
                <a:cs typeface="TT Norms Ultra-Bold"/>
                <a:sym typeface="TT Norms Ultra-Bold"/>
              </a:rPr>
              <a:t>NAMES, IDENTIFIERS, </a:t>
            </a:r>
          </a:p>
          <a:p>
            <a:pPr algn="l">
              <a:lnSpc>
                <a:spcPts val="13799"/>
              </a:lnSpc>
            </a:pPr>
            <a:r>
              <a:rPr lang="en-US" b="true" sz="9999" spc="-819">
                <a:solidFill>
                  <a:srgbClr val="303030"/>
                </a:solidFill>
                <a:latin typeface="TT Norms Ultra-Bold"/>
                <a:ea typeface="TT Norms Ultra-Bold"/>
                <a:cs typeface="TT Norms Ultra-Bold"/>
                <a:sym typeface="TT Norms Ultra-Bold"/>
              </a:rPr>
              <a:t>AND ADDRESSES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1033462" y="-316395"/>
            <a:ext cx="0" cy="11119792"/>
          </a:xfrm>
          <a:prstGeom prst="line">
            <a:avLst/>
          </a:prstGeom>
          <a:ln cap="flat" w="9525">
            <a:solidFill>
              <a:srgbClr val="3030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033462" y="9244012"/>
            <a:ext cx="17474323" cy="0"/>
          </a:xfrm>
          <a:prstGeom prst="line">
            <a:avLst/>
          </a:prstGeom>
          <a:ln cap="flat" w="9525">
            <a:solidFill>
              <a:srgbClr val="3030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4807784" y="556925"/>
            <a:ext cx="2458234" cy="2458234"/>
          </a:xfrm>
          <a:custGeom>
            <a:avLst/>
            <a:gdLst/>
            <a:ahLst/>
            <a:cxnLst/>
            <a:rect r="r" b="b" t="t" l="l"/>
            <a:pathLst>
              <a:path h="2458234" w="2458234">
                <a:moveTo>
                  <a:pt x="0" y="0"/>
                </a:moveTo>
                <a:lnTo>
                  <a:pt x="2458234" y="0"/>
                </a:lnTo>
                <a:lnTo>
                  <a:pt x="2458234" y="2458234"/>
                </a:lnTo>
                <a:lnTo>
                  <a:pt x="0" y="24582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756322" y="9672731"/>
            <a:ext cx="1853234" cy="208910"/>
          </a:xfrm>
          <a:custGeom>
            <a:avLst/>
            <a:gdLst/>
            <a:ahLst/>
            <a:cxnLst/>
            <a:rect r="r" b="b" t="t" l="l"/>
            <a:pathLst>
              <a:path h="208910" w="1853234">
                <a:moveTo>
                  <a:pt x="0" y="0"/>
                </a:moveTo>
                <a:lnTo>
                  <a:pt x="1853233" y="0"/>
                </a:lnTo>
                <a:lnTo>
                  <a:pt x="1853233" y="208910"/>
                </a:lnTo>
                <a:lnTo>
                  <a:pt x="0" y="2089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81125" y="2224450"/>
            <a:ext cx="12503560" cy="790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50"/>
              </a:lnSpc>
            </a:pPr>
            <a:r>
              <a:rPr lang="en-US" sz="7500" b="true">
                <a:solidFill>
                  <a:srgbClr val="303030"/>
                </a:solidFill>
                <a:latin typeface="TT Norms Heavy"/>
                <a:ea typeface="TT Norms Heavy"/>
                <a:cs typeface="TT Norms Heavy"/>
                <a:sym typeface="TT Norms Heavy"/>
              </a:rPr>
              <a:t>TỔNG QUAN LÝ THUYẾT </a:t>
            </a:r>
          </a:p>
        </p:txBody>
      </p:sp>
      <p:sp>
        <p:nvSpPr>
          <p:cNvPr name="TextBox 8" id="8"/>
          <p:cNvSpPr txBox="true"/>
          <p:nvPr/>
        </p:nvSpPr>
        <p:spPr>
          <a:xfrm rot="-5400000">
            <a:off x="-824971" y="8395082"/>
            <a:ext cx="2659433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spc="-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GROUP 7</a:t>
            </a:r>
          </a:p>
        </p:txBody>
      </p:sp>
      <p:sp>
        <p:nvSpPr>
          <p:cNvPr name="TextBox 9" id="9"/>
          <p:cNvSpPr txBox="true"/>
          <p:nvPr/>
        </p:nvSpPr>
        <p:spPr>
          <a:xfrm rot="-5400000">
            <a:off x="-1147448" y="1848636"/>
            <a:ext cx="3304388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spc="-46" u="sng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  <a:hlinkClick r:id="rId6" tooltip="https://github.com/ndkhoa1707/Group7_DistributedSystems"/>
              </a:rPr>
              <a:t>DISTRIBUTED SYSTEMS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609555" y="9570493"/>
            <a:ext cx="1312924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spc="-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PAGE 01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81125" y="6107801"/>
            <a:ext cx="13560539" cy="1596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650"/>
              </a:lnSpc>
            </a:pPr>
            <a:r>
              <a:rPr lang="en-US" b="true" sz="10201" spc="-836">
                <a:solidFill>
                  <a:srgbClr val="8C8F7B"/>
                </a:solidFill>
                <a:latin typeface="TT Norms Ultra-Bold"/>
                <a:ea typeface="TT Norms Ultra-Bold"/>
                <a:cs typeface="TT Norms Ultra-Bold"/>
                <a:sym typeface="TT Norms Ultra-Bold"/>
              </a:rPr>
              <a:t>FLAT NAMING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0350377" y="6929614"/>
            <a:ext cx="4215280" cy="637263"/>
            <a:chOff x="0" y="0"/>
            <a:chExt cx="1110197" cy="16783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110197" cy="167839"/>
            </a:xfrm>
            <a:custGeom>
              <a:avLst/>
              <a:gdLst/>
              <a:ahLst/>
              <a:cxnLst/>
              <a:rect r="r" b="b" t="t" l="l"/>
              <a:pathLst>
                <a:path h="167839" w="1110197">
                  <a:moveTo>
                    <a:pt x="83919" y="0"/>
                  </a:moveTo>
                  <a:lnTo>
                    <a:pt x="1026278" y="0"/>
                  </a:lnTo>
                  <a:cubicBezTo>
                    <a:pt x="1072625" y="0"/>
                    <a:pt x="1110197" y="37572"/>
                    <a:pt x="1110197" y="83919"/>
                  </a:cubicBezTo>
                  <a:lnTo>
                    <a:pt x="1110197" y="83919"/>
                  </a:lnTo>
                  <a:cubicBezTo>
                    <a:pt x="1110197" y="130267"/>
                    <a:pt x="1072625" y="167839"/>
                    <a:pt x="1026278" y="167839"/>
                  </a:cubicBezTo>
                  <a:lnTo>
                    <a:pt x="83919" y="167839"/>
                  </a:lnTo>
                  <a:cubicBezTo>
                    <a:pt x="37572" y="167839"/>
                    <a:pt x="0" y="130267"/>
                    <a:pt x="0" y="83919"/>
                  </a:cubicBezTo>
                  <a:lnTo>
                    <a:pt x="0" y="83919"/>
                  </a:lnTo>
                  <a:cubicBezTo>
                    <a:pt x="0" y="37572"/>
                    <a:pt x="37572" y="0"/>
                    <a:pt x="83919" y="0"/>
                  </a:cubicBezTo>
                  <a:close/>
                </a:path>
              </a:pathLst>
            </a:custGeom>
            <a:solidFill>
              <a:srgbClr val="303030"/>
            </a:solidFill>
            <a:ln w="9525" cap="rnd">
              <a:solidFill>
                <a:srgbClr val="303030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1110197" cy="2154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940"/>
                </a:lnSpc>
                <a:spcBef>
                  <a:spcPct val="0"/>
                </a:spcBef>
              </a:pPr>
              <a:r>
                <a:rPr lang="en-US" sz="2100" spc="-46">
                  <a:solidFill>
                    <a:srgbClr val="F7F7F3"/>
                  </a:solidFill>
                  <a:latin typeface="TT Norms"/>
                  <a:ea typeface="TT Norms"/>
                  <a:cs typeface="TT Norms"/>
                  <a:sym typeface="TT Norms"/>
                </a:rPr>
                <a:t>THÀNH VIÊN NHÓM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0004025" y="7739632"/>
            <a:ext cx="7918455" cy="1317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89848" indent="-344924" lvl="1">
              <a:lnSpc>
                <a:spcPts val="3482"/>
              </a:lnSpc>
              <a:buFont typeface="Arial"/>
              <a:buChar char="•"/>
            </a:pPr>
            <a:r>
              <a:rPr lang="en-US" sz="3195" i="true" spc="-262">
                <a:solidFill>
                  <a:srgbClr val="303030"/>
                </a:solidFill>
                <a:latin typeface="TT Norms Italics"/>
                <a:ea typeface="TT Norms Italics"/>
                <a:cs typeface="TT Norms Italics"/>
                <a:sym typeface="TT Norms Italics"/>
              </a:rPr>
              <a:t>Nguyễn Đăng Khoa - B24CHHT080</a:t>
            </a:r>
          </a:p>
          <a:p>
            <a:pPr algn="l" marL="689848" indent="-344924" lvl="1">
              <a:lnSpc>
                <a:spcPts val="3482"/>
              </a:lnSpc>
              <a:buFont typeface="Arial"/>
              <a:buChar char="•"/>
            </a:pPr>
            <a:r>
              <a:rPr lang="en-US" sz="3195" i="true" spc="-262">
                <a:solidFill>
                  <a:srgbClr val="303030"/>
                </a:solidFill>
                <a:latin typeface="TT Norms Italics"/>
                <a:ea typeface="TT Norms Italics"/>
                <a:cs typeface="TT Norms Italics"/>
                <a:sym typeface="TT Norms Italics"/>
              </a:rPr>
              <a:t>Lê Đình Hiếu - B24CHHT070</a:t>
            </a:r>
          </a:p>
          <a:p>
            <a:pPr algn="l" marL="689848" indent="-344924" lvl="1">
              <a:lnSpc>
                <a:spcPts val="3482"/>
              </a:lnSpc>
              <a:buFont typeface="Arial"/>
              <a:buChar char="•"/>
            </a:pPr>
            <a:r>
              <a:rPr lang="en-US" sz="3195" i="true" spc="-262">
                <a:solidFill>
                  <a:srgbClr val="303030"/>
                </a:solidFill>
                <a:latin typeface="TT Norms Italics"/>
                <a:ea typeface="TT Norms Italics"/>
                <a:cs typeface="TT Norms Italics"/>
                <a:sym typeface="TT Norms Italics"/>
              </a:rPr>
              <a:t>Hoàng Tiến Quyết - B25CHHt090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33462" y="-316395"/>
            <a:ext cx="0" cy="11119792"/>
          </a:xfrm>
          <a:prstGeom prst="line">
            <a:avLst/>
          </a:prstGeom>
          <a:ln cap="flat" w="9525">
            <a:solidFill>
              <a:srgbClr val="3030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33462" y="9244012"/>
            <a:ext cx="17474323" cy="0"/>
          </a:xfrm>
          <a:prstGeom prst="line">
            <a:avLst/>
          </a:prstGeom>
          <a:ln cap="flat" w="9525">
            <a:solidFill>
              <a:srgbClr val="3030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4756322" y="9672731"/>
            <a:ext cx="1853234" cy="208910"/>
          </a:xfrm>
          <a:custGeom>
            <a:avLst/>
            <a:gdLst/>
            <a:ahLst/>
            <a:cxnLst/>
            <a:rect r="r" b="b" t="t" l="l"/>
            <a:pathLst>
              <a:path h="208910" w="1853234">
                <a:moveTo>
                  <a:pt x="0" y="0"/>
                </a:moveTo>
                <a:lnTo>
                  <a:pt x="1853233" y="0"/>
                </a:lnTo>
                <a:lnTo>
                  <a:pt x="1853233" y="208910"/>
                </a:lnTo>
                <a:lnTo>
                  <a:pt x="0" y="208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322220" y="405096"/>
            <a:ext cx="2245981" cy="2245981"/>
          </a:xfrm>
          <a:custGeom>
            <a:avLst/>
            <a:gdLst/>
            <a:ahLst/>
            <a:cxnLst/>
            <a:rect r="r" b="b" t="t" l="l"/>
            <a:pathLst>
              <a:path h="2245981" w="2245981">
                <a:moveTo>
                  <a:pt x="0" y="0"/>
                </a:moveTo>
                <a:lnTo>
                  <a:pt x="2245981" y="0"/>
                </a:lnTo>
                <a:lnTo>
                  <a:pt x="2245981" y="2245981"/>
                </a:lnTo>
                <a:lnTo>
                  <a:pt x="0" y="22459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173207" y="2275888"/>
            <a:ext cx="7941585" cy="6776252"/>
          </a:xfrm>
          <a:custGeom>
            <a:avLst/>
            <a:gdLst/>
            <a:ahLst/>
            <a:cxnLst/>
            <a:rect r="r" b="b" t="t" l="l"/>
            <a:pathLst>
              <a:path h="6776252" w="7941585">
                <a:moveTo>
                  <a:pt x="0" y="0"/>
                </a:moveTo>
                <a:lnTo>
                  <a:pt x="7941586" y="0"/>
                </a:lnTo>
                <a:lnTo>
                  <a:pt x="7941586" y="6776252"/>
                </a:lnTo>
                <a:lnTo>
                  <a:pt x="0" y="677625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-10585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6609555" y="9570493"/>
            <a:ext cx="1312924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spc="-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PAGE 10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98572" y="1204258"/>
            <a:ext cx="13161673" cy="884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4"/>
              </a:lnSpc>
            </a:pPr>
            <a:r>
              <a:rPr lang="en-US" b="true" sz="6083" i="true" spc="-498">
                <a:solidFill>
                  <a:srgbClr val="8C8F7B"/>
                </a:solidFill>
                <a:latin typeface="TT Norms Ultra-Bold Italics"/>
                <a:ea typeface="TT Norms Ultra-Bold Italics"/>
                <a:cs typeface="TT Norms Ultra-Bold Italics"/>
                <a:sym typeface="TT Norms Ultra-Bold Italics"/>
              </a:rPr>
              <a:t>DISTRIBUTED HASH TABLES</a:t>
            </a:r>
            <a:r>
              <a:rPr lang="en-US" b="true" sz="6083" i="true" spc="-498">
                <a:solidFill>
                  <a:srgbClr val="8C8F7B"/>
                </a:solidFill>
                <a:latin typeface="TT Norms Ultra-Bold Italics"/>
                <a:ea typeface="TT Norms Ultra-Bold Italics"/>
                <a:cs typeface="TT Norms Ultra-Bold Italics"/>
                <a:sym typeface="TT Norms Ultra-Bold Italics"/>
              </a:rPr>
              <a:t> – CHORD</a:t>
            </a:r>
          </a:p>
        </p:txBody>
      </p:sp>
      <p:sp>
        <p:nvSpPr>
          <p:cNvPr name="TextBox 9" id="9"/>
          <p:cNvSpPr txBox="true"/>
          <p:nvPr/>
        </p:nvSpPr>
        <p:spPr>
          <a:xfrm rot="-5400000">
            <a:off x="-824971" y="8395082"/>
            <a:ext cx="2659433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spc="-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GROUP 7</a:t>
            </a:r>
          </a:p>
        </p:txBody>
      </p:sp>
      <p:sp>
        <p:nvSpPr>
          <p:cNvPr name="TextBox 10" id="10"/>
          <p:cNvSpPr txBox="true"/>
          <p:nvPr/>
        </p:nvSpPr>
        <p:spPr>
          <a:xfrm rot="-5400000">
            <a:off x="-1147448" y="1848636"/>
            <a:ext cx="3304388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spc="-46" u="sng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  <a:hlinkClick r:id="rId7" tooltip="https://github.com/ndkhoa1707/Group7_DistributedSystems"/>
              </a:rPr>
              <a:t>DISTRIBUTED SYSTEMS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33462" y="-316395"/>
            <a:ext cx="0" cy="11119792"/>
          </a:xfrm>
          <a:prstGeom prst="line">
            <a:avLst/>
          </a:prstGeom>
          <a:ln cap="flat" w="9525">
            <a:solidFill>
              <a:srgbClr val="3030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33462" y="9244012"/>
            <a:ext cx="17474323" cy="0"/>
          </a:xfrm>
          <a:prstGeom prst="line">
            <a:avLst/>
          </a:prstGeom>
          <a:ln cap="flat" w="9525">
            <a:solidFill>
              <a:srgbClr val="3030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4756322" y="9672731"/>
            <a:ext cx="1853234" cy="208910"/>
          </a:xfrm>
          <a:custGeom>
            <a:avLst/>
            <a:gdLst/>
            <a:ahLst/>
            <a:cxnLst/>
            <a:rect r="r" b="b" t="t" l="l"/>
            <a:pathLst>
              <a:path h="208910" w="1853234">
                <a:moveTo>
                  <a:pt x="0" y="0"/>
                </a:moveTo>
                <a:lnTo>
                  <a:pt x="1853233" y="0"/>
                </a:lnTo>
                <a:lnTo>
                  <a:pt x="1853233" y="208910"/>
                </a:lnTo>
                <a:lnTo>
                  <a:pt x="0" y="208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020036" y="1028700"/>
            <a:ext cx="2245981" cy="2245981"/>
          </a:xfrm>
          <a:custGeom>
            <a:avLst/>
            <a:gdLst/>
            <a:ahLst/>
            <a:cxnLst/>
            <a:rect r="r" b="b" t="t" l="l"/>
            <a:pathLst>
              <a:path h="2245981" w="2245981">
                <a:moveTo>
                  <a:pt x="0" y="0"/>
                </a:moveTo>
                <a:lnTo>
                  <a:pt x="2245982" y="0"/>
                </a:lnTo>
                <a:lnTo>
                  <a:pt x="2245982" y="2245981"/>
                </a:lnTo>
                <a:lnTo>
                  <a:pt x="0" y="22459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609555" y="9570493"/>
            <a:ext cx="1312924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spc="-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PAGE 11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98572" y="3141331"/>
            <a:ext cx="15916549" cy="5661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69"/>
              </a:lnSpc>
            </a:pP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Khi một node mới p muốn tham gia hệ thống Chord:</a:t>
            </a:r>
          </a:p>
          <a:p>
            <a:pPr algn="l" marL="755641" indent="-377820" lvl="1">
              <a:lnSpc>
                <a:spcPts val="5669"/>
              </a:lnSpc>
              <a:buFont typeface="Arial"/>
              <a:buChar char="•"/>
            </a:pP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Nó chọn một ID mới trong không gian vòng (thường bằng cách hash IP+port).</a:t>
            </a:r>
          </a:p>
          <a:p>
            <a:pPr algn="l" marL="755641" indent="-377820" lvl="1">
              <a:lnSpc>
                <a:spcPts val="5669"/>
              </a:lnSpc>
              <a:buFont typeface="Arial"/>
              <a:buChar char="•"/>
            </a:pP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Node p sẽ liên hệ với một node bất kỳ đang hoạt động trong hệ thống (gọi là node n).</a:t>
            </a:r>
          </a:p>
          <a:p>
            <a:pPr algn="l" marL="755641" indent="-377820" lvl="1">
              <a:lnSpc>
                <a:spcPts val="5669"/>
              </a:lnSpc>
              <a:buFont typeface="Arial"/>
              <a:buChar char="•"/>
            </a:pP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Node n giúp p phân giải:  </a:t>
            </a:r>
          </a:p>
          <a:p>
            <a:pPr algn="l">
              <a:lnSpc>
                <a:spcPts val="5669"/>
              </a:lnSpc>
            </a:pP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                                                                    </a:t>
            </a: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succ(p+1)</a:t>
            </a:r>
          </a:p>
          <a:p>
            <a:pPr algn="l">
              <a:lnSpc>
                <a:spcPts val="5669"/>
              </a:lnSpc>
            </a:pP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          → tức là xác định node kế tiếp p trong vòng hiện tại.</a:t>
            </a:r>
          </a:p>
          <a:p>
            <a:pPr algn="l" marL="755641" indent="-377820" lvl="1">
              <a:lnSpc>
                <a:spcPts val="5669"/>
              </a:lnSpc>
              <a:buFont typeface="Arial"/>
              <a:buChar char="•"/>
            </a:pP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Khi biết node kế tiếp (successor), p sẽ chèn mình vào vòng, cập nhật thông tin về successor và predecessor tương ứng.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98572" y="1204258"/>
            <a:ext cx="13161673" cy="1760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4"/>
              </a:lnSpc>
            </a:pPr>
            <a:r>
              <a:rPr lang="en-US" b="true" sz="6083" i="true" spc="-498">
                <a:solidFill>
                  <a:srgbClr val="8C8F7B"/>
                </a:solidFill>
                <a:latin typeface="TT Norms Ultra-Bold Italics"/>
                <a:ea typeface="TT Norms Ultra-Bold Italics"/>
                <a:cs typeface="TT Norms Ultra-Bold Italics"/>
                <a:sym typeface="TT Norms Ultra-Bold Italics"/>
              </a:rPr>
              <a:t>CƠ CHẾ THAM</a:t>
            </a:r>
            <a:r>
              <a:rPr lang="en-US" b="true" sz="6083" i="true" spc="-498">
                <a:solidFill>
                  <a:srgbClr val="8C8F7B"/>
                </a:solidFill>
                <a:latin typeface="TT Norms Ultra-Bold Italics"/>
                <a:ea typeface="TT Norms Ultra-Bold Italics"/>
                <a:cs typeface="TT Norms Ultra-Bold Italics"/>
                <a:sym typeface="TT Norms Ultra-Bold Italics"/>
              </a:rPr>
              <a:t> GIA (JOIN)</a:t>
            </a:r>
          </a:p>
          <a:p>
            <a:pPr algn="l">
              <a:lnSpc>
                <a:spcPts val="6934"/>
              </a:lnSpc>
            </a:pPr>
            <a:r>
              <a:rPr lang="en-US" b="true" sz="6083" i="true" spc="-498">
                <a:solidFill>
                  <a:srgbClr val="8C8F7B"/>
                </a:solidFill>
                <a:latin typeface="TT Norms Ultra-Bold Italics"/>
                <a:ea typeface="TT Norms Ultra-Bold Italics"/>
                <a:cs typeface="TT Norms Ultra-Bold Italics"/>
                <a:sym typeface="TT Norms Ultra-Bold Italics"/>
              </a:rPr>
              <a:t> TRONG CHORD</a:t>
            </a:r>
          </a:p>
        </p:txBody>
      </p:sp>
      <p:sp>
        <p:nvSpPr>
          <p:cNvPr name="TextBox 9" id="9"/>
          <p:cNvSpPr txBox="true"/>
          <p:nvPr/>
        </p:nvSpPr>
        <p:spPr>
          <a:xfrm rot="-5400000">
            <a:off x="-824971" y="8395082"/>
            <a:ext cx="2659433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spc="-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GROUP 7</a:t>
            </a:r>
          </a:p>
        </p:txBody>
      </p:sp>
      <p:sp>
        <p:nvSpPr>
          <p:cNvPr name="TextBox 10" id="10"/>
          <p:cNvSpPr txBox="true"/>
          <p:nvPr/>
        </p:nvSpPr>
        <p:spPr>
          <a:xfrm rot="-5400000">
            <a:off x="-1147448" y="1848636"/>
            <a:ext cx="3304388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spc="-46" u="sng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  <a:hlinkClick r:id="rId6" tooltip="https://github.com/ndkhoa1707/Group7_DistributedSystems"/>
              </a:rPr>
              <a:t>DISTRIBUTED SYSTEMS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33462" y="-316395"/>
            <a:ext cx="0" cy="11119792"/>
          </a:xfrm>
          <a:prstGeom prst="line">
            <a:avLst/>
          </a:prstGeom>
          <a:ln cap="flat" w="9525">
            <a:solidFill>
              <a:srgbClr val="3030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33462" y="9244012"/>
            <a:ext cx="17474323" cy="0"/>
          </a:xfrm>
          <a:prstGeom prst="line">
            <a:avLst/>
          </a:prstGeom>
          <a:ln cap="flat" w="9525">
            <a:solidFill>
              <a:srgbClr val="3030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4756322" y="9672731"/>
            <a:ext cx="1853234" cy="208910"/>
          </a:xfrm>
          <a:custGeom>
            <a:avLst/>
            <a:gdLst/>
            <a:ahLst/>
            <a:cxnLst/>
            <a:rect r="r" b="b" t="t" l="l"/>
            <a:pathLst>
              <a:path h="208910" w="1853234">
                <a:moveTo>
                  <a:pt x="0" y="0"/>
                </a:moveTo>
                <a:lnTo>
                  <a:pt x="1853233" y="0"/>
                </a:lnTo>
                <a:lnTo>
                  <a:pt x="1853233" y="208910"/>
                </a:lnTo>
                <a:lnTo>
                  <a:pt x="0" y="208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020036" y="1028700"/>
            <a:ext cx="2245981" cy="2245981"/>
          </a:xfrm>
          <a:custGeom>
            <a:avLst/>
            <a:gdLst/>
            <a:ahLst/>
            <a:cxnLst/>
            <a:rect r="r" b="b" t="t" l="l"/>
            <a:pathLst>
              <a:path h="2245981" w="2245981">
                <a:moveTo>
                  <a:pt x="0" y="0"/>
                </a:moveTo>
                <a:lnTo>
                  <a:pt x="2245982" y="0"/>
                </a:lnTo>
                <a:lnTo>
                  <a:pt x="2245982" y="2245981"/>
                </a:lnTo>
                <a:lnTo>
                  <a:pt x="0" y="22459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609555" y="9570493"/>
            <a:ext cx="1312924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spc="-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PAGE 12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98572" y="3141331"/>
            <a:ext cx="15916549" cy="3518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69"/>
              </a:lnSpc>
            </a:pP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Khi một node p muốn rời khỏi vòng:</a:t>
            </a:r>
          </a:p>
          <a:p>
            <a:pPr algn="l" marL="755641" indent="-377820" lvl="1">
              <a:lnSpc>
                <a:spcPts val="5669"/>
              </a:lnSpc>
              <a:buFont typeface="Arial"/>
              <a:buChar char="•"/>
            </a:pP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Nó sẽ thông báo cho predecessor và successor của mình.</a:t>
            </a:r>
          </a:p>
          <a:p>
            <a:pPr algn="l" marL="755641" indent="-377820" lvl="1">
              <a:lnSpc>
                <a:spcPts val="5669"/>
              </a:lnSpc>
              <a:buFont typeface="Arial"/>
              <a:buChar char="•"/>
            </a:pP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Hai node kế bên sẽ kết nối lại với nhau, bỏ qua node p.</a:t>
            </a:r>
          </a:p>
          <a:p>
            <a:pPr algn="l" marL="755641" indent="-377820" lvl="1">
              <a:lnSpc>
                <a:spcPts val="5669"/>
              </a:lnSpc>
              <a:buFont typeface="Arial"/>
              <a:buChar char="•"/>
            </a:pP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Nếu node p đang giữ dữ liệu (key range), nó cần chuyển dữ liệu lại cho successor trước khi rời hệ thống.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98572" y="1204258"/>
            <a:ext cx="13161673" cy="884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4"/>
              </a:lnSpc>
            </a:pPr>
            <a:r>
              <a:rPr lang="en-US" b="true" sz="6083" i="true" spc="-498">
                <a:solidFill>
                  <a:srgbClr val="8C8F7B"/>
                </a:solidFill>
                <a:latin typeface="TT Norms Ultra-Bold Italics"/>
                <a:ea typeface="TT Norms Ultra-Bold Italics"/>
                <a:cs typeface="TT Norms Ultra-Bold Italics"/>
                <a:sym typeface="TT Norms Ultra-Bold Italics"/>
              </a:rPr>
              <a:t>CƠ CHẾ RỜI </a:t>
            </a:r>
            <a:r>
              <a:rPr lang="en-US" b="true" sz="6083" i="true" spc="-498">
                <a:solidFill>
                  <a:srgbClr val="8C8F7B"/>
                </a:solidFill>
                <a:latin typeface="TT Norms Ultra-Bold Italics"/>
                <a:ea typeface="TT Norms Ultra-Bold Italics"/>
                <a:cs typeface="TT Norms Ultra-Bold Italics"/>
                <a:sym typeface="TT Norms Ultra-Bold Italics"/>
              </a:rPr>
              <a:t>(LEAVE) TRONG CHORD</a:t>
            </a:r>
          </a:p>
        </p:txBody>
      </p:sp>
      <p:sp>
        <p:nvSpPr>
          <p:cNvPr name="TextBox 9" id="9"/>
          <p:cNvSpPr txBox="true"/>
          <p:nvPr/>
        </p:nvSpPr>
        <p:spPr>
          <a:xfrm rot="-5400000">
            <a:off x="-824971" y="8395082"/>
            <a:ext cx="2659433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spc="-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GROUP 7</a:t>
            </a:r>
          </a:p>
        </p:txBody>
      </p:sp>
      <p:sp>
        <p:nvSpPr>
          <p:cNvPr name="TextBox 10" id="10"/>
          <p:cNvSpPr txBox="true"/>
          <p:nvPr/>
        </p:nvSpPr>
        <p:spPr>
          <a:xfrm rot="-5400000">
            <a:off x="-1147448" y="1848636"/>
            <a:ext cx="3304388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spc="-46" u="sng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  <a:hlinkClick r:id="rId6" tooltip="https://github.com/ndkhoa1707/Group7_DistributedSystems"/>
              </a:rPr>
              <a:t>DISTRIBUTED SYSTEMS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33462" y="-316395"/>
            <a:ext cx="0" cy="11119792"/>
          </a:xfrm>
          <a:prstGeom prst="line">
            <a:avLst/>
          </a:prstGeom>
          <a:ln cap="flat" w="9525">
            <a:solidFill>
              <a:srgbClr val="3030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33462" y="9244012"/>
            <a:ext cx="17474323" cy="0"/>
          </a:xfrm>
          <a:prstGeom prst="line">
            <a:avLst/>
          </a:prstGeom>
          <a:ln cap="flat" w="9525">
            <a:solidFill>
              <a:srgbClr val="3030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4756322" y="9672731"/>
            <a:ext cx="1853234" cy="208910"/>
          </a:xfrm>
          <a:custGeom>
            <a:avLst/>
            <a:gdLst/>
            <a:ahLst/>
            <a:cxnLst/>
            <a:rect r="r" b="b" t="t" l="l"/>
            <a:pathLst>
              <a:path h="208910" w="1853234">
                <a:moveTo>
                  <a:pt x="0" y="0"/>
                </a:moveTo>
                <a:lnTo>
                  <a:pt x="1853233" y="0"/>
                </a:lnTo>
                <a:lnTo>
                  <a:pt x="1853233" y="208910"/>
                </a:lnTo>
                <a:lnTo>
                  <a:pt x="0" y="208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897581" y="3944650"/>
            <a:ext cx="913881" cy="91388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  <a:r>
                <a:rPr lang="en-US" sz="2100" spc="-46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4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6609555" y="9570493"/>
            <a:ext cx="1312924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spc="-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PAGE 13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94649" y="1146963"/>
            <a:ext cx="13161673" cy="884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4"/>
              </a:lnSpc>
            </a:pPr>
            <a:r>
              <a:rPr lang="en-US" b="true" sz="6083" i="true" spc="-498">
                <a:solidFill>
                  <a:srgbClr val="8C8F7B"/>
                </a:solidFill>
                <a:latin typeface="TT Norms Ultra-Bold Italics"/>
                <a:ea typeface="TT Norms Ultra-Bold Italics"/>
                <a:cs typeface="TT Norms Ultra-Bold Italics"/>
                <a:sym typeface="TT Norms Ultra-Bold Italics"/>
              </a:rPr>
              <a:t>VÍ DỤ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3154362" y="3944650"/>
            <a:ext cx="913881" cy="913881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  <a:r>
                <a:rPr lang="en-US" sz="2100" spc="-46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12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4411143" y="3944650"/>
            <a:ext cx="913881" cy="913881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  <a:r>
                <a:rPr lang="en-US" sz="2100" spc="-46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20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5667924" y="3944650"/>
            <a:ext cx="913881" cy="913881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  <a:r>
                <a:rPr lang="en-US" sz="2100" spc="-46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28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4926012" y="2031516"/>
            <a:ext cx="913881" cy="913881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  <a:r>
                <a:rPr lang="en-US" sz="2100" spc="-46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18</a:t>
              </a:r>
            </a:p>
          </p:txBody>
        </p:sp>
      </p:grpSp>
      <p:sp>
        <p:nvSpPr>
          <p:cNvPr name="AutoShape 22" id="22"/>
          <p:cNvSpPr/>
          <p:nvPr/>
        </p:nvSpPr>
        <p:spPr>
          <a:xfrm flipH="true">
            <a:off x="4411143" y="2933544"/>
            <a:ext cx="542925" cy="806774"/>
          </a:xfrm>
          <a:prstGeom prst="line">
            <a:avLst/>
          </a:prstGeom>
          <a:ln cap="flat" w="38100">
            <a:solidFill>
              <a:srgbClr val="30303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23" id="23"/>
          <p:cNvSpPr txBox="true"/>
          <p:nvPr/>
        </p:nvSpPr>
        <p:spPr>
          <a:xfrm rot="0">
            <a:off x="1897581" y="5129898"/>
            <a:ext cx="2513562" cy="661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69"/>
              </a:lnSpc>
            </a:pP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succ(19) = 20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1897581" y="6190986"/>
            <a:ext cx="913881" cy="913881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  <a:r>
                <a:rPr lang="en-US" sz="2100" spc="-46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4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3154362" y="6190986"/>
            <a:ext cx="913881" cy="913881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  <a:r>
                <a:rPr lang="en-US" sz="2100" spc="-46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12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5839893" y="6190986"/>
            <a:ext cx="913881" cy="913881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  <a:r>
                <a:rPr lang="en-US" sz="2100" spc="-46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20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7096674" y="6190986"/>
            <a:ext cx="913881" cy="913881"/>
            <a:chOff x="0" y="0"/>
            <a:chExt cx="812800" cy="812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  <a:r>
                <a:rPr lang="en-US" sz="2100" spc="-46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28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4497127" y="6190986"/>
            <a:ext cx="913881" cy="913881"/>
            <a:chOff x="0" y="0"/>
            <a:chExt cx="812800" cy="8128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8" id="3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  <a:r>
                <a:rPr lang="en-US" sz="2100" spc="-46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18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10820430" y="2031516"/>
            <a:ext cx="913881" cy="913881"/>
            <a:chOff x="0" y="0"/>
            <a:chExt cx="812800" cy="8128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1" id="4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  <a:r>
                <a:rPr lang="en-US" sz="2100" spc="-46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4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12077212" y="2031516"/>
            <a:ext cx="913881" cy="913881"/>
            <a:chOff x="0" y="0"/>
            <a:chExt cx="812800" cy="8128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4" id="4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  <a:r>
                <a:rPr lang="en-US" sz="2100" spc="-46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12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14762483" y="2031516"/>
            <a:ext cx="913881" cy="913881"/>
            <a:chOff x="0" y="0"/>
            <a:chExt cx="812800" cy="81280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7" id="4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  <a:r>
                <a:rPr lang="en-US" sz="2100" spc="-46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20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16019524" y="2031516"/>
            <a:ext cx="913881" cy="913881"/>
            <a:chOff x="0" y="0"/>
            <a:chExt cx="812800" cy="812800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0" id="5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  <a:r>
                <a:rPr lang="en-US" sz="2100" spc="-46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28</a:t>
              </a: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13419977" y="2031516"/>
            <a:ext cx="913881" cy="913881"/>
            <a:chOff x="0" y="0"/>
            <a:chExt cx="812800" cy="812800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3" id="5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  <a:r>
                <a:rPr lang="en-US" sz="2100" spc="-46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18</a:t>
              </a: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10820430" y="4161557"/>
            <a:ext cx="913881" cy="913881"/>
            <a:chOff x="0" y="0"/>
            <a:chExt cx="812800" cy="812800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6" id="5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  <a:r>
                <a:rPr lang="en-US" sz="2100" spc="-46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4</a:t>
              </a:r>
            </a:p>
          </p:txBody>
        </p:sp>
      </p:grpSp>
      <p:grpSp>
        <p:nvGrpSpPr>
          <p:cNvPr name="Group 57" id="57"/>
          <p:cNvGrpSpPr/>
          <p:nvPr/>
        </p:nvGrpSpPr>
        <p:grpSpPr>
          <a:xfrm rot="0">
            <a:off x="12077212" y="3247676"/>
            <a:ext cx="913881" cy="913881"/>
            <a:chOff x="0" y="0"/>
            <a:chExt cx="812800" cy="812800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9" id="5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  <a:r>
                <a:rPr lang="en-US" sz="2100" spc="-46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12</a:t>
              </a:r>
            </a:p>
          </p:txBody>
        </p:sp>
      </p:grpSp>
      <p:grpSp>
        <p:nvGrpSpPr>
          <p:cNvPr name="Group 60" id="60"/>
          <p:cNvGrpSpPr/>
          <p:nvPr/>
        </p:nvGrpSpPr>
        <p:grpSpPr>
          <a:xfrm rot="0">
            <a:off x="14762483" y="4161557"/>
            <a:ext cx="913881" cy="913881"/>
            <a:chOff x="0" y="0"/>
            <a:chExt cx="812800" cy="812800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2" id="6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  <a:r>
                <a:rPr lang="en-US" sz="2100" spc="-46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20</a:t>
              </a:r>
            </a:p>
          </p:txBody>
        </p:sp>
      </p:grpSp>
      <p:grpSp>
        <p:nvGrpSpPr>
          <p:cNvPr name="Group 63" id="63"/>
          <p:cNvGrpSpPr/>
          <p:nvPr/>
        </p:nvGrpSpPr>
        <p:grpSpPr>
          <a:xfrm rot="0">
            <a:off x="16019524" y="4161557"/>
            <a:ext cx="913881" cy="913881"/>
            <a:chOff x="0" y="0"/>
            <a:chExt cx="812800" cy="812800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5" id="6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  <a:r>
                <a:rPr lang="en-US" sz="2100" spc="-46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28</a:t>
              </a:r>
            </a:p>
          </p:txBody>
        </p:sp>
      </p:grpSp>
      <p:grpSp>
        <p:nvGrpSpPr>
          <p:cNvPr name="Group 66" id="66"/>
          <p:cNvGrpSpPr/>
          <p:nvPr/>
        </p:nvGrpSpPr>
        <p:grpSpPr>
          <a:xfrm rot="0">
            <a:off x="13419977" y="4161557"/>
            <a:ext cx="913881" cy="913881"/>
            <a:chOff x="0" y="0"/>
            <a:chExt cx="812800" cy="812800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8" id="6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  <a:r>
                <a:rPr lang="en-US" sz="2100" spc="-46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18</a:t>
              </a:r>
            </a:p>
          </p:txBody>
        </p:sp>
      </p:grpSp>
      <p:sp>
        <p:nvSpPr>
          <p:cNvPr name="AutoShape 69" id="69"/>
          <p:cNvSpPr/>
          <p:nvPr/>
        </p:nvSpPr>
        <p:spPr>
          <a:xfrm flipH="true">
            <a:off x="11587190" y="3967968"/>
            <a:ext cx="573499" cy="314659"/>
          </a:xfrm>
          <a:prstGeom prst="line">
            <a:avLst/>
          </a:prstGeom>
          <a:ln cap="flat" w="38100">
            <a:solidFill>
              <a:srgbClr val="30303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70" id="70"/>
          <p:cNvSpPr/>
          <p:nvPr/>
        </p:nvSpPr>
        <p:spPr>
          <a:xfrm>
            <a:off x="12854748" y="4030213"/>
            <a:ext cx="675952" cy="290065"/>
          </a:xfrm>
          <a:prstGeom prst="line">
            <a:avLst/>
          </a:prstGeom>
          <a:ln cap="flat" w="38100">
            <a:solidFill>
              <a:srgbClr val="303030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71" id="71"/>
          <p:cNvGrpSpPr/>
          <p:nvPr/>
        </p:nvGrpSpPr>
        <p:grpSpPr>
          <a:xfrm rot="0">
            <a:off x="10820430" y="6177130"/>
            <a:ext cx="913881" cy="913881"/>
            <a:chOff x="0" y="0"/>
            <a:chExt cx="812800" cy="812800"/>
          </a:xfrm>
        </p:grpSpPr>
        <p:sp>
          <p:nvSpPr>
            <p:cNvPr name="Freeform 72" id="7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3" id="7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  <a:r>
                <a:rPr lang="en-US" sz="2100" spc="-46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4</a:t>
              </a:r>
            </a:p>
          </p:txBody>
        </p:sp>
      </p:grpSp>
      <p:grpSp>
        <p:nvGrpSpPr>
          <p:cNvPr name="Group 74" id="74"/>
          <p:cNvGrpSpPr/>
          <p:nvPr/>
        </p:nvGrpSpPr>
        <p:grpSpPr>
          <a:xfrm rot="0">
            <a:off x="14762483" y="6177130"/>
            <a:ext cx="913881" cy="913881"/>
            <a:chOff x="0" y="0"/>
            <a:chExt cx="812800" cy="812800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6" id="7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  <a:r>
                <a:rPr lang="en-US" sz="2100" spc="-46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20</a:t>
              </a:r>
            </a:p>
          </p:txBody>
        </p:sp>
      </p:grpSp>
      <p:grpSp>
        <p:nvGrpSpPr>
          <p:cNvPr name="Group 77" id="77"/>
          <p:cNvGrpSpPr/>
          <p:nvPr/>
        </p:nvGrpSpPr>
        <p:grpSpPr>
          <a:xfrm rot="0">
            <a:off x="16019524" y="6177130"/>
            <a:ext cx="913881" cy="913881"/>
            <a:chOff x="0" y="0"/>
            <a:chExt cx="812800" cy="812800"/>
          </a:xfrm>
        </p:grpSpPr>
        <p:sp>
          <p:nvSpPr>
            <p:cNvPr name="Freeform 78" id="7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9" id="7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  <a:r>
                <a:rPr lang="en-US" sz="2100" spc="-46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28</a:t>
              </a:r>
            </a:p>
          </p:txBody>
        </p:sp>
      </p:grpSp>
      <p:grpSp>
        <p:nvGrpSpPr>
          <p:cNvPr name="Group 80" id="80"/>
          <p:cNvGrpSpPr/>
          <p:nvPr/>
        </p:nvGrpSpPr>
        <p:grpSpPr>
          <a:xfrm rot="0">
            <a:off x="13419977" y="6177130"/>
            <a:ext cx="913881" cy="913881"/>
            <a:chOff x="0" y="0"/>
            <a:chExt cx="812800" cy="812800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2" id="8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  <a:r>
                <a:rPr lang="en-US" sz="2100" spc="-46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18</a:t>
              </a:r>
            </a:p>
          </p:txBody>
        </p:sp>
      </p:grpSp>
      <p:sp>
        <p:nvSpPr>
          <p:cNvPr name="AutoShape 83" id="83"/>
          <p:cNvSpPr/>
          <p:nvPr/>
        </p:nvSpPr>
        <p:spPr>
          <a:xfrm flipH="true">
            <a:off x="12077212" y="6383534"/>
            <a:ext cx="1117171" cy="27216"/>
          </a:xfrm>
          <a:prstGeom prst="line">
            <a:avLst/>
          </a:prstGeom>
          <a:ln cap="flat" w="38100">
            <a:solidFill>
              <a:srgbClr val="30303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84" id="84"/>
          <p:cNvSpPr/>
          <p:nvPr/>
        </p:nvSpPr>
        <p:spPr>
          <a:xfrm flipV="true">
            <a:off x="12077212" y="6872458"/>
            <a:ext cx="1117171" cy="22510"/>
          </a:xfrm>
          <a:prstGeom prst="line">
            <a:avLst/>
          </a:prstGeom>
          <a:ln cap="flat" w="38100">
            <a:solidFill>
              <a:srgbClr val="303030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85" id="85"/>
          <p:cNvGrpSpPr/>
          <p:nvPr/>
        </p:nvGrpSpPr>
        <p:grpSpPr>
          <a:xfrm rot="0">
            <a:off x="10820430" y="7510111"/>
            <a:ext cx="913881" cy="913881"/>
            <a:chOff x="0" y="0"/>
            <a:chExt cx="812800" cy="812800"/>
          </a:xfrm>
        </p:grpSpPr>
        <p:sp>
          <p:nvSpPr>
            <p:cNvPr name="Freeform 86" id="8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7" id="8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  <a:r>
                <a:rPr lang="en-US" sz="2100" spc="-46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4</a:t>
              </a:r>
            </a:p>
          </p:txBody>
        </p:sp>
      </p:grpSp>
      <p:grpSp>
        <p:nvGrpSpPr>
          <p:cNvPr name="Group 88" id="88"/>
          <p:cNvGrpSpPr/>
          <p:nvPr/>
        </p:nvGrpSpPr>
        <p:grpSpPr>
          <a:xfrm rot="0">
            <a:off x="13462710" y="7510111"/>
            <a:ext cx="913881" cy="913881"/>
            <a:chOff x="0" y="0"/>
            <a:chExt cx="812800" cy="812800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0" id="9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  <a:r>
                <a:rPr lang="en-US" sz="2100" spc="-46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20</a:t>
              </a:r>
            </a:p>
          </p:txBody>
        </p:sp>
      </p:grpSp>
      <p:grpSp>
        <p:nvGrpSpPr>
          <p:cNvPr name="Group 91" id="91"/>
          <p:cNvGrpSpPr/>
          <p:nvPr/>
        </p:nvGrpSpPr>
        <p:grpSpPr>
          <a:xfrm rot="0">
            <a:off x="14719751" y="7510111"/>
            <a:ext cx="913881" cy="913881"/>
            <a:chOff x="0" y="0"/>
            <a:chExt cx="812800" cy="812800"/>
          </a:xfrm>
        </p:grpSpPr>
        <p:sp>
          <p:nvSpPr>
            <p:cNvPr name="Freeform 92" id="9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3" id="9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  <a:r>
                <a:rPr lang="en-US" sz="2100" spc="-46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28</a:t>
              </a:r>
            </a:p>
          </p:txBody>
        </p:sp>
      </p:grpSp>
      <p:grpSp>
        <p:nvGrpSpPr>
          <p:cNvPr name="Group 94" id="94"/>
          <p:cNvGrpSpPr/>
          <p:nvPr/>
        </p:nvGrpSpPr>
        <p:grpSpPr>
          <a:xfrm rot="0">
            <a:off x="12120204" y="7510111"/>
            <a:ext cx="913881" cy="913881"/>
            <a:chOff x="0" y="0"/>
            <a:chExt cx="812800" cy="812800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6" id="9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  <a:r>
                <a:rPr lang="en-US" sz="2100" spc="-46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18</a:t>
              </a:r>
            </a:p>
          </p:txBody>
        </p:sp>
      </p:grpSp>
      <p:sp>
        <p:nvSpPr>
          <p:cNvPr name="TextBox 97" id="97"/>
          <p:cNvSpPr txBox="true"/>
          <p:nvPr/>
        </p:nvSpPr>
        <p:spPr>
          <a:xfrm rot="-5400000">
            <a:off x="-824971" y="8395082"/>
            <a:ext cx="2659433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spc="-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GROUP 7</a:t>
            </a:r>
          </a:p>
        </p:txBody>
      </p:sp>
      <p:sp>
        <p:nvSpPr>
          <p:cNvPr name="TextBox 98" id="98"/>
          <p:cNvSpPr txBox="true"/>
          <p:nvPr/>
        </p:nvSpPr>
        <p:spPr>
          <a:xfrm rot="-5400000">
            <a:off x="-1147448" y="1848636"/>
            <a:ext cx="3304388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spc="-46" u="sng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  <a:hlinkClick r:id="rId4" tooltip="https://github.com/ndkhoa1707/Group7_DistributedSystems"/>
              </a:rPr>
              <a:t>DISTRIBUTED SYSTEMS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33462" y="-316395"/>
            <a:ext cx="0" cy="11119792"/>
          </a:xfrm>
          <a:prstGeom prst="line">
            <a:avLst/>
          </a:prstGeom>
          <a:ln cap="flat" w="9525">
            <a:solidFill>
              <a:srgbClr val="3030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33462" y="9244012"/>
            <a:ext cx="17474323" cy="0"/>
          </a:xfrm>
          <a:prstGeom prst="line">
            <a:avLst/>
          </a:prstGeom>
          <a:ln cap="flat" w="9525">
            <a:solidFill>
              <a:srgbClr val="3030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4756322" y="9672731"/>
            <a:ext cx="1853234" cy="208910"/>
          </a:xfrm>
          <a:custGeom>
            <a:avLst/>
            <a:gdLst/>
            <a:ahLst/>
            <a:cxnLst/>
            <a:rect r="r" b="b" t="t" l="l"/>
            <a:pathLst>
              <a:path h="208910" w="1853234">
                <a:moveTo>
                  <a:pt x="0" y="0"/>
                </a:moveTo>
                <a:lnTo>
                  <a:pt x="1853233" y="0"/>
                </a:lnTo>
                <a:lnTo>
                  <a:pt x="1853233" y="208910"/>
                </a:lnTo>
                <a:lnTo>
                  <a:pt x="0" y="208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020036" y="1028700"/>
            <a:ext cx="2245981" cy="2245981"/>
          </a:xfrm>
          <a:custGeom>
            <a:avLst/>
            <a:gdLst/>
            <a:ahLst/>
            <a:cxnLst/>
            <a:rect r="r" b="b" t="t" l="l"/>
            <a:pathLst>
              <a:path h="2245981" w="2245981">
                <a:moveTo>
                  <a:pt x="0" y="0"/>
                </a:moveTo>
                <a:lnTo>
                  <a:pt x="2245982" y="0"/>
                </a:lnTo>
                <a:lnTo>
                  <a:pt x="2245982" y="2245981"/>
                </a:lnTo>
                <a:lnTo>
                  <a:pt x="0" y="22459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609555" y="9570493"/>
            <a:ext cx="1312924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spc="-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PAGE 14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98572" y="2446072"/>
            <a:ext cx="16323908" cy="6466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04"/>
              </a:lnSpc>
            </a:pPr>
            <a:r>
              <a:rPr lang="en-US" sz="3499" spc="-146" b="true">
                <a:solidFill>
                  <a:srgbClr val="303030"/>
                </a:solidFill>
                <a:latin typeface="TT Norms Bold"/>
                <a:ea typeface="TT Norms Bold"/>
                <a:cs typeface="TT Norms Bold"/>
                <a:sym typeface="TT Norms Bold"/>
              </a:rPr>
              <a:t>Hệ thống được tổ chức như một cái cây phân cấp (tree):</a:t>
            </a:r>
          </a:p>
          <a:p>
            <a:pPr algn="l" marL="755641" indent="-377820" lvl="1">
              <a:lnSpc>
                <a:spcPts val="5704"/>
              </a:lnSpc>
              <a:buFont typeface="Arial"/>
              <a:buChar char="•"/>
            </a:pP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Mỗi domain (vùng) trong hệ thống có 1 "trạm quan sát" gọi là directory node</a:t>
            </a:r>
          </a:p>
          <a:p>
            <a:pPr algn="l" marL="755641" indent="-377820" lvl="1">
              <a:lnSpc>
                <a:spcPts val="5704"/>
              </a:lnSpc>
              <a:buFont typeface="Arial"/>
              <a:buChar char="•"/>
            </a:pP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Mỗi thực thể (entity) khi xuất hiện ở đâu thì sẽ đăng ký thông tin định vị của mình tại node quản lý vùng đó</a:t>
            </a:r>
          </a:p>
          <a:p>
            <a:pPr algn="l">
              <a:lnSpc>
                <a:spcPts val="5704"/>
              </a:lnSpc>
            </a:pPr>
            <a:r>
              <a:rPr lang="en-US" sz="3499" spc="-146" b="true">
                <a:solidFill>
                  <a:srgbClr val="303030"/>
                </a:solidFill>
                <a:latin typeface="TT Norms Bold"/>
                <a:ea typeface="TT Norms Bold"/>
                <a:cs typeface="TT Norms Bold"/>
                <a:sym typeface="TT Norms Bold"/>
              </a:rPr>
              <a:t>Khi tra cứu một thực thể:</a:t>
            </a:r>
          </a:p>
          <a:p>
            <a:pPr algn="l" marL="755641" indent="-377820" lvl="1">
              <a:lnSpc>
                <a:spcPts val="5704"/>
              </a:lnSpc>
              <a:buFont typeface="Arial"/>
              <a:buChar char="•"/>
            </a:pP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Client bắt đầu tìm trong vùng (leaf domain) nơi nó đang ở</a:t>
            </a:r>
          </a:p>
          <a:p>
            <a:pPr algn="l" marL="755641" indent="-377820" lvl="1">
              <a:lnSpc>
                <a:spcPts val="5704"/>
              </a:lnSpc>
              <a:buFont typeface="Arial"/>
              <a:buChar char="•"/>
            </a:pP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Nếu không tìm thấy → ngược lên cấp cha để hỏi</a:t>
            </a:r>
          </a:p>
          <a:p>
            <a:pPr algn="l" marL="755641" indent="-377820" lvl="1">
              <a:lnSpc>
                <a:spcPts val="5704"/>
              </a:lnSpc>
              <a:buFont typeface="Arial"/>
              <a:buChar char="•"/>
            </a:pP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Khi đến cấp có thông tin entity, hệ thống sẽ lần theo các con trỏ xuống dưới để tìm đúng địa chỉ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98572" y="1204258"/>
            <a:ext cx="13161673" cy="884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4"/>
              </a:lnSpc>
            </a:pPr>
            <a:r>
              <a:rPr lang="en-US" b="true" sz="6083" i="true" spc="-498">
                <a:solidFill>
                  <a:srgbClr val="8C8F7B"/>
                </a:solidFill>
                <a:latin typeface="TT Norms Ultra-Bold Italics"/>
                <a:ea typeface="TT Norms Ultra-Bold Italics"/>
                <a:cs typeface="TT Norms Ultra-Bold Italics"/>
                <a:sym typeface="TT Norms Ultra-Bold Italics"/>
              </a:rPr>
              <a:t>HIERARCHICAL APPROACHES</a:t>
            </a:r>
          </a:p>
        </p:txBody>
      </p:sp>
      <p:sp>
        <p:nvSpPr>
          <p:cNvPr name="TextBox 9" id="9"/>
          <p:cNvSpPr txBox="true"/>
          <p:nvPr/>
        </p:nvSpPr>
        <p:spPr>
          <a:xfrm rot="-5400000">
            <a:off x="-824971" y="8395082"/>
            <a:ext cx="2659433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spc="-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GROUP 7</a:t>
            </a:r>
          </a:p>
        </p:txBody>
      </p:sp>
      <p:sp>
        <p:nvSpPr>
          <p:cNvPr name="TextBox 10" id="10"/>
          <p:cNvSpPr txBox="true"/>
          <p:nvPr/>
        </p:nvSpPr>
        <p:spPr>
          <a:xfrm rot="-5400000">
            <a:off x="-1147448" y="1848636"/>
            <a:ext cx="3304388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spc="-46" u="sng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  <a:hlinkClick r:id="rId6" tooltip="https://github.com/ndkhoa1707/Group7_DistributedSystems"/>
              </a:rPr>
              <a:t>DISTRIBUTED SYSTEMS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33462" y="-316395"/>
            <a:ext cx="0" cy="11119792"/>
          </a:xfrm>
          <a:prstGeom prst="line">
            <a:avLst/>
          </a:prstGeom>
          <a:ln cap="flat" w="9525">
            <a:solidFill>
              <a:srgbClr val="3030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33462" y="9244012"/>
            <a:ext cx="17474323" cy="0"/>
          </a:xfrm>
          <a:prstGeom prst="line">
            <a:avLst/>
          </a:prstGeom>
          <a:ln cap="flat" w="9525">
            <a:solidFill>
              <a:srgbClr val="3030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4756322" y="9672731"/>
            <a:ext cx="1853234" cy="208910"/>
          </a:xfrm>
          <a:custGeom>
            <a:avLst/>
            <a:gdLst/>
            <a:ahLst/>
            <a:cxnLst/>
            <a:rect r="r" b="b" t="t" l="l"/>
            <a:pathLst>
              <a:path h="208910" w="1853234">
                <a:moveTo>
                  <a:pt x="0" y="0"/>
                </a:moveTo>
                <a:lnTo>
                  <a:pt x="1853233" y="0"/>
                </a:lnTo>
                <a:lnTo>
                  <a:pt x="1853233" y="208910"/>
                </a:lnTo>
                <a:lnTo>
                  <a:pt x="0" y="208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020036" y="1028700"/>
            <a:ext cx="2245981" cy="2245981"/>
          </a:xfrm>
          <a:custGeom>
            <a:avLst/>
            <a:gdLst/>
            <a:ahLst/>
            <a:cxnLst/>
            <a:rect r="r" b="b" t="t" l="l"/>
            <a:pathLst>
              <a:path h="2245981" w="2245981">
                <a:moveTo>
                  <a:pt x="0" y="0"/>
                </a:moveTo>
                <a:lnTo>
                  <a:pt x="2245982" y="0"/>
                </a:lnTo>
                <a:lnTo>
                  <a:pt x="2245982" y="2245981"/>
                </a:lnTo>
                <a:lnTo>
                  <a:pt x="0" y="22459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8525148" y="2446006"/>
            <a:ext cx="1237704" cy="123770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  <a:r>
                <a:rPr lang="en-US" sz="1600" spc="-35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ROOT  DOMAIN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6609555" y="9570493"/>
            <a:ext cx="1312924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spc="-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PAGE 15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98572" y="1204258"/>
            <a:ext cx="13161673" cy="884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4"/>
              </a:lnSpc>
            </a:pPr>
            <a:r>
              <a:rPr lang="en-US" b="true" sz="6083" i="true" spc="-498">
                <a:solidFill>
                  <a:srgbClr val="8C8F7B"/>
                </a:solidFill>
                <a:latin typeface="TT Norms Ultra-Bold Italics"/>
                <a:ea typeface="TT Norms Ultra-Bold Italics"/>
                <a:cs typeface="TT Norms Ultra-Bold Italics"/>
                <a:sym typeface="TT Norms Ultra-Bold Italics"/>
              </a:rPr>
              <a:t>HIERARCHICAL APPROACHES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4110447" y="3455656"/>
            <a:ext cx="1237704" cy="1237704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  <a:r>
                <a:rPr lang="en-US" sz="1600" spc="-35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MIỀN BẮC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2839427" y="3455656"/>
            <a:ext cx="1237704" cy="1237704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  <a:r>
                <a:rPr lang="en-US" sz="1600" spc="-35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MIỀN NAM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2084003" y="4693360"/>
            <a:ext cx="1237704" cy="1237704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  <a:r>
                <a:rPr lang="en-US" sz="1600" spc="-35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HÀ NỘI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6136891" y="4693360"/>
            <a:ext cx="1237704" cy="1237704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  <a:r>
                <a:rPr lang="en-US" sz="1600" spc="-35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HẢI PHÒNG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0932728" y="4693360"/>
            <a:ext cx="1237704" cy="1237704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  <a:r>
                <a:rPr lang="en-US" sz="1600" spc="-35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TP. HCM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2084003" y="6231073"/>
            <a:ext cx="1237704" cy="1237704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  <a:r>
                <a:rPr lang="en-US" sz="1600" spc="-35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CTY A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202941" y="7768786"/>
            <a:ext cx="1237704" cy="1237704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  <a:r>
                <a:rPr lang="en-US" sz="1600" spc="-35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PHÒNG IT</a:t>
              </a:r>
            </a:p>
          </p:txBody>
        </p:sp>
      </p:grpSp>
      <p:sp>
        <p:nvSpPr>
          <p:cNvPr name="AutoShape 32" id="32"/>
          <p:cNvSpPr/>
          <p:nvPr/>
        </p:nvSpPr>
        <p:spPr>
          <a:xfrm>
            <a:off x="9762852" y="3064858"/>
            <a:ext cx="3600450" cy="581025"/>
          </a:xfrm>
          <a:prstGeom prst="line">
            <a:avLst/>
          </a:prstGeom>
          <a:ln cap="flat" w="38100">
            <a:solidFill>
              <a:srgbClr val="30303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3" id="33"/>
          <p:cNvSpPr/>
          <p:nvPr/>
        </p:nvSpPr>
        <p:spPr>
          <a:xfrm flipH="true">
            <a:off x="4633776" y="3064858"/>
            <a:ext cx="3891372" cy="209823"/>
          </a:xfrm>
          <a:prstGeom prst="line">
            <a:avLst/>
          </a:prstGeom>
          <a:ln cap="flat" w="38100">
            <a:solidFill>
              <a:srgbClr val="30303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4" id="34"/>
          <p:cNvSpPr/>
          <p:nvPr/>
        </p:nvSpPr>
        <p:spPr>
          <a:xfrm>
            <a:off x="5348151" y="4074508"/>
            <a:ext cx="1493657" cy="711805"/>
          </a:xfrm>
          <a:prstGeom prst="line">
            <a:avLst/>
          </a:prstGeom>
          <a:ln cap="flat" w="38100">
            <a:solidFill>
              <a:srgbClr val="30303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5" id="35"/>
          <p:cNvSpPr/>
          <p:nvPr/>
        </p:nvSpPr>
        <p:spPr>
          <a:xfrm flipH="true">
            <a:off x="2535895" y="4074508"/>
            <a:ext cx="1574553" cy="713829"/>
          </a:xfrm>
          <a:prstGeom prst="line">
            <a:avLst/>
          </a:prstGeom>
          <a:ln cap="flat" w="38100">
            <a:solidFill>
              <a:srgbClr val="30303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6" id="36"/>
          <p:cNvSpPr/>
          <p:nvPr/>
        </p:nvSpPr>
        <p:spPr>
          <a:xfrm flipH="true">
            <a:off x="1821793" y="6897277"/>
            <a:ext cx="285750" cy="871509"/>
          </a:xfrm>
          <a:prstGeom prst="line">
            <a:avLst/>
          </a:prstGeom>
          <a:ln cap="flat" w="38100">
            <a:solidFill>
              <a:srgbClr val="30303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7" id="37"/>
          <p:cNvSpPr/>
          <p:nvPr/>
        </p:nvSpPr>
        <p:spPr>
          <a:xfrm>
            <a:off x="2702855" y="5931064"/>
            <a:ext cx="0" cy="364961"/>
          </a:xfrm>
          <a:prstGeom prst="line">
            <a:avLst/>
          </a:prstGeom>
          <a:ln cap="flat" w="38100">
            <a:solidFill>
              <a:srgbClr val="30303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8" id="38"/>
          <p:cNvSpPr/>
          <p:nvPr/>
        </p:nvSpPr>
        <p:spPr>
          <a:xfrm flipH="true">
            <a:off x="11575733" y="4074508"/>
            <a:ext cx="1263694" cy="564167"/>
          </a:xfrm>
          <a:prstGeom prst="line">
            <a:avLst/>
          </a:prstGeom>
          <a:ln cap="flat" w="38100">
            <a:solidFill>
              <a:srgbClr val="30303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9" id="39"/>
          <p:cNvGrpSpPr/>
          <p:nvPr/>
        </p:nvGrpSpPr>
        <p:grpSpPr>
          <a:xfrm rot="0">
            <a:off x="3202645" y="7768786"/>
            <a:ext cx="1237704" cy="1237704"/>
            <a:chOff x="0" y="0"/>
            <a:chExt cx="812800" cy="8128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1" id="4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  <a:r>
                <a:rPr lang="en-US" sz="1600" spc="-35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PHÒNG MKT</a:t>
              </a:r>
            </a:p>
          </p:txBody>
        </p:sp>
      </p:grpSp>
      <p:sp>
        <p:nvSpPr>
          <p:cNvPr name="AutoShape 42" id="42"/>
          <p:cNvSpPr/>
          <p:nvPr/>
        </p:nvSpPr>
        <p:spPr>
          <a:xfrm>
            <a:off x="3321707" y="6849925"/>
            <a:ext cx="499789" cy="918861"/>
          </a:xfrm>
          <a:prstGeom prst="line">
            <a:avLst/>
          </a:prstGeom>
          <a:ln cap="flat" w="38100">
            <a:solidFill>
              <a:srgbClr val="30303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43" id="43"/>
          <p:cNvGrpSpPr/>
          <p:nvPr/>
        </p:nvGrpSpPr>
        <p:grpSpPr>
          <a:xfrm rot="0">
            <a:off x="5202348" y="7768786"/>
            <a:ext cx="1237704" cy="1237704"/>
            <a:chOff x="0" y="0"/>
            <a:chExt cx="812800" cy="81280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5" id="4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  <a:r>
                <a:rPr lang="en-US" sz="1600" spc="-35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PRINTER-01</a:t>
              </a:r>
            </a:p>
          </p:txBody>
        </p:sp>
      </p:grpSp>
      <p:sp>
        <p:nvSpPr>
          <p:cNvPr name="AutoShape 46" id="46"/>
          <p:cNvSpPr/>
          <p:nvPr/>
        </p:nvSpPr>
        <p:spPr>
          <a:xfrm>
            <a:off x="4440348" y="8387638"/>
            <a:ext cx="853647" cy="0"/>
          </a:xfrm>
          <a:prstGeom prst="line">
            <a:avLst/>
          </a:prstGeom>
          <a:ln cap="flat" w="38100">
            <a:solidFill>
              <a:srgbClr val="30303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47" id="47"/>
          <p:cNvSpPr txBox="true"/>
          <p:nvPr/>
        </p:nvSpPr>
        <p:spPr>
          <a:xfrm rot="-5400000">
            <a:off x="-824971" y="8395082"/>
            <a:ext cx="2659433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spc="-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GROUP 7</a:t>
            </a:r>
          </a:p>
        </p:txBody>
      </p:sp>
      <p:sp>
        <p:nvSpPr>
          <p:cNvPr name="TextBox 48" id="48"/>
          <p:cNvSpPr txBox="true"/>
          <p:nvPr/>
        </p:nvSpPr>
        <p:spPr>
          <a:xfrm rot="-5400000">
            <a:off x="-1147448" y="1848636"/>
            <a:ext cx="3304388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spc="-46" u="sng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  <a:hlinkClick r:id="rId6" tooltip="https://github.com/ndkhoa1707/Group7_DistributedSystems"/>
              </a:rPr>
              <a:t>DISTRIBUTED SYSTEMS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33462" y="-316395"/>
            <a:ext cx="0" cy="11119792"/>
          </a:xfrm>
          <a:prstGeom prst="line">
            <a:avLst/>
          </a:prstGeom>
          <a:ln cap="flat" w="9525">
            <a:solidFill>
              <a:srgbClr val="3030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5588509" y="7654"/>
            <a:ext cx="2042092" cy="2042092"/>
          </a:xfrm>
          <a:custGeom>
            <a:avLst/>
            <a:gdLst/>
            <a:ahLst/>
            <a:cxnLst/>
            <a:rect r="r" b="b" t="t" l="l"/>
            <a:pathLst>
              <a:path h="2042092" w="2042092">
                <a:moveTo>
                  <a:pt x="0" y="0"/>
                </a:moveTo>
                <a:lnTo>
                  <a:pt x="2042092" y="0"/>
                </a:lnTo>
                <a:lnTo>
                  <a:pt x="2042092" y="2042092"/>
                </a:lnTo>
                <a:lnTo>
                  <a:pt x="0" y="20420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1372320" y="2350996"/>
          <a:ext cx="16581477" cy="7621339"/>
        </p:xfrm>
        <a:graphic>
          <a:graphicData uri="http://schemas.openxmlformats.org/drawingml/2006/table">
            <a:tbl>
              <a:tblPr/>
              <a:tblGrid>
                <a:gridCol w="3132007"/>
                <a:gridCol w="4588154"/>
                <a:gridCol w="4576759"/>
                <a:gridCol w="4284557"/>
              </a:tblGrid>
              <a:tr h="9334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TT Norms Bold"/>
                          <a:ea typeface="TT Norms Bold"/>
                          <a:cs typeface="TT Norms Bold"/>
                          <a:sym typeface="TT Norms Bold"/>
                        </a:rPr>
                        <a:t>Giải pháp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TT Norms Bold"/>
                          <a:ea typeface="TT Norms Bold"/>
                          <a:cs typeface="TT Norms Bold"/>
                          <a:sym typeface="TT Norms Bold"/>
                        </a:rPr>
                        <a:t>Ưu điểm chính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TT Norms Bold"/>
                          <a:ea typeface="TT Norms Bold"/>
                          <a:cs typeface="TT Norms Bold"/>
                          <a:sym typeface="TT Norms Bold"/>
                        </a:rPr>
                        <a:t>Nhược điểm chính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TT Norms Bold"/>
                          <a:ea typeface="TT Norms Bold"/>
                          <a:cs typeface="TT Norms Bold"/>
                          <a:sym typeface="TT Norms Bold"/>
                        </a:rPr>
                        <a:t>Phù hợp cho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265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TT Norms"/>
                          <a:ea typeface="TT Norms"/>
                          <a:cs typeface="TT Norms"/>
                          <a:sym typeface="TT Norms"/>
                        </a:rPr>
                        <a:t>Broadcast / Multicast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TT Norms"/>
                          <a:ea typeface="TT Norms"/>
                          <a:cs typeface="TT Norms"/>
                          <a:sym typeface="TT Norms"/>
                        </a:rPr>
                        <a:t>Đơn giản, dễ triển khai trong mạng nhỏ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TT Norms"/>
                          <a:ea typeface="TT Norms"/>
                          <a:cs typeface="TT Norms"/>
                          <a:sym typeface="TT Norms"/>
                        </a:rPr>
                        <a:t>Không mở rộng được, tốn băng thông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TT Norms"/>
                          <a:ea typeface="TT Norms"/>
                          <a:cs typeface="TT Norms"/>
                          <a:sym typeface="TT Norms"/>
                        </a:rPr>
                        <a:t>LAN, ARP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995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TT Norms"/>
                          <a:ea typeface="TT Norms"/>
                          <a:cs typeface="TT Norms"/>
                          <a:sym typeface="TT Norms"/>
                        </a:rPr>
                        <a:t>Forwarding Pointers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TT Norms"/>
                          <a:ea typeface="TT Norms"/>
                          <a:cs typeface="TT Norms"/>
                          <a:sym typeface="TT Norms"/>
                        </a:rPr>
                        <a:t>Hỗ trợ entity di chuyển, đơn giản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TT Norms"/>
                          <a:ea typeface="TT Norms"/>
                          <a:cs typeface="TT Norms"/>
                          <a:sym typeface="TT Norms"/>
                        </a:rPr>
                        <a:t>Chuỗi dài dễ lỗi, không chịu lỗi tốt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TT Norms"/>
                          <a:ea typeface="TT Norms"/>
                          <a:cs typeface="TT Norms"/>
                          <a:sym typeface="TT Norms"/>
                        </a:rPr>
                        <a:t>Mobile Object, SSP Chains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630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TT Norms"/>
                          <a:ea typeface="TT Norms"/>
                          <a:cs typeface="TT Norms"/>
                          <a:sym typeface="TT Norms"/>
                        </a:rPr>
                        <a:t>Home-based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TT Norms"/>
                          <a:ea typeface="TT Norms"/>
                          <a:cs typeface="TT Norms"/>
                          <a:sym typeface="TT Norms"/>
                        </a:rPr>
                        <a:t>Quản lý tập trung, dễ kiểm soát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TT Norms"/>
                          <a:ea typeface="TT Norms"/>
                          <a:cs typeface="TT Norms"/>
                          <a:sym typeface="TT Norms"/>
                        </a:rPr>
                        <a:t>Gây tắc nghẽn, không chịu lỗi tốt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TT Norms"/>
                          <a:ea typeface="TT Norms"/>
                          <a:cs typeface="TT Norms"/>
                          <a:sym typeface="TT Norms"/>
                        </a:rPr>
                        <a:t>Mobile IP, định tuyến thuê bao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447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TT Norms"/>
                          <a:ea typeface="TT Norms"/>
                          <a:cs typeface="TT Norms"/>
                          <a:sym typeface="TT Norms"/>
                        </a:rPr>
                        <a:t>DHT (Chord)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TT Norms"/>
                          <a:ea typeface="TT Norms"/>
                          <a:cs typeface="TT Norms"/>
                          <a:sym typeface="TT Norms"/>
                        </a:rPr>
                        <a:t>Tra cứu nhanh O(log N), phân tán tốt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TT Norms"/>
                          <a:ea typeface="TT Norms"/>
                          <a:cs typeface="TT Norms"/>
                          <a:sym typeface="TT Norms"/>
                        </a:rPr>
                        <a:t>Cần cập nhật finger table, không tốt cho mobility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TT Norms"/>
                          <a:ea typeface="TT Norms"/>
                          <a:cs typeface="TT Norms"/>
                          <a:sym typeface="TT Norms"/>
                        </a:rPr>
                        <a:t>P2P, BitTorrent, IPFS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447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TT Norms"/>
                          <a:ea typeface="TT Norms"/>
                          <a:cs typeface="TT Norms"/>
                          <a:sym typeface="TT Norms"/>
                        </a:rPr>
                        <a:t>Hierarchical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TT Norms"/>
                          <a:ea typeface="TT Norms"/>
                          <a:cs typeface="TT Norms"/>
                          <a:sym typeface="TT Norms"/>
                        </a:rPr>
                        <a:t>Tận dụng locality, dễ tổ chức theo vùng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TT Norms"/>
                          <a:ea typeface="TT Norms"/>
                          <a:cs typeface="TT Norms"/>
                          <a:sym typeface="TT Norms"/>
                        </a:rPr>
                        <a:t>Cần đồng bộ cây, tra cứu có thể chậm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TT Norms"/>
                          <a:ea typeface="TT Norms"/>
                          <a:cs typeface="TT Norms"/>
                          <a:sym typeface="TT Norms"/>
                        </a:rPr>
                        <a:t>DNS, hệ thống phân cấp, mạng di động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5" id="5"/>
          <p:cNvSpPr txBox="true"/>
          <p:nvPr/>
        </p:nvSpPr>
        <p:spPr>
          <a:xfrm rot="0">
            <a:off x="1598572" y="931772"/>
            <a:ext cx="10838968" cy="1419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49"/>
              </a:lnSpc>
            </a:pPr>
            <a:r>
              <a:rPr lang="en-US" b="true" sz="12999" spc="-1065">
                <a:solidFill>
                  <a:srgbClr val="303030"/>
                </a:solidFill>
                <a:latin typeface="TT Norms Ultra-Bold"/>
                <a:ea typeface="TT Norms Ultra-Bold"/>
                <a:cs typeface="TT Norms Ultra-Bold"/>
                <a:sym typeface="TT Norms Ultra-Bold"/>
              </a:rPr>
              <a:t>SO SÁNH</a:t>
            </a:r>
          </a:p>
        </p:txBody>
      </p:sp>
      <p:sp>
        <p:nvSpPr>
          <p:cNvPr name="TextBox 6" id="6"/>
          <p:cNvSpPr txBox="true"/>
          <p:nvPr/>
        </p:nvSpPr>
        <p:spPr>
          <a:xfrm rot="-5400000">
            <a:off x="-824971" y="8395082"/>
            <a:ext cx="2659433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spc="-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GROUP 7</a:t>
            </a:r>
          </a:p>
        </p:txBody>
      </p:sp>
      <p:sp>
        <p:nvSpPr>
          <p:cNvPr name="TextBox 7" id="7"/>
          <p:cNvSpPr txBox="true"/>
          <p:nvPr/>
        </p:nvSpPr>
        <p:spPr>
          <a:xfrm rot="-5400000">
            <a:off x="-1147448" y="1848636"/>
            <a:ext cx="3304388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spc="-46" u="sng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  <a:hlinkClick r:id="rId4" tooltip="https://github.com/ndkhoa1707/Group7_DistributedSystems"/>
              </a:rPr>
              <a:t>DISTRIBUTED SYSTEMS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33462" y="-316395"/>
            <a:ext cx="0" cy="11119792"/>
          </a:xfrm>
          <a:prstGeom prst="line">
            <a:avLst/>
          </a:prstGeom>
          <a:ln cap="flat" w="9525">
            <a:solidFill>
              <a:srgbClr val="3030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5588509" y="7654"/>
            <a:ext cx="2042092" cy="2042092"/>
          </a:xfrm>
          <a:custGeom>
            <a:avLst/>
            <a:gdLst/>
            <a:ahLst/>
            <a:cxnLst/>
            <a:rect r="r" b="b" t="t" l="l"/>
            <a:pathLst>
              <a:path h="2042092" w="2042092">
                <a:moveTo>
                  <a:pt x="0" y="0"/>
                </a:moveTo>
                <a:lnTo>
                  <a:pt x="2042092" y="0"/>
                </a:lnTo>
                <a:lnTo>
                  <a:pt x="2042092" y="2042092"/>
                </a:lnTo>
                <a:lnTo>
                  <a:pt x="0" y="20420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98572" y="1598129"/>
            <a:ext cx="10838968" cy="1419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49"/>
              </a:lnSpc>
            </a:pPr>
            <a:r>
              <a:rPr lang="en-US" b="true" sz="12999" spc="-1065">
                <a:solidFill>
                  <a:srgbClr val="303030"/>
                </a:solidFill>
                <a:latin typeface="TT Norms Ultra-Bold"/>
                <a:ea typeface="TT Norms Ultra-Bold"/>
                <a:cs typeface="TT Norms Ultra-Bold"/>
                <a:sym typeface="TT Norms Ultra-Bold"/>
              </a:rPr>
              <a:t>KẾT LUẬN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98572" y="3321760"/>
            <a:ext cx="16323908" cy="4732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14"/>
              </a:lnSpc>
            </a:pP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Flat Naming giúp đơn giản hóa việc tạo định danh nhưng yêu cầu cơ chế phân giải riêng.</a:t>
            </a:r>
          </a:p>
          <a:p>
            <a:pPr algn="l">
              <a:lnSpc>
                <a:spcPts val="8014"/>
              </a:lnSpc>
            </a:pP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Có</a:t>
            </a: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 nhiều phương pháp phân giải với ưu – nhược điểm khác nhau.</a:t>
            </a:r>
          </a:p>
          <a:p>
            <a:pPr algn="l">
              <a:lnSpc>
                <a:spcPts val="8014"/>
              </a:lnSpc>
            </a:pP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DHT như Chord là lựa chọn hiệu quả nhất về khả năng mở rộng và hiệu suất tra cứu trong các hệ thống phân tán lớn.</a:t>
            </a:r>
          </a:p>
          <a:p>
            <a:pPr algn="l">
              <a:lnSpc>
                <a:spcPts val="489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-5400000">
            <a:off x="-824971" y="8395082"/>
            <a:ext cx="2659433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spc="-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GROUP 7</a:t>
            </a:r>
          </a:p>
        </p:txBody>
      </p:sp>
      <p:sp>
        <p:nvSpPr>
          <p:cNvPr name="TextBox 7" id="7"/>
          <p:cNvSpPr txBox="true"/>
          <p:nvPr/>
        </p:nvSpPr>
        <p:spPr>
          <a:xfrm rot="-5400000">
            <a:off x="-1147448" y="1848636"/>
            <a:ext cx="3304388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spc="-46" u="sng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  <a:hlinkClick r:id="rId4" tooltip="https://github.com/ndkhoa1707/Group7_DistributedSystems"/>
              </a:rPr>
              <a:t>DISTRIBUTED SYSTEMS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33462" y="-316395"/>
            <a:ext cx="0" cy="11119792"/>
          </a:xfrm>
          <a:prstGeom prst="line">
            <a:avLst/>
          </a:prstGeom>
          <a:ln cap="flat" w="9525">
            <a:solidFill>
              <a:srgbClr val="3030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5588509" y="7654"/>
            <a:ext cx="2042092" cy="2042092"/>
          </a:xfrm>
          <a:custGeom>
            <a:avLst/>
            <a:gdLst/>
            <a:ahLst/>
            <a:cxnLst/>
            <a:rect r="r" b="b" t="t" l="l"/>
            <a:pathLst>
              <a:path h="2042092" w="2042092">
                <a:moveTo>
                  <a:pt x="0" y="0"/>
                </a:moveTo>
                <a:lnTo>
                  <a:pt x="2042092" y="0"/>
                </a:lnTo>
                <a:lnTo>
                  <a:pt x="2042092" y="2042092"/>
                </a:lnTo>
                <a:lnTo>
                  <a:pt x="0" y="20420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968523" y="3385972"/>
            <a:ext cx="10350954" cy="3543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475"/>
              </a:lnSpc>
            </a:pPr>
            <a:r>
              <a:rPr lang="en-US" b="true" sz="13962" i="true" spc="-1144">
                <a:solidFill>
                  <a:srgbClr val="8C8F7B"/>
                </a:solidFill>
                <a:latin typeface="TT Norms Bold Italics"/>
                <a:ea typeface="TT Norms Bold Italics"/>
                <a:cs typeface="TT Norms Bold Italics"/>
                <a:sym typeface="TT Norms Bold Italics"/>
              </a:rPr>
              <a:t>THANK  YOU</a:t>
            </a:r>
          </a:p>
          <a:p>
            <a:pPr algn="l">
              <a:lnSpc>
                <a:spcPts val="11615"/>
              </a:lnSpc>
            </a:pPr>
            <a:r>
              <a:rPr lang="en-US" b="true" sz="9843" i="true" spc="-807">
                <a:solidFill>
                  <a:srgbClr val="303030"/>
                </a:solidFill>
                <a:latin typeface="TT Norms Ultra-Bold Italics"/>
                <a:ea typeface="TT Norms Ultra-Bold Italics"/>
                <a:cs typeface="TT Norms Ultra-Bold Italics"/>
                <a:sym typeface="TT Norms Ultra-Bold Italics"/>
              </a:rPr>
              <a:t>FOR LISTENING</a:t>
            </a:r>
          </a:p>
        </p:txBody>
      </p:sp>
      <p:sp>
        <p:nvSpPr>
          <p:cNvPr name="TextBox 5" id="5"/>
          <p:cNvSpPr txBox="true"/>
          <p:nvPr/>
        </p:nvSpPr>
        <p:spPr>
          <a:xfrm rot="-5400000">
            <a:off x="-824971" y="8395082"/>
            <a:ext cx="2659433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spc="-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GROUP 7</a:t>
            </a:r>
          </a:p>
        </p:txBody>
      </p:sp>
      <p:sp>
        <p:nvSpPr>
          <p:cNvPr name="TextBox 6" id="6"/>
          <p:cNvSpPr txBox="true"/>
          <p:nvPr/>
        </p:nvSpPr>
        <p:spPr>
          <a:xfrm rot="-5400000">
            <a:off x="-1147448" y="1848636"/>
            <a:ext cx="3304388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spc="-46" u="sng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  <a:hlinkClick r:id="rId4" tooltip="https://github.com/ndkhoa1707/Group7_DistributedSystems"/>
              </a:rPr>
              <a:t>DISTRIBUTED SYSTEMS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33462" y="-316395"/>
            <a:ext cx="0" cy="11119792"/>
          </a:xfrm>
          <a:prstGeom prst="line">
            <a:avLst/>
          </a:prstGeom>
          <a:ln cap="flat" w="9525">
            <a:solidFill>
              <a:srgbClr val="3030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33462" y="9244012"/>
            <a:ext cx="17474323" cy="0"/>
          </a:xfrm>
          <a:prstGeom prst="line">
            <a:avLst/>
          </a:prstGeom>
          <a:ln cap="flat" w="9525">
            <a:solidFill>
              <a:srgbClr val="3030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4756322" y="9672731"/>
            <a:ext cx="1853234" cy="208910"/>
          </a:xfrm>
          <a:custGeom>
            <a:avLst/>
            <a:gdLst/>
            <a:ahLst/>
            <a:cxnLst/>
            <a:rect r="r" b="b" t="t" l="l"/>
            <a:pathLst>
              <a:path h="208910" w="1853234">
                <a:moveTo>
                  <a:pt x="0" y="0"/>
                </a:moveTo>
                <a:lnTo>
                  <a:pt x="1853233" y="0"/>
                </a:lnTo>
                <a:lnTo>
                  <a:pt x="1853233" y="208910"/>
                </a:lnTo>
                <a:lnTo>
                  <a:pt x="0" y="208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020036" y="1028700"/>
            <a:ext cx="2245981" cy="2245981"/>
          </a:xfrm>
          <a:custGeom>
            <a:avLst/>
            <a:gdLst/>
            <a:ahLst/>
            <a:cxnLst/>
            <a:rect r="r" b="b" t="t" l="l"/>
            <a:pathLst>
              <a:path h="2245981" w="2245981">
                <a:moveTo>
                  <a:pt x="0" y="0"/>
                </a:moveTo>
                <a:lnTo>
                  <a:pt x="2245982" y="0"/>
                </a:lnTo>
                <a:lnTo>
                  <a:pt x="2245982" y="2245981"/>
                </a:lnTo>
                <a:lnTo>
                  <a:pt x="0" y="22459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390265" y="3274681"/>
            <a:ext cx="11947159" cy="5505951"/>
          </a:xfrm>
          <a:custGeom>
            <a:avLst/>
            <a:gdLst/>
            <a:ahLst/>
            <a:cxnLst/>
            <a:rect r="r" b="b" t="t" l="l"/>
            <a:pathLst>
              <a:path h="5505951" w="11947159">
                <a:moveTo>
                  <a:pt x="0" y="0"/>
                </a:moveTo>
                <a:lnTo>
                  <a:pt x="11947159" y="0"/>
                </a:lnTo>
                <a:lnTo>
                  <a:pt x="11947159" y="5505951"/>
                </a:lnTo>
                <a:lnTo>
                  <a:pt x="0" y="550595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6609555" y="9570493"/>
            <a:ext cx="1312924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spc="-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PAGE 02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94649" y="2427916"/>
            <a:ext cx="14280860" cy="1288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87"/>
              </a:lnSpc>
            </a:pPr>
            <a:r>
              <a:rPr lang="en-US" b="true" sz="6383" i="true" spc="-523">
                <a:solidFill>
                  <a:srgbClr val="8C8F7B"/>
                </a:solidFill>
                <a:latin typeface="TT Norms Ultra-Bold Italics"/>
                <a:ea typeface="TT Norms Ultra-Bold Italics"/>
                <a:cs typeface="TT Norms Ultra-Bold Italics"/>
                <a:sym typeface="TT Norms Ultra-Bold Italics"/>
              </a:rPr>
              <a:t>NAMES,  IDENTIFIERS,  ADDRESSES</a:t>
            </a:r>
          </a:p>
          <a:p>
            <a:pPr algn="l">
              <a:lnSpc>
                <a:spcPts val="4787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594649" y="1356605"/>
            <a:ext cx="4987263" cy="797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27"/>
              </a:lnSpc>
            </a:pPr>
            <a:r>
              <a:rPr lang="en-US" b="true" sz="7611" spc="-418">
                <a:solidFill>
                  <a:srgbClr val="303030"/>
                </a:solidFill>
                <a:latin typeface="TT Norms Ultra-Bold"/>
                <a:ea typeface="TT Norms Ultra-Bold"/>
                <a:cs typeface="TT Norms Ultra-Bold"/>
                <a:sym typeface="TT Norms Ultra-Bold"/>
              </a:rPr>
              <a:t>KHÁI NIỆM</a:t>
            </a:r>
          </a:p>
        </p:txBody>
      </p:sp>
      <p:sp>
        <p:nvSpPr>
          <p:cNvPr name="TextBox 10" id="10"/>
          <p:cNvSpPr txBox="true"/>
          <p:nvPr/>
        </p:nvSpPr>
        <p:spPr>
          <a:xfrm rot="-5400000">
            <a:off x="-824971" y="8395082"/>
            <a:ext cx="2659433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spc="-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GROUP 7</a:t>
            </a:r>
          </a:p>
        </p:txBody>
      </p:sp>
      <p:sp>
        <p:nvSpPr>
          <p:cNvPr name="TextBox 11" id="11"/>
          <p:cNvSpPr txBox="true"/>
          <p:nvPr/>
        </p:nvSpPr>
        <p:spPr>
          <a:xfrm rot="-5400000">
            <a:off x="-1147448" y="1848636"/>
            <a:ext cx="3304388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spc="-46" u="sng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  <a:hlinkClick r:id="rId7" tooltip="https://github.com/ndkhoa1707/Group7_DistributedSystems"/>
              </a:rPr>
              <a:t>DISTRIBUTED SYSTEMS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33462" y="-316395"/>
            <a:ext cx="0" cy="11119792"/>
          </a:xfrm>
          <a:prstGeom prst="line">
            <a:avLst/>
          </a:prstGeom>
          <a:ln cap="flat" w="9525">
            <a:solidFill>
              <a:srgbClr val="3030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33462" y="9244012"/>
            <a:ext cx="17474323" cy="0"/>
          </a:xfrm>
          <a:prstGeom prst="line">
            <a:avLst/>
          </a:prstGeom>
          <a:ln cap="flat" w="9525">
            <a:solidFill>
              <a:srgbClr val="3030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4756322" y="9672731"/>
            <a:ext cx="1853234" cy="208910"/>
          </a:xfrm>
          <a:custGeom>
            <a:avLst/>
            <a:gdLst/>
            <a:ahLst/>
            <a:cxnLst/>
            <a:rect r="r" b="b" t="t" l="l"/>
            <a:pathLst>
              <a:path h="208910" w="1853234">
                <a:moveTo>
                  <a:pt x="0" y="0"/>
                </a:moveTo>
                <a:lnTo>
                  <a:pt x="1853233" y="0"/>
                </a:lnTo>
                <a:lnTo>
                  <a:pt x="1853233" y="208910"/>
                </a:lnTo>
                <a:lnTo>
                  <a:pt x="0" y="208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020036" y="1028700"/>
            <a:ext cx="2245981" cy="2245981"/>
          </a:xfrm>
          <a:custGeom>
            <a:avLst/>
            <a:gdLst/>
            <a:ahLst/>
            <a:cxnLst/>
            <a:rect r="r" b="b" t="t" l="l"/>
            <a:pathLst>
              <a:path h="2245981" w="2245981">
                <a:moveTo>
                  <a:pt x="0" y="0"/>
                </a:moveTo>
                <a:lnTo>
                  <a:pt x="2245982" y="0"/>
                </a:lnTo>
                <a:lnTo>
                  <a:pt x="2245982" y="2245981"/>
                </a:lnTo>
                <a:lnTo>
                  <a:pt x="0" y="22459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609555" y="9570493"/>
            <a:ext cx="1312924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spc="-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PAGE 03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94649" y="3159124"/>
            <a:ext cx="15671369" cy="5274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019"/>
              </a:lnSpc>
            </a:pPr>
          </a:p>
          <a:p>
            <a:pPr algn="just" marL="755641" indent="-377820" lvl="1">
              <a:lnSpc>
                <a:spcPts val="6019"/>
              </a:lnSpc>
              <a:buFont typeface="Arial"/>
              <a:buChar char="•"/>
            </a:pPr>
            <a:r>
              <a:rPr lang="en-US" b="true" sz="3499" spc="-146">
                <a:solidFill>
                  <a:srgbClr val="303030"/>
                </a:solidFill>
                <a:latin typeface="TT Norms Bold"/>
                <a:ea typeface="TT Norms Bold"/>
                <a:cs typeface="TT Norms Bold"/>
                <a:sym typeface="TT Norms Bold"/>
              </a:rPr>
              <a:t>Name</a:t>
            </a: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: là một chuỗi ký tự hoặc bit được dùng để tham chiếu đến một thực thể cụ thể như tệp tin, máy in, đối tượng trong mạng. </a:t>
            </a:r>
          </a:p>
          <a:p>
            <a:pPr algn="just" marL="755641" indent="-377820" lvl="1">
              <a:lnSpc>
                <a:spcPts val="6019"/>
              </a:lnSpc>
              <a:buFont typeface="Arial"/>
              <a:buChar char="•"/>
            </a:pPr>
            <a:r>
              <a:rPr lang="en-US" b="true" sz="3499" spc="-146">
                <a:solidFill>
                  <a:srgbClr val="303030"/>
                </a:solidFill>
                <a:latin typeface="TT Norms Bold"/>
                <a:ea typeface="TT Norms Bold"/>
                <a:cs typeface="TT Norms Bold"/>
                <a:sym typeface="TT Norms Bold"/>
              </a:rPr>
              <a:t>Address</a:t>
            </a: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: Tham chiếu đến điểm truy cập của thực thể, có thể thay đổi theo thời gian do di chuyển hoặc tái phân bổ - ví dụ IP và port của một server</a:t>
            </a:r>
          </a:p>
          <a:p>
            <a:pPr algn="just" marL="755641" indent="-377820" lvl="1">
              <a:lnSpc>
                <a:spcPts val="6019"/>
              </a:lnSpc>
              <a:buFont typeface="Arial"/>
              <a:buChar char="•"/>
            </a:pPr>
            <a:r>
              <a:rPr lang="en-US" b="true" sz="3499" spc="-146">
                <a:solidFill>
                  <a:srgbClr val="303030"/>
                </a:solidFill>
                <a:latin typeface="TT Norms Bold"/>
                <a:ea typeface="TT Norms Bold"/>
                <a:cs typeface="TT Norms Bold"/>
                <a:sym typeface="TT Norms Bold"/>
              </a:rPr>
              <a:t>I</a:t>
            </a:r>
            <a:r>
              <a:rPr lang="en-US" b="true" sz="3499" spc="-146">
                <a:solidFill>
                  <a:srgbClr val="303030"/>
                </a:solidFill>
                <a:latin typeface="TT Norms Bold"/>
                <a:ea typeface="TT Norms Bold"/>
                <a:cs typeface="TT Norms Bold"/>
                <a:sym typeface="TT Norms Bold"/>
              </a:rPr>
              <a:t>dentifier</a:t>
            </a: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: Một tên duy nhất chỉ tham chiếu đến duy nhất một thực thể và không bị tái sử dụng, chẳng hạn như một UUID. Ví dụ: mã định danh file trong hệ thống Git.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94649" y="2427916"/>
            <a:ext cx="14280860" cy="1288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87"/>
              </a:lnSpc>
            </a:pPr>
            <a:r>
              <a:rPr lang="en-US" b="true" sz="6383" i="true" spc="-523">
                <a:solidFill>
                  <a:srgbClr val="8C8F7B"/>
                </a:solidFill>
                <a:latin typeface="TT Norms Ultra-Bold Italics"/>
                <a:ea typeface="TT Norms Ultra-Bold Italics"/>
                <a:cs typeface="TT Norms Ultra-Bold Italics"/>
                <a:sym typeface="TT Norms Ultra-Bold Italics"/>
              </a:rPr>
              <a:t>NAMES,  IDENTIFIERS,  ADDRESSES</a:t>
            </a:r>
          </a:p>
          <a:p>
            <a:pPr algn="l">
              <a:lnSpc>
                <a:spcPts val="4787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594649" y="1356605"/>
            <a:ext cx="4987263" cy="797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27"/>
              </a:lnSpc>
            </a:pPr>
            <a:r>
              <a:rPr lang="en-US" b="true" sz="7611" spc="-418">
                <a:solidFill>
                  <a:srgbClr val="303030"/>
                </a:solidFill>
                <a:latin typeface="TT Norms Ultra-Bold"/>
                <a:ea typeface="TT Norms Ultra-Bold"/>
                <a:cs typeface="TT Norms Ultra-Bold"/>
                <a:sym typeface="TT Norms Ultra-Bold"/>
              </a:rPr>
              <a:t>KHÁI NIỆM</a:t>
            </a:r>
          </a:p>
        </p:txBody>
      </p:sp>
      <p:sp>
        <p:nvSpPr>
          <p:cNvPr name="TextBox 10" id="10"/>
          <p:cNvSpPr txBox="true"/>
          <p:nvPr/>
        </p:nvSpPr>
        <p:spPr>
          <a:xfrm rot="-5400000">
            <a:off x="-824971" y="8395082"/>
            <a:ext cx="2659433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spc="-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GROUP 7</a:t>
            </a:r>
          </a:p>
        </p:txBody>
      </p:sp>
      <p:sp>
        <p:nvSpPr>
          <p:cNvPr name="TextBox 11" id="11"/>
          <p:cNvSpPr txBox="true"/>
          <p:nvPr/>
        </p:nvSpPr>
        <p:spPr>
          <a:xfrm rot="-5400000">
            <a:off x="-1147448" y="1848636"/>
            <a:ext cx="3304388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spc="-46" u="sng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  <a:hlinkClick r:id="rId6" tooltip="https://github.com/ndkhoa1707/Group7_DistributedSystems"/>
              </a:rPr>
              <a:t>DISTRIBUTED SYSTEMS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33462" y="-316395"/>
            <a:ext cx="0" cy="11119792"/>
          </a:xfrm>
          <a:prstGeom prst="line">
            <a:avLst/>
          </a:prstGeom>
          <a:ln cap="flat" w="9525">
            <a:solidFill>
              <a:srgbClr val="3030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33462" y="9244012"/>
            <a:ext cx="17474323" cy="0"/>
          </a:xfrm>
          <a:prstGeom prst="line">
            <a:avLst/>
          </a:prstGeom>
          <a:ln cap="flat" w="9525">
            <a:solidFill>
              <a:srgbClr val="3030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4756322" y="9672731"/>
            <a:ext cx="1853234" cy="208910"/>
          </a:xfrm>
          <a:custGeom>
            <a:avLst/>
            <a:gdLst/>
            <a:ahLst/>
            <a:cxnLst/>
            <a:rect r="r" b="b" t="t" l="l"/>
            <a:pathLst>
              <a:path h="208910" w="1853234">
                <a:moveTo>
                  <a:pt x="0" y="0"/>
                </a:moveTo>
                <a:lnTo>
                  <a:pt x="1853233" y="0"/>
                </a:lnTo>
                <a:lnTo>
                  <a:pt x="1853233" y="208910"/>
                </a:lnTo>
                <a:lnTo>
                  <a:pt x="0" y="208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020036" y="1028700"/>
            <a:ext cx="2245981" cy="2245981"/>
          </a:xfrm>
          <a:custGeom>
            <a:avLst/>
            <a:gdLst/>
            <a:ahLst/>
            <a:cxnLst/>
            <a:rect r="r" b="b" t="t" l="l"/>
            <a:pathLst>
              <a:path h="2245981" w="2245981">
                <a:moveTo>
                  <a:pt x="0" y="0"/>
                </a:moveTo>
                <a:lnTo>
                  <a:pt x="2245982" y="0"/>
                </a:lnTo>
                <a:lnTo>
                  <a:pt x="2245982" y="2245981"/>
                </a:lnTo>
                <a:lnTo>
                  <a:pt x="0" y="22459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609555" y="9570493"/>
            <a:ext cx="1312924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spc="-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PAGE 04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98572" y="3359899"/>
            <a:ext cx="13749468" cy="1206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99"/>
              </a:lnSpc>
              <a:spcBef>
                <a:spcPct val="0"/>
              </a:spcBef>
            </a:pPr>
            <a:r>
              <a:rPr lang="en-US" b="true" sz="3499" spc="-146">
                <a:solidFill>
                  <a:srgbClr val="303030"/>
                </a:solidFill>
                <a:latin typeface="TT Norms Bold"/>
                <a:ea typeface="TT Norms Bold"/>
                <a:cs typeface="TT Norms Bold"/>
                <a:sym typeface="TT Norms Bold"/>
              </a:rPr>
              <a:t>Flat Names</a:t>
            </a: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 là Identifiers mà đơn giản chỉ là các chuỗi bit ngẫu nhiên, mà ta gọi thuận tiện là các tên không có cấu trúc.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98572" y="2307741"/>
            <a:ext cx="13161673" cy="688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87"/>
              </a:lnSpc>
            </a:pPr>
            <a:r>
              <a:rPr lang="en-US" b="true" sz="6383" i="true" spc="-523">
                <a:solidFill>
                  <a:srgbClr val="303030"/>
                </a:solidFill>
                <a:latin typeface="TT Norms Ultra-Bold Italics"/>
                <a:ea typeface="TT Norms Ultra-Bold Italics"/>
                <a:cs typeface="TT Norms Ultra-Bold Italics"/>
                <a:sym typeface="TT Norms Ultra-Bold Italics"/>
              </a:rPr>
              <a:t>FLAT NAMING </a:t>
            </a:r>
            <a:r>
              <a:rPr lang="en-US" b="true" sz="6383" i="true" spc="-523">
                <a:solidFill>
                  <a:srgbClr val="8C8F7B"/>
                </a:solidFill>
                <a:latin typeface="TT Norms Ultra-Bold Italics"/>
                <a:ea typeface="TT Norms Ultra-Bold Italics"/>
                <a:cs typeface="TT Norms Ultra-Bold Italics"/>
                <a:sym typeface="TT Norms Ultra-Bold Italics"/>
              </a:rPr>
              <a:t>– ĐẶT TÊN PHẲNG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98572" y="4937875"/>
            <a:ext cx="13749468" cy="1825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99"/>
              </a:lnSpc>
            </a:pPr>
            <a:r>
              <a:rPr lang="en-US" b="true" sz="3499" spc="-146">
                <a:solidFill>
                  <a:srgbClr val="303030"/>
                </a:solidFill>
                <a:latin typeface="TT Norms Bold"/>
                <a:ea typeface="TT Norms Bold"/>
                <a:cs typeface="TT Norms Bold"/>
                <a:sym typeface="TT Norms Bold"/>
              </a:rPr>
              <a:t>Đặc điểm:</a:t>
            </a:r>
          </a:p>
          <a:p>
            <a:pPr algn="just" marL="755641" indent="-377820" lvl="1">
              <a:lnSpc>
                <a:spcPts val="4899"/>
              </a:lnSpc>
              <a:buFont typeface="Arial"/>
              <a:buChar char="•"/>
            </a:pP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Không chứa thông tin về address của thực thể.</a:t>
            </a:r>
          </a:p>
          <a:p>
            <a:pPr algn="just" marL="755641" indent="-377820" lvl="1">
              <a:lnSpc>
                <a:spcPts val="4899"/>
              </a:lnSpc>
              <a:spcBef>
                <a:spcPct val="0"/>
              </a:spcBef>
              <a:buFont typeface="Arial"/>
              <a:buChar char="•"/>
            </a:pP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Các tên là duy nhất trên toàn hệ thống.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98572" y="6984999"/>
            <a:ext cx="15482741" cy="1825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99"/>
              </a:lnSpc>
            </a:pPr>
            <a:r>
              <a:rPr lang="en-US" b="true" sz="3499" spc="-146">
                <a:solidFill>
                  <a:srgbClr val="303030"/>
                </a:solidFill>
                <a:latin typeface="TT Norms Bold"/>
                <a:ea typeface="TT Norms Bold"/>
                <a:cs typeface="TT Norms Bold"/>
                <a:sym typeface="TT Norms Bold"/>
              </a:rPr>
              <a:t>Nhược điểm:</a:t>
            </a:r>
          </a:p>
          <a:p>
            <a:pPr algn="just" marL="755641" indent="-377820" lvl="1">
              <a:lnSpc>
                <a:spcPts val="4899"/>
              </a:lnSpc>
              <a:spcBef>
                <a:spcPct val="0"/>
              </a:spcBef>
              <a:buFont typeface="Arial"/>
              <a:buChar char="•"/>
            </a:pP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Vì flat name không chứa thông tin address, cần có cơ chế phân giải tên để truy cập thực thể tương ứng.</a:t>
            </a:r>
          </a:p>
        </p:txBody>
      </p:sp>
      <p:sp>
        <p:nvSpPr>
          <p:cNvPr name="TextBox 11" id="11"/>
          <p:cNvSpPr txBox="true"/>
          <p:nvPr/>
        </p:nvSpPr>
        <p:spPr>
          <a:xfrm rot="-5400000">
            <a:off x="-824971" y="8395082"/>
            <a:ext cx="2659433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spc="-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GROUP 7</a:t>
            </a:r>
          </a:p>
        </p:txBody>
      </p:sp>
      <p:sp>
        <p:nvSpPr>
          <p:cNvPr name="TextBox 12" id="12"/>
          <p:cNvSpPr txBox="true"/>
          <p:nvPr/>
        </p:nvSpPr>
        <p:spPr>
          <a:xfrm rot="-5400000">
            <a:off x="-1147448" y="1848636"/>
            <a:ext cx="3304388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spc="-46" u="sng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  <a:hlinkClick r:id="rId6" tooltip="https://github.com/ndkhoa1707/Group7_DistributedSystems"/>
              </a:rPr>
              <a:t>DISTRIBUTED SYSTEMS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33462" y="-316395"/>
            <a:ext cx="0" cy="11119792"/>
          </a:xfrm>
          <a:prstGeom prst="line">
            <a:avLst/>
          </a:prstGeom>
          <a:ln cap="flat" w="9525">
            <a:solidFill>
              <a:srgbClr val="3030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33462" y="9244012"/>
            <a:ext cx="17474323" cy="0"/>
          </a:xfrm>
          <a:prstGeom prst="line">
            <a:avLst/>
          </a:prstGeom>
          <a:ln cap="flat" w="9525">
            <a:solidFill>
              <a:srgbClr val="3030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4756322" y="9672731"/>
            <a:ext cx="1853234" cy="208910"/>
          </a:xfrm>
          <a:custGeom>
            <a:avLst/>
            <a:gdLst/>
            <a:ahLst/>
            <a:cxnLst/>
            <a:rect r="r" b="b" t="t" l="l"/>
            <a:pathLst>
              <a:path h="208910" w="1853234">
                <a:moveTo>
                  <a:pt x="0" y="0"/>
                </a:moveTo>
                <a:lnTo>
                  <a:pt x="1853233" y="0"/>
                </a:lnTo>
                <a:lnTo>
                  <a:pt x="1853233" y="208910"/>
                </a:lnTo>
                <a:lnTo>
                  <a:pt x="0" y="208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flipV="true">
            <a:off x="17245012" y="-330682"/>
            <a:ext cx="0" cy="9574695"/>
          </a:xfrm>
          <a:prstGeom prst="line">
            <a:avLst/>
          </a:prstGeom>
          <a:ln cap="flat" w="9525">
            <a:solidFill>
              <a:srgbClr val="3030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9171636" y="3114613"/>
            <a:ext cx="7154010" cy="4513891"/>
          </a:xfrm>
          <a:custGeom>
            <a:avLst/>
            <a:gdLst/>
            <a:ahLst/>
            <a:cxnLst/>
            <a:rect r="r" b="b" t="t" l="l"/>
            <a:pathLst>
              <a:path h="4513891" w="7154010">
                <a:moveTo>
                  <a:pt x="0" y="0"/>
                </a:moveTo>
                <a:lnTo>
                  <a:pt x="7154010" y="0"/>
                </a:lnTo>
                <a:lnTo>
                  <a:pt x="7154010" y="4513891"/>
                </a:lnTo>
                <a:lnTo>
                  <a:pt x="0" y="451389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4344" t="-26719" r="0" b="-1963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6609555" y="9570493"/>
            <a:ext cx="1312924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spc="-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PAGE 05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95710" y="2163700"/>
            <a:ext cx="14999554" cy="183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 spc="-147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Gửi yêu cầu đến tất cả các nút trong mạng để tìm ra thực thể tương ứng.</a:t>
            </a: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 spc="-147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Phù hợp với mạng cục bộ nhỏ (ví dụ: ARP).</a:t>
            </a:r>
          </a:p>
          <a:p>
            <a:pPr algn="l" marL="755651" indent="-377825" lvl="1">
              <a:lnSpc>
                <a:spcPts val="4900"/>
              </a:lnSpc>
              <a:spcBef>
                <a:spcPct val="0"/>
              </a:spcBef>
              <a:buFont typeface="Arial"/>
              <a:buChar char="•"/>
            </a:pPr>
            <a:r>
              <a:rPr lang="en-US" sz="3500" spc="-147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Không mở rộng được do gây quá tải mạng.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32612" y="932588"/>
            <a:ext cx="11555967" cy="615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3"/>
              </a:lnSpc>
            </a:pPr>
            <a:r>
              <a:rPr lang="en-US" b="true" sz="5604" i="true" spc="-459">
                <a:solidFill>
                  <a:srgbClr val="303030"/>
                </a:solidFill>
                <a:latin typeface="TT Norms Ultra-Bold Italics"/>
                <a:ea typeface="TT Norms Ultra-Bold Italics"/>
                <a:cs typeface="TT Norms Ultra-Bold Italics"/>
                <a:sym typeface="TT Norms Ultra-Bold Italics"/>
              </a:rPr>
              <a:t>BROADCASTING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32612" y="6579199"/>
            <a:ext cx="11555967" cy="615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3"/>
              </a:lnSpc>
            </a:pPr>
            <a:r>
              <a:rPr lang="en-US" b="true" sz="5604" i="true" spc="-459">
                <a:solidFill>
                  <a:srgbClr val="303030"/>
                </a:solidFill>
                <a:latin typeface="TT Norms Ultra-Bold Italics"/>
                <a:ea typeface="TT Norms Ultra-Bold Italics"/>
                <a:cs typeface="TT Norms Ultra-Bold Italics"/>
                <a:sym typeface="TT Norms Ultra-Bold Italics"/>
              </a:rPr>
              <a:t>MULTICASTING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95710" y="7561829"/>
            <a:ext cx="14999554" cy="121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 spc="-147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Gửi yêu cầu đến một nhóm cụ thể các nút.</a:t>
            </a:r>
          </a:p>
          <a:p>
            <a:pPr algn="l" marL="755651" indent="-377825" lvl="1">
              <a:lnSpc>
                <a:spcPts val="4900"/>
              </a:lnSpc>
              <a:spcBef>
                <a:spcPct val="0"/>
              </a:spcBef>
              <a:buFont typeface="Arial"/>
              <a:buChar char="•"/>
            </a:pPr>
            <a:r>
              <a:rPr lang="en-US" sz="3500" spc="-147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Phù hợp với các thực thể được sao chép (replica).</a:t>
            </a:r>
          </a:p>
        </p:txBody>
      </p:sp>
      <p:sp>
        <p:nvSpPr>
          <p:cNvPr name="TextBox 12" id="12"/>
          <p:cNvSpPr txBox="true"/>
          <p:nvPr/>
        </p:nvSpPr>
        <p:spPr>
          <a:xfrm rot="-5400000">
            <a:off x="-824971" y="8395082"/>
            <a:ext cx="2659433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spc="-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GROUP 7</a:t>
            </a:r>
          </a:p>
        </p:txBody>
      </p:sp>
      <p:sp>
        <p:nvSpPr>
          <p:cNvPr name="TextBox 13" id="13"/>
          <p:cNvSpPr txBox="true"/>
          <p:nvPr/>
        </p:nvSpPr>
        <p:spPr>
          <a:xfrm rot="-5400000">
            <a:off x="-1147448" y="1848636"/>
            <a:ext cx="3304388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spc="-46" u="sng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  <a:hlinkClick r:id="rId5" tooltip="https://github.com/ndkhoa1707/Group7_DistributedSystems"/>
              </a:rPr>
              <a:t>DISTRIBUTED SYSTEMS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33462" y="-316395"/>
            <a:ext cx="0" cy="11119792"/>
          </a:xfrm>
          <a:prstGeom prst="line">
            <a:avLst/>
          </a:prstGeom>
          <a:ln cap="flat" w="9525">
            <a:solidFill>
              <a:srgbClr val="3030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33462" y="9244012"/>
            <a:ext cx="17474323" cy="0"/>
          </a:xfrm>
          <a:prstGeom prst="line">
            <a:avLst/>
          </a:prstGeom>
          <a:ln cap="flat" w="9525">
            <a:solidFill>
              <a:srgbClr val="3030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4756322" y="9672731"/>
            <a:ext cx="1853234" cy="208910"/>
          </a:xfrm>
          <a:custGeom>
            <a:avLst/>
            <a:gdLst/>
            <a:ahLst/>
            <a:cxnLst/>
            <a:rect r="r" b="b" t="t" l="l"/>
            <a:pathLst>
              <a:path h="208910" w="1853234">
                <a:moveTo>
                  <a:pt x="0" y="0"/>
                </a:moveTo>
                <a:lnTo>
                  <a:pt x="1853233" y="0"/>
                </a:lnTo>
                <a:lnTo>
                  <a:pt x="1853233" y="208910"/>
                </a:lnTo>
                <a:lnTo>
                  <a:pt x="0" y="208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020036" y="1028700"/>
            <a:ext cx="2245981" cy="2245981"/>
          </a:xfrm>
          <a:custGeom>
            <a:avLst/>
            <a:gdLst/>
            <a:ahLst/>
            <a:cxnLst/>
            <a:rect r="r" b="b" t="t" l="l"/>
            <a:pathLst>
              <a:path h="2245981" w="2245981">
                <a:moveTo>
                  <a:pt x="0" y="0"/>
                </a:moveTo>
                <a:lnTo>
                  <a:pt x="2245982" y="0"/>
                </a:lnTo>
                <a:lnTo>
                  <a:pt x="2245982" y="2245981"/>
                </a:lnTo>
                <a:lnTo>
                  <a:pt x="0" y="22459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609555" y="9570493"/>
            <a:ext cx="1312924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spc="-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PAGE 06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98572" y="3475558"/>
            <a:ext cx="14544455" cy="1825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 spc="-146" b="true">
                <a:solidFill>
                  <a:srgbClr val="303030"/>
                </a:solidFill>
                <a:latin typeface="TT Norms Bold"/>
                <a:ea typeface="TT Norms Bold"/>
                <a:cs typeface="TT Norms Bold"/>
                <a:sym typeface="TT Norms Bold"/>
              </a:rPr>
              <a:t>Khái niệm:</a:t>
            </a:r>
          </a:p>
          <a:p>
            <a:pPr algn="l" marL="755641" indent="-377820" lvl="1">
              <a:lnSpc>
                <a:spcPts val="4899"/>
              </a:lnSpc>
              <a:buFont typeface="Arial"/>
              <a:buChar char="•"/>
            </a:pP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Khi một thực thể di chuyển, nó để lại một con trỏ tại vị trí cũ.</a:t>
            </a:r>
          </a:p>
          <a:p>
            <a:pPr algn="l" marL="755641" indent="-377820" lvl="1">
              <a:lnSpc>
                <a:spcPts val="4899"/>
              </a:lnSpc>
              <a:spcBef>
                <a:spcPct val="0"/>
              </a:spcBef>
              <a:buFont typeface="Arial"/>
              <a:buChar char="•"/>
            </a:pP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Tạo thành một chuỗi con trỏ để truy tìm vị trí hiện tại của thực thể.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98572" y="1175683"/>
            <a:ext cx="13161673" cy="1623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32"/>
              </a:lnSpc>
            </a:pPr>
            <a:r>
              <a:rPr lang="en-US" b="true" sz="6383" i="true" spc="-523">
                <a:solidFill>
                  <a:srgbClr val="8C8F7B"/>
                </a:solidFill>
                <a:latin typeface="TT Norms Ultra-Bold Italics"/>
                <a:ea typeface="TT Norms Ultra-Bold Italics"/>
                <a:cs typeface="TT Norms Ultra-Bold Italics"/>
                <a:sym typeface="TT Norms Ultra-Bold Italics"/>
              </a:rPr>
              <a:t>FORWARDING POINTERS </a:t>
            </a:r>
          </a:p>
          <a:p>
            <a:pPr algn="l">
              <a:lnSpc>
                <a:spcPts val="5309"/>
              </a:lnSpc>
            </a:pPr>
            <a:r>
              <a:rPr lang="en-US" b="true" sz="4500" i="true" spc="-369">
                <a:solidFill>
                  <a:srgbClr val="303030"/>
                </a:solidFill>
                <a:latin typeface="TT Norms Ultra-Bold Italics"/>
                <a:ea typeface="TT Norms Ultra-Bold Italics"/>
                <a:cs typeface="TT Norms Ultra-Bold Italics"/>
                <a:sym typeface="TT Norms Ultra-Bold Italics"/>
              </a:rPr>
              <a:t>(CON TRỎ CHUYỂN TIẾP)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98572" y="5977459"/>
            <a:ext cx="14544455" cy="1825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 spc="-146" b="true">
                <a:solidFill>
                  <a:srgbClr val="303030"/>
                </a:solidFill>
                <a:latin typeface="TT Norms Bold"/>
                <a:ea typeface="TT Norms Bold"/>
                <a:cs typeface="TT Norms Bold"/>
                <a:sym typeface="TT Norms Bold"/>
              </a:rPr>
              <a:t>Nhược điểm:</a:t>
            </a:r>
          </a:p>
          <a:p>
            <a:pPr algn="l" marL="755641" indent="-377820" lvl="1">
              <a:lnSpc>
                <a:spcPts val="4899"/>
              </a:lnSpc>
              <a:buFont typeface="Arial"/>
              <a:buChar char="•"/>
            </a:pP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Chuỗi có thể dài.</a:t>
            </a:r>
          </a:p>
          <a:p>
            <a:pPr algn="l" marL="755641" indent="-377820" lvl="1">
              <a:lnSpc>
                <a:spcPts val="4899"/>
              </a:lnSpc>
              <a:spcBef>
                <a:spcPct val="0"/>
              </a:spcBef>
              <a:buFont typeface="Arial"/>
              <a:buChar char="•"/>
            </a:pP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Dễ bị gián đoạn nếu một con trỏ bị lỗi.</a:t>
            </a:r>
          </a:p>
        </p:txBody>
      </p:sp>
      <p:sp>
        <p:nvSpPr>
          <p:cNvPr name="TextBox 10" id="10"/>
          <p:cNvSpPr txBox="true"/>
          <p:nvPr/>
        </p:nvSpPr>
        <p:spPr>
          <a:xfrm rot="-5400000">
            <a:off x="-824971" y="8395082"/>
            <a:ext cx="2659433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spc="-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GROUP 7</a:t>
            </a:r>
          </a:p>
        </p:txBody>
      </p:sp>
      <p:sp>
        <p:nvSpPr>
          <p:cNvPr name="TextBox 11" id="11"/>
          <p:cNvSpPr txBox="true"/>
          <p:nvPr/>
        </p:nvSpPr>
        <p:spPr>
          <a:xfrm rot="-5400000">
            <a:off x="-1147448" y="1848636"/>
            <a:ext cx="3304388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spc="-46" u="sng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  <a:hlinkClick r:id="rId6" tooltip="https://github.com/ndkhoa1707/Group7_DistributedSystems"/>
              </a:rPr>
              <a:t>DISTRIBUTED SYSTEMS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33462" y="-316395"/>
            <a:ext cx="0" cy="11119792"/>
          </a:xfrm>
          <a:prstGeom prst="line">
            <a:avLst/>
          </a:prstGeom>
          <a:ln cap="flat" w="9525">
            <a:solidFill>
              <a:srgbClr val="3030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33462" y="9244012"/>
            <a:ext cx="17474323" cy="0"/>
          </a:xfrm>
          <a:prstGeom prst="line">
            <a:avLst/>
          </a:prstGeom>
          <a:ln cap="flat" w="9525">
            <a:solidFill>
              <a:srgbClr val="3030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4756322" y="9672731"/>
            <a:ext cx="1853234" cy="208910"/>
          </a:xfrm>
          <a:custGeom>
            <a:avLst/>
            <a:gdLst/>
            <a:ahLst/>
            <a:cxnLst/>
            <a:rect r="r" b="b" t="t" l="l"/>
            <a:pathLst>
              <a:path h="208910" w="1853234">
                <a:moveTo>
                  <a:pt x="0" y="0"/>
                </a:moveTo>
                <a:lnTo>
                  <a:pt x="1853233" y="0"/>
                </a:lnTo>
                <a:lnTo>
                  <a:pt x="1853233" y="208910"/>
                </a:lnTo>
                <a:lnTo>
                  <a:pt x="0" y="208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020036" y="1028700"/>
            <a:ext cx="2245981" cy="2245981"/>
          </a:xfrm>
          <a:custGeom>
            <a:avLst/>
            <a:gdLst/>
            <a:ahLst/>
            <a:cxnLst/>
            <a:rect r="r" b="b" t="t" l="l"/>
            <a:pathLst>
              <a:path h="2245981" w="2245981">
                <a:moveTo>
                  <a:pt x="0" y="0"/>
                </a:moveTo>
                <a:lnTo>
                  <a:pt x="2245982" y="0"/>
                </a:lnTo>
                <a:lnTo>
                  <a:pt x="2245982" y="2245981"/>
                </a:lnTo>
                <a:lnTo>
                  <a:pt x="0" y="22459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281066" y="4339267"/>
            <a:ext cx="7725868" cy="4611980"/>
          </a:xfrm>
          <a:custGeom>
            <a:avLst/>
            <a:gdLst/>
            <a:ahLst/>
            <a:cxnLst/>
            <a:rect r="r" b="b" t="t" l="l"/>
            <a:pathLst>
              <a:path h="4611980" w="7725868">
                <a:moveTo>
                  <a:pt x="0" y="0"/>
                </a:moveTo>
                <a:lnTo>
                  <a:pt x="7725868" y="0"/>
                </a:lnTo>
                <a:lnTo>
                  <a:pt x="7725868" y="4611979"/>
                </a:lnTo>
                <a:lnTo>
                  <a:pt x="0" y="461197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6609555" y="9570493"/>
            <a:ext cx="1312924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spc="-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PAGE 07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98572" y="1974366"/>
            <a:ext cx="13661338" cy="1825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9"/>
              </a:lnSpc>
              <a:spcBef>
                <a:spcPct val="0"/>
              </a:spcBef>
            </a:pP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Mỗi thiết bị di động có một địa chỉ cố định (home address) và khi di chuyển, nó đăng ký một địa chỉ tạm thời (care-of address). Các gói tin gửi đến thiết bị sẽ đi qua home agent và được chuyển tiếp đến địa chỉ hiện tại.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98572" y="799078"/>
            <a:ext cx="13161673" cy="934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6"/>
              </a:lnSpc>
            </a:pPr>
            <a:r>
              <a:rPr lang="en-US" b="true" sz="6383" i="true" spc="-523">
                <a:solidFill>
                  <a:srgbClr val="8C8F7B"/>
                </a:solidFill>
                <a:latin typeface="TT Norms Ultra-Bold Italics"/>
                <a:ea typeface="TT Norms Ultra-Bold Italics"/>
                <a:cs typeface="TT Norms Ultra-Bold Italics"/>
                <a:sym typeface="TT Norms Ultra-Bold Italics"/>
              </a:rPr>
              <a:t>HOME-BASED</a:t>
            </a:r>
          </a:p>
        </p:txBody>
      </p:sp>
      <p:sp>
        <p:nvSpPr>
          <p:cNvPr name="TextBox 10" id="10"/>
          <p:cNvSpPr txBox="true"/>
          <p:nvPr/>
        </p:nvSpPr>
        <p:spPr>
          <a:xfrm rot="-5400000">
            <a:off x="-824971" y="8395082"/>
            <a:ext cx="2659433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spc="-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GROUP 7</a:t>
            </a:r>
          </a:p>
        </p:txBody>
      </p:sp>
      <p:sp>
        <p:nvSpPr>
          <p:cNvPr name="TextBox 11" id="11"/>
          <p:cNvSpPr txBox="true"/>
          <p:nvPr/>
        </p:nvSpPr>
        <p:spPr>
          <a:xfrm rot="-5400000">
            <a:off x="-1147448" y="1848636"/>
            <a:ext cx="3304388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spc="-46" u="sng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  <a:hlinkClick r:id="rId7" tooltip="https://github.com/ndkhoa1707/Group7_DistributedSystems"/>
              </a:rPr>
              <a:t>DISTRIBUTED SYSTEMS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33462" y="-316395"/>
            <a:ext cx="0" cy="11119792"/>
          </a:xfrm>
          <a:prstGeom prst="line">
            <a:avLst/>
          </a:prstGeom>
          <a:ln cap="flat" w="9525">
            <a:solidFill>
              <a:srgbClr val="3030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33462" y="9244012"/>
            <a:ext cx="17474323" cy="0"/>
          </a:xfrm>
          <a:prstGeom prst="line">
            <a:avLst/>
          </a:prstGeom>
          <a:ln cap="flat" w="9525">
            <a:solidFill>
              <a:srgbClr val="3030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4756322" y="9672731"/>
            <a:ext cx="1853234" cy="208910"/>
          </a:xfrm>
          <a:custGeom>
            <a:avLst/>
            <a:gdLst/>
            <a:ahLst/>
            <a:cxnLst/>
            <a:rect r="r" b="b" t="t" l="l"/>
            <a:pathLst>
              <a:path h="208910" w="1853234">
                <a:moveTo>
                  <a:pt x="0" y="0"/>
                </a:moveTo>
                <a:lnTo>
                  <a:pt x="1853233" y="0"/>
                </a:lnTo>
                <a:lnTo>
                  <a:pt x="1853233" y="208910"/>
                </a:lnTo>
                <a:lnTo>
                  <a:pt x="0" y="208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322220" y="405096"/>
            <a:ext cx="2245981" cy="2245981"/>
          </a:xfrm>
          <a:custGeom>
            <a:avLst/>
            <a:gdLst/>
            <a:ahLst/>
            <a:cxnLst/>
            <a:rect r="r" b="b" t="t" l="l"/>
            <a:pathLst>
              <a:path h="2245981" w="2245981">
                <a:moveTo>
                  <a:pt x="0" y="0"/>
                </a:moveTo>
                <a:lnTo>
                  <a:pt x="2245981" y="0"/>
                </a:lnTo>
                <a:lnTo>
                  <a:pt x="2245981" y="2245981"/>
                </a:lnTo>
                <a:lnTo>
                  <a:pt x="0" y="22459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98572" y="2796050"/>
            <a:ext cx="15227982" cy="5540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99"/>
              </a:lnSpc>
            </a:pPr>
            <a:r>
              <a:rPr lang="en-US" b="true" sz="3499" spc="-146">
                <a:solidFill>
                  <a:srgbClr val="303030"/>
                </a:solidFill>
                <a:latin typeface="TT Norms Bold"/>
                <a:ea typeface="TT Norms Bold"/>
                <a:cs typeface="TT Norms Bold"/>
                <a:sym typeface="TT Norms Bold"/>
              </a:rPr>
              <a:t>Chord:</a:t>
            </a: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 Giao thức DHT hỗ trợ tra cứu theo khóa có khả năng mở rộng.</a:t>
            </a:r>
          </a:p>
          <a:p>
            <a:pPr algn="just">
              <a:lnSpc>
                <a:spcPts val="4899"/>
              </a:lnSpc>
            </a:pPr>
          </a:p>
          <a:p>
            <a:pPr algn="just">
              <a:lnSpc>
                <a:spcPts val="4899"/>
              </a:lnSpc>
            </a:pPr>
            <a:r>
              <a:rPr lang="en-US" b="true" sz="3499" spc="-146">
                <a:solidFill>
                  <a:srgbClr val="303030"/>
                </a:solidFill>
                <a:latin typeface="TT Norms Bold"/>
                <a:ea typeface="TT Norms Bold"/>
                <a:cs typeface="TT Norms Bold"/>
                <a:sym typeface="TT Norms Bold"/>
              </a:rPr>
              <a:t>Identifier space : </a:t>
            </a: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Vòng tròn m-bit </a:t>
            </a:r>
          </a:p>
          <a:p>
            <a:pPr algn="just">
              <a:lnSpc>
                <a:spcPts val="4899"/>
              </a:lnSpc>
            </a:pPr>
          </a:p>
          <a:p>
            <a:pPr algn="just">
              <a:lnSpc>
                <a:spcPts val="4899"/>
              </a:lnSpc>
            </a:pPr>
            <a:r>
              <a:rPr lang="en-US" b="true" sz="3499" spc="-146">
                <a:solidFill>
                  <a:srgbClr val="303030"/>
                </a:solidFill>
                <a:latin typeface="TT Norms Bold"/>
                <a:ea typeface="TT Norms Bold"/>
                <a:cs typeface="TT Norms Bold"/>
                <a:sym typeface="TT Norms Bold"/>
              </a:rPr>
              <a:t>Quy tắc phân công:</a:t>
            </a:r>
          </a:p>
          <a:p>
            <a:pPr algn="just" marL="755641" indent="-377820" lvl="1">
              <a:lnSpc>
                <a:spcPts val="4899"/>
              </a:lnSpc>
              <a:buFont typeface="Arial"/>
              <a:buChar char="•"/>
            </a:pP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Mỗi khóa k được xử lý bởi node có ID nhỏ nhất ≥ k</a:t>
            </a:r>
          </a:p>
          <a:p>
            <a:pPr algn="just">
              <a:lnSpc>
                <a:spcPts val="4899"/>
              </a:lnSpc>
            </a:pP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            </a:t>
            </a: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→ Gọi là successor của k, ký hiệu: succ(k)</a:t>
            </a:r>
          </a:p>
          <a:p>
            <a:pPr algn="just" marL="755641" indent="-377820" lvl="1">
              <a:lnSpc>
                <a:spcPts val="4899"/>
              </a:lnSpc>
              <a:buFont typeface="Arial"/>
              <a:buChar char="•"/>
            </a:pP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Mỗi node p chỉ biết successor và predecessor gần nhất</a:t>
            </a:r>
          </a:p>
          <a:p>
            <a:pPr algn="just" marL="755641" indent="-377820" lvl="1">
              <a:lnSpc>
                <a:spcPts val="4899"/>
              </a:lnSpc>
              <a:spcBef>
                <a:spcPct val="0"/>
              </a:spcBef>
              <a:buFont typeface="Arial"/>
              <a:buChar char="•"/>
            </a:pP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Phải duyệt tuần tự trên vòng → Không hiệu quả khi N lớn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0521536" y="2651077"/>
            <a:ext cx="9601368" cy="6319372"/>
          </a:xfrm>
          <a:custGeom>
            <a:avLst/>
            <a:gdLst/>
            <a:ahLst/>
            <a:cxnLst/>
            <a:rect r="r" b="b" t="t" l="l"/>
            <a:pathLst>
              <a:path h="6319372" w="9601368">
                <a:moveTo>
                  <a:pt x="0" y="0"/>
                </a:moveTo>
                <a:lnTo>
                  <a:pt x="9601368" y="0"/>
                </a:lnTo>
                <a:lnTo>
                  <a:pt x="9601368" y="6319372"/>
                </a:lnTo>
                <a:lnTo>
                  <a:pt x="0" y="631937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6609555" y="9570493"/>
            <a:ext cx="1312924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spc="-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PAGE 08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98572" y="1204258"/>
            <a:ext cx="13161673" cy="884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4"/>
              </a:lnSpc>
            </a:pPr>
            <a:r>
              <a:rPr lang="en-US" b="true" sz="6083" i="true" spc="-498">
                <a:solidFill>
                  <a:srgbClr val="8C8F7B"/>
                </a:solidFill>
                <a:latin typeface="TT Norms Ultra-Bold Italics"/>
                <a:ea typeface="TT Norms Ultra-Bold Italics"/>
                <a:cs typeface="TT Norms Ultra-Bold Italics"/>
                <a:sym typeface="TT Norms Ultra-Bold Italics"/>
              </a:rPr>
              <a:t>DISTRIBUTED HASH TABLES</a:t>
            </a:r>
            <a:r>
              <a:rPr lang="en-US" b="true" sz="6083" i="true" spc="-498">
                <a:solidFill>
                  <a:srgbClr val="8C8F7B"/>
                </a:solidFill>
                <a:latin typeface="TT Norms Ultra-Bold Italics"/>
                <a:ea typeface="TT Norms Ultra-Bold Italics"/>
                <a:cs typeface="TT Norms Ultra-Bold Italics"/>
                <a:sym typeface="TT Norms Ultra-Bold Italics"/>
              </a:rPr>
              <a:t> – CHORD</a:t>
            </a:r>
          </a:p>
        </p:txBody>
      </p:sp>
      <p:sp>
        <p:nvSpPr>
          <p:cNvPr name="TextBox 10" id="10"/>
          <p:cNvSpPr txBox="true"/>
          <p:nvPr/>
        </p:nvSpPr>
        <p:spPr>
          <a:xfrm rot="-5400000">
            <a:off x="-824971" y="8395082"/>
            <a:ext cx="2659433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spc="-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GROUP 7</a:t>
            </a:r>
          </a:p>
        </p:txBody>
      </p:sp>
      <p:sp>
        <p:nvSpPr>
          <p:cNvPr name="TextBox 11" id="11"/>
          <p:cNvSpPr txBox="true"/>
          <p:nvPr/>
        </p:nvSpPr>
        <p:spPr>
          <a:xfrm rot="-5400000">
            <a:off x="-1147448" y="1848636"/>
            <a:ext cx="3304388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spc="-46" u="sng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  <a:hlinkClick r:id="rId7" tooltip="https://github.com/ndkhoa1707/Group7_DistributedSystems"/>
              </a:rPr>
              <a:t>DISTRIBUTED SYSTEMS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33462" y="-316395"/>
            <a:ext cx="0" cy="11119792"/>
          </a:xfrm>
          <a:prstGeom prst="line">
            <a:avLst/>
          </a:prstGeom>
          <a:ln cap="flat" w="9525">
            <a:solidFill>
              <a:srgbClr val="3030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33462" y="9244012"/>
            <a:ext cx="17474323" cy="0"/>
          </a:xfrm>
          <a:prstGeom prst="line">
            <a:avLst/>
          </a:prstGeom>
          <a:ln cap="flat" w="9525">
            <a:solidFill>
              <a:srgbClr val="3030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4756322" y="9672731"/>
            <a:ext cx="1853234" cy="208910"/>
          </a:xfrm>
          <a:custGeom>
            <a:avLst/>
            <a:gdLst/>
            <a:ahLst/>
            <a:cxnLst/>
            <a:rect r="r" b="b" t="t" l="l"/>
            <a:pathLst>
              <a:path h="208910" w="1853234">
                <a:moveTo>
                  <a:pt x="0" y="0"/>
                </a:moveTo>
                <a:lnTo>
                  <a:pt x="1853233" y="0"/>
                </a:lnTo>
                <a:lnTo>
                  <a:pt x="1853233" y="208910"/>
                </a:lnTo>
                <a:lnTo>
                  <a:pt x="0" y="208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322220" y="405096"/>
            <a:ext cx="2245981" cy="2245981"/>
          </a:xfrm>
          <a:custGeom>
            <a:avLst/>
            <a:gdLst/>
            <a:ahLst/>
            <a:cxnLst/>
            <a:rect r="r" b="b" t="t" l="l"/>
            <a:pathLst>
              <a:path h="2245981" w="2245981">
                <a:moveTo>
                  <a:pt x="0" y="0"/>
                </a:moveTo>
                <a:lnTo>
                  <a:pt x="2245981" y="0"/>
                </a:lnTo>
                <a:lnTo>
                  <a:pt x="2245981" y="2245981"/>
                </a:lnTo>
                <a:lnTo>
                  <a:pt x="0" y="22459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98572" y="2796050"/>
            <a:ext cx="15227982" cy="7397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99"/>
              </a:lnSpc>
              <a:spcBef>
                <a:spcPct val="0"/>
              </a:spcBef>
            </a:pPr>
            <a:r>
              <a:rPr lang="en-US" b="true" sz="3499" spc="-146">
                <a:solidFill>
                  <a:srgbClr val="303030"/>
                </a:solidFill>
                <a:latin typeface="TT Norms Bold"/>
                <a:ea typeface="TT Norms Bold"/>
                <a:cs typeface="TT Norms Bold"/>
                <a:sym typeface="TT Norms Bold"/>
              </a:rPr>
              <a:t>Giải pháp Chord: Finger Ta</a:t>
            </a:r>
            <a:r>
              <a:rPr lang="en-US" b="true" sz="3499" spc="-146">
                <a:solidFill>
                  <a:srgbClr val="303030"/>
                </a:solidFill>
                <a:latin typeface="TT Norms Bold"/>
                <a:ea typeface="TT Norms Bold"/>
                <a:cs typeface="TT Norms Bold"/>
                <a:sym typeface="TT Norms Bold"/>
              </a:rPr>
              <a:t>ble</a:t>
            </a:r>
          </a:p>
          <a:p>
            <a:pPr algn="just" marL="755641" indent="-377820" lvl="1">
              <a:lnSpc>
                <a:spcPts val="4899"/>
              </a:lnSpc>
              <a:spcBef>
                <a:spcPct val="0"/>
              </a:spcBef>
              <a:buFont typeface="Arial"/>
              <a:buChar char="•"/>
            </a:pP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Mỗi node p giữ bảng FTp[i] = succ(p + 2⁽ⁱ⁻¹⁾)</a:t>
            </a:r>
          </a:p>
          <a:p>
            <a:pPr algn="just" marL="755641" indent="-377820" lvl="1">
              <a:lnSpc>
                <a:spcPts val="4899"/>
              </a:lnSpc>
              <a:spcBef>
                <a:spcPct val="0"/>
              </a:spcBef>
              <a:buFont typeface="Arial"/>
              <a:buChar char="•"/>
            </a:pP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Tạo các shortcut tăng theo lũy thừa 2</a:t>
            </a:r>
          </a:p>
          <a:p>
            <a:pPr algn="just" marL="755641" indent="-377820" lvl="1">
              <a:lnSpc>
                <a:spcPts val="4899"/>
              </a:lnSpc>
              <a:spcBef>
                <a:spcPct val="0"/>
              </a:spcBef>
              <a:buFont typeface="Arial"/>
              <a:buChar char="•"/>
            </a:pP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Tra cứu </a:t>
            </a: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tiến hành bằng cách chuyển tiếp đến node gần nhất trước k</a:t>
            </a:r>
          </a:p>
          <a:p>
            <a:pPr algn="just" marL="755641" indent="-377820" lvl="1">
              <a:lnSpc>
                <a:spcPts val="4899"/>
              </a:lnSpc>
              <a:spcBef>
                <a:spcPct val="0"/>
              </a:spcBef>
              <a:buFont typeface="Arial"/>
              <a:buChar char="•"/>
            </a:pP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Tra cứu hoàn thành trong O(log N) bước</a:t>
            </a:r>
          </a:p>
          <a:p>
            <a:pPr algn="just">
              <a:lnSpc>
                <a:spcPts val="4899"/>
              </a:lnSpc>
              <a:spcBef>
                <a:spcPct val="0"/>
              </a:spcBef>
            </a:pPr>
            <a:r>
              <a:rPr lang="en-US" b="true" sz="3499" spc="-146">
                <a:solidFill>
                  <a:srgbClr val="303030"/>
                </a:solidFill>
                <a:latin typeface="TT Norms Bold"/>
                <a:ea typeface="TT Norms Bold"/>
                <a:cs typeface="TT Norms Bold"/>
                <a:sym typeface="TT Norms Bold"/>
              </a:rPr>
              <a:t>Cách tra cứu khóa k:</a:t>
            </a:r>
          </a:p>
          <a:p>
            <a:pPr algn="just" marL="755641" indent="-377820" lvl="1">
              <a:lnSpc>
                <a:spcPts val="4899"/>
              </a:lnSpc>
              <a:spcBef>
                <a:spcPct val="0"/>
              </a:spcBef>
              <a:buFont typeface="Arial"/>
              <a:buChar char="•"/>
            </a:pP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Tại node p, tìm entry j sao cho:</a:t>
            </a:r>
          </a:p>
          <a:p>
            <a:pPr algn="just" marL="755641" indent="-377820" lvl="1">
              <a:lnSpc>
                <a:spcPts val="4899"/>
              </a:lnSpc>
              <a:spcBef>
                <a:spcPct val="0"/>
              </a:spcBef>
              <a:buFont typeface="Arial"/>
              <a:buChar char="•"/>
            </a:pP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FTp[j] ≤ k &lt; FTp[j+1]</a:t>
            </a:r>
          </a:p>
          <a:p>
            <a:pPr algn="just" marL="755641" indent="-377820" lvl="1">
              <a:lnSpc>
                <a:spcPts val="4899"/>
              </a:lnSpc>
              <a:spcBef>
                <a:spcPct val="0"/>
              </a:spcBef>
              <a:buFont typeface="Arial"/>
              <a:buChar char="•"/>
            </a:pP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 → Chuyển tiếp đến FTp[j]</a:t>
            </a:r>
          </a:p>
          <a:p>
            <a:pPr algn="just">
              <a:lnSpc>
                <a:spcPts val="4899"/>
              </a:lnSpc>
              <a:spcBef>
                <a:spcPct val="0"/>
              </a:spcBef>
            </a:pPr>
          </a:p>
          <a:p>
            <a:pPr algn="just">
              <a:lnSpc>
                <a:spcPts val="4899"/>
              </a:lnSpc>
              <a:spcBef>
                <a:spcPct val="0"/>
              </a:spcBef>
            </a:pPr>
          </a:p>
          <a:p>
            <a:pPr algn="just">
              <a:lnSpc>
                <a:spcPts val="4899"/>
              </a:lnSpc>
              <a:spcBef>
                <a:spcPct val="0"/>
              </a:spcBef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9613178" y="4841258"/>
            <a:ext cx="5875735" cy="4402754"/>
          </a:xfrm>
          <a:custGeom>
            <a:avLst/>
            <a:gdLst/>
            <a:ahLst/>
            <a:cxnLst/>
            <a:rect r="r" b="b" t="t" l="l"/>
            <a:pathLst>
              <a:path h="4402754" w="5875735">
                <a:moveTo>
                  <a:pt x="0" y="0"/>
                </a:moveTo>
                <a:lnTo>
                  <a:pt x="5875735" y="0"/>
                </a:lnTo>
                <a:lnTo>
                  <a:pt x="5875735" y="4402754"/>
                </a:lnTo>
                <a:lnTo>
                  <a:pt x="0" y="440275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6609555" y="9570493"/>
            <a:ext cx="1312924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spc="-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PAGE 09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98572" y="1204258"/>
            <a:ext cx="13161673" cy="884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4"/>
              </a:lnSpc>
            </a:pPr>
            <a:r>
              <a:rPr lang="en-US" b="true" sz="6083" i="true" spc="-498">
                <a:solidFill>
                  <a:srgbClr val="8C8F7B"/>
                </a:solidFill>
                <a:latin typeface="TT Norms Ultra-Bold Italics"/>
                <a:ea typeface="TT Norms Ultra-Bold Italics"/>
                <a:cs typeface="TT Norms Ultra-Bold Italics"/>
                <a:sym typeface="TT Norms Ultra-Bold Italics"/>
              </a:rPr>
              <a:t>DISTRIBUTED HASH TABLES</a:t>
            </a:r>
            <a:r>
              <a:rPr lang="en-US" b="true" sz="6083" i="true" spc="-498">
                <a:solidFill>
                  <a:srgbClr val="8C8F7B"/>
                </a:solidFill>
                <a:latin typeface="TT Norms Ultra-Bold Italics"/>
                <a:ea typeface="TT Norms Ultra-Bold Italics"/>
                <a:cs typeface="TT Norms Ultra-Bold Italics"/>
                <a:sym typeface="TT Norms Ultra-Bold Italics"/>
              </a:rPr>
              <a:t> – CHORD</a:t>
            </a:r>
          </a:p>
        </p:txBody>
      </p:sp>
      <p:sp>
        <p:nvSpPr>
          <p:cNvPr name="TextBox 10" id="10"/>
          <p:cNvSpPr txBox="true"/>
          <p:nvPr/>
        </p:nvSpPr>
        <p:spPr>
          <a:xfrm rot="-5400000">
            <a:off x="-824971" y="8395082"/>
            <a:ext cx="2659433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spc="-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GROUP 7</a:t>
            </a:r>
          </a:p>
        </p:txBody>
      </p:sp>
      <p:sp>
        <p:nvSpPr>
          <p:cNvPr name="TextBox 11" id="11"/>
          <p:cNvSpPr txBox="true"/>
          <p:nvPr/>
        </p:nvSpPr>
        <p:spPr>
          <a:xfrm rot="-5400000">
            <a:off x="-1147448" y="1848636"/>
            <a:ext cx="3304388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spc="-46" u="sng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  <a:hlinkClick r:id="rId7" tooltip="https://github.com/ndkhoa1707/Group7_DistributedSystems"/>
              </a:rPr>
              <a:t>DISTRIBUTED SYSTEMS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DAGtfAmAPVc</dc:identifier>
  <dcterms:modified xsi:type="dcterms:W3CDTF">2011-08-01T06:04:30Z</dcterms:modified>
  <cp:revision>1</cp:revision>
  <dc:title>BT Hệ thống phân tán</dc:title>
</cp:coreProperties>
</file>