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8.jpg" ContentType="image/jpg"/>
  <Override PartName="/ppt/notesSlides/notesSlide11.xml" ContentType="application/vnd.openxmlformats-officedocument.presentationml.notesSlide+xml"/>
  <Override PartName="/ppt/media/image9.jpg" ContentType="image/jpg"/>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media/image20.jpg" ContentType="image/jpg"/>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media/image23.jpg" ContentType="image/jpg"/>
  <Override PartName="/ppt/notesSlides/notesSlide28.xml" ContentType="application/vnd.openxmlformats-officedocument.presentationml.notesSlide+xml"/>
  <Override PartName="/ppt/media/image24.jpg" ContentType="image/jpg"/>
  <Override PartName="/ppt/notesSlides/notesSlide29.xml" ContentType="application/vnd.openxmlformats-officedocument.presentationml.notesSlide+xml"/>
  <Override PartName="/ppt/media/image25.jpg" ContentType="image/jpg"/>
  <Override PartName="/ppt/notesSlides/notesSlide30.xml" ContentType="application/vnd.openxmlformats-officedocument.presentationml.notesSlide+xml"/>
  <Override PartName="/ppt/notesSlides/notesSlide31.xml" ContentType="application/vnd.openxmlformats-officedocument.presentationml.notesSlide+xml"/>
  <Override PartName="/ppt/media/image27.jpg" ContentType="image/jpg"/>
  <Override PartName="/ppt/notesSlides/notesSlide32.xml" ContentType="application/vnd.openxmlformats-officedocument.presentationml.notesSlide+xml"/>
  <Override PartName="/ppt/media/image28.jpg" ContentType="image/jpg"/>
  <Override PartName="/ppt/notesSlides/notesSlide33.xml" ContentType="application/vnd.openxmlformats-officedocument.presentationml.notesSlide+xml"/>
  <Override PartName="/ppt/media/image29.jpg" ContentType="image/jpg"/>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media/image30.jpg" ContentType="image/jpg"/>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0"/>
  </p:notesMasterIdLst>
  <p:sldIdLst>
    <p:sldId id="263" r:id="rId2"/>
    <p:sldId id="280" r:id="rId3"/>
    <p:sldId id="259" r:id="rId4"/>
    <p:sldId id="264" r:id="rId5"/>
    <p:sldId id="265" r:id="rId6"/>
    <p:sldId id="266" r:id="rId7"/>
    <p:sldId id="302" r:id="rId8"/>
    <p:sldId id="267" r:id="rId9"/>
    <p:sldId id="268" r:id="rId10"/>
    <p:sldId id="269" r:id="rId11"/>
    <p:sldId id="270" r:id="rId12"/>
    <p:sldId id="271" r:id="rId13"/>
    <p:sldId id="273" r:id="rId14"/>
    <p:sldId id="274" r:id="rId15"/>
    <p:sldId id="275" r:id="rId16"/>
    <p:sldId id="276" r:id="rId17"/>
    <p:sldId id="281" r:id="rId18"/>
    <p:sldId id="282" r:id="rId19"/>
    <p:sldId id="283" r:id="rId20"/>
    <p:sldId id="285" r:id="rId21"/>
    <p:sldId id="286" r:id="rId22"/>
    <p:sldId id="287" r:id="rId23"/>
    <p:sldId id="288" r:id="rId24"/>
    <p:sldId id="290" r:id="rId25"/>
    <p:sldId id="291" r:id="rId26"/>
    <p:sldId id="278" r:id="rId27"/>
    <p:sldId id="279" r:id="rId28"/>
    <p:sldId id="292" r:id="rId29"/>
    <p:sldId id="293" r:id="rId30"/>
    <p:sldId id="294" r:id="rId31"/>
    <p:sldId id="295" r:id="rId32"/>
    <p:sldId id="296" r:id="rId33"/>
    <p:sldId id="297" r:id="rId34"/>
    <p:sldId id="298" r:id="rId35"/>
    <p:sldId id="299" r:id="rId36"/>
    <p:sldId id="300" r:id="rId37"/>
    <p:sldId id="301" r:id="rId38"/>
    <p:sldId id="262" r:id="rId39"/>
  </p:sldIdLst>
  <p:sldSz cx="12192000" cy="6858000"/>
  <p:notesSz cx="6858000" cy="9144000"/>
  <p:embeddedFontLst>
    <p:embeddedFont>
      <p:font typeface="Oi" panose="020B0604020202020204"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300" y="-2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4526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6082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6920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1855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5258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9611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6717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5860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6591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57287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41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06403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6548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7598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9831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21734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1993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7962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24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41816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63236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157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41711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5751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02480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39002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53179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85021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82998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25357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30408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138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3137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1078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2488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8542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4552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5769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2036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9.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20.jp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23.jp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image" Target="../media/image24.jp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image" Target="../media/image25.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4.xml"/><Relationship Id="rId5" Type="http://schemas.openxmlformats.org/officeDocument/2006/relationships/image" Target="../media/image27.jp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4.xml"/><Relationship Id="rId5" Type="http://schemas.openxmlformats.org/officeDocument/2006/relationships/image" Target="../media/image28.jp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29.jp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4.xml"/><Relationship Id="rId5" Type="http://schemas.openxmlformats.org/officeDocument/2006/relationships/image" Target="../media/image30.jp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263300" y="-147937"/>
            <a:ext cx="12192000" cy="6858000"/>
          </a:xfrm>
          <a:prstGeom prst="rect">
            <a:avLst/>
          </a:prstGeom>
          <a:noFill/>
          <a:ln>
            <a:noFill/>
          </a:ln>
        </p:spPr>
      </p:pic>
      <p:sp>
        <p:nvSpPr>
          <p:cNvPr id="61" name="Google Shape;61;p1"/>
          <p:cNvSpPr txBox="1"/>
          <p:nvPr/>
        </p:nvSpPr>
        <p:spPr>
          <a:xfrm>
            <a:off x="304800" y="1773588"/>
            <a:ext cx="4626428" cy="615553"/>
          </a:xfrm>
          <a:prstGeom prst="rect">
            <a:avLst/>
          </a:prstGeom>
          <a:noFill/>
          <a:ln>
            <a:noFill/>
          </a:ln>
        </p:spPr>
        <p:txBody>
          <a:bodyPr spcFirstLastPara="1" wrap="square" lIns="0" tIns="0" rIns="0" bIns="0" anchor="t" anchorCtr="0">
            <a:spAutoFit/>
          </a:bodyPr>
          <a:lstStyle/>
          <a:p>
            <a:pPr lvl="0"/>
            <a:r>
              <a:rPr lang="vi-VN" sz="4000" b="1" dirty="0">
                <a:solidFill>
                  <a:srgbClr val="154A8D"/>
                </a:solidFill>
                <a:latin typeface="+mj-lt"/>
              </a:rPr>
              <a:t>Lập trình Java</a:t>
            </a:r>
          </a:p>
        </p:txBody>
      </p:sp>
      <p:pic>
        <p:nvPicPr>
          <p:cNvPr id="63" name="Google Shape;63;p1"/>
          <p:cNvPicPr preferRelativeResize="0"/>
          <p:nvPr/>
        </p:nvPicPr>
        <p:blipFill rotWithShape="1">
          <a:blip r:embed="rId4">
            <a:alphaModFix/>
          </a:blip>
          <a:srcRect/>
          <a:stretch/>
        </p:blipFill>
        <p:spPr>
          <a:xfrm>
            <a:off x="4681850"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10" name="object 393"/>
          <p:cNvSpPr/>
          <p:nvPr/>
        </p:nvSpPr>
        <p:spPr>
          <a:xfrm>
            <a:off x="-266700" y="4067031"/>
            <a:ext cx="2753046" cy="237641"/>
          </a:xfrm>
          <a:custGeom>
            <a:avLst/>
            <a:gdLst/>
            <a:ahLst/>
            <a:cxnLst/>
            <a:rect l="l" t="t" r="r" b="b"/>
            <a:pathLst>
              <a:path w="3429000" h="247014">
                <a:moveTo>
                  <a:pt x="3429000" y="0"/>
                </a:moveTo>
                <a:lnTo>
                  <a:pt x="0" y="0"/>
                </a:lnTo>
                <a:lnTo>
                  <a:pt x="0" y="246887"/>
                </a:lnTo>
                <a:lnTo>
                  <a:pt x="3429000" y="246887"/>
                </a:lnTo>
                <a:lnTo>
                  <a:pt x="3429000" y="0"/>
                </a:lnTo>
                <a:close/>
              </a:path>
            </a:pathLst>
          </a:custGeom>
          <a:solidFill>
            <a:srgbClr val="36365C"/>
          </a:solidFill>
        </p:spPr>
        <p:txBody>
          <a:bodyPr wrap="square" lIns="0" tIns="0" rIns="0" bIns="0" rtlCol="0"/>
          <a:lstStyle/>
          <a:p>
            <a:endParaRPr/>
          </a:p>
        </p:txBody>
      </p:sp>
      <p:sp>
        <p:nvSpPr>
          <p:cNvPr id="12" name="object 403"/>
          <p:cNvSpPr txBox="1"/>
          <p:nvPr/>
        </p:nvSpPr>
        <p:spPr>
          <a:xfrm>
            <a:off x="304800" y="4067031"/>
            <a:ext cx="2479401" cy="228268"/>
          </a:xfrm>
          <a:prstGeom prst="rect">
            <a:avLst/>
          </a:prstGeom>
        </p:spPr>
        <p:txBody>
          <a:bodyPr vert="horz" wrap="square" lIns="0" tIns="12700" rIns="0" bIns="0" rtlCol="0">
            <a:spAutoFit/>
          </a:bodyPr>
          <a:lstStyle/>
          <a:p>
            <a:pPr marL="12700">
              <a:lnSpc>
                <a:spcPct val="100000"/>
              </a:lnSpc>
              <a:spcBef>
                <a:spcPts val="100"/>
              </a:spcBef>
            </a:pPr>
            <a:r>
              <a:rPr lang="vi-VN" dirty="0" smtClean="0">
                <a:solidFill>
                  <a:schemeClr val="bg1"/>
                </a:solidFill>
                <a:latin typeface="+mn-lt"/>
                <a:cs typeface="Times New Roman"/>
              </a:rPr>
              <a:t>GV Nguyễn Đắc Kiên</a:t>
            </a:r>
            <a:endParaRPr dirty="0">
              <a:solidFill>
                <a:schemeClr val="bg1"/>
              </a:solidFill>
              <a:latin typeface="+mn-lt"/>
              <a:cs typeface="Times New Roman"/>
            </a:endParaRPr>
          </a:p>
        </p:txBody>
      </p:sp>
      <p:sp>
        <p:nvSpPr>
          <p:cNvPr id="8" name="Google Shape;61;p1"/>
          <p:cNvSpPr txBox="1"/>
          <p:nvPr/>
        </p:nvSpPr>
        <p:spPr>
          <a:xfrm>
            <a:off x="1270884" y="2612533"/>
            <a:ext cx="4626428" cy="615553"/>
          </a:xfrm>
          <a:prstGeom prst="rect">
            <a:avLst/>
          </a:prstGeom>
          <a:noFill/>
          <a:ln>
            <a:noFill/>
          </a:ln>
        </p:spPr>
        <p:txBody>
          <a:bodyPr spcFirstLastPara="1" wrap="square" lIns="0" tIns="0" rIns="0" bIns="0" anchor="t" anchorCtr="0">
            <a:spAutoFit/>
          </a:bodyPr>
          <a:lstStyle/>
          <a:p>
            <a:pPr lvl="0"/>
            <a:r>
              <a:rPr lang="en-US" sz="4000" b="1" dirty="0" smtClean="0">
                <a:solidFill>
                  <a:srgbClr val="154A8D"/>
                </a:solidFill>
                <a:latin typeface="Times New Roman" panose="02020603050405020304" pitchFamily="18" charset="0"/>
                <a:cs typeface="Times New Roman" panose="02020603050405020304" pitchFamily="18" charset="0"/>
              </a:rPr>
              <a:t>Exception</a:t>
            </a:r>
            <a:endParaRPr lang="vi-VN" sz="4000" b="1" dirty="0">
              <a:solidFill>
                <a:srgbClr val="154A8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48988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Sự</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nhau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giữa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ngoại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lệ</a:t>
            </a:r>
            <a:r>
              <a:rPr lang="en-US" sz="2800" b="1" dirty="0">
                <a:latin typeface="Times New Roman" panose="02020603050405020304" pitchFamily="18" charset="0"/>
                <a:cs typeface="Times New Roman" panose="02020603050405020304" pitchFamily="18" charset="0"/>
              </a:rPr>
              <a:t> checked &amp; unchecked</a:t>
            </a:r>
          </a:p>
        </p:txBody>
      </p:sp>
      <p:sp>
        <p:nvSpPr>
          <p:cNvPr id="4" name="Text Placeholder 3"/>
          <p:cNvSpPr>
            <a:spLocks noGrp="1"/>
          </p:cNvSpPr>
          <p:nvPr>
            <p:ph type="body" idx="1"/>
          </p:nvPr>
        </p:nvSpPr>
        <p:spPr>
          <a:xfrm>
            <a:off x="838200" y="1613043"/>
            <a:ext cx="3239814" cy="427275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1. Checked Exception:</a:t>
            </a:r>
          </a:p>
          <a:p>
            <a:pPr marL="114300" indent="0">
              <a:buNone/>
            </a:pPr>
            <a:r>
              <a:rPr lang="vi-VN" sz="2400" dirty="0">
                <a:latin typeface="Times New Roman" panose="02020603050405020304" pitchFamily="18" charset="0"/>
                <a:cs typeface="Times New Roman" panose="02020603050405020304" pitchFamily="18" charset="0"/>
              </a:rPr>
              <a:t>Các lớp extends từ lớp Throwable ngoại trừ RuntimeException và Error  được gọi là checked exception, ví dụ như Exception, SQLException vv. Các  checked exception được kiểm tra tại compile-time</a:t>
            </a:r>
          </a:p>
          <a:p>
            <a:pPr marL="114300" indent="0">
              <a:buNone/>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grpSp>
        <p:nvGrpSpPr>
          <p:cNvPr id="7" name="object 4"/>
          <p:cNvGrpSpPr/>
          <p:nvPr/>
        </p:nvGrpSpPr>
        <p:grpSpPr>
          <a:xfrm>
            <a:off x="3972406" y="2282889"/>
            <a:ext cx="7925304" cy="3602904"/>
            <a:chOff x="1350263" y="2825495"/>
            <a:chExt cx="8813800" cy="3957954"/>
          </a:xfrm>
        </p:grpSpPr>
        <p:sp>
          <p:nvSpPr>
            <p:cNvPr id="8" name="object 5"/>
            <p:cNvSpPr/>
            <p:nvPr/>
          </p:nvSpPr>
          <p:spPr>
            <a:xfrm>
              <a:off x="1362455" y="2837686"/>
              <a:ext cx="8788908" cy="3933444"/>
            </a:xfrm>
            <a:prstGeom prst="rect">
              <a:avLst/>
            </a:prstGeom>
            <a:blipFill>
              <a:blip r:embed="rId5" cstate="print"/>
              <a:stretch>
                <a:fillRect/>
              </a:stretch>
            </a:blipFill>
          </p:spPr>
          <p:txBody>
            <a:bodyPr wrap="square" lIns="0" tIns="0" rIns="0" bIns="0" rtlCol="0"/>
            <a:lstStyle/>
            <a:p>
              <a:endParaRPr/>
            </a:p>
          </p:txBody>
        </p:sp>
        <p:sp>
          <p:nvSpPr>
            <p:cNvPr id="9" name="object 6"/>
            <p:cNvSpPr/>
            <p:nvPr/>
          </p:nvSpPr>
          <p:spPr>
            <a:xfrm>
              <a:off x="1356359" y="2831591"/>
              <a:ext cx="8801100" cy="3945890"/>
            </a:xfrm>
            <a:custGeom>
              <a:avLst/>
              <a:gdLst/>
              <a:ahLst/>
              <a:cxnLst/>
              <a:rect l="l" t="t" r="r" b="b"/>
              <a:pathLst>
                <a:path w="8801100" h="3945890">
                  <a:moveTo>
                    <a:pt x="0" y="3945636"/>
                  </a:moveTo>
                  <a:lnTo>
                    <a:pt x="8801100" y="3945636"/>
                  </a:lnTo>
                  <a:lnTo>
                    <a:pt x="8801100" y="0"/>
                  </a:lnTo>
                  <a:lnTo>
                    <a:pt x="0" y="0"/>
                  </a:lnTo>
                  <a:lnTo>
                    <a:pt x="0" y="3945636"/>
                  </a:lnTo>
                  <a:close/>
                </a:path>
              </a:pathLst>
            </a:custGeom>
            <a:ln w="12192">
              <a:solidFill>
                <a:srgbClr val="4471C4"/>
              </a:solidFill>
            </a:ln>
          </p:spPr>
          <p:txBody>
            <a:bodyPr wrap="square" lIns="0" tIns="0" rIns="0" bIns="0" rtlCol="0"/>
            <a:lstStyle/>
            <a:p>
              <a:endParaRPr/>
            </a:p>
          </p:txBody>
        </p:sp>
      </p:grpSp>
    </p:spTree>
    <p:extLst>
      <p:ext uri="{BB962C8B-B14F-4D97-AF65-F5344CB8AC3E}">
        <p14:creationId xmlns:p14="http://schemas.microsoft.com/office/powerpoint/2010/main" val="101868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fontScale="90000"/>
          </a:bodyPr>
          <a:lstStyle/>
          <a:p>
            <a:r>
              <a:rPr lang="en-US" sz="2800" b="1" dirty="0" err="1">
                <a:latin typeface="Times New Roman" panose="02020603050405020304" pitchFamily="18" charset="0"/>
                <a:cs typeface="Times New Roman" panose="02020603050405020304" pitchFamily="18" charset="0"/>
              </a:rPr>
              <a:t>Sự</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nhau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giữa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ngoại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lệ</a:t>
            </a:r>
            <a:r>
              <a:rPr lang="en-US" sz="2800" b="1" dirty="0">
                <a:latin typeface="Times New Roman" panose="02020603050405020304" pitchFamily="18" charset="0"/>
                <a:cs typeface="Times New Roman" panose="02020603050405020304" pitchFamily="18" charset="0"/>
              </a:rPr>
              <a:t> checked &amp; unchecked (</a:t>
            </a:r>
            <a:r>
              <a:rPr lang="en-US" sz="2800" b="1" dirty="0" err="1">
                <a:latin typeface="Times New Roman" panose="02020603050405020304" pitchFamily="18" charset="0"/>
                <a:cs typeface="Times New Roman" panose="02020603050405020304" pitchFamily="18" charset="0"/>
              </a:rPr>
              <a:t>tiếp</a:t>
            </a:r>
            <a:r>
              <a:rPr lang="en-US" sz="2800" b="1" dirty="0">
                <a:latin typeface="Times New Roman" panose="02020603050405020304" pitchFamily="18" charset="0"/>
                <a:cs typeface="Times New Roman" panose="02020603050405020304" pitchFamily="18" charset="0"/>
              </a:rPr>
              <a:t>)</a:t>
            </a:r>
          </a:p>
        </p:txBody>
      </p:sp>
      <p:sp>
        <p:nvSpPr>
          <p:cNvPr id="4" name="Text Placeholder 3"/>
          <p:cNvSpPr>
            <a:spLocks noGrp="1"/>
          </p:cNvSpPr>
          <p:nvPr>
            <p:ph type="body" idx="1"/>
          </p:nvPr>
        </p:nvSpPr>
        <p:spPr>
          <a:xfrm>
            <a:off x="838201" y="1458931"/>
            <a:ext cx="3544614" cy="539907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2. Unchecked Exception</a:t>
            </a:r>
          </a:p>
          <a:p>
            <a:pPr marL="114300" indent="0">
              <a:buNone/>
            </a:pPr>
            <a:r>
              <a:rPr lang="vi-VN" sz="2400" dirty="0">
                <a:latin typeface="Times New Roman" panose="02020603050405020304" pitchFamily="18" charset="0"/>
                <a:cs typeface="Times New Roman" panose="02020603050405020304" pitchFamily="18" charset="0"/>
              </a:rPr>
              <a:t>Các lớp extends từ RuntimeException được gọi là unchecked exception, ví  dụ: ArithmeticException, NullPointerException,  ArrayIndexOutOfBoundsException,... Các ngoại lệ unchecked không được  kiểm tra tại compile-time mà chúng được kiểm tra tại runtime.</a:t>
            </a:r>
          </a:p>
          <a:p>
            <a:pPr marL="114300" indent="0">
              <a:buNone/>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grpSp>
        <p:nvGrpSpPr>
          <p:cNvPr id="7" name="object 4"/>
          <p:cNvGrpSpPr/>
          <p:nvPr/>
        </p:nvGrpSpPr>
        <p:grpSpPr>
          <a:xfrm>
            <a:off x="4270889" y="1986132"/>
            <a:ext cx="7612622" cy="3802804"/>
            <a:chOff x="2257044" y="3360420"/>
            <a:chExt cx="6779259" cy="3316604"/>
          </a:xfrm>
        </p:grpSpPr>
        <p:sp>
          <p:nvSpPr>
            <p:cNvPr id="8" name="object 5"/>
            <p:cNvSpPr/>
            <p:nvPr/>
          </p:nvSpPr>
          <p:spPr>
            <a:xfrm>
              <a:off x="2269236" y="3372612"/>
              <a:ext cx="6623897" cy="3291840"/>
            </a:xfrm>
            <a:prstGeom prst="rect">
              <a:avLst/>
            </a:prstGeom>
            <a:blipFill>
              <a:blip r:embed="rId5" cstate="print"/>
              <a:stretch>
                <a:fillRect/>
              </a:stretch>
            </a:blipFill>
          </p:spPr>
          <p:txBody>
            <a:bodyPr wrap="square" lIns="0" tIns="0" rIns="0" bIns="0" rtlCol="0"/>
            <a:lstStyle/>
            <a:p>
              <a:endParaRPr/>
            </a:p>
          </p:txBody>
        </p:sp>
        <p:sp>
          <p:nvSpPr>
            <p:cNvPr id="9" name="object 6"/>
            <p:cNvSpPr/>
            <p:nvPr/>
          </p:nvSpPr>
          <p:spPr>
            <a:xfrm>
              <a:off x="2263140" y="3366516"/>
              <a:ext cx="6766559" cy="3304540"/>
            </a:xfrm>
            <a:custGeom>
              <a:avLst/>
              <a:gdLst/>
              <a:ahLst/>
              <a:cxnLst/>
              <a:rect l="l" t="t" r="r" b="b"/>
              <a:pathLst>
                <a:path w="6766559" h="3304540">
                  <a:moveTo>
                    <a:pt x="0" y="3304032"/>
                  </a:moveTo>
                  <a:lnTo>
                    <a:pt x="6766559" y="3304032"/>
                  </a:lnTo>
                  <a:lnTo>
                    <a:pt x="6766559" y="0"/>
                  </a:lnTo>
                  <a:lnTo>
                    <a:pt x="0" y="0"/>
                  </a:lnTo>
                  <a:lnTo>
                    <a:pt x="0" y="3304032"/>
                  </a:lnTo>
                  <a:close/>
                </a:path>
              </a:pathLst>
            </a:custGeom>
            <a:ln w="12192">
              <a:solidFill>
                <a:srgbClr val="4471C4"/>
              </a:solidFill>
            </a:ln>
          </p:spPr>
          <p:txBody>
            <a:bodyPr wrap="square" lIns="0" tIns="0" rIns="0" bIns="0" rtlCol="0"/>
            <a:lstStyle/>
            <a:p>
              <a:endParaRPr/>
            </a:p>
          </p:txBody>
        </p:sp>
      </p:grpSp>
    </p:spTree>
    <p:extLst>
      <p:ext uri="{BB962C8B-B14F-4D97-AF65-F5344CB8AC3E}">
        <p14:creationId xmlns:p14="http://schemas.microsoft.com/office/powerpoint/2010/main" val="1086230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fontScale="90000"/>
          </a:bodyPr>
          <a:lstStyle/>
          <a:p>
            <a:r>
              <a:rPr lang="en-US" sz="2800" b="1" dirty="0" err="1">
                <a:latin typeface="Times New Roman" panose="02020603050405020304" pitchFamily="18" charset="0"/>
                <a:cs typeface="Times New Roman" panose="02020603050405020304" pitchFamily="18" charset="0"/>
              </a:rPr>
              <a:t>Sự</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nhau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giữa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ngoại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lệ</a:t>
            </a:r>
            <a:r>
              <a:rPr lang="en-US" sz="2800" b="1" dirty="0">
                <a:latin typeface="Times New Roman" panose="02020603050405020304" pitchFamily="18" charset="0"/>
                <a:cs typeface="Times New Roman" panose="02020603050405020304" pitchFamily="18" charset="0"/>
              </a:rPr>
              <a:t> checked &amp; unchecked (</a:t>
            </a:r>
            <a:r>
              <a:rPr lang="en-US" sz="2800" b="1" dirty="0" err="1">
                <a:latin typeface="Times New Roman" panose="02020603050405020304" pitchFamily="18" charset="0"/>
                <a:cs typeface="Times New Roman" panose="02020603050405020304" pitchFamily="18" charset="0"/>
              </a:rPr>
              <a:t>tiếp</a:t>
            </a:r>
            <a:r>
              <a:rPr lang="en-US" sz="2800" b="1" dirty="0">
                <a:latin typeface="Times New Roman" panose="02020603050405020304" pitchFamily="18" charset="0"/>
                <a:cs typeface="Times New Roman" panose="02020603050405020304" pitchFamily="18" charset="0"/>
              </a:rPr>
              <a:t>)</a:t>
            </a:r>
          </a:p>
        </p:txBody>
      </p:sp>
      <p:sp>
        <p:nvSpPr>
          <p:cNvPr id="4" name="Text Placeholder 3"/>
          <p:cNvSpPr>
            <a:spLocks noGrp="1"/>
          </p:cNvSpPr>
          <p:nvPr>
            <p:ph type="body" idx="1"/>
          </p:nvPr>
        </p:nvSpPr>
        <p:spPr>
          <a:xfrm>
            <a:off x="838200" y="1613043"/>
            <a:ext cx="5448300" cy="1636343"/>
          </a:xfrm>
        </p:spPr>
        <p:txBody>
          <a:bodyPr>
            <a:normAutofit lnSpcReduction="10000"/>
          </a:bodyPr>
          <a:lstStyle/>
          <a:p>
            <a:pPr marL="114300" indent="0">
              <a:buNone/>
            </a:pPr>
            <a:r>
              <a:rPr lang="vi-VN" sz="2400" b="1" dirty="0">
                <a:latin typeface="Times New Roman" panose="02020603050405020304" pitchFamily="18" charset="0"/>
                <a:cs typeface="Times New Roman" panose="02020603050405020304" pitchFamily="18" charset="0"/>
              </a:rPr>
              <a:t>3. Error</a:t>
            </a:r>
          </a:p>
          <a:p>
            <a:pPr marL="114300" indent="0">
              <a:buNone/>
            </a:pPr>
            <a:r>
              <a:rPr lang="vi-VN" sz="2400" dirty="0">
                <a:latin typeface="Times New Roman" panose="02020603050405020304" pitchFamily="18" charset="0"/>
                <a:cs typeface="Times New Roman" panose="02020603050405020304" pitchFamily="18" charset="0"/>
              </a:rPr>
              <a:t>Error là lỗi không thể cứu chữa được, ví dụ: OutOfMemoryError,  VirtualMachineError, AssertionError</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114300" indent="0">
              <a:buNone/>
            </a:pPr>
            <a:endParaRPr lang="vi-VN" sz="2400" dirty="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8" name="Text Placeholder 3"/>
          <p:cNvSpPr txBox="1">
            <a:spLocks/>
          </p:cNvSpPr>
          <p:nvPr/>
        </p:nvSpPr>
        <p:spPr>
          <a:xfrm>
            <a:off x="6094899" y="1693942"/>
            <a:ext cx="4615543" cy="4563920"/>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Oi"/>
                <a:ea typeface="Oi"/>
                <a:cs typeface="Oi"/>
                <a:sym typeface="O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Oi"/>
                <a:ea typeface="Oi"/>
                <a:cs typeface="Oi"/>
                <a:sym typeface="O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pPr>
              <a:buFont typeface="Wingdings" panose="05000000000000000000" pitchFamily="2" charset="2"/>
              <a:buChar char="Ø"/>
            </a:pPr>
            <a:r>
              <a:rPr lang="en-US" sz="2400" b="1" dirty="0" err="1" smtClean="0">
                <a:latin typeface="Times New Roman" panose="02020603050405020304" pitchFamily="18" charset="0"/>
                <a:cs typeface="Times New Roman" panose="02020603050405020304" pitchFamily="18" charset="0"/>
              </a:rPr>
              <a:t>Một</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số</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ngoại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lệ</a:t>
            </a:r>
            <a:r>
              <a:rPr lang="en-US" sz="2400" b="1" dirty="0" smtClean="0">
                <a:latin typeface="Times New Roman" panose="02020603050405020304" pitchFamily="18" charset="0"/>
                <a:cs typeface="Times New Roman" panose="02020603050405020304" pitchFamily="18" charset="0"/>
              </a:rPr>
              <a:t> ‘checked’:</a:t>
            </a:r>
          </a:p>
          <a:p>
            <a:r>
              <a:rPr lang="en-US" sz="2400" dirty="0" err="1" smtClean="0">
                <a:latin typeface="Times New Roman" panose="02020603050405020304" pitchFamily="18" charset="0"/>
                <a:cs typeface="Times New Roman" panose="02020603050405020304" pitchFamily="18" charset="0"/>
              </a:rPr>
              <a:t>ClassNotFoundException</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IOException</a:t>
            </a:r>
            <a:endParaRPr lang="en-US" sz="2400" dirty="0" smtClean="0">
              <a:latin typeface="Times New Roman" panose="02020603050405020304" pitchFamily="18" charset="0"/>
              <a:cs typeface="Times New Roman" panose="02020603050405020304" pitchFamily="18" charset="0"/>
            </a:endParaRPr>
          </a:p>
          <a:p>
            <a:pPr lvl="1"/>
            <a:r>
              <a:rPr lang="en-US" sz="2000" dirty="0" err="1" smtClean="0">
                <a:latin typeface="Times New Roman" panose="02020603050405020304" pitchFamily="18" charset="0"/>
                <a:cs typeface="Times New Roman" panose="02020603050405020304" pitchFamily="18" charset="0"/>
              </a:rPr>
              <a:t>FileNotFoundException</a:t>
            </a:r>
            <a:endParaRPr lang="en-US" sz="2000" dirty="0" smtClean="0">
              <a:latin typeface="Times New Roman" panose="02020603050405020304" pitchFamily="18" charset="0"/>
              <a:cs typeface="Times New Roman" panose="02020603050405020304" pitchFamily="18" charset="0"/>
            </a:endParaRPr>
          </a:p>
          <a:p>
            <a:pPr lvl="1"/>
            <a:r>
              <a:rPr lang="en-US" sz="2000" dirty="0" err="1" smtClean="0">
                <a:latin typeface="Times New Roman" panose="02020603050405020304" pitchFamily="18" charset="0"/>
                <a:cs typeface="Times New Roman" panose="02020603050405020304" pitchFamily="18" charset="0"/>
              </a:rPr>
              <a:t>EOFException</a:t>
            </a:r>
            <a:endParaRPr lang="en-US" sz="20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err="1" smtClean="0">
                <a:latin typeface="Times New Roman" panose="02020603050405020304" pitchFamily="18" charset="0"/>
                <a:cs typeface="Times New Roman" panose="02020603050405020304" pitchFamily="18" charset="0"/>
              </a:rPr>
              <a:t>Một</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số</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ngoại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lệ</a:t>
            </a:r>
            <a:r>
              <a:rPr lang="en-US" sz="2400" b="1" dirty="0" smtClean="0">
                <a:latin typeface="Times New Roman" panose="02020603050405020304" pitchFamily="18" charset="0"/>
                <a:cs typeface="Times New Roman" panose="02020603050405020304" pitchFamily="18" charset="0"/>
              </a:rPr>
              <a:t> ‘unchecked’:</a:t>
            </a:r>
          </a:p>
          <a:p>
            <a:r>
              <a:rPr lang="en-US" sz="2400" dirty="0" err="1" smtClean="0">
                <a:latin typeface="Times New Roman" panose="02020603050405020304" pitchFamily="18" charset="0"/>
                <a:cs typeface="Times New Roman" panose="02020603050405020304" pitchFamily="18" charset="0"/>
              </a:rPr>
              <a:t>ArithmeticException</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IllegalArgumentException</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IndexOutOfBoundException</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NullPointerException</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InputMismatchException</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47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Các kịch bản phổ biến nơi ngoại lệ có thể xảy ra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r>
              <a:rPr lang="en-US" sz="2400" dirty="0">
                <a:latin typeface="Times New Roman" panose="02020603050405020304" pitchFamily="18" charset="0"/>
                <a:cs typeface="Times New Roman" panose="02020603050405020304" pitchFamily="18" charset="0"/>
              </a:rPr>
              <a:t> unchecked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xảy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a:t>
            </a:r>
          </a:p>
          <a:p>
            <a:pPr marL="114300" indent="0">
              <a:buNone/>
            </a:pPr>
            <a:r>
              <a:rPr lang="en-US" sz="2400" b="1" dirty="0" smtClean="0">
                <a:latin typeface="Times New Roman" panose="02020603050405020304" pitchFamily="18" charset="0"/>
                <a:cs typeface="Times New Roman" panose="02020603050405020304" pitchFamily="18" charset="0"/>
              </a:rPr>
              <a:t>1) </a:t>
            </a:r>
            <a:r>
              <a:rPr lang="en-US" sz="2400" b="1" dirty="0" err="1" smtClean="0">
                <a:latin typeface="Times New Roman" panose="02020603050405020304" pitchFamily="18" charset="0"/>
                <a:cs typeface="Times New Roman" panose="02020603050405020304" pitchFamily="18" charset="0"/>
              </a:rPr>
              <a:t>Kịch</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bản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ArithmeticException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xảy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ra</a:t>
            </a:r>
            <a:endParaRPr lang="en-US" sz="2400" b="1" dirty="0">
              <a:latin typeface="Times New Roman" panose="02020603050405020304" pitchFamily="18" charset="0"/>
              <a:cs typeface="Times New Roman" panose="02020603050405020304" pitchFamily="18" charset="0"/>
            </a:endParaRPr>
          </a:p>
          <a:p>
            <a:pPr marL="114300" indent="0">
              <a:buNone/>
            </a:pP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ta chia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0, </a:t>
            </a:r>
            <a:r>
              <a:rPr lang="en-US" sz="2400" dirty="0" err="1">
                <a:latin typeface="Times New Roman" panose="02020603050405020304" pitchFamily="18" charset="0"/>
                <a:cs typeface="Times New Roman" panose="02020603050405020304" pitchFamily="18" charset="0"/>
              </a:rPr>
              <a:t>xảy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ArithmeticException</a:t>
            </a:r>
            <a:r>
              <a:rPr lang="en-US" sz="2400" dirty="0">
                <a:latin typeface="Times New Roman" panose="02020603050405020304" pitchFamily="18" charset="0"/>
                <a:cs typeface="Times New Roman" panose="02020603050405020304" pitchFamily="18" charset="0"/>
              </a:rPr>
              <a:t>.</a:t>
            </a: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buNone/>
            </a:pPr>
            <a:r>
              <a:rPr lang="en-US" sz="2400" b="1" dirty="0" smtClean="0">
                <a:latin typeface="Times New Roman" panose="02020603050405020304" pitchFamily="18" charset="0"/>
                <a:cs typeface="Times New Roman" panose="02020603050405020304" pitchFamily="18" charset="0"/>
              </a:rPr>
              <a:t>2) </a:t>
            </a:r>
            <a:r>
              <a:rPr lang="en-US" sz="2400" b="1" dirty="0" err="1" smtClean="0">
                <a:latin typeface="Times New Roman" panose="02020603050405020304" pitchFamily="18" charset="0"/>
                <a:cs typeface="Times New Roman" panose="02020603050405020304" pitchFamily="18" charset="0"/>
              </a:rPr>
              <a:t>Kịch</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bản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NullPointerException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xảy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ra</a:t>
            </a:r>
            <a:endParaRPr lang="en-US" sz="2400" b="1" dirty="0">
              <a:latin typeface="Times New Roman" panose="02020603050405020304" pitchFamily="18" charset="0"/>
              <a:cs typeface="Times New Roman" panose="02020603050405020304" pitchFamily="18" charset="0"/>
            </a:endParaRPr>
          </a:p>
          <a:p>
            <a:pPr marL="114300" indent="0">
              <a:buNone/>
            </a:pP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null ,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xảy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NullPointerException</a:t>
            </a:r>
            <a:r>
              <a:rPr lang="en-US" sz="2400" dirty="0">
                <a:latin typeface="Times New Roman" panose="02020603050405020304" pitchFamily="18" charset="0"/>
                <a:cs typeface="Times New Roman" panose="02020603050405020304" pitchFamily="18" charset="0"/>
              </a:rPr>
              <a:t>.</a:t>
            </a:r>
          </a:p>
          <a:p>
            <a:pPr marL="114300" indent="0">
              <a:buNone/>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1035306" y="3100447"/>
            <a:ext cx="4568449" cy="657106"/>
          </a:xfrm>
          <a:prstGeom prst="rect">
            <a:avLst/>
          </a:prstGeom>
        </p:spPr>
      </p:pic>
      <p:pic>
        <p:nvPicPr>
          <p:cNvPr id="6" name="Picture 5"/>
          <p:cNvPicPr>
            <a:picLocks noChangeAspect="1"/>
          </p:cNvPicPr>
          <p:nvPr/>
        </p:nvPicPr>
        <p:blipFill>
          <a:blip r:embed="rId6"/>
          <a:stretch>
            <a:fillRect/>
          </a:stretch>
        </p:blipFill>
        <p:spPr>
          <a:xfrm>
            <a:off x="1035306" y="5288214"/>
            <a:ext cx="7457053" cy="899615"/>
          </a:xfrm>
          <a:prstGeom prst="rect">
            <a:avLst/>
          </a:prstGeom>
        </p:spPr>
      </p:pic>
    </p:spTree>
    <p:extLst>
      <p:ext uri="{BB962C8B-B14F-4D97-AF65-F5344CB8AC3E}">
        <p14:creationId xmlns:p14="http://schemas.microsoft.com/office/powerpoint/2010/main" val="291666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Các kịch bản phổ biến nơi ngoại lệ có thể xảy ra (tiếp)</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r>
              <a:rPr lang="en-US" sz="2400" dirty="0">
                <a:latin typeface="Times New Roman" panose="02020603050405020304" pitchFamily="18" charset="0"/>
                <a:cs typeface="Times New Roman" panose="02020603050405020304" pitchFamily="18" charset="0"/>
              </a:rPr>
              <a:t> unchecked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xảy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a:t>
            </a:r>
          </a:p>
          <a:p>
            <a:pPr marL="114300" indent="0">
              <a:buNone/>
            </a:pPr>
            <a:r>
              <a:rPr lang="en-US" sz="2400" b="1" dirty="0" smtClean="0">
                <a:latin typeface="Times New Roman" panose="02020603050405020304" pitchFamily="18" charset="0"/>
                <a:cs typeface="Times New Roman" panose="02020603050405020304" pitchFamily="18" charset="0"/>
              </a:rPr>
              <a:t>3) </a:t>
            </a:r>
            <a:r>
              <a:rPr lang="en-US" sz="2400" b="1" dirty="0" err="1" smtClean="0">
                <a:latin typeface="Times New Roman" panose="02020603050405020304" pitchFamily="18" charset="0"/>
                <a:cs typeface="Times New Roman" panose="02020603050405020304" pitchFamily="18" charset="0"/>
              </a:rPr>
              <a:t>Kịch</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bản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NumberFormatException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xảy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ra</a:t>
            </a:r>
            <a:endParaRPr lang="en-US" sz="2400" b="1" dirty="0">
              <a:latin typeface="Times New Roman" panose="02020603050405020304" pitchFamily="18" charset="0"/>
              <a:cs typeface="Times New Roman" panose="02020603050405020304" pitchFamily="18" charset="0"/>
            </a:endParaRPr>
          </a:p>
          <a:p>
            <a:pPr marL="114300" indent="0">
              <a:buNone/>
            </a:pP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xảy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NumberFormatException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String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xảy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NumberFormatException</a:t>
            </a:r>
            <a:endParaRPr lang="en-US" sz="2400" dirty="0" smtClean="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buNone/>
            </a:pPr>
            <a:endParaRPr lang="en-US" sz="2400" b="1" dirty="0">
              <a:latin typeface="Times New Roman" panose="02020603050405020304" pitchFamily="18" charset="0"/>
              <a:cs typeface="Times New Roman" panose="02020603050405020304" pitchFamily="18" charset="0"/>
            </a:endParaRPr>
          </a:p>
          <a:p>
            <a:pPr marL="114300" indent="0">
              <a:buNone/>
            </a:pPr>
            <a:r>
              <a:rPr lang="en-US" sz="2400" b="1" dirty="0" smtClean="0">
                <a:latin typeface="Times New Roman" panose="02020603050405020304" pitchFamily="18" charset="0"/>
                <a:cs typeface="Times New Roman" panose="02020603050405020304" pitchFamily="18" charset="0"/>
              </a:rPr>
              <a:t>4) </a:t>
            </a:r>
            <a:r>
              <a:rPr lang="en-US" sz="2400" b="1" dirty="0" err="1" smtClean="0">
                <a:latin typeface="Times New Roman" panose="02020603050405020304" pitchFamily="18" charset="0"/>
                <a:cs typeface="Times New Roman" panose="02020603050405020304" pitchFamily="18" charset="0"/>
              </a:rPr>
              <a:t>Kịch</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bản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ArrayIndexOutOfBoundsException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xảy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ra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chèn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bất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kỳ</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giá</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trị</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nào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vào</a:t>
            </a:r>
            <a:r>
              <a:rPr lang="en-US" sz="2400" b="1" dirty="0">
                <a:latin typeface="Times New Roman" panose="02020603050405020304" pitchFamily="18" charset="0"/>
                <a:cs typeface="Times New Roman" panose="02020603050405020304" pitchFamily="18" charset="0"/>
              </a:rPr>
              <a:t> index </a:t>
            </a:r>
            <a:r>
              <a:rPr lang="en-US" sz="2400" b="1" dirty="0" err="1">
                <a:latin typeface="Times New Roman" panose="02020603050405020304" pitchFamily="18" charset="0"/>
                <a:cs typeface="Times New Roman" panose="02020603050405020304" pitchFamily="18" charset="0"/>
              </a:rPr>
              <a:t>sai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sẽ</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xảy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ra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ngoại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lệ</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ArrayIndexOutOfBoundsException</a:t>
            </a:r>
            <a:endParaRPr lang="en-US" sz="2400" b="1" dirty="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1070489" y="3771931"/>
            <a:ext cx="6045015" cy="723088"/>
          </a:xfrm>
          <a:prstGeom prst="rect">
            <a:avLst/>
          </a:prstGeom>
        </p:spPr>
      </p:pic>
      <p:pic>
        <p:nvPicPr>
          <p:cNvPr id="6" name="Picture 5"/>
          <p:cNvPicPr>
            <a:picLocks noChangeAspect="1"/>
          </p:cNvPicPr>
          <p:nvPr/>
        </p:nvPicPr>
        <p:blipFill>
          <a:blip r:embed="rId6"/>
          <a:stretch>
            <a:fillRect/>
          </a:stretch>
        </p:blipFill>
        <p:spPr>
          <a:xfrm>
            <a:off x="1070489" y="5496645"/>
            <a:ext cx="5477639" cy="714475"/>
          </a:xfrm>
          <a:prstGeom prst="rect">
            <a:avLst/>
          </a:prstGeom>
        </p:spPr>
      </p:pic>
    </p:spTree>
    <p:extLst>
      <p:ext uri="{BB962C8B-B14F-4D97-AF65-F5344CB8AC3E}">
        <p14:creationId xmlns:p14="http://schemas.microsoft.com/office/powerpoint/2010/main" val="195178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từ</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khóa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xử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lý</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ngoại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lệ</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2969467"/>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Có 5 từ khóa được sử dụng để xử lý ngoại lệ trong java, đó là:</a:t>
            </a:r>
          </a:p>
          <a:p>
            <a:pPr marL="571500" indent="-457200">
              <a:buFont typeface="+mj-lt"/>
              <a:buAutoNum type="arabicPeriod"/>
            </a:pPr>
            <a:r>
              <a:rPr lang="vi-VN" sz="2400" dirty="0">
                <a:latin typeface="Times New Roman" panose="02020603050405020304" pitchFamily="18" charset="0"/>
                <a:cs typeface="Times New Roman" panose="02020603050405020304" pitchFamily="18" charset="0"/>
              </a:rPr>
              <a:t>try</a:t>
            </a:r>
          </a:p>
          <a:p>
            <a:pPr marL="571500" indent="-457200">
              <a:buFont typeface="+mj-lt"/>
              <a:buAutoNum type="arabicPeriod"/>
            </a:pPr>
            <a:r>
              <a:rPr lang="vi-VN" sz="2400" dirty="0">
                <a:latin typeface="Times New Roman" panose="02020603050405020304" pitchFamily="18" charset="0"/>
                <a:cs typeface="Times New Roman" panose="02020603050405020304" pitchFamily="18" charset="0"/>
              </a:rPr>
              <a:t>catch</a:t>
            </a:r>
          </a:p>
          <a:p>
            <a:pPr marL="571500" indent="-457200">
              <a:buFont typeface="+mj-lt"/>
              <a:buAutoNum type="arabicPeriod"/>
            </a:pPr>
            <a:r>
              <a:rPr lang="vi-VN" sz="2400" dirty="0">
                <a:latin typeface="Times New Roman" panose="02020603050405020304" pitchFamily="18" charset="0"/>
                <a:cs typeface="Times New Roman" panose="02020603050405020304" pitchFamily="18" charset="0"/>
              </a:rPr>
              <a:t>finally</a:t>
            </a:r>
          </a:p>
          <a:p>
            <a:pPr marL="571500" indent="-457200">
              <a:buFont typeface="+mj-lt"/>
              <a:buAutoNum type="arabicPeriod"/>
            </a:pPr>
            <a:r>
              <a:rPr lang="vi-VN" sz="2400" dirty="0">
                <a:latin typeface="Times New Roman" panose="02020603050405020304" pitchFamily="18" charset="0"/>
                <a:cs typeface="Times New Roman" panose="02020603050405020304" pitchFamily="18" charset="0"/>
              </a:rPr>
              <a:t>throw</a:t>
            </a:r>
          </a:p>
          <a:p>
            <a:pPr marL="571500" indent="-457200">
              <a:buFont typeface="+mj-lt"/>
              <a:buAutoNum type="arabicPeriod"/>
            </a:pPr>
            <a:r>
              <a:rPr lang="vi-VN" sz="2400" dirty="0">
                <a:latin typeface="Times New Roman" panose="02020603050405020304" pitchFamily="18" charset="0"/>
                <a:cs typeface="Times New Roman" panose="02020603050405020304" pitchFamily="18" charset="0"/>
              </a:rPr>
              <a:t>throws</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37128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Khối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lệnh</a:t>
            </a:r>
            <a:r>
              <a:rPr lang="en-US" sz="2800" b="1" dirty="0">
                <a:latin typeface="Times New Roman" panose="02020603050405020304" pitchFamily="18" charset="0"/>
                <a:cs typeface="Times New Roman" panose="02020603050405020304" pitchFamily="18" charset="0"/>
              </a:rPr>
              <a:t> try-catch</a:t>
            </a: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Khối lệnh try trong java được sử dụng để chứa một đoạn code có thế xảy ra  một ngoại lệ. Nó phải được khai báo trong phương thức.</a:t>
            </a:r>
          </a:p>
          <a:p>
            <a:r>
              <a:rPr lang="vi-VN" sz="2400" dirty="0">
                <a:latin typeface="Times New Roman" panose="02020603050405020304" pitchFamily="18" charset="0"/>
                <a:cs typeface="Times New Roman" panose="02020603050405020304" pitchFamily="18" charset="0"/>
              </a:rPr>
              <a:t>Sau một khối lệnh </a:t>
            </a:r>
            <a:r>
              <a:rPr lang="vi-VN" sz="2400" b="1" dirty="0">
                <a:latin typeface="Times New Roman" panose="02020603050405020304" pitchFamily="18" charset="0"/>
                <a:cs typeface="Times New Roman" panose="02020603050405020304" pitchFamily="18" charset="0"/>
              </a:rPr>
              <a:t>try</a:t>
            </a:r>
            <a:r>
              <a:rPr lang="vi-VN" sz="2400" dirty="0">
                <a:latin typeface="Times New Roman" panose="02020603050405020304" pitchFamily="18" charset="0"/>
                <a:cs typeface="Times New Roman" panose="02020603050405020304" pitchFamily="18" charset="0"/>
              </a:rPr>
              <a:t> bạn phải khai báo khối lệnh </a:t>
            </a:r>
            <a:r>
              <a:rPr lang="vi-VN" sz="2400" b="1" dirty="0">
                <a:latin typeface="Times New Roman" panose="02020603050405020304" pitchFamily="18" charset="0"/>
                <a:cs typeface="Times New Roman" panose="02020603050405020304" pitchFamily="18" charset="0"/>
              </a:rPr>
              <a:t>catch</a:t>
            </a:r>
            <a:r>
              <a:rPr lang="vi-VN" sz="2400" dirty="0">
                <a:latin typeface="Times New Roman" panose="02020603050405020304" pitchFamily="18" charset="0"/>
                <a:cs typeface="Times New Roman" panose="02020603050405020304" pitchFamily="18" charset="0"/>
              </a:rPr>
              <a:t> hoặc </a:t>
            </a:r>
            <a:r>
              <a:rPr lang="vi-VN" sz="2400" b="1" dirty="0">
                <a:latin typeface="Times New Roman" panose="02020603050405020304" pitchFamily="18" charset="0"/>
                <a:cs typeface="Times New Roman" panose="02020603050405020304" pitchFamily="18" charset="0"/>
              </a:rPr>
              <a:t>finally</a:t>
            </a:r>
            <a:r>
              <a:rPr lang="vi-VN" sz="2400" dirty="0">
                <a:latin typeface="Times New Roman" panose="02020603050405020304" pitchFamily="18" charset="0"/>
                <a:cs typeface="Times New Roman" panose="02020603050405020304" pitchFamily="18" charset="0"/>
              </a:rPr>
              <a:t> hoặc  cả hai.</a:t>
            </a:r>
          </a:p>
          <a:p>
            <a:r>
              <a:rPr lang="vi-VN" sz="2400" dirty="0">
                <a:latin typeface="Times New Roman" panose="02020603050405020304" pitchFamily="18" charset="0"/>
                <a:cs typeface="Times New Roman" panose="02020603050405020304" pitchFamily="18" charset="0"/>
              </a:rPr>
              <a:t>Cú pháp</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2705267" y="3341966"/>
            <a:ext cx="5744419" cy="2091016"/>
          </a:xfrm>
          <a:prstGeom prst="rect">
            <a:avLst/>
          </a:prstGeom>
        </p:spPr>
      </p:pic>
    </p:spTree>
    <p:extLst>
      <p:ext uri="{BB962C8B-B14F-4D97-AF65-F5344CB8AC3E}">
        <p14:creationId xmlns:p14="http://schemas.microsoft.com/office/powerpoint/2010/main" val="37907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Ví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khối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lệnh</a:t>
            </a:r>
            <a:r>
              <a:rPr lang="en-US" sz="2800" b="1" dirty="0">
                <a:latin typeface="Times New Roman" panose="02020603050405020304" pitchFamily="18" charset="0"/>
                <a:cs typeface="Times New Roman" panose="02020603050405020304" pitchFamily="18" charset="0"/>
              </a:rPr>
              <a:t> try-catch</a:t>
            </a:r>
          </a:p>
        </p:txBody>
      </p:sp>
      <p:sp>
        <p:nvSpPr>
          <p:cNvPr id="4" name="Text Placeholder 3"/>
          <p:cNvSpPr>
            <a:spLocks noGrp="1"/>
          </p:cNvSpPr>
          <p:nvPr>
            <p:ph type="body" idx="1"/>
          </p:nvPr>
        </p:nvSpPr>
        <p:spPr>
          <a:xfrm>
            <a:off x="838200" y="1613043"/>
            <a:ext cx="10386848" cy="1561081"/>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Ví dụ</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pPr marL="114300" indent="0">
              <a:buNone/>
            </a:pPr>
            <a:r>
              <a:rPr lang="vi-VN" sz="2400" dirty="0">
                <a:latin typeface="Times New Roman" panose="02020603050405020304" pitchFamily="18" charset="0"/>
                <a:cs typeface="Times New Roman" panose="02020603050405020304" pitchFamily="18" charset="0"/>
              </a:rPr>
              <a:t>Câu lệnh </a:t>
            </a:r>
            <a:r>
              <a:rPr lang="en-US" sz="2400" dirty="0" err="1" smtClean="0">
                <a:latin typeface="Times New Roman" panose="02020603050405020304" pitchFamily="18" charset="0"/>
                <a:cs typeface="Times New Roman" panose="02020603050405020304" pitchFamily="18" charset="0"/>
              </a:rPr>
              <a:t>sau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gặp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đoạn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trình</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dù </a:t>
            </a:r>
            <a:r>
              <a:rPr lang="vi-VN" sz="2400" dirty="0">
                <a:latin typeface="Times New Roman" panose="02020603050405020304" pitchFamily="18" charset="0"/>
                <a:cs typeface="Times New Roman" panose="02020603050405020304" pitchFamily="18" charset="0"/>
              </a:rPr>
              <a:t>mẫu số b=0 hay b!=0.</a:t>
            </a:r>
          </a:p>
          <a:p>
            <a:pPr marL="114300" indent="0">
              <a:buNone/>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1731671" y="3328237"/>
            <a:ext cx="8599905" cy="2776701"/>
          </a:xfrm>
          <a:prstGeom prst="rect">
            <a:avLst/>
          </a:prstGeom>
        </p:spPr>
      </p:pic>
    </p:spTree>
    <p:extLst>
      <p:ext uri="{BB962C8B-B14F-4D97-AF65-F5344CB8AC3E}">
        <p14:creationId xmlns:p14="http://schemas.microsoft.com/office/powerpoint/2010/main" val="2100521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Khối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lệnh</a:t>
            </a:r>
            <a:r>
              <a:rPr lang="en-US" sz="2800" b="1" dirty="0">
                <a:latin typeface="Times New Roman" panose="02020603050405020304" pitchFamily="18" charset="0"/>
                <a:cs typeface="Times New Roman" panose="02020603050405020304" pitchFamily="18" charset="0"/>
              </a:rPr>
              <a:t> try-catch (</a:t>
            </a:r>
            <a:r>
              <a:rPr lang="en-US" sz="2800" b="1" dirty="0" err="1">
                <a:latin typeface="Times New Roman" panose="02020603050405020304" pitchFamily="18" charset="0"/>
                <a:cs typeface="Times New Roman" panose="02020603050405020304" pitchFamily="18" charset="0"/>
              </a:rPr>
              <a:t>tiếp</a:t>
            </a:r>
            <a:r>
              <a:rPr lang="en-US" sz="2800" b="1" dirty="0">
                <a:latin typeface="Times New Roman" panose="02020603050405020304" pitchFamily="18" charset="0"/>
                <a:cs typeface="Times New Roman" panose="02020603050405020304" pitchFamily="18" charset="0"/>
              </a:rPr>
              <a:t>)</a:t>
            </a: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Cú pháp của khối lệnh try-finally</a:t>
            </a:r>
          </a:p>
          <a:p>
            <a:pPr marL="114300" indent="0">
              <a:buNone/>
            </a:pPr>
            <a:endParaRPr lang="en-US" sz="2400" dirty="0" smtClean="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buNone/>
            </a:pPr>
            <a:endParaRPr lang="en-US" sz="2400" dirty="0" smtClean="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buNone/>
            </a:pPr>
            <a:endParaRPr lang="en-US" sz="2400" dirty="0" smtClean="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buNone/>
            </a:pPr>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Khối catch trong java được sử dụng để xử lý các Exception. Nó phải  được sử dụng sau khối try.</a:t>
            </a:r>
          </a:p>
          <a:p>
            <a:pPr marL="114300" indent="0">
              <a:buNone/>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2497300" y="2414427"/>
            <a:ext cx="6436494" cy="2645743"/>
          </a:xfrm>
          <a:prstGeom prst="rect">
            <a:avLst/>
          </a:prstGeom>
        </p:spPr>
      </p:pic>
    </p:spTree>
    <p:extLst>
      <p:ext uri="{BB962C8B-B14F-4D97-AF65-F5344CB8AC3E}">
        <p14:creationId xmlns:p14="http://schemas.microsoft.com/office/powerpoint/2010/main" val="321466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Vấn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đề</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không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có</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ngoại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xử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lý</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515007" y="1613043"/>
            <a:ext cx="11183007" cy="1949964"/>
          </a:xfrm>
        </p:spPr>
        <p:txBody>
          <a:bodyPr>
            <a:normAutofit/>
          </a:bodyPr>
          <a:lstStyle/>
          <a:p>
            <a:pPr marL="114300" indent="0">
              <a:buNone/>
            </a:pP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smtClean="0">
                <a:latin typeface="Times New Roman" panose="02020603050405020304" pitchFamily="18" charset="0"/>
                <a:cs typeface="Times New Roman" panose="02020603050405020304" pitchFamily="18" charset="0"/>
              </a:rPr>
              <a:t>: code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ngoại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lệ</a:t>
            </a:r>
            <a:endParaRPr lang="en-US" sz="2400" dirty="0" smtClean="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buNone/>
            </a:pPr>
            <a:r>
              <a:rPr lang="en-US" sz="2400" dirty="0" err="1" smtClean="0">
                <a:latin typeface="Times New Roman" panose="02020603050405020304" pitchFamily="18" charset="0"/>
                <a:cs typeface="Times New Roman" panose="02020603050405020304" pitchFamily="18" charset="0"/>
              </a:rPr>
              <a:t>Ví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a:t>
            </a:r>
            <a:r>
              <a:rPr lang="en-US" sz="2400" dirty="0" smtClean="0">
                <a:latin typeface="Times New Roman" panose="02020603050405020304" pitchFamily="18" charset="0"/>
                <a:cs typeface="Times New Roman" panose="02020603050405020304" pitchFamily="18" charset="0"/>
              </a:rPr>
              <a:t>: Code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ngoại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lệ</a:t>
            </a:r>
            <a:endParaRPr lang="en-US" sz="2400" dirty="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665992" y="2405130"/>
            <a:ext cx="10860016" cy="666843"/>
          </a:xfrm>
          <a:prstGeom prst="rect">
            <a:avLst/>
          </a:prstGeom>
        </p:spPr>
      </p:pic>
      <p:pic>
        <p:nvPicPr>
          <p:cNvPr id="6" name="Picture 5"/>
          <p:cNvPicPr>
            <a:picLocks noChangeAspect="1"/>
          </p:cNvPicPr>
          <p:nvPr/>
        </p:nvPicPr>
        <p:blipFill>
          <a:blip r:embed="rId6"/>
          <a:stretch>
            <a:fillRect/>
          </a:stretch>
        </p:blipFill>
        <p:spPr>
          <a:xfrm>
            <a:off x="1336964" y="3692134"/>
            <a:ext cx="9173855" cy="2800741"/>
          </a:xfrm>
          <a:prstGeom prst="rect">
            <a:avLst/>
          </a:prstGeom>
        </p:spPr>
      </p:pic>
    </p:spTree>
    <p:extLst>
      <p:ext uri="{BB962C8B-B14F-4D97-AF65-F5344CB8AC3E}">
        <p14:creationId xmlns:p14="http://schemas.microsoft.com/office/powerpoint/2010/main" val="1964312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smtClean="0">
                <a:latin typeface="Times New Roman" panose="02020603050405020304" pitchFamily="18" charset="0"/>
                <a:cs typeface="Times New Roman" panose="02020603050405020304" pitchFamily="18" charset="0"/>
              </a:rPr>
              <a:t>Nội</a:t>
            </a:r>
            <a:r>
              <a:rPr lang="en-US" sz="2800" b="1" dirty="0" smtClean="0">
                <a:latin typeface="Times New Roman" panose="02020603050405020304" pitchFamily="18" charset="0"/>
                <a:cs typeface="Times New Roman" panose="02020603050405020304" pitchFamily="18" charset="0"/>
              </a:rPr>
              <a:t> dung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Khái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niệm</a:t>
            </a:r>
            <a:r>
              <a:rPr lang="en-US" sz="2400" dirty="0">
                <a:latin typeface="Times New Roman" panose="02020603050405020304" pitchFamily="18" charset="0"/>
                <a:cs typeface="Times New Roman" panose="02020603050405020304" pitchFamily="18" charset="0"/>
              </a:rPr>
              <a:t> Exception Handling</a:t>
            </a: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Exception Handling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Java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endParaRPr lang="en-US" sz="2400" dirty="0">
              <a:latin typeface="Times New Roman" panose="02020603050405020304" pitchFamily="18" charset="0"/>
              <a:cs typeface="Times New Roman" panose="02020603050405020304" pitchFamily="18" charset="0"/>
            </a:endParaRP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xảy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endParaRPr lang="en-US" sz="2400" dirty="0">
              <a:latin typeface="Times New Roman" panose="02020603050405020304" pitchFamily="18" charset="0"/>
              <a:cs typeface="Times New Roman" panose="02020603050405020304" pitchFamily="18" charset="0"/>
            </a:endParaRP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try catch</a:t>
            </a:r>
          </a:p>
          <a:p>
            <a:pPr marL="571500" indent="-457200">
              <a:buFont typeface="+mj-lt"/>
              <a:buAutoNum type="arabicPeriod"/>
            </a:pPr>
            <a:r>
              <a:rPr lang="en-US" sz="2400" dirty="0">
                <a:latin typeface="Times New Roman" panose="02020603050405020304" pitchFamily="18" charset="0"/>
                <a:cs typeface="Times New Roman" panose="02020603050405020304" pitchFamily="18" charset="0"/>
              </a:rPr>
              <a:t>Case Studies</a:t>
            </a:r>
          </a:p>
          <a:p>
            <a:pPr marL="5715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01273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Đa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khối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lệnh</a:t>
            </a:r>
            <a:r>
              <a:rPr lang="en-US" sz="2800" b="1" dirty="0">
                <a:latin typeface="Times New Roman" panose="02020603050405020304" pitchFamily="18" charset="0"/>
                <a:cs typeface="Times New Roman" panose="02020603050405020304" pitchFamily="18" charset="0"/>
              </a:rPr>
              <a:t> catch</a:t>
            </a: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Dùng try có nhiều catch:</a:t>
            </a:r>
          </a:p>
          <a:p>
            <a:r>
              <a:rPr lang="vi-VN" sz="2400" dirty="0">
                <a:latin typeface="Times New Roman" panose="02020603050405020304" pitchFamily="18" charset="0"/>
                <a:cs typeface="Times New Roman" panose="02020603050405020304" pitchFamily="18" charset="0"/>
              </a:rPr>
              <a:t>Trong một đoạn code có thể có nhiều ngoại lệ xảy ra nên ta sẽ dùng nhiều  catch để xử lý các ngoại lệ đó.</a:t>
            </a:r>
          </a:p>
          <a:p>
            <a:r>
              <a:rPr lang="vi-VN" sz="2400" dirty="0">
                <a:latin typeface="Times New Roman" panose="02020603050405020304" pitchFamily="18" charset="0"/>
                <a:cs typeface="Times New Roman" panose="02020603050405020304" pitchFamily="18" charset="0"/>
              </a:rPr>
              <a:t>Các lệnh catch thường được viết theo thứ tự xuất hiện của ngoại lệ.</a:t>
            </a:r>
          </a:p>
          <a:p>
            <a:pPr marL="114300" indent="0">
              <a:buNone/>
            </a:pPr>
            <a:r>
              <a:rPr lang="vi-VN" sz="2400" b="1" dirty="0">
                <a:latin typeface="Times New Roman" panose="02020603050405020304" pitchFamily="18" charset="0"/>
                <a:cs typeface="Times New Roman" panose="02020603050405020304" pitchFamily="18" charset="0"/>
              </a:rPr>
              <a:t>Chú ý: </a:t>
            </a:r>
            <a:r>
              <a:rPr lang="vi-VN" sz="2400" dirty="0">
                <a:latin typeface="Times New Roman" panose="02020603050405020304" pitchFamily="18" charset="0"/>
                <a:cs typeface="Times New Roman" panose="02020603050405020304" pitchFamily="18" charset="0"/>
              </a:rPr>
              <a:t>Tất cả các ngoại lệ sẽ là lớp con của class Exception nên catch cuối  cùng sẽ là Exception.</a:t>
            </a:r>
          </a:p>
          <a:p>
            <a:pPr marL="114300" indent="0">
              <a:buNone/>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427702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Đa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khối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lệnh</a:t>
            </a:r>
            <a:r>
              <a:rPr lang="en-US" sz="2800" b="1" dirty="0">
                <a:latin typeface="Times New Roman" panose="02020603050405020304" pitchFamily="18" charset="0"/>
                <a:cs typeface="Times New Roman" panose="02020603050405020304" pitchFamily="18" charset="0"/>
              </a:rPr>
              <a:t> catch</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7" name="object 3"/>
          <p:cNvSpPr txBox="1"/>
          <p:nvPr/>
        </p:nvSpPr>
        <p:spPr>
          <a:xfrm>
            <a:off x="983144" y="1530494"/>
            <a:ext cx="5540375" cy="44307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36365C"/>
                </a:solidFill>
                <a:latin typeface="Times New Roman"/>
                <a:cs typeface="Times New Roman"/>
              </a:rPr>
              <a:t>Ví</a:t>
            </a:r>
            <a:r>
              <a:rPr sz="2800" b="1" spc="5" dirty="0">
                <a:solidFill>
                  <a:srgbClr val="36365C"/>
                </a:solidFill>
                <a:latin typeface="Times New Roman"/>
                <a:cs typeface="Times New Roman"/>
              </a:rPr>
              <a:t> </a:t>
            </a:r>
            <a:r>
              <a:rPr sz="2800" b="1" dirty="0" err="1">
                <a:solidFill>
                  <a:srgbClr val="36365C"/>
                </a:solidFill>
                <a:latin typeface="Times New Roman"/>
                <a:cs typeface="Times New Roman"/>
              </a:rPr>
              <a:t>dụ</a:t>
            </a:r>
            <a:r>
              <a:rPr sz="2800" b="1" dirty="0" smtClean="0">
                <a:solidFill>
                  <a:srgbClr val="36365C"/>
                </a:solidFill>
                <a:latin typeface="Times New Roman"/>
                <a:cs typeface="Times New Roman"/>
              </a:rPr>
              <a:t>:</a:t>
            </a:r>
            <a:endParaRPr sz="2950" dirty="0">
              <a:latin typeface="Times New Roman"/>
              <a:cs typeface="Times New Roman"/>
            </a:endParaRPr>
          </a:p>
        </p:txBody>
      </p:sp>
      <p:pic>
        <p:nvPicPr>
          <p:cNvPr id="2" name="Picture 1"/>
          <p:cNvPicPr>
            <a:picLocks noChangeAspect="1"/>
          </p:cNvPicPr>
          <p:nvPr/>
        </p:nvPicPr>
        <p:blipFill>
          <a:blip r:embed="rId5"/>
          <a:stretch>
            <a:fillRect/>
          </a:stretch>
        </p:blipFill>
        <p:spPr>
          <a:xfrm>
            <a:off x="2581652" y="1752029"/>
            <a:ext cx="7028695" cy="4136619"/>
          </a:xfrm>
          <a:prstGeom prst="rect">
            <a:avLst/>
          </a:prstGeom>
        </p:spPr>
      </p:pic>
    </p:spTree>
    <p:extLst>
      <p:ext uri="{BB962C8B-B14F-4D97-AF65-F5344CB8AC3E}">
        <p14:creationId xmlns:p14="http://schemas.microsoft.com/office/powerpoint/2010/main" val="417674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Đa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khối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lệnh</a:t>
            </a:r>
            <a:r>
              <a:rPr lang="en-US" sz="2800" b="1" dirty="0">
                <a:latin typeface="Times New Roman" panose="02020603050405020304" pitchFamily="18" charset="0"/>
                <a:cs typeface="Times New Roman" panose="02020603050405020304" pitchFamily="18" charset="0"/>
              </a:rPr>
              <a:t> catch</a:t>
            </a:r>
          </a:p>
        </p:txBody>
      </p:sp>
      <p:sp>
        <p:nvSpPr>
          <p:cNvPr id="4" name="Text Placeholder 3"/>
          <p:cNvSpPr>
            <a:spLocks noGrp="1"/>
          </p:cNvSpPr>
          <p:nvPr>
            <p:ph type="body" idx="1"/>
          </p:nvPr>
        </p:nvSpPr>
        <p:spPr>
          <a:xfrm>
            <a:off x="838200" y="1613043"/>
            <a:ext cx="10515600" cy="572784"/>
          </a:xfrm>
        </p:spPr>
        <p:txBody>
          <a:bodyPr>
            <a:normAutofit/>
          </a:bodyPr>
          <a:lstStyle/>
          <a:p>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try </a:t>
            </a:r>
            <a:r>
              <a:rPr lang="en-US" sz="2400" dirty="0" err="1">
                <a:latin typeface="Times New Roman" panose="02020603050405020304" pitchFamily="18" charset="0"/>
                <a:cs typeface="Times New Roman" panose="02020603050405020304" pitchFamily="18" charset="0"/>
              </a:rPr>
              <a:t>lồng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7" name="object 4"/>
          <p:cNvSpPr/>
          <p:nvPr/>
        </p:nvSpPr>
        <p:spPr>
          <a:xfrm>
            <a:off x="3970226" y="1458930"/>
            <a:ext cx="6342887" cy="4540167"/>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11605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Đa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khối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lệnh</a:t>
            </a:r>
            <a:r>
              <a:rPr lang="en-US" sz="2800" b="1" dirty="0">
                <a:latin typeface="Times New Roman" panose="02020603050405020304" pitchFamily="18" charset="0"/>
                <a:cs typeface="Times New Roman" panose="02020603050405020304" pitchFamily="18" charset="0"/>
              </a:rPr>
              <a:t> catch (</a:t>
            </a:r>
            <a:r>
              <a:rPr lang="en-US" sz="2800" b="1" dirty="0" err="1">
                <a:latin typeface="Times New Roman" panose="02020603050405020304" pitchFamily="18" charset="0"/>
                <a:cs typeface="Times New Roman" panose="02020603050405020304" pitchFamily="18" charset="0"/>
              </a:rPr>
              <a:t>tiếp</a:t>
            </a:r>
            <a:r>
              <a:rPr lang="en-US" sz="2800" b="1" dirty="0">
                <a:latin typeface="Times New Roman" panose="02020603050405020304" pitchFamily="18" charset="0"/>
                <a:cs typeface="Times New Roman" panose="02020603050405020304" pitchFamily="18" charset="0"/>
              </a:rPr>
              <a:t>)</a:t>
            </a:r>
          </a:p>
        </p:txBody>
      </p:sp>
      <p:sp>
        <p:nvSpPr>
          <p:cNvPr id="4" name="Text Placeholder 3"/>
          <p:cNvSpPr>
            <a:spLocks noGrp="1"/>
          </p:cNvSpPr>
          <p:nvPr>
            <p:ph type="body" idx="1"/>
          </p:nvPr>
        </p:nvSpPr>
        <p:spPr>
          <a:xfrm>
            <a:off x="838200" y="1613043"/>
            <a:ext cx="10515600" cy="2616057"/>
          </a:xfrm>
        </p:spPr>
        <p:txBody>
          <a:bodyPr>
            <a:normAutofit/>
          </a:bodyPr>
          <a:lstStyle/>
          <a:p>
            <a:r>
              <a:rPr lang="vi-VN" sz="2400" dirty="0">
                <a:latin typeface="Times New Roman" panose="02020603050405020304" pitchFamily="18" charset="0"/>
                <a:cs typeface="Times New Roman" panose="02020603050405020304" pitchFamily="18" charset="0"/>
              </a:rPr>
              <a:t>Quy tắc:</a:t>
            </a: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Vào một thời điểm chỉ xảy ra một ngoại lệ và tại một thời điểm chỉ có một  khối catch được thực thi.</a:t>
            </a: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Tất cả các khối catch phải được sắp xếp từ cụ thể nhất đến chung nhất, tức là  phải khai báo khối lệnh catch để xử lý lỗi ArithmeticException trước khi khai  báo catch để xử lý lỗi Exception.</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5402892" y="3743726"/>
            <a:ext cx="4915139" cy="3033938"/>
          </a:xfrm>
          <a:prstGeom prst="rect">
            <a:avLst/>
          </a:prstGeom>
        </p:spPr>
      </p:pic>
    </p:spTree>
    <p:extLst>
      <p:ext uri="{BB962C8B-B14F-4D97-AF65-F5344CB8AC3E}">
        <p14:creationId xmlns:p14="http://schemas.microsoft.com/office/powerpoint/2010/main" val="2912242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Từ</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khóa</a:t>
            </a:r>
            <a:r>
              <a:rPr lang="en-US" sz="2800" b="1" dirty="0">
                <a:latin typeface="Times New Roman" panose="02020603050405020304" pitchFamily="18" charset="0"/>
                <a:cs typeface="Times New Roman" panose="02020603050405020304" pitchFamily="18" charset="0"/>
              </a:rPr>
              <a:t> throw</a:t>
            </a:r>
          </a:p>
        </p:txBody>
      </p:sp>
      <p:sp>
        <p:nvSpPr>
          <p:cNvPr id="4" name="Text Placeholder 3"/>
          <p:cNvSpPr>
            <a:spLocks noGrp="1"/>
          </p:cNvSpPr>
          <p:nvPr>
            <p:ph type="body" idx="1"/>
          </p:nvPr>
        </p:nvSpPr>
        <p:spPr>
          <a:xfrm>
            <a:off x="838200" y="1613043"/>
            <a:ext cx="10515600" cy="2730357"/>
          </a:xfrm>
        </p:spPr>
        <p:txBody>
          <a:bodyPr>
            <a:normAutofit/>
          </a:bodyPr>
          <a:lstStyle/>
          <a:p>
            <a:r>
              <a:rPr lang="vi-VN" sz="2400" dirty="0">
                <a:latin typeface="Times New Roman" panose="02020603050405020304" pitchFamily="18" charset="0"/>
                <a:cs typeface="Times New Roman" panose="02020603050405020304" pitchFamily="18" charset="0"/>
              </a:rPr>
              <a:t>Từ khoá throw trong java được sử dụng để ném ra một ngoại lệ cụ thể.  Chúng ta có thể ném một trong hai ngoại lệ checked hoặc unchecked trong  java bằng từ khóa throw. Từ khóa throw chủ yếu được sử dụng để ném  ngoại lệ tùy chỉnh (ngoại lệ do người dùng tự định nghĩa).</a:t>
            </a:r>
          </a:p>
          <a:p>
            <a:r>
              <a:rPr lang="vi-VN" sz="2400" dirty="0">
                <a:latin typeface="Times New Roman" panose="02020603050405020304" pitchFamily="18" charset="0"/>
                <a:cs typeface="Times New Roman" panose="02020603050405020304" pitchFamily="18" charset="0"/>
              </a:rPr>
              <a:t>Cú pháp:</a:t>
            </a:r>
          </a:p>
          <a:p>
            <a:pPr marL="114300" indent="0">
              <a:buNone/>
            </a:pPr>
            <a:r>
              <a:rPr lang="vi-VN" sz="2400" b="1" dirty="0">
                <a:latin typeface="Times New Roman" panose="02020603050405020304" pitchFamily="18" charset="0"/>
                <a:cs typeface="Times New Roman" panose="02020603050405020304" pitchFamily="18" charset="0"/>
              </a:rPr>
              <a:t>throw exception;</a:t>
            </a:r>
          </a:p>
          <a:p>
            <a:pPr marL="114300" indent="0">
              <a:buNone/>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669531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Từ</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khóa</a:t>
            </a:r>
            <a:r>
              <a:rPr lang="en-US" sz="2800" b="1" dirty="0">
                <a:latin typeface="Times New Roman" panose="02020603050405020304" pitchFamily="18" charset="0"/>
                <a:cs typeface="Times New Roman" panose="02020603050405020304" pitchFamily="18" charset="0"/>
              </a:rPr>
              <a:t> throw</a:t>
            </a: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Thông thường các exception sẽ được ‘ném’ ra bởi hệ thống Java runtime.  Tuy vậy ta vẫn có thể lập trình để ‘ném’ ra các ngoại lệ khi gặp một tình  huống nào đó trong khi lập trình.</a:t>
            </a:r>
          </a:p>
          <a:p>
            <a:r>
              <a:rPr lang="vi-VN" sz="2400" dirty="0">
                <a:latin typeface="Times New Roman" panose="02020603050405020304" pitchFamily="18" charset="0"/>
                <a:cs typeface="Times New Roman" panose="02020603050405020304" pitchFamily="18" charset="0"/>
              </a:rPr>
              <a:t>Trong một phương thức có thể throw nhiều ngoại lệ.</a:t>
            </a:r>
          </a:p>
          <a:p>
            <a:r>
              <a:rPr lang="vi-VN" sz="2400" dirty="0">
                <a:latin typeface="Times New Roman" panose="02020603050405020304" pitchFamily="18" charset="0"/>
                <a:cs typeface="Times New Roman" panose="02020603050405020304" pitchFamily="18" charset="0"/>
              </a:rPr>
              <a:t>Có 2 cách để ‘ném’ (throw) ra các ngoại lệ:</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Dùng toán tử new</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Đưa 1 tham số vào mệnh đề catch.</a:t>
            </a:r>
          </a:p>
          <a:p>
            <a:r>
              <a:rPr lang="vi-VN" sz="2400" dirty="0">
                <a:latin typeface="Times New Roman" panose="02020603050405020304" pitchFamily="18" charset="0"/>
                <a:cs typeface="Times New Roman" panose="02020603050405020304" pitchFamily="18" charset="0"/>
              </a:rPr>
              <a:t>Ví dụ:</a:t>
            </a:r>
          </a:p>
          <a:p>
            <a:pPr marL="571500" lvl="1" indent="0">
              <a:buNone/>
            </a:pPr>
            <a:r>
              <a:rPr lang="vi-VN" sz="2000" dirty="0">
                <a:latin typeface="Times New Roman" panose="02020603050405020304" pitchFamily="18" charset="0"/>
                <a:cs typeface="Times New Roman" panose="02020603050405020304" pitchFamily="18" charset="0"/>
              </a:rPr>
              <a:t>if (check==0)</a:t>
            </a:r>
          </a:p>
          <a:p>
            <a:pPr marL="571500" lvl="1" indent="0">
              <a:buNone/>
            </a:pPr>
            <a:r>
              <a:rPr lang="vi-VN" sz="2000" dirty="0">
                <a:latin typeface="Times New Roman" panose="02020603050405020304" pitchFamily="18" charset="0"/>
                <a:cs typeface="Times New Roman" panose="02020603050405020304" pitchFamily="18" charset="0"/>
              </a:rPr>
              <a:t>throw new NullPointerException();</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93208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Ví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Từ</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khóa</a:t>
            </a:r>
            <a:r>
              <a:rPr lang="en-US" sz="2800" b="1" dirty="0">
                <a:latin typeface="Times New Roman" panose="02020603050405020304" pitchFamily="18" charset="0"/>
                <a:cs typeface="Times New Roman" panose="02020603050405020304" pitchFamily="18" charset="0"/>
              </a:rPr>
              <a:t> throw</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2222625" y="1458930"/>
            <a:ext cx="7124849" cy="4811752"/>
          </a:xfrm>
          <a:prstGeom prst="rect">
            <a:avLst/>
          </a:prstGeom>
        </p:spPr>
      </p:pic>
    </p:spTree>
    <p:extLst>
      <p:ext uri="{BB962C8B-B14F-4D97-AF65-F5344CB8AC3E}">
        <p14:creationId xmlns:p14="http://schemas.microsoft.com/office/powerpoint/2010/main" val="53883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Ví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Từ</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khóa</a:t>
            </a:r>
            <a:r>
              <a:rPr lang="en-US" sz="2800" b="1" dirty="0">
                <a:latin typeface="Times New Roman" panose="02020603050405020304" pitchFamily="18" charset="0"/>
                <a:cs typeface="Times New Roman" panose="02020603050405020304" pitchFamily="18" charset="0"/>
              </a:rPr>
              <a:t> throw</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7" name="object 3"/>
          <p:cNvSpPr/>
          <p:nvPr/>
        </p:nvSpPr>
        <p:spPr>
          <a:xfrm>
            <a:off x="1866452" y="1458930"/>
            <a:ext cx="7866127" cy="4763194"/>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5556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Ví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Từ</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khóa</a:t>
            </a:r>
            <a:r>
              <a:rPr lang="en-US" sz="2800" b="1" dirty="0">
                <a:latin typeface="Times New Roman" panose="02020603050405020304" pitchFamily="18" charset="0"/>
                <a:cs typeface="Times New Roman" panose="02020603050405020304" pitchFamily="18" charset="0"/>
              </a:rPr>
              <a:t> throw</a:t>
            </a:r>
          </a:p>
        </p:txBody>
      </p:sp>
      <p:sp>
        <p:nvSpPr>
          <p:cNvPr id="4" name="Text Placeholder 3"/>
          <p:cNvSpPr>
            <a:spLocks noGrp="1"/>
          </p:cNvSpPr>
          <p:nvPr>
            <p:ph type="body" idx="1"/>
          </p:nvPr>
        </p:nvSpPr>
        <p:spPr>
          <a:xfrm>
            <a:off x="838200" y="1613043"/>
            <a:ext cx="10515600" cy="983200"/>
          </a:xfrm>
        </p:spPr>
        <p:txBody>
          <a:bodyPr>
            <a:normAutofit/>
          </a:bodyPr>
          <a:lstStyle/>
          <a:p>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viết</a:t>
            </a:r>
            <a:r>
              <a:rPr lang="en-US" sz="2400" dirty="0">
                <a:latin typeface="Times New Roman" panose="02020603050405020304" pitchFamily="18" charset="0"/>
                <a:cs typeface="Times New Roman" panose="02020603050405020304" pitchFamily="18" charset="0"/>
              </a:rPr>
              <a:t> class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riêng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thừa</a:t>
            </a:r>
            <a:r>
              <a:rPr lang="en-US" sz="2400" dirty="0">
                <a:latin typeface="Times New Roman" panose="02020603050405020304" pitchFamily="18" charset="0"/>
                <a:cs typeface="Times New Roman" panose="02020603050405020304" pitchFamily="18" charset="0"/>
              </a:rPr>
              <a:t> class Exception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Java:</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7" name="object 4"/>
          <p:cNvSpPr/>
          <p:nvPr/>
        </p:nvSpPr>
        <p:spPr>
          <a:xfrm>
            <a:off x="4606490" y="2185827"/>
            <a:ext cx="6040489" cy="4078339"/>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0669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Ví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Từ</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khóa</a:t>
            </a:r>
            <a:r>
              <a:rPr lang="en-US" sz="2800" b="1" dirty="0">
                <a:latin typeface="Times New Roman" panose="02020603050405020304" pitchFamily="18" charset="0"/>
                <a:cs typeface="Times New Roman" panose="02020603050405020304" pitchFamily="18" charset="0"/>
              </a:rPr>
              <a:t> throw</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7" name="object 3"/>
          <p:cNvSpPr/>
          <p:nvPr/>
        </p:nvSpPr>
        <p:spPr>
          <a:xfrm>
            <a:off x="2736458" y="1458930"/>
            <a:ext cx="6719083" cy="4668601"/>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5881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1) </a:t>
            </a:r>
            <a:r>
              <a:rPr lang="en-US" sz="2800" b="1" dirty="0" err="1" smtClean="0">
                <a:latin typeface="Times New Roman" panose="02020603050405020304" pitchFamily="18" charset="0"/>
                <a:cs typeface="Times New Roman" panose="02020603050405020304" pitchFamily="18" charset="0"/>
              </a:rPr>
              <a:t>Khái</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niệm</a:t>
            </a:r>
            <a:r>
              <a:rPr lang="en-US" sz="2800" b="1" dirty="0">
                <a:latin typeface="Times New Roman" panose="02020603050405020304" pitchFamily="18" charset="0"/>
                <a:cs typeface="Times New Roman" panose="02020603050405020304" pitchFamily="18" charset="0"/>
              </a:rPr>
              <a:t> Exception Handling</a:t>
            </a: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b="1" dirty="0">
                <a:latin typeface="Times New Roman" panose="02020603050405020304" pitchFamily="18" charset="0"/>
                <a:cs typeface="Times New Roman" panose="02020603050405020304" pitchFamily="18" charset="0"/>
              </a:rPr>
              <a:t>Exception Handling </a:t>
            </a:r>
            <a:r>
              <a:rPr lang="vi-VN" sz="2400" dirty="0">
                <a:latin typeface="Times New Roman" panose="02020603050405020304" pitchFamily="18" charset="0"/>
                <a:cs typeface="Times New Roman" panose="02020603050405020304" pitchFamily="18" charset="0"/>
              </a:rPr>
              <a:t>trong java hay xử lý ngoại lệ trong java là một cơ  chế mạnh mẽ để xử lý các lỗi runtime để có thể duy trì luồng bình thường  của ứng dụng.</a:t>
            </a:r>
          </a:p>
          <a:p>
            <a:r>
              <a:rPr lang="vi-VN" sz="2400" dirty="0">
                <a:latin typeface="Times New Roman" panose="02020603050405020304" pitchFamily="18" charset="0"/>
                <a:cs typeface="Times New Roman" panose="02020603050405020304" pitchFamily="18" charset="0"/>
              </a:rPr>
              <a:t>Theo từ điển: Exception (ngoại lệ) là một tình trạng bất thường.</a:t>
            </a:r>
          </a:p>
          <a:p>
            <a:r>
              <a:rPr lang="vi-VN" sz="2400" dirty="0">
                <a:latin typeface="Times New Roman" panose="02020603050405020304" pitchFamily="18" charset="0"/>
                <a:cs typeface="Times New Roman" panose="02020603050405020304" pitchFamily="18" charset="0"/>
              </a:rPr>
              <a:t>Exception Handling (xử lý ngoại lệ) là một cơ chế xử lý các lỗi runtime  như ClassNotFound, IO, SQL, Remote, vv</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09309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Từ</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khóa</a:t>
            </a:r>
            <a:r>
              <a:rPr lang="en-US" sz="2800" b="1" dirty="0">
                <a:latin typeface="Times New Roman" panose="02020603050405020304" pitchFamily="18" charset="0"/>
                <a:cs typeface="Times New Roman" panose="02020603050405020304" pitchFamily="18" charset="0"/>
              </a:rPr>
              <a:t> throws</a:t>
            </a:r>
          </a:p>
        </p:txBody>
      </p:sp>
      <p:sp>
        <p:nvSpPr>
          <p:cNvPr id="4" name="Text Placeholder 3"/>
          <p:cNvSpPr>
            <a:spLocks noGrp="1"/>
          </p:cNvSpPr>
          <p:nvPr>
            <p:ph type="body" idx="1"/>
          </p:nvPr>
        </p:nvSpPr>
        <p:spPr>
          <a:xfrm>
            <a:off x="838200" y="1613043"/>
            <a:ext cx="10515600" cy="4563920"/>
          </a:xfrm>
        </p:spPr>
        <p:txBody>
          <a:bodyPr>
            <a:normAutofit/>
          </a:bodyPr>
          <a:lstStyle/>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Từ khóa throws trong java được sử dụng để khai báo một ngoại lệ. Nó  thể hiện thông tin cho lập trình viên rằng có thể xảy ra một ngoại lệ</a:t>
            </a: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Cú pháp:</a:t>
            </a:r>
          </a:p>
          <a:p>
            <a:pPr>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2400" dirty="0" smtClean="0">
                <a:latin typeface="Times New Roman" panose="02020603050405020304" pitchFamily="18" charset="0"/>
                <a:cs typeface="Times New Roman" panose="02020603050405020304" pitchFamily="18" charset="0"/>
              </a:rPr>
              <a:t>Ngoại </a:t>
            </a:r>
            <a:r>
              <a:rPr lang="vi-VN" sz="2400" dirty="0">
                <a:latin typeface="Times New Roman" panose="02020603050405020304" pitchFamily="18" charset="0"/>
                <a:cs typeface="Times New Roman" panose="02020603050405020304" pitchFamily="18" charset="0"/>
              </a:rPr>
              <a:t>lệ nào nên được khai báo :</a:t>
            </a:r>
          </a:p>
          <a:p>
            <a:r>
              <a:rPr lang="vi-VN" sz="2400" dirty="0">
                <a:latin typeface="Times New Roman" panose="02020603050405020304" pitchFamily="18" charset="0"/>
                <a:cs typeface="Times New Roman" panose="02020603050405020304" pitchFamily="18" charset="0"/>
              </a:rPr>
              <a:t>Ngoại lệ unchecked: nằm trong sự kiểm soát của bạn</a:t>
            </a:r>
          </a:p>
          <a:p>
            <a:r>
              <a:rPr lang="vi-VN" sz="2400" dirty="0">
                <a:latin typeface="Times New Roman" panose="02020603050405020304" pitchFamily="18" charset="0"/>
                <a:cs typeface="Times New Roman" panose="02020603050405020304" pitchFamily="18" charset="0"/>
              </a:rPr>
              <a:t>Error: nằm ngoài sự kiểm soát của bạn</a:t>
            </a:r>
          </a:p>
          <a:p>
            <a:pPr marL="114300" indent="0">
              <a:buNone/>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2595074" y="2770121"/>
            <a:ext cx="7001852" cy="952633"/>
          </a:xfrm>
          <a:prstGeom prst="rect">
            <a:avLst/>
          </a:prstGeom>
        </p:spPr>
      </p:pic>
    </p:spTree>
    <p:extLst>
      <p:ext uri="{BB962C8B-B14F-4D97-AF65-F5344CB8AC3E}">
        <p14:creationId xmlns:p14="http://schemas.microsoft.com/office/powerpoint/2010/main" val="2657765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Ví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từ</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khóa</a:t>
            </a:r>
            <a:r>
              <a:rPr lang="en-US" sz="2800" b="1" dirty="0">
                <a:latin typeface="Times New Roman" panose="02020603050405020304" pitchFamily="18" charset="0"/>
                <a:cs typeface="Times New Roman" panose="02020603050405020304" pitchFamily="18" charset="0"/>
              </a:rPr>
              <a:t> throws</a:t>
            </a:r>
          </a:p>
        </p:txBody>
      </p:sp>
      <p:sp>
        <p:nvSpPr>
          <p:cNvPr id="4" name="Text Placeholder 3"/>
          <p:cNvSpPr>
            <a:spLocks noGrp="1"/>
          </p:cNvSpPr>
          <p:nvPr>
            <p:ph type="body" idx="1"/>
          </p:nvPr>
        </p:nvSpPr>
        <p:spPr>
          <a:xfrm>
            <a:off x="838200" y="1613043"/>
            <a:ext cx="10515600" cy="801384"/>
          </a:xfrm>
        </p:spPr>
        <p:txBody>
          <a:bodyPr>
            <a:normAutofit/>
          </a:bodyPr>
          <a:lstStyle/>
          <a:p>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throws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main</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7" name="object 4"/>
          <p:cNvSpPr/>
          <p:nvPr/>
        </p:nvSpPr>
        <p:spPr>
          <a:xfrm>
            <a:off x="1987296" y="2206847"/>
            <a:ext cx="7906717" cy="4036297"/>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0185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Sự</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nhau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giữa</a:t>
            </a:r>
            <a:r>
              <a:rPr lang="en-US" sz="2800" b="1" dirty="0">
                <a:latin typeface="Times New Roman" panose="02020603050405020304" pitchFamily="18" charset="0"/>
                <a:cs typeface="Times New Roman" panose="02020603050405020304" pitchFamily="18" charset="0"/>
              </a:rPr>
              <a:t> throw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throws</a:t>
            </a:r>
          </a:p>
        </p:txBody>
      </p:sp>
      <p:sp>
        <p:nvSpPr>
          <p:cNvPr id="4" name="Text Placeholder 3"/>
          <p:cNvSpPr>
            <a:spLocks noGrp="1"/>
          </p:cNvSpPr>
          <p:nvPr>
            <p:ph type="body" idx="1"/>
          </p:nvPr>
        </p:nvSpPr>
        <p:spPr>
          <a:xfrm>
            <a:off x="838200" y="1613043"/>
            <a:ext cx="10515600" cy="1717986"/>
          </a:xfrm>
        </p:spPr>
        <p:txBody>
          <a:bodyPr>
            <a:normAutofit/>
          </a:bodyPr>
          <a:lstStyle/>
          <a:p>
            <a:r>
              <a:rPr lang="vi-VN" sz="2400" dirty="0">
                <a:latin typeface="Times New Roman" panose="02020603050405020304" pitchFamily="18" charset="0"/>
                <a:cs typeface="Times New Roman" panose="02020603050405020304" pitchFamily="18" charset="0"/>
              </a:rPr>
              <a:t>Nếu một phương thức không xử lý một ngoại lệ đã kiểm tra thì phương  thức đó phải khai báo ngoại lệ bằng từ khóa throws. Từ khóa throws được  khai báo ở cuối dấu ngoặc ( ) trước khi bắt đầu một phương thức.</a:t>
            </a:r>
          </a:p>
          <a:p>
            <a:r>
              <a:rPr lang="vi-VN" sz="2400" dirty="0">
                <a:latin typeface="Times New Roman" panose="02020603050405020304" pitchFamily="18" charset="0"/>
                <a:cs typeface="Times New Roman" panose="02020603050405020304" pitchFamily="18" charset="0"/>
              </a:rPr>
              <a:t>Ví dụ:</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7" name="object 4"/>
          <p:cNvSpPr/>
          <p:nvPr/>
        </p:nvSpPr>
        <p:spPr>
          <a:xfrm>
            <a:off x="2594718" y="2858815"/>
            <a:ext cx="7757971" cy="3406672"/>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7826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Sự</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nhau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giữa</a:t>
            </a:r>
            <a:r>
              <a:rPr lang="en-US" sz="2800" b="1" dirty="0">
                <a:latin typeface="Times New Roman" panose="02020603050405020304" pitchFamily="18" charset="0"/>
                <a:cs typeface="Times New Roman" panose="02020603050405020304" pitchFamily="18" charset="0"/>
              </a:rPr>
              <a:t> throw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throws</a:t>
            </a: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smtClean="0">
                <a:latin typeface="Times New Roman" panose="02020603050405020304" pitchFamily="18" charset="0"/>
                <a:cs typeface="Times New Roman" panose="02020603050405020304" pitchFamily="18" charset="0"/>
              </a:rPr>
              <a:t>Từ </a:t>
            </a:r>
            <a:r>
              <a:rPr lang="vi-VN" sz="2400" dirty="0">
                <a:latin typeface="Times New Roman" panose="02020603050405020304" pitchFamily="18" charset="0"/>
                <a:cs typeface="Times New Roman" panose="02020603050405020304" pitchFamily="18" charset="0"/>
              </a:rPr>
              <a:t>khóa throw dùng để ném ra một ngoại lệ cụ thể. Chúng ta có thể  ném một trong hai ngoại lệ checked hoặc unchecked trong java bằng từ  khóa throw. Từ khóa throw chủ yếu được sử dụng để ném ngoại lệ tùy  chỉnh (ngoại lệ do người dùng tự định nghĩa).</a:t>
            </a:r>
          </a:p>
          <a:p>
            <a:r>
              <a:rPr lang="vi-VN" sz="2400" b="1" dirty="0">
                <a:latin typeface="Times New Roman" panose="02020603050405020304" pitchFamily="18" charset="0"/>
                <a:cs typeface="Times New Roman" panose="02020603050405020304" pitchFamily="18" charset="0"/>
              </a:rPr>
              <a:t>Ví dụ:</a:t>
            </a: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Lưu ý khi bạn throw ra một exception trong một phương thức thì hoặc:</a:t>
            </a:r>
          </a:p>
          <a:p>
            <a:r>
              <a:rPr lang="vi-VN" sz="2400" dirty="0">
                <a:latin typeface="Times New Roman" panose="02020603050405020304" pitchFamily="18" charset="0"/>
                <a:cs typeface="Times New Roman" panose="02020603050405020304" pitchFamily="18" charset="0"/>
              </a:rPr>
              <a:t>Ta phải dùng từ khóa throws để bỏ qua ngoại lệ đó.</a:t>
            </a:r>
          </a:p>
          <a:p>
            <a:r>
              <a:rPr lang="vi-VN" sz="2400" dirty="0">
                <a:latin typeface="Times New Roman" panose="02020603050405020304" pitchFamily="18" charset="0"/>
                <a:cs typeface="Times New Roman" panose="02020603050405020304" pitchFamily="18" charset="0"/>
              </a:rPr>
              <a:t>Ta phải dùng khối try-catch để bắt ngoại lệ đó.</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7" name="object 5"/>
          <p:cNvSpPr/>
          <p:nvPr/>
        </p:nvSpPr>
        <p:spPr>
          <a:xfrm>
            <a:off x="2324978" y="3282181"/>
            <a:ext cx="7155353" cy="1056542"/>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2694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Sự</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nhau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giữa</a:t>
            </a:r>
            <a:r>
              <a:rPr lang="en-US" sz="2800" b="1" dirty="0">
                <a:latin typeface="Times New Roman" panose="02020603050405020304" pitchFamily="18" charset="0"/>
                <a:cs typeface="Times New Roman" panose="02020603050405020304" pitchFamily="18" charset="0"/>
              </a:rPr>
              <a:t> throw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throws</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graphicFrame>
        <p:nvGraphicFramePr>
          <p:cNvPr id="2" name="Table 1"/>
          <p:cNvGraphicFramePr>
            <a:graphicFrameLocks noGrp="1"/>
          </p:cNvGraphicFramePr>
          <p:nvPr>
            <p:extLst>
              <p:ext uri="{D42A27DB-BD31-4B8C-83A1-F6EECF244321}">
                <p14:modId xmlns:p14="http://schemas.microsoft.com/office/powerpoint/2010/main" val="2572957201"/>
              </p:ext>
            </p:extLst>
          </p:nvPr>
        </p:nvGraphicFramePr>
        <p:xfrm>
          <a:off x="509270" y="1583421"/>
          <a:ext cx="11173460" cy="4500369"/>
        </p:xfrm>
        <a:graphic>
          <a:graphicData uri="http://schemas.openxmlformats.org/drawingml/2006/table">
            <a:tbl>
              <a:tblPr firstRow="1" bandRow="1">
                <a:tableStyleId>{2D5ABB26-0587-4C30-8999-92F81FD0307C}</a:tableStyleId>
              </a:tblPr>
              <a:tblGrid>
                <a:gridCol w="5586730">
                  <a:extLst>
                    <a:ext uri="{9D8B030D-6E8A-4147-A177-3AD203B41FA5}">
                      <a16:colId xmlns:a16="http://schemas.microsoft.com/office/drawing/2014/main" val="2201681242"/>
                    </a:ext>
                  </a:extLst>
                </a:gridCol>
                <a:gridCol w="5586730">
                  <a:extLst>
                    <a:ext uri="{9D8B030D-6E8A-4147-A177-3AD203B41FA5}">
                      <a16:colId xmlns:a16="http://schemas.microsoft.com/office/drawing/2014/main" val="1063296248"/>
                    </a:ext>
                  </a:extLst>
                </a:gridCol>
              </a:tblGrid>
              <a:tr h="492506">
                <a:tc>
                  <a:txBody>
                    <a:bodyPr/>
                    <a:lstStyle/>
                    <a:p>
                      <a:pPr marL="1270" algn="ctr">
                        <a:lnSpc>
                          <a:spcPct val="100000"/>
                        </a:lnSpc>
                        <a:spcBef>
                          <a:spcPts val="160"/>
                        </a:spcBef>
                      </a:pPr>
                      <a:r>
                        <a:rPr sz="2800" b="1" spc="-15" dirty="0">
                          <a:solidFill>
                            <a:srgbClr val="FFFFFF"/>
                          </a:solidFill>
                          <a:latin typeface="Times New Roman"/>
                          <a:cs typeface="Times New Roman"/>
                        </a:rPr>
                        <a:t>throw</a:t>
                      </a:r>
                      <a:endParaRPr sz="2800">
                        <a:latin typeface="Times New Roman"/>
                        <a:cs typeface="Times New Roman"/>
                      </a:endParaRPr>
                    </a:p>
                  </a:txBody>
                  <a:tcPr marL="0" marR="0" marT="203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1270" algn="ctr">
                        <a:lnSpc>
                          <a:spcPct val="100000"/>
                        </a:lnSpc>
                        <a:spcBef>
                          <a:spcPts val="160"/>
                        </a:spcBef>
                      </a:pPr>
                      <a:r>
                        <a:rPr sz="2800" b="1" spc="-15" dirty="0">
                          <a:solidFill>
                            <a:srgbClr val="FFFFFF"/>
                          </a:solidFill>
                          <a:latin typeface="Times New Roman"/>
                          <a:cs typeface="Times New Roman"/>
                        </a:rPr>
                        <a:t>throws</a:t>
                      </a:r>
                      <a:endParaRPr sz="2800">
                        <a:latin typeface="Times New Roman"/>
                        <a:cs typeface="Times New Roman"/>
                      </a:endParaRPr>
                    </a:p>
                  </a:txBody>
                  <a:tcPr marL="0" marR="0" marT="203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val="2931077540"/>
                  </a:ext>
                </a:extLst>
              </a:tr>
              <a:tr h="878839">
                <a:tc>
                  <a:txBody>
                    <a:bodyPr/>
                    <a:lstStyle/>
                    <a:p>
                      <a:pPr marL="50800" marR="271145">
                        <a:lnSpc>
                          <a:spcPct val="100000"/>
                        </a:lnSpc>
                        <a:spcBef>
                          <a:spcPts val="5"/>
                        </a:spcBef>
                      </a:pPr>
                      <a:r>
                        <a:rPr sz="2800" spc="-5" dirty="0">
                          <a:solidFill>
                            <a:srgbClr val="36365C"/>
                          </a:solidFill>
                          <a:latin typeface="Times New Roman"/>
                          <a:cs typeface="Times New Roman"/>
                        </a:rPr>
                        <a:t>Từ </a:t>
                      </a:r>
                      <a:r>
                        <a:rPr sz="2800" dirty="0">
                          <a:solidFill>
                            <a:srgbClr val="36365C"/>
                          </a:solidFill>
                          <a:latin typeface="Times New Roman"/>
                          <a:cs typeface="Times New Roman"/>
                        </a:rPr>
                        <a:t>khóa </a:t>
                      </a:r>
                      <a:r>
                        <a:rPr sz="2800" spc="-5" dirty="0">
                          <a:solidFill>
                            <a:srgbClr val="36365C"/>
                          </a:solidFill>
                          <a:latin typeface="Times New Roman"/>
                          <a:cs typeface="Times New Roman"/>
                        </a:rPr>
                        <a:t>throw </a:t>
                      </a:r>
                      <a:r>
                        <a:rPr sz="2800" dirty="0">
                          <a:solidFill>
                            <a:srgbClr val="36365C"/>
                          </a:solidFill>
                          <a:latin typeface="Times New Roman"/>
                          <a:cs typeface="Times New Roman"/>
                        </a:rPr>
                        <a:t>trong </a:t>
                      </a:r>
                      <a:r>
                        <a:rPr sz="2800" spc="-5" dirty="0">
                          <a:solidFill>
                            <a:srgbClr val="36365C"/>
                          </a:solidFill>
                          <a:latin typeface="Times New Roman"/>
                          <a:cs typeface="Times New Roman"/>
                        </a:rPr>
                        <a:t>java được </a:t>
                      </a:r>
                      <a:r>
                        <a:rPr sz="2800" spc="-10" dirty="0">
                          <a:solidFill>
                            <a:srgbClr val="36365C"/>
                          </a:solidFill>
                          <a:latin typeface="Times New Roman"/>
                          <a:cs typeface="Times New Roman"/>
                        </a:rPr>
                        <a:t>sử  </a:t>
                      </a:r>
                      <a:r>
                        <a:rPr sz="2800" spc="-5" dirty="0">
                          <a:solidFill>
                            <a:srgbClr val="36365C"/>
                          </a:solidFill>
                          <a:latin typeface="Times New Roman"/>
                          <a:cs typeface="Times New Roman"/>
                        </a:rPr>
                        <a:t>dụng để ném ra </a:t>
                      </a:r>
                      <a:r>
                        <a:rPr sz="2800" spc="-10" dirty="0">
                          <a:solidFill>
                            <a:srgbClr val="36365C"/>
                          </a:solidFill>
                          <a:latin typeface="Times New Roman"/>
                          <a:cs typeface="Times New Roman"/>
                        </a:rPr>
                        <a:t>một </a:t>
                      </a:r>
                      <a:r>
                        <a:rPr sz="2800" spc="-5" dirty="0">
                          <a:solidFill>
                            <a:srgbClr val="36365C"/>
                          </a:solidFill>
                          <a:latin typeface="Times New Roman"/>
                          <a:cs typeface="Times New Roman"/>
                        </a:rPr>
                        <a:t>ngoại lệ rõ</a:t>
                      </a:r>
                      <a:r>
                        <a:rPr sz="2800" spc="-15" dirty="0">
                          <a:solidFill>
                            <a:srgbClr val="36365C"/>
                          </a:solidFill>
                          <a:latin typeface="Times New Roman"/>
                          <a:cs typeface="Times New Roman"/>
                        </a:rPr>
                        <a:t> </a:t>
                      </a:r>
                      <a:r>
                        <a:rPr sz="2800" dirty="0">
                          <a:solidFill>
                            <a:srgbClr val="36365C"/>
                          </a:solidFill>
                          <a:latin typeface="Times New Roman"/>
                          <a:cs typeface="Times New Roman"/>
                        </a:rPr>
                        <a:t>ràng.</a:t>
                      </a:r>
                      <a:endParaRPr sz="2800">
                        <a:latin typeface="Times New Roman"/>
                        <a:cs typeface="Times New Roman"/>
                      </a:endParaRPr>
                    </a:p>
                  </a:txBody>
                  <a:tcPr marL="0" marR="0" marT="6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51435" marR="539115">
                        <a:lnSpc>
                          <a:spcPct val="100000"/>
                        </a:lnSpc>
                        <a:spcBef>
                          <a:spcPts val="5"/>
                        </a:spcBef>
                      </a:pPr>
                      <a:r>
                        <a:rPr sz="2800" spc="-5" dirty="0">
                          <a:solidFill>
                            <a:srgbClr val="36365C"/>
                          </a:solidFill>
                          <a:latin typeface="Times New Roman"/>
                          <a:cs typeface="Times New Roman"/>
                        </a:rPr>
                        <a:t>Từ </a:t>
                      </a:r>
                      <a:r>
                        <a:rPr sz="2800" dirty="0">
                          <a:solidFill>
                            <a:srgbClr val="36365C"/>
                          </a:solidFill>
                          <a:latin typeface="Times New Roman"/>
                          <a:cs typeface="Times New Roman"/>
                        </a:rPr>
                        <a:t>khóa </a:t>
                      </a:r>
                      <a:r>
                        <a:rPr sz="2800" spc="-5" dirty="0">
                          <a:solidFill>
                            <a:srgbClr val="36365C"/>
                          </a:solidFill>
                          <a:latin typeface="Times New Roman"/>
                          <a:cs typeface="Times New Roman"/>
                        </a:rPr>
                        <a:t>throws trong java được </a:t>
                      </a:r>
                      <a:r>
                        <a:rPr sz="2800" spc="-10" dirty="0">
                          <a:solidFill>
                            <a:srgbClr val="36365C"/>
                          </a:solidFill>
                          <a:latin typeface="Times New Roman"/>
                          <a:cs typeface="Times New Roman"/>
                        </a:rPr>
                        <a:t>sử  </a:t>
                      </a:r>
                      <a:r>
                        <a:rPr sz="2800" spc="-5" dirty="0">
                          <a:solidFill>
                            <a:srgbClr val="36365C"/>
                          </a:solidFill>
                          <a:latin typeface="Times New Roman"/>
                          <a:cs typeface="Times New Roman"/>
                        </a:rPr>
                        <a:t>dụng để khai báo </a:t>
                      </a:r>
                      <a:r>
                        <a:rPr sz="2800" spc="-10" dirty="0">
                          <a:solidFill>
                            <a:srgbClr val="36365C"/>
                          </a:solidFill>
                          <a:latin typeface="Times New Roman"/>
                          <a:cs typeface="Times New Roman"/>
                        </a:rPr>
                        <a:t>một </a:t>
                      </a:r>
                      <a:r>
                        <a:rPr sz="2800" spc="-5" dirty="0">
                          <a:solidFill>
                            <a:srgbClr val="36365C"/>
                          </a:solidFill>
                          <a:latin typeface="Times New Roman"/>
                          <a:cs typeface="Times New Roman"/>
                        </a:rPr>
                        <a:t>ngoại</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lệ.</a:t>
                      </a:r>
                      <a:endParaRPr sz="2800" dirty="0">
                        <a:latin typeface="Times New Roman"/>
                        <a:cs typeface="Times New Roman"/>
                      </a:endParaRPr>
                    </a:p>
                  </a:txBody>
                  <a:tcPr marL="0" marR="0" marT="6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3841092017"/>
                  </a:ext>
                </a:extLst>
              </a:tr>
              <a:tr h="878839">
                <a:tc>
                  <a:txBody>
                    <a:bodyPr/>
                    <a:lstStyle/>
                    <a:p>
                      <a:pPr marL="50800" marR="285115">
                        <a:lnSpc>
                          <a:spcPct val="100000"/>
                        </a:lnSpc>
                      </a:pPr>
                      <a:r>
                        <a:rPr sz="2800" spc="-5" dirty="0">
                          <a:solidFill>
                            <a:srgbClr val="36365C"/>
                          </a:solidFill>
                          <a:latin typeface="Times New Roman"/>
                          <a:cs typeface="Times New Roman"/>
                        </a:rPr>
                        <a:t>Ngoại lệ checked </a:t>
                      </a:r>
                      <a:r>
                        <a:rPr sz="2800" dirty="0">
                          <a:solidFill>
                            <a:srgbClr val="36365C"/>
                          </a:solidFill>
                          <a:latin typeface="Times New Roman"/>
                          <a:cs typeface="Times New Roman"/>
                        </a:rPr>
                        <a:t>không </a:t>
                      </a:r>
                      <a:r>
                        <a:rPr sz="2800" spc="-5" dirty="0">
                          <a:solidFill>
                            <a:srgbClr val="36365C"/>
                          </a:solidFill>
                          <a:latin typeface="Times New Roman"/>
                          <a:cs typeface="Times New Roman"/>
                        </a:rPr>
                        <a:t>được</a:t>
                      </a:r>
                      <a:r>
                        <a:rPr sz="2800" spc="-95" dirty="0">
                          <a:solidFill>
                            <a:srgbClr val="36365C"/>
                          </a:solidFill>
                          <a:latin typeface="Times New Roman"/>
                          <a:cs typeface="Times New Roman"/>
                        </a:rPr>
                        <a:t> </a:t>
                      </a:r>
                      <a:r>
                        <a:rPr sz="2800" dirty="0">
                          <a:solidFill>
                            <a:srgbClr val="36365C"/>
                          </a:solidFill>
                          <a:latin typeface="Times New Roman"/>
                          <a:cs typeface="Times New Roman"/>
                        </a:rPr>
                        <a:t>truyền  </a:t>
                      </a:r>
                      <a:r>
                        <a:rPr sz="2800" spc="-5" dirty="0">
                          <a:solidFill>
                            <a:srgbClr val="36365C"/>
                          </a:solidFill>
                          <a:latin typeface="Times New Roman"/>
                          <a:cs typeface="Times New Roman"/>
                        </a:rPr>
                        <a:t>ra nếu chỉ sử dụng từ </a:t>
                      </a:r>
                      <a:r>
                        <a:rPr sz="2800" dirty="0">
                          <a:solidFill>
                            <a:srgbClr val="36365C"/>
                          </a:solidFill>
                          <a:latin typeface="Times New Roman"/>
                          <a:cs typeface="Times New Roman"/>
                        </a:rPr>
                        <a:t>khóa</a:t>
                      </a:r>
                      <a:r>
                        <a:rPr sz="2800" spc="-25" dirty="0">
                          <a:solidFill>
                            <a:srgbClr val="36365C"/>
                          </a:solidFill>
                          <a:latin typeface="Times New Roman"/>
                          <a:cs typeface="Times New Roman"/>
                        </a:rPr>
                        <a:t> </a:t>
                      </a:r>
                      <a:r>
                        <a:rPr sz="2800" spc="-35" dirty="0">
                          <a:solidFill>
                            <a:srgbClr val="36365C"/>
                          </a:solidFill>
                          <a:latin typeface="Times New Roman"/>
                          <a:cs typeface="Times New Roman"/>
                        </a:rPr>
                        <a:t>throw.</a:t>
                      </a:r>
                      <a:endParaRPr sz="2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51435" marR="118110">
                        <a:lnSpc>
                          <a:spcPct val="100000"/>
                        </a:lnSpc>
                      </a:pPr>
                      <a:r>
                        <a:rPr sz="2800" spc="-5" dirty="0">
                          <a:solidFill>
                            <a:srgbClr val="36365C"/>
                          </a:solidFill>
                          <a:latin typeface="Times New Roman"/>
                          <a:cs typeface="Times New Roman"/>
                        </a:rPr>
                        <a:t>Ngoại lệ checked được </a:t>
                      </a:r>
                      <a:r>
                        <a:rPr sz="2800" dirty="0">
                          <a:solidFill>
                            <a:srgbClr val="36365C"/>
                          </a:solidFill>
                          <a:latin typeface="Times New Roman"/>
                          <a:cs typeface="Times New Roman"/>
                        </a:rPr>
                        <a:t>truyền </a:t>
                      </a:r>
                      <a:r>
                        <a:rPr sz="2800" spc="-5" dirty="0">
                          <a:solidFill>
                            <a:srgbClr val="36365C"/>
                          </a:solidFill>
                          <a:latin typeface="Times New Roman"/>
                          <a:cs typeface="Times New Roman"/>
                        </a:rPr>
                        <a:t>ra</a:t>
                      </a:r>
                      <a:r>
                        <a:rPr sz="2800" spc="-95" dirty="0">
                          <a:solidFill>
                            <a:srgbClr val="36365C"/>
                          </a:solidFill>
                          <a:latin typeface="Times New Roman"/>
                          <a:cs typeface="Times New Roman"/>
                        </a:rPr>
                        <a:t> </a:t>
                      </a:r>
                      <a:r>
                        <a:rPr sz="2800" dirty="0">
                          <a:solidFill>
                            <a:srgbClr val="36365C"/>
                          </a:solidFill>
                          <a:latin typeface="Times New Roman"/>
                          <a:cs typeface="Times New Roman"/>
                        </a:rPr>
                        <a:t>ngay  </a:t>
                      </a:r>
                      <a:r>
                        <a:rPr sz="2800" spc="-5" dirty="0">
                          <a:solidFill>
                            <a:srgbClr val="36365C"/>
                          </a:solidFill>
                          <a:latin typeface="Times New Roman"/>
                          <a:cs typeface="Times New Roman"/>
                        </a:rPr>
                        <a:t>cả </a:t>
                      </a:r>
                      <a:r>
                        <a:rPr sz="2800" dirty="0">
                          <a:solidFill>
                            <a:srgbClr val="36365C"/>
                          </a:solidFill>
                          <a:latin typeface="Times New Roman"/>
                          <a:cs typeface="Times New Roman"/>
                        </a:rPr>
                        <a:t>khi </a:t>
                      </a:r>
                      <a:r>
                        <a:rPr sz="2800" spc="-5" dirty="0">
                          <a:solidFill>
                            <a:srgbClr val="36365C"/>
                          </a:solidFill>
                          <a:latin typeface="Times New Roman"/>
                          <a:cs typeface="Times New Roman"/>
                        </a:rPr>
                        <a:t>chỉ sử dụng từ </a:t>
                      </a:r>
                      <a:r>
                        <a:rPr sz="2800" dirty="0">
                          <a:solidFill>
                            <a:srgbClr val="36365C"/>
                          </a:solidFill>
                          <a:latin typeface="Times New Roman"/>
                          <a:cs typeface="Times New Roman"/>
                        </a:rPr>
                        <a:t>khóa</a:t>
                      </a:r>
                      <a:r>
                        <a:rPr sz="2800" spc="-65" dirty="0">
                          <a:solidFill>
                            <a:srgbClr val="36365C"/>
                          </a:solidFill>
                          <a:latin typeface="Times New Roman"/>
                          <a:cs typeface="Times New Roman"/>
                        </a:rPr>
                        <a:t> </a:t>
                      </a:r>
                      <a:r>
                        <a:rPr sz="2800" spc="-5" dirty="0">
                          <a:solidFill>
                            <a:srgbClr val="36365C"/>
                          </a:solidFill>
                          <a:latin typeface="Times New Roman"/>
                          <a:cs typeface="Times New Roman"/>
                        </a:rPr>
                        <a:t>throws.</a:t>
                      </a:r>
                      <a:endParaRPr sz="28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2417855713"/>
                  </a:ext>
                </a:extLst>
              </a:tr>
              <a:tr h="492506">
                <a:tc>
                  <a:txBody>
                    <a:bodyPr/>
                    <a:lstStyle/>
                    <a:p>
                      <a:pPr marL="50800">
                        <a:lnSpc>
                          <a:spcPct val="100000"/>
                        </a:lnSpc>
                        <a:spcBef>
                          <a:spcPts val="165"/>
                        </a:spcBef>
                      </a:pPr>
                      <a:r>
                        <a:rPr sz="2800" spc="-10" dirty="0">
                          <a:solidFill>
                            <a:srgbClr val="36365C"/>
                          </a:solidFill>
                          <a:latin typeface="Times New Roman"/>
                          <a:cs typeface="Times New Roman"/>
                        </a:rPr>
                        <a:t>Sau </a:t>
                      </a:r>
                      <a:r>
                        <a:rPr sz="2800" dirty="0">
                          <a:solidFill>
                            <a:srgbClr val="36365C"/>
                          </a:solidFill>
                          <a:latin typeface="Times New Roman"/>
                          <a:cs typeface="Times New Roman"/>
                        </a:rPr>
                        <a:t>throw </a:t>
                      </a:r>
                      <a:r>
                        <a:rPr sz="2800" spc="-5" dirty="0">
                          <a:solidFill>
                            <a:srgbClr val="36365C"/>
                          </a:solidFill>
                          <a:latin typeface="Times New Roman"/>
                          <a:cs typeface="Times New Roman"/>
                        </a:rPr>
                        <a:t>là </a:t>
                      </a:r>
                      <a:r>
                        <a:rPr sz="2800" spc="-10" dirty="0">
                          <a:solidFill>
                            <a:srgbClr val="36365C"/>
                          </a:solidFill>
                          <a:latin typeface="Times New Roman"/>
                          <a:cs typeface="Times New Roman"/>
                        </a:rPr>
                        <a:t>một </a:t>
                      </a:r>
                      <a:r>
                        <a:rPr sz="2800" spc="-5" dirty="0">
                          <a:solidFill>
                            <a:srgbClr val="36365C"/>
                          </a:solidFill>
                          <a:latin typeface="Times New Roman"/>
                          <a:cs typeface="Times New Roman"/>
                        </a:rPr>
                        <a:t>instance.</a:t>
                      </a:r>
                      <a:endParaRPr sz="2800">
                        <a:latin typeface="Times New Roman"/>
                        <a:cs typeface="Times New Roman"/>
                      </a:endParaRPr>
                    </a:p>
                  </a:txBody>
                  <a:tcPr marL="0" marR="0" marT="209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51435">
                        <a:lnSpc>
                          <a:spcPct val="100000"/>
                        </a:lnSpc>
                        <a:spcBef>
                          <a:spcPts val="165"/>
                        </a:spcBef>
                      </a:pPr>
                      <a:r>
                        <a:rPr sz="2800" spc="-10" dirty="0">
                          <a:solidFill>
                            <a:srgbClr val="36365C"/>
                          </a:solidFill>
                          <a:latin typeface="Times New Roman"/>
                          <a:cs typeface="Times New Roman"/>
                        </a:rPr>
                        <a:t>Sau </a:t>
                      </a:r>
                      <a:r>
                        <a:rPr sz="2800" spc="-5" dirty="0">
                          <a:solidFill>
                            <a:srgbClr val="36365C"/>
                          </a:solidFill>
                          <a:latin typeface="Times New Roman"/>
                          <a:cs typeface="Times New Roman"/>
                        </a:rPr>
                        <a:t>throws là </a:t>
                      </a:r>
                      <a:r>
                        <a:rPr sz="2800" spc="-15" dirty="0">
                          <a:solidFill>
                            <a:srgbClr val="36365C"/>
                          </a:solidFill>
                          <a:latin typeface="Times New Roman"/>
                          <a:cs typeface="Times New Roman"/>
                        </a:rPr>
                        <a:t>một </a:t>
                      </a:r>
                      <a:r>
                        <a:rPr sz="2800" spc="-5" dirty="0">
                          <a:solidFill>
                            <a:srgbClr val="36365C"/>
                          </a:solidFill>
                          <a:latin typeface="Times New Roman"/>
                          <a:cs typeface="Times New Roman"/>
                        </a:rPr>
                        <a:t>hoặc nhiều</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class.</a:t>
                      </a:r>
                      <a:endParaRPr sz="2800">
                        <a:latin typeface="Times New Roman"/>
                        <a:cs typeface="Times New Roman"/>
                      </a:endParaRPr>
                    </a:p>
                  </a:txBody>
                  <a:tcPr marL="0" marR="0" marT="209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2243748838"/>
                  </a:ext>
                </a:extLst>
              </a:tr>
              <a:tr h="878839">
                <a:tc>
                  <a:txBody>
                    <a:bodyPr/>
                    <a:lstStyle/>
                    <a:p>
                      <a:pPr marL="50800" marR="539115">
                        <a:lnSpc>
                          <a:spcPct val="100000"/>
                        </a:lnSpc>
                        <a:spcBef>
                          <a:spcPts val="5"/>
                        </a:spcBef>
                      </a:pPr>
                      <a:r>
                        <a:rPr sz="2800" spc="-5" dirty="0">
                          <a:solidFill>
                            <a:srgbClr val="36365C"/>
                          </a:solidFill>
                          <a:latin typeface="Times New Roman"/>
                          <a:cs typeface="Times New Roman"/>
                        </a:rPr>
                        <a:t>Throw được sử </a:t>
                      </a:r>
                      <a:r>
                        <a:rPr sz="2800" dirty="0">
                          <a:solidFill>
                            <a:srgbClr val="36365C"/>
                          </a:solidFill>
                          <a:latin typeface="Times New Roman"/>
                          <a:cs typeface="Times New Roman"/>
                        </a:rPr>
                        <a:t>dụng trong</a:t>
                      </a:r>
                      <a:r>
                        <a:rPr sz="2800" spc="-70" dirty="0">
                          <a:solidFill>
                            <a:srgbClr val="36365C"/>
                          </a:solidFill>
                          <a:latin typeface="Times New Roman"/>
                          <a:cs typeface="Times New Roman"/>
                        </a:rPr>
                        <a:t> </a:t>
                      </a:r>
                      <a:r>
                        <a:rPr sz="2800" spc="-5" dirty="0">
                          <a:solidFill>
                            <a:srgbClr val="36365C"/>
                          </a:solidFill>
                          <a:latin typeface="Times New Roman"/>
                          <a:cs typeface="Times New Roman"/>
                        </a:rPr>
                        <a:t>phương  thức.</a:t>
                      </a:r>
                      <a:endParaRPr sz="2800">
                        <a:latin typeface="Times New Roman"/>
                        <a:cs typeface="Times New Roman"/>
                      </a:endParaRPr>
                    </a:p>
                  </a:txBody>
                  <a:tcPr marL="0" marR="0" marT="6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51435" marR="392430">
                        <a:lnSpc>
                          <a:spcPct val="100000"/>
                        </a:lnSpc>
                        <a:spcBef>
                          <a:spcPts val="5"/>
                        </a:spcBef>
                      </a:pPr>
                      <a:r>
                        <a:rPr sz="2800" spc="-5" dirty="0">
                          <a:solidFill>
                            <a:srgbClr val="36365C"/>
                          </a:solidFill>
                          <a:latin typeface="Times New Roman"/>
                          <a:cs typeface="Times New Roman"/>
                        </a:rPr>
                        <a:t>Throws được khai báo </a:t>
                      </a:r>
                      <a:r>
                        <a:rPr sz="2800" dirty="0">
                          <a:solidFill>
                            <a:srgbClr val="36365C"/>
                          </a:solidFill>
                          <a:latin typeface="Times New Roman"/>
                          <a:cs typeface="Times New Roman"/>
                        </a:rPr>
                        <a:t>ngay </a:t>
                      </a:r>
                      <a:r>
                        <a:rPr sz="2800" spc="-5" dirty="0">
                          <a:solidFill>
                            <a:srgbClr val="36365C"/>
                          </a:solidFill>
                          <a:latin typeface="Times New Roman"/>
                          <a:cs typeface="Times New Roman"/>
                        </a:rPr>
                        <a:t>sau</a:t>
                      </a:r>
                      <a:r>
                        <a:rPr sz="2800" spc="-45" dirty="0">
                          <a:solidFill>
                            <a:srgbClr val="36365C"/>
                          </a:solidFill>
                          <a:latin typeface="Times New Roman"/>
                          <a:cs typeface="Times New Roman"/>
                        </a:rPr>
                        <a:t> </a:t>
                      </a:r>
                      <a:r>
                        <a:rPr sz="2800" spc="-5" dirty="0">
                          <a:solidFill>
                            <a:srgbClr val="36365C"/>
                          </a:solidFill>
                          <a:latin typeface="Times New Roman"/>
                          <a:cs typeface="Times New Roman"/>
                        </a:rPr>
                        <a:t>dấu  đóng ngoặc đơn của phương</a:t>
                      </a:r>
                      <a:r>
                        <a:rPr sz="2800" spc="-35" dirty="0">
                          <a:solidFill>
                            <a:srgbClr val="36365C"/>
                          </a:solidFill>
                          <a:latin typeface="Times New Roman"/>
                          <a:cs typeface="Times New Roman"/>
                        </a:rPr>
                        <a:t> </a:t>
                      </a:r>
                      <a:r>
                        <a:rPr sz="2800" spc="-5" dirty="0">
                          <a:solidFill>
                            <a:srgbClr val="36365C"/>
                          </a:solidFill>
                          <a:latin typeface="Times New Roman"/>
                          <a:cs typeface="Times New Roman"/>
                        </a:rPr>
                        <a:t>thức.</a:t>
                      </a:r>
                      <a:endParaRPr sz="2800">
                        <a:latin typeface="Times New Roman"/>
                        <a:cs typeface="Times New Roman"/>
                      </a:endParaRPr>
                    </a:p>
                  </a:txBody>
                  <a:tcPr marL="0" marR="0" marT="6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2168007197"/>
                  </a:ext>
                </a:extLst>
              </a:tr>
              <a:tr h="878840">
                <a:tc>
                  <a:txBody>
                    <a:bodyPr/>
                    <a:lstStyle/>
                    <a:p>
                      <a:pPr marL="50800" marR="1656714">
                        <a:lnSpc>
                          <a:spcPct val="100000"/>
                        </a:lnSpc>
                        <a:spcBef>
                          <a:spcPts val="5"/>
                        </a:spcBef>
                      </a:pPr>
                      <a:r>
                        <a:rPr sz="2800" spc="-10" dirty="0">
                          <a:solidFill>
                            <a:srgbClr val="36365C"/>
                          </a:solidFill>
                          <a:latin typeface="Times New Roman"/>
                          <a:cs typeface="Times New Roman"/>
                        </a:rPr>
                        <a:t>Bạn </a:t>
                      </a:r>
                      <a:r>
                        <a:rPr sz="2800" spc="-5" dirty="0">
                          <a:solidFill>
                            <a:srgbClr val="36365C"/>
                          </a:solidFill>
                          <a:latin typeface="Times New Roman"/>
                          <a:cs typeface="Times New Roman"/>
                        </a:rPr>
                        <a:t>không thể </a:t>
                      </a:r>
                      <a:r>
                        <a:rPr sz="2800" dirty="0">
                          <a:solidFill>
                            <a:srgbClr val="36365C"/>
                          </a:solidFill>
                          <a:latin typeface="Times New Roman"/>
                          <a:cs typeface="Times New Roman"/>
                        </a:rPr>
                        <a:t>throw</a:t>
                      </a:r>
                      <a:r>
                        <a:rPr sz="2800" spc="-60" dirty="0">
                          <a:solidFill>
                            <a:srgbClr val="36365C"/>
                          </a:solidFill>
                          <a:latin typeface="Times New Roman"/>
                          <a:cs typeface="Times New Roman"/>
                        </a:rPr>
                        <a:t> </a:t>
                      </a:r>
                      <a:r>
                        <a:rPr sz="2800" dirty="0">
                          <a:solidFill>
                            <a:srgbClr val="36365C"/>
                          </a:solidFill>
                          <a:latin typeface="Times New Roman"/>
                          <a:cs typeface="Times New Roman"/>
                        </a:rPr>
                        <a:t>nhiều  </a:t>
                      </a:r>
                      <a:r>
                        <a:rPr sz="2800" spc="-5" dirty="0">
                          <a:solidFill>
                            <a:srgbClr val="36365C"/>
                          </a:solidFill>
                          <a:latin typeface="Times New Roman"/>
                          <a:cs typeface="Times New Roman"/>
                        </a:rPr>
                        <a:t>exceptions.</a:t>
                      </a:r>
                      <a:endParaRPr sz="2800">
                        <a:latin typeface="Times New Roman"/>
                        <a:cs typeface="Times New Roman"/>
                      </a:endParaRPr>
                    </a:p>
                  </a:txBody>
                  <a:tcPr marL="0" marR="0" marT="6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51435" marR="1655445">
                        <a:lnSpc>
                          <a:spcPct val="100000"/>
                        </a:lnSpc>
                        <a:spcBef>
                          <a:spcPts val="5"/>
                        </a:spcBef>
                      </a:pPr>
                      <a:r>
                        <a:rPr sz="2800" spc="-10" dirty="0">
                          <a:solidFill>
                            <a:srgbClr val="36365C"/>
                          </a:solidFill>
                          <a:latin typeface="Times New Roman"/>
                          <a:cs typeface="Times New Roman"/>
                        </a:rPr>
                        <a:t>Bạn </a:t>
                      </a:r>
                      <a:r>
                        <a:rPr sz="2800" spc="-5" dirty="0">
                          <a:solidFill>
                            <a:srgbClr val="36365C"/>
                          </a:solidFill>
                          <a:latin typeface="Times New Roman"/>
                          <a:cs typeface="Times New Roman"/>
                        </a:rPr>
                        <a:t>không thể </a:t>
                      </a:r>
                      <a:r>
                        <a:rPr sz="2800" dirty="0">
                          <a:solidFill>
                            <a:srgbClr val="36365C"/>
                          </a:solidFill>
                          <a:latin typeface="Times New Roman"/>
                          <a:cs typeface="Times New Roman"/>
                        </a:rPr>
                        <a:t>throw</a:t>
                      </a:r>
                      <a:r>
                        <a:rPr sz="2800" spc="-55" dirty="0">
                          <a:solidFill>
                            <a:srgbClr val="36365C"/>
                          </a:solidFill>
                          <a:latin typeface="Times New Roman"/>
                          <a:cs typeface="Times New Roman"/>
                        </a:rPr>
                        <a:t> </a:t>
                      </a:r>
                      <a:r>
                        <a:rPr sz="2800" dirty="0">
                          <a:solidFill>
                            <a:srgbClr val="36365C"/>
                          </a:solidFill>
                          <a:latin typeface="Times New Roman"/>
                          <a:cs typeface="Times New Roman"/>
                        </a:rPr>
                        <a:t>nhiều  </a:t>
                      </a:r>
                      <a:r>
                        <a:rPr sz="2800" spc="-5" dirty="0">
                          <a:solidFill>
                            <a:srgbClr val="36365C"/>
                          </a:solidFill>
                          <a:latin typeface="Times New Roman"/>
                          <a:cs typeface="Times New Roman"/>
                        </a:rPr>
                        <a:t>exceptions.</a:t>
                      </a:r>
                      <a:endParaRPr sz="2800" dirty="0">
                        <a:latin typeface="Times New Roman"/>
                        <a:cs typeface="Times New Roman"/>
                      </a:endParaRPr>
                    </a:p>
                  </a:txBody>
                  <a:tcPr marL="0" marR="0" marT="6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3586311945"/>
                  </a:ext>
                </a:extLst>
              </a:tr>
            </a:tbl>
          </a:graphicData>
        </a:graphic>
      </p:graphicFrame>
    </p:spTree>
    <p:extLst>
      <p:ext uri="{BB962C8B-B14F-4D97-AF65-F5344CB8AC3E}">
        <p14:creationId xmlns:p14="http://schemas.microsoft.com/office/powerpoint/2010/main" val="428435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Tổng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kết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bài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học</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Ngoại lệ là các lỗi chỉ xảy ra khi chạy chương trình</a:t>
            </a:r>
          </a:p>
          <a:p>
            <a:r>
              <a:rPr lang="vi-VN" sz="2400" dirty="0">
                <a:latin typeface="Times New Roman" panose="02020603050405020304" pitchFamily="18" charset="0"/>
                <a:cs typeface="Times New Roman" panose="02020603050405020304" pitchFamily="18" charset="0"/>
              </a:rPr>
              <a:t>Khi gặp ngoại lệ thì chương trình lập tức dừng lại</a:t>
            </a:r>
          </a:p>
          <a:p>
            <a:r>
              <a:rPr lang="vi-VN" sz="2400" dirty="0">
                <a:latin typeface="Times New Roman" panose="02020603050405020304" pitchFamily="18" charset="0"/>
                <a:cs typeface="Times New Roman" panose="02020603050405020304" pitchFamily="18" charset="0"/>
              </a:rPr>
              <a:t>Dùng try… catch để xử lý ngoại lệ theo ý đồ của người lập trình.</a:t>
            </a:r>
          </a:p>
          <a:p>
            <a:r>
              <a:rPr lang="vi-VN" sz="2400" dirty="0">
                <a:latin typeface="Times New Roman" panose="02020603050405020304" pitchFamily="18" charset="0"/>
                <a:cs typeface="Times New Roman" panose="02020603050405020304" pitchFamily="18" charset="0"/>
              </a:rPr>
              <a:t>Dùng try có nhiều catch</a:t>
            </a:r>
          </a:p>
          <a:p>
            <a:r>
              <a:rPr lang="vi-VN" sz="2400" dirty="0">
                <a:latin typeface="Times New Roman" panose="02020603050405020304" pitchFamily="18" charset="0"/>
                <a:cs typeface="Times New Roman" panose="02020603050405020304" pitchFamily="18" charset="0"/>
              </a:rPr>
              <a:t>Dùng try lồng nhau</a:t>
            </a:r>
          </a:p>
          <a:p>
            <a:r>
              <a:rPr lang="vi-VN" sz="2400" dirty="0">
                <a:latin typeface="Times New Roman" panose="02020603050405020304" pitchFamily="18" charset="0"/>
                <a:cs typeface="Times New Roman" panose="02020603050405020304" pitchFamily="18" charset="0"/>
              </a:rPr>
              <a:t>Sử dụng try-catch-finally</a:t>
            </a:r>
          </a:p>
          <a:p>
            <a:r>
              <a:rPr lang="vi-VN" sz="2400" dirty="0">
                <a:latin typeface="Times New Roman" panose="02020603050405020304" pitchFamily="18" charset="0"/>
                <a:cs typeface="Times New Roman" panose="02020603050405020304" pitchFamily="18" charset="0"/>
              </a:rPr>
              <a:t>Sử dụng từ khóa throws</a:t>
            </a:r>
          </a:p>
          <a:p>
            <a:r>
              <a:rPr lang="vi-VN" sz="2400" dirty="0">
                <a:latin typeface="Times New Roman" panose="02020603050405020304" pitchFamily="18" charset="0"/>
                <a:cs typeface="Times New Roman" panose="02020603050405020304" pitchFamily="18" charset="0"/>
              </a:rPr>
              <a:t>Sử dụng từ khóa throw</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61232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Bài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tập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thực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hành</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Bài 1:</a:t>
            </a:r>
          </a:p>
          <a:p>
            <a:pPr marL="114300" indent="0">
              <a:buNone/>
            </a:pPr>
            <a:r>
              <a:rPr lang="vi-VN" sz="2400" dirty="0">
                <a:latin typeface="Times New Roman" panose="02020603050405020304" pitchFamily="18" charset="0"/>
                <a:cs typeface="Times New Roman" panose="02020603050405020304" pitchFamily="18" charset="0"/>
              </a:rPr>
              <a:t>Viết chương trình nhập vào 2 số thực. Bắt ngoại lệ để khi nhập vào không  phải là số.</a:t>
            </a:r>
          </a:p>
          <a:p>
            <a:pPr marL="114300" indent="0">
              <a:buNone/>
            </a:pPr>
            <a:r>
              <a:rPr lang="vi-VN" sz="2400" dirty="0">
                <a:latin typeface="Times New Roman" panose="02020603050405020304" pitchFamily="18" charset="0"/>
                <a:cs typeface="Times New Roman" panose="02020603050405020304" pitchFamily="18" charset="0"/>
              </a:rPr>
              <a:t>Cài đặt hàm chia, trong đó bắt ngoại lệ nếu số chia là 0 thì thông báo phép  chia không hợp lệ và kết thúc chương trình</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pPr marL="114300" indent="0">
              <a:buNone/>
            </a:pPr>
            <a:r>
              <a:rPr lang="vi-VN" sz="2400" dirty="0">
                <a:latin typeface="Times New Roman" panose="02020603050405020304" pitchFamily="18" charset="0"/>
                <a:cs typeface="Times New Roman" panose="02020603050405020304" pitchFamily="18" charset="0"/>
              </a:rPr>
              <a:t>Bài 2:</a:t>
            </a:r>
          </a:p>
          <a:p>
            <a:pPr marL="114300" indent="0">
              <a:buNone/>
            </a:pPr>
            <a:r>
              <a:rPr lang="vi-VN" sz="2400" dirty="0">
                <a:latin typeface="Times New Roman" panose="02020603050405020304" pitchFamily="18" charset="0"/>
                <a:cs typeface="Times New Roman" panose="02020603050405020304" pitchFamily="18" charset="0"/>
              </a:rPr>
              <a:t>Khai báo 1 mảng có n phần tử các số nguyên, viết hàm nhập các phần tử cho  mảng. Bắt ngoại lệ nếu nhập phần từ có giá trị là 100 thì in ra các phần tử đã  nhập và kết thúc chương trình.</a:t>
            </a:r>
          </a:p>
          <a:p>
            <a:pPr marL="114300" indent="0">
              <a:buNone/>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27136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Bài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tập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thực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hành</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7832271" cy="4563920"/>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Bài 3:</a:t>
            </a:r>
          </a:p>
          <a:p>
            <a:pPr marL="114300" indent="0">
              <a:buNone/>
            </a:pPr>
            <a:r>
              <a:rPr lang="vi-VN" sz="2400" dirty="0">
                <a:latin typeface="Times New Roman" panose="02020603050405020304" pitchFamily="18" charset="0"/>
                <a:cs typeface="Times New Roman" panose="02020603050405020304" pitchFamily="18" charset="0"/>
              </a:rPr>
              <a:t>Tạo một InvalidTriangleException bằng cách kế thừa lớp  Exception. Sử dụng Exception để phục vụ quá trình bắt lỗi  trong quá trình khởi tạo đối tượng tam giác (Triangle), nếu  người dùng khởi tạo không đúng các cạnh của tam giác sẽ  throw ra </a:t>
            </a:r>
            <a:r>
              <a:rPr lang="vi-VN" sz="2400" dirty="0" smtClean="0">
                <a:latin typeface="Times New Roman" panose="02020603050405020304" pitchFamily="18" charset="0"/>
                <a:cs typeface="Times New Roman" panose="02020603050405020304" pitchFamily="18" charset="0"/>
              </a:rPr>
              <a:t>InvalidTriangleException</a:t>
            </a:r>
            <a:endParaRPr lang="vi-VN" sz="2400" dirty="0">
              <a:latin typeface="Times New Roman" panose="02020603050405020304" pitchFamily="18" charset="0"/>
              <a:cs typeface="Times New Roman" panose="02020603050405020304" pitchFamily="18" charset="0"/>
            </a:endParaRPr>
          </a:p>
          <a:p>
            <a:pPr marL="114300" indent="0">
              <a:buNone/>
            </a:pPr>
            <a:r>
              <a:rPr lang="vi-VN" sz="2400" dirty="0">
                <a:latin typeface="Times New Roman" panose="02020603050405020304" pitchFamily="18" charset="0"/>
                <a:cs typeface="Times New Roman" panose="02020603050405020304" pitchFamily="18" charset="0"/>
              </a:rPr>
              <a:t>Cạnh tam giác không hợp lệ khi</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Giá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cạnh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phải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Giá trị cạnh &lt; 0;</a:t>
            </a:r>
          </a:p>
          <a:p>
            <a:r>
              <a:rPr lang="vi-VN" sz="2400" dirty="0">
                <a:latin typeface="Times New Roman" panose="02020603050405020304" pitchFamily="18" charset="0"/>
                <a:cs typeface="Times New Roman" panose="02020603050405020304" pitchFamily="18" charset="0"/>
              </a:rPr>
              <a:t>Giá trị cạnh là số quá lớn (xét trong giới hạn  khoảng số nguyên).</a:t>
            </a:r>
          </a:p>
          <a:p>
            <a:pPr marL="114300" indent="0">
              <a:buNone/>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7" name="object 4"/>
          <p:cNvSpPr/>
          <p:nvPr/>
        </p:nvSpPr>
        <p:spPr>
          <a:xfrm>
            <a:off x="7925091" y="3733799"/>
            <a:ext cx="3428709" cy="1902555"/>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19613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1307628"/>
            <a:ext cx="9031014" cy="4658711"/>
          </a:xfrm>
          <a:prstGeom prst="rect">
            <a:avLst/>
          </a:prstGeom>
        </p:spPr>
      </p:pic>
    </p:spTree>
    <p:extLst>
      <p:ext uri="{BB962C8B-B14F-4D97-AF65-F5344CB8AC3E}">
        <p14:creationId xmlns:p14="http://schemas.microsoft.com/office/powerpoint/2010/main" val="1089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Khái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niệm</a:t>
            </a:r>
            <a:r>
              <a:rPr lang="en-US" sz="2800" b="1" dirty="0">
                <a:latin typeface="Times New Roman" panose="02020603050405020304" pitchFamily="18" charset="0"/>
                <a:cs typeface="Times New Roman" panose="02020603050405020304" pitchFamily="18" charset="0"/>
              </a:rPr>
              <a:t> Exception Handling</a:t>
            </a:r>
          </a:p>
        </p:txBody>
      </p:sp>
      <p:sp>
        <p:nvSpPr>
          <p:cNvPr id="4" name="Text Placeholder 3"/>
          <p:cNvSpPr>
            <a:spLocks noGrp="1"/>
          </p:cNvSpPr>
          <p:nvPr>
            <p:ph type="body" idx="1"/>
          </p:nvPr>
        </p:nvSpPr>
        <p:spPr>
          <a:xfrm>
            <a:off x="838200" y="1613043"/>
            <a:ext cx="10515600" cy="2534414"/>
          </a:xfrm>
        </p:spPr>
        <p:txBody>
          <a:bodyPr>
            <a:normAutofit/>
          </a:bodyPr>
          <a:lstStyle/>
          <a:p>
            <a:r>
              <a:rPr lang="vi-VN" sz="2400" b="1" dirty="0">
                <a:latin typeface="Times New Roman" panose="02020603050405020304" pitchFamily="18" charset="0"/>
                <a:cs typeface="Times New Roman" panose="02020603050405020304" pitchFamily="18" charset="0"/>
              </a:rPr>
              <a:t>Ngoại lệ là gì?</a:t>
            </a:r>
          </a:p>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Có những lỗi chỉ khi chạy chương mới xuất hiện và chương trình đang  chạy lập tức ngừng lại và xuất hiện thông báo lỗi – đó chính là ngoại lệ  (exception).</a:t>
            </a:r>
          </a:p>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Ví dụ: Chương trình chia 2 số. Nếu ta cho mẫu số =0 thì phát sinh lỗi và  đó được coi là 1 ngoại lệ</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7" name="object 4"/>
          <p:cNvSpPr/>
          <p:nvPr/>
        </p:nvSpPr>
        <p:spPr>
          <a:xfrm>
            <a:off x="3364877" y="3932923"/>
            <a:ext cx="5079076" cy="737293"/>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3854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Lợi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thế</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Exception Handling</a:t>
            </a:r>
          </a:p>
        </p:txBody>
      </p:sp>
      <p:sp>
        <p:nvSpPr>
          <p:cNvPr id="4" name="Text Placeholder 3"/>
          <p:cNvSpPr>
            <a:spLocks noGrp="1"/>
          </p:cNvSpPr>
          <p:nvPr>
            <p:ph type="body" idx="1"/>
          </p:nvPr>
        </p:nvSpPr>
        <p:spPr>
          <a:xfrm>
            <a:off x="838200" y="1613043"/>
            <a:ext cx="10515600" cy="1864943"/>
          </a:xfrm>
        </p:spPr>
        <p:txBody>
          <a:bodyPr>
            <a:normAutofit/>
          </a:bodyPr>
          <a:lstStyle/>
          <a:p>
            <a:r>
              <a:rPr lang="vi-VN" sz="2400" dirty="0">
                <a:latin typeface="Times New Roman" panose="02020603050405020304" pitchFamily="18" charset="0"/>
                <a:cs typeface="Times New Roman" panose="02020603050405020304" pitchFamily="18" charset="0"/>
              </a:rPr>
              <a:t>Lợi thế cốt lõi của việc xử lý ngoại lệ là duy trì luồng bình thường của  ứng dụng. Ngoại lệ thường làm gián đoạn luồng bình thường của ứng dụng  đó là lý do tại sao chúng ta sử dụng xử lý ngoại lệ.</a:t>
            </a:r>
          </a:p>
          <a:p>
            <a:r>
              <a:rPr lang="vi-VN" sz="2400" dirty="0">
                <a:latin typeface="Times New Roman" panose="02020603050405020304" pitchFamily="18" charset="0"/>
                <a:cs typeface="Times New Roman" panose="02020603050405020304" pitchFamily="18" charset="0"/>
              </a:rPr>
              <a:t>Ví dụ:</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grpSp>
        <p:nvGrpSpPr>
          <p:cNvPr id="7" name="object 4"/>
          <p:cNvGrpSpPr/>
          <p:nvPr/>
        </p:nvGrpSpPr>
        <p:grpSpPr>
          <a:xfrm>
            <a:off x="2377657" y="2953407"/>
            <a:ext cx="6619198" cy="2929959"/>
            <a:chOff x="1871472" y="3628644"/>
            <a:chExt cx="5346700" cy="2405380"/>
          </a:xfrm>
        </p:grpSpPr>
        <p:sp>
          <p:nvSpPr>
            <p:cNvPr id="8" name="object 5"/>
            <p:cNvSpPr/>
            <p:nvPr/>
          </p:nvSpPr>
          <p:spPr>
            <a:xfrm>
              <a:off x="1883664" y="3640836"/>
              <a:ext cx="4153296" cy="2380488"/>
            </a:xfrm>
            <a:prstGeom prst="rect">
              <a:avLst/>
            </a:prstGeom>
            <a:blipFill>
              <a:blip r:embed="rId5" cstate="print"/>
              <a:stretch>
                <a:fillRect/>
              </a:stretch>
            </a:blipFill>
          </p:spPr>
          <p:txBody>
            <a:bodyPr wrap="square" lIns="0" tIns="0" rIns="0" bIns="0" rtlCol="0"/>
            <a:lstStyle/>
            <a:p>
              <a:endParaRPr/>
            </a:p>
          </p:txBody>
        </p:sp>
        <p:sp>
          <p:nvSpPr>
            <p:cNvPr id="9" name="object 6"/>
            <p:cNvSpPr/>
            <p:nvPr/>
          </p:nvSpPr>
          <p:spPr>
            <a:xfrm>
              <a:off x="1877568" y="3634740"/>
              <a:ext cx="5334000" cy="2392680"/>
            </a:xfrm>
            <a:custGeom>
              <a:avLst/>
              <a:gdLst/>
              <a:ahLst/>
              <a:cxnLst/>
              <a:rect l="l" t="t" r="r" b="b"/>
              <a:pathLst>
                <a:path w="5334000" h="2392679">
                  <a:moveTo>
                    <a:pt x="0" y="2392680"/>
                  </a:moveTo>
                  <a:lnTo>
                    <a:pt x="5334000" y="2392680"/>
                  </a:lnTo>
                  <a:lnTo>
                    <a:pt x="5334000" y="0"/>
                  </a:lnTo>
                  <a:lnTo>
                    <a:pt x="0" y="0"/>
                  </a:lnTo>
                  <a:lnTo>
                    <a:pt x="0" y="2392680"/>
                  </a:lnTo>
                  <a:close/>
                </a:path>
              </a:pathLst>
            </a:custGeom>
            <a:ln w="12192">
              <a:solidFill>
                <a:srgbClr val="4471C4"/>
              </a:solidFill>
            </a:ln>
          </p:spPr>
          <p:txBody>
            <a:bodyPr wrap="square" lIns="0" tIns="0" rIns="0" bIns="0" rtlCol="0"/>
            <a:lstStyle/>
            <a:p>
              <a:endParaRPr/>
            </a:p>
          </p:txBody>
        </p:sp>
      </p:grpSp>
    </p:spTree>
    <p:extLst>
      <p:ext uri="{BB962C8B-B14F-4D97-AF65-F5344CB8AC3E}">
        <p14:creationId xmlns:p14="http://schemas.microsoft.com/office/powerpoint/2010/main" val="52349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Hệ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thống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cấp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bậc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lớp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ngoại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lệ</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4974771" cy="4563920"/>
          </a:xfrm>
        </p:spPr>
        <p:txBody>
          <a:bodyPr>
            <a:normAutofit/>
          </a:bodyPr>
          <a:lstStyle/>
          <a:p>
            <a:r>
              <a:rPr lang="vi-VN" sz="2400" dirty="0">
                <a:latin typeface="Times New Roman" panose="02020603050405020304" pitchFamily="18" charset="0"/>
                <a:cs typeface="Times New Roman" panose="02020603050405020304" pitchFamily="18" charset="0"/>
              </a:rPr>
              <a:t>Class Throwable xử lý lỗi và  ngoại lệ (Error, Exception).</a:t>
            </a:r>
          </a:p>
          <a:p>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Tất cả các class dưới đây đều  nằm trong gói java.lang, ngoại  trừ class IOException là nằm  trong gói java.io</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7" name="object 3"/>
          <p:cNvSpPr/>
          <p:nvPr/>
        </p:nvSpPr>
        <p:spPr>
          <a:xfrm>
            <a:off x="6100778" y="1096629"/>
            <a:ext cx="4326635" cy="5497068"/>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25290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1026" name="Picture 2" descr="https://fs-sournary.github.io/2020/06/30/exception/exception-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512" y="1603052"/>
            <a:ext cx="10564976" cy="3651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95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Cơ bản về ngoại lệ</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b="1" dirty="0">
                <a:latin typeface="Times New Roman" panose="02020603050405020304" pitchFamily="18" charset="0"/>
                <a:cs typeface="Times New Roman" panose="02020603050405020304" pitchFamily="18" charset="0"/>
              </a:rPr>
              <a:t>Class Exception :</a:t>
            </a:r>
          </a:p>
          <a:p>
            <a:pPr lvl="1"/>
            <a:r>
              <a:rPr lang="vi-VN" sz="2000" dirty="0">
                <a:latin typeface="Times New Roman" panose="02020603050405020304" pitchFamily="18" charset="0"/>
                <a:cs typeface="Times New Roman" panose="02020603050405020304" pitchFamily="18" charset="0"/>
              </a:rPr>
              <a:t>Có nhiều ngoại lệ là lớp con của lớp Exception</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RuntimeErrorException là lớp con của lớp Exception</a:t>
            </a:r>
          </a:p>
          <a:p>
            <a:pPr lvl="1">
              <a:buFont typeface="Wingdings" panose="05000000000000000000" pitchFamily="2" charset="2"/>
              <a:buChar char="q"/>
            </a:pPr>
            <a:r>
              <a:rPr lang="vi-VN" sz="2000" dirty="0" smtClean="0">
                <a:latin typeface="Times New Roman" panose="02020603050405020304" pitchFamily="18" charset="0"/>
                <a:cs typeface="Times New Roman" panose="02020603050405020304" pitchFamily="18" charset="0"/>
              </a:rPr>
              <a:t>RuntimeErrorException </a:t>
            </a:r>
            <a:r>
              <a:rPr lang="vi-VN" sz="2000" dirty="0">
                <a:latin typeface="Times New Roman" panose="02020603050405020304" pitchFamily="18" charset="0"/>
                <a:cs typeface="Times New Roman" panose="02020603050405020304" pitchFamily="18" charset="0"/>
              </a:rPr>
              <a:t>là các ngoại lệ chỉ xảy khi chạy chương  trình.</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Người lập trình có thể tự tạo các class kế thừa từ class Exception.</a:t>
            </a:r>
          </a:p>
          <a:p>
            <a:endParaRPr lang="vi-VN" sz="2400" dirty="0">
              <a:latin typeface="Times New Roman" panose="02020603050405020304" pitchFamily="18" charset="0"/>
              <a:cs typeface="Times New Roman" panose="02020603050405020304" pitchFamily="18" charset="0"/>
            </a:endParaRPr>
          </a:p>
          <a:p>
            <a:r>
              <a:rPr lang="vi-VN" sz="2400" b="1" dirty="0">
                <a:latin typeface="Times New Roman" panose="02020603050405020304" pitchFamily="18" charset="0"/>
                <a:cs typeface="Times New Roman" panose="02020603050405020304" pitchFamily="18" charset="0"/>
              </a:rPr>
              <a:t>Class Error:</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Chỉ những lỗi nghiêm trọng và không dự đoán trước được như  VirtualMachineError, LinkageError, ThreadDead…</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Các ngoại lệ Error ít được xử lý</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58975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kiểu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ngoại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lệ</a:t>
            </a:r>
            <a:endParaRPr lang="en-US" sz="28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7" name="object 8"/>
          <p:cNvSpPr txBox="1">
            <a:spLocks noGrp="1"/>
          </p:cNvSpPr>
          <p:nvPr>
            <p:ph type="sldNum" sz="quarter" idx="4294967295"/>
          </p:nvPr>
        </p:nvSpPr>
        <p:spPr>
          <a:xfrm>
            <a:off x="12363757" y="6779716"/>
            <a:ext cx="217170" cy="167004"/>
          </a:xfrm>
          <a:prstGeom prst="rect">
            <a:avLst/>
          </a:prstGeom>
        </p:spPr>
        <p:txBody>
          <a:bodyPr vert="horz" wrap="square" lIns="0" tIns="0" rIns="0" bIns="0" rtlCol="0">
            <a:spAutoFit/>
          </a:bodyPr>
          <a:lstStyle/>
          <a:p>
            <a:pPr marL="38100">
              <a:lnSpc>
                <a:spcPct val="100000"/>
              </a:lnSpc>
            </a:pPr>
            <a:fld id="{81D60167-4931-47E6-BA6A-407CBD079E47}" type="slidenum">
              <a:rPr spc="-5" dirty="0"/>
              <a:t>9</a:t>
            </a:fld>
            <a:endParaRPr spc="-5" dirty="0"/>
          </a:p>
        </p:txBody>
      </p:sp>
      <p:sp>
        <p:nvSpPr>
          <p:cNvPr id="8" name="object 3"/>
          <p:cNvSpPr txBox="1"/>
          <p:nvPr/>
        </p:nvSpPr>
        <p:spPr>
          <a:xfrm>
            <a:off x="1095378" y="1548287"/>
            <a:ext cx="10455910" cy="1732280"/>
          </a:xfrm>
          <a:prstGeom prst="rect">
            <a:avLst/>
          </a:prstGeom>
        </p:spPr>
        <p:txBody>
          <a:bodyPr vert="horz" wrap="square" lIns="0" tIns="12065" rIns="0" bIns="0" rtlCol="0">
            <a:spAutoFit/>
          </a:bodyPr>
          <a:lstStyle/>
          <a:p>
            <a:pPr marL="387350" indent="-375285">
              <a:lnSpc>
                <a:spcPct val="100000"/>
              </a:lnSpc>
              <a:spcBef>
                <a:spcPts val="95"/>
              </a:spcBef>
              <a:buFont typeface="Wingdings"/>
              <a:buChar char=""/>
              <a:tabLst>
                <a:tab pos="387985" algn="l"/>
              </a:tabLst>
            </a:pPr>
            <a:r>
              <a:rPr sz="2800" spc="-5" dirty="0">
                <a:solidFill>
                  <a:srgbClr val="36365C"/>
                </a:solidFill>
                <a:latin typeface="Times New Roman"/>
                <a:cs typeface="Times New Roman"/>
              </a:rPr>
              <a:t>Có hai loại ngoại </a:t>
            </a:r>
            <a:r>
              <a:rPr sz="2800" dirty="0">
                <a:solidFill>
                  <a:srgbClr val="36365C"/>
                </a:solidFill>
                <a:latin typeface="Times New Roman"/>
                <a:cs typeface="Times New Roman"/>
              </a:rPr>
              <a:t>lệ </a:t>
            </a:r>
            <a:r>
              <a:rPr sz="2800" spc="-5" dirty="0">
                <a:solidFill>
                  <a:srgbClr val="36365C"/>
                </a:solidFill>
                <a:latin typeface="Times New Roman"/>
                <a:cs typeface="Times New Roman"/>
              </a:rPr>
              <a:t>chính là: </a:t>
            </a:r>
            <a:r>
              <a:rPr sz="2800" b="1" spc="-10" dirty="0">
                <a:solidFill>
                  <a:srgbClr val="36365C"/>
                </a:solidFill>
                <a:latin typeface="Times New Roman"/>
                <a:cs typeface="Times New Roman"/>
              </a:rPr>
              <a:t>checked </a:t>
            </a:r>
            <a:r>
              <a:rPr sz="2800" dirty="0">
                <a:solidFill>
                  <a:srgbClr val="36365C"/>
                </a:solidFill>
                <a:latin typeface="Times New Roman"/>
                <a:cs typeface="Times New Roman"/>
              </a:rPr>
              <a:t>và</a:t>
            </a:r>
            <a:r>
              <a:rPr sz="2800" spc="25" dirty="0">
                <a:solidFill>
                  <a:srgbClr val="36365C"/>
                </a:solidFill>
                <a:latin typeface="Times New Roman"/>
                <a:cs typeface="Times New Roman"/>
              </a:rPr>
              <a:t> </a:t>
            </a:r>
            <a:r>
              <a:rPr sz="2800" b="1" spc="-5" dirty="0">
                <a:solidFill>
                  <a:srgbClr val="36365C"/>
                </a:solidFill>
                <a:latin typeface="Times New Roman"/>
                <a:cs typeface="Times New Roman"/>
              </a:rPr>
              <a:t>unchecked</a:t>
            </a:r>
            <a:r>
              <a:rPr sz="2800" spc="-5" dirty="0">
                <a:solidFill>
                  <a:srgbClr val="36365C"/>
                </a:solidFill>
                <a:latin typeface="Times New Roman"/>
                <a:cs typeface="Times New Roman"/>
              </a:rPr>
              <a:t>.</a:t>
            </a:r>
            <a:endParaRPr sz="2800" dirty="0">
              <a:latin typeface="Times New Roman"/>
              <a:cs typeface="Times New Roman"/>
            </a:endParaRPr>
          </a:p>
          <a:p>
            <a:pPr marL="927100" lvl="1" indent="-457834">
              <a:lnSpc>
                <a:spcPct val="100000"/>
              </a:lnSpc>
              <a:buFont typeface="Wingdings"/>
              <a:buChar char=""/>
              <a:tabLst>
                <a:tab pos="927100" algn="l"/>
                <a:tab pos="927735" algn="l"/>
              </a:tabLst>
            </a:pPr>
            <a:r>
              <a:rPr sz="2800" spc="-5" dirty="0">
                <a:solidFill>
                  <a:srgbClr val="36365C"/>
                </a:solidFill>
                <a:latin typeface="Times New Roman"/>
                <a:cs typeface="Times New Roman"/>
              </a:rPr>
              <a:t>Ngoại lệ</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a:t>
            </a:r>
            <a:r>
              <a:rPr sz="2800" i="1" spc="-5" dirty="0">
                <a:solidFill>
                  <a:srgbClr val="36365C"/>
                </a:solidFill>
                <a:latin typeface="Times New Roman"/>
                <a:cs typeface="Times New Roman"/>
              </a:rPr>
              <a:t>unchecked</a:t>
            </a:r>
            <a:r>
              <a:rPr sz="2800" spc="-5" dirty="0">
                <a:solidFill>
                  <a:srgbClr val="36365C"/>
                </a:solidFill>
                <a:latin typeface="Times New Roman"/>
                <a:cs typeface="Times New Roman"/>
              </a:rPr>
              <a:t>’:</a:t>
            </a:r>
            <a:endParaRPr sz="2800" dirty="0">
              <a:latin typeface="Times New Roman"/>
              <a:cs typeface="Times New Roman"/>
            </a:endParaRPr>
          </a:p>
          <a:p>
            <a:pPr marL="1384300" lvl="2" indent="-457834">
              <a:lnSpc>
                <a:spcPct val="100000"/>
              </a:lnSpc>
              <a:spcBef>
                <a:spcPts val="5"/>
              </a:spcBef>
              <a:buFont typeface="Wingdings"/>
              <a:buChar char=""/>
              <a:tabLst>
                <a:tab pos="1384300" algn="l"/>
                <a:tab pos="1384935" algn="l"/>
              </a:tabLst>
            </a:pPr>
            <a:r>
              <a:rPr sz="2800" spc="-5" dirty="0">
                <a:solidFill>
                  <a:srgbClr val="36365C"/>
                </a:solidFill>
                <a:latin typeface="Times New Roman"/>
                <a:cs typeface="Times New Roman"/>
              </a:rPr>
              <a:t>Là </a:t>
            </a:r>
            <a:r>
              <a:rPr sz="2800" spc="-10" dirty="0">
                <a:solidFill>
                  <a:srgbClr val="36365C"/>
                </a:solidFill>
                <a:latin typeface="Times New Roman"/>
                <a:cs typeface="Times New Roman"/>
              </a:rPr>
              <a:t>các </a:t>
            </a:r>
            <a:r>
              <a:rPr sz="2800" spc="-5" dirty="0">
                <a:solidFill>
                  <a:srgbClr val="36365C"/>
                </a:solidFill>
                <a:latin typeface="Times New Roman"/>
                <a:cs typeface="Times New Roman"/>
              </a:rPr>
              <a:t>ngoại lệ </a:t>
            </a:r>
            <a:r>
              <a:rPr sz="2800" dirty="0">
                <a:solidFill>
                  <a:srgbClr val="36365C"/>
                </a:solidFill>
                <a:latin typeface="Times New Roman"/>
                <a:cs typeface="Times New Roman"/>
              </a:rPr>
              <a:t>không </a:t>
            </a:r>
            <a:r>
              <a:rPr sz="2800" spc="-10" dirty="0">
                <a:solidFill>
                  <a:srgbClr val="36365C"/>
                </a:solidFill>
                <a:latin typeface="Times New Roman"/>
                <a:cs typeface="Times New Roman"/>
              </a:rPr>
              <a:t>cần </a:t>
            </a:r>
            <a:r>
              <a:rPr sz="2800" dirty="0">
                <a:solidFill>
                  <a:srgbClr val="36365C"/>
                </a:solidFill>
                <a:latin typeface="Times New Roman"/>
                <a:cs typeface="Times New Roman"/>
              </a:rPr>
              <a:t>phải </a:t>
            </a:r>
            <a:r>
              <a:rPr sz="2800" spc="-5" dirty="0">
                <a:solidFill>
                  <a:srgbClr val="36365C"/>
                </a:solidFill>
                <a:latin typeface="Times New Roman"/>
                <a:cs typeface="Times New Roman"/>
              </a:rPr>
              <a:t>‘catch’ </a:t>
            </a:r>
            <a:r>
              <a:rPr sz="2800" dirty="0">
                <a:solidFill>
                  <a:srgbClr val="36365C"/>
                </a:solidFill>
                <a:latin typeface="Times New Roman"/>
                <a:cs typeface="Times New Roman"/>
              </a:rPr>
              <a:t>khi </a:t>
            </a:r>
            <a:r>
              <a:rPr sz="2800" spc="-5" dirty="0">
                <a:solidFill>
                  <a:srgbClr val="36365C"/>
                </a:solidFill>
                <a:latin typeface="Times New Roman"/>
                <a:cs typeface="Times New Roman"/>
              </a:rPr>
              <a:t>viết</a:t>
            </a:r>
            <a:r>
              <a:rPr sz="2800" spc="-225" dirty="0">
                <a:solidFill>
                  <a:srgbClr val="36365C"/>
                </a:solidFill>
                <a:latin typeface="Times New Roman"/>
                <a:cs typeface="Times New Roman"/>
              </a:rPr>
              <a:t> </a:t>
            </a:r>
            <a:r>
              <a:rPr sz="2800" spc="-25" dirty="0">
                <a:solidFill>
                  <a:srgbClr val="36365C"/>
                </a:solidFill>
                <a:latin typeface="Times New Roman"/>
                <a:cs typeface="Times New Roman"/>
              </a:rPr>
              <a:t>mã</a:t>
            </a:r>
            <a:endParaRPr sz="2800" dirty="0">
              <a:latin typeface="Times New Roman"/>
              <a:cs typeface="Times New Roman"/>
            </a:endParaRPr>
          </a:p>
          <a:p>
            <a:pPr marL="1384300" lvl="2" indent="-457834">
              <a:lnSpc>
                <a:spcPct val="100000"/>
              </a:lnSpc>
              <a:buFont typeface="Wingdings"/>
              <a:buChar char=""/>
              <a:tabLst>
                <a:tab pos="1384300" algn="l"/>
                <a:tab pos="1384935" algn="l"/>
              </a:tabLst>
            </a:pPr>
            <a:r>
              <a:rPr sz="2800" spc="-5" dirty="0">
                <a:solidFill>
                  <a:srgbClr val="36365C"/>
                </a:solidFill>
                <a:latin typeface="Times New Roman"/>
                <a:cs typeface="Times New Roman"/>
              </a:rPr>
              <a:t>Là </a:t>
            </a:r>
            <a:r>
              <a:rPr sz="2800" spc="-10" dirty="0">
                <a:solidFill>
                  <a:srgbClr val="36365C"/>
                </a:solidFill>
                <a:latin typeface="Times New Roman"/>
                <a:cs typeface="Times New Roman"/>
              </a:rPr>
              <a:t>các </a:t>
            </a:r>
            <a:r>
              <a:rPr sz="2800" spc="-5" dirty="0">
                <a:solidFill>
                  <a:srgbClr val="36365C"/>
                </a:solidFill>
                <a:latin typeface="Times New Roman"/>
                <a:cs typeface="Times New Roman"/>
              </a:rPr>
              <a:t>class </a:t>
            </a:r>
            <a:r>
              <a:rPr sz="2800" spc="-20" dirty="0">
                <a:solidFill>
                  <a:srgbClr val="36365C"/>
                </a:solidFill>
                <a:latin typeface="Times New Roman"/>
                <a:cs typeface="Times New Roman"/>
              </a:rPr>
              <a:t>Error, </a:t>
            </a:r>
            <a:r>
              <a:rPr sz="2800" spc="-5" dirty="0">
                <a:solidFill>
                  <a:srgbClr val="36365C"/>
                </a:solidFill>
                <a:latin typeface="Times New Roman"/>
                <a:cs typeface="Times New Roman"/>
              </a:rPr>
              <a:t>RuntimeException </a:t>
            </a:r>
            <a:r>
              <a:rPr sz="2800" dirty="0">
                <a:solidFill>
                  <a:srgbClr val="36365C"/>
                </a:solidFill>
                <a:latin typeface="Times New Roman"/>
                <a:cs typeface="Times New Roman"/>
              </a:rPr>
              <a:t>và </a:t>
            </a:r>
            <a:r>
              <a:rPr sz="2800" spc="-10" dirty="0">
                <a:solidFill>
                  <a:srgbClr val="36365C"/>
                </a:solidFill>
                <a:latin typeface="Times New Roman"/>
                <a:cs typeface="Times New Roman"/>
              </a:rPr>
              <a:t>các </a:t>
            </a:r>
            <a:r>
              <a:rPr sz="2800" spc="-5" dirty="0">
                <a:solidFill>
                  <a:srgbClr val="36365C"/>
                </a:solidFill>
                <a:latin typeface="Times New Roman"/>
                <a:cs typeface="Times New Roman"/>
              </a:rPr>
              <a:t>lớp con của</a:t>
            </a:r>
            <a:r>
              <a:rPr sz="2800" spc="55" dirty="0">
                <a:solidFill>
                  <a:srgbClr val="36365C"/>
                </a:solidFill>
                <a:latin typeface="Times New Roman"/>
                <a:cs typeface="Times New Roman"/>
              </a:rPr>
              <a:t> </a:t>
            </a:r>
            <a:r>
              <a:rPr sz="2800" spc="-5" dirty="0">
                <a:solidFill>
                  <a:srgbClr val="36365C"/>
                </a:solidFill>
                <a:latin typeface="Times New Roman"/>
                <a:cs typeface="Times New Roman"/>
              </a:rPr>
              <a:t>chúng</a:t>
            </a:r>
            <a:endParaRPr sz="2800" dirty="0">
              <a:latin typeface="Times New Roman"/>
              <a:cs typeface="Times New Roman"/>
            </a:endParaRPr>
          </a:p>
        </p:txBody>
      </p:sp>
      <p:sp>
        <p:nvSpPr>
          <p:cNvPr id="9" name="object 4"/>
          <p:cNvSpPr txBox="1"/>
          <p:nvPr/>
        </p:nvSpPr>
        <p:spPr>
          <a:xfrm>
            <a:off x="1552578" y="3255244"/>
            <a:ext cx="18859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36365C"/>
                </a:solidFill>
                <a:latin typeface="Wingdings"/>
                <a:cs typeface="Wingdings"/>
              </a:rPr>
              <a:t></a:t>
            </a:r>
            <a:endParaRPr sz="2800">
              <a:latin typeface="Wingdings"/>
              <a:cs typeface="Wingdings"/>
            </a:endParaRPr>
          </a:p>
        </p:txBody>
      </p:sp>
      <p:sp>
        <p:nvSpPr>
          <p:cNvPr id="10" name="object 5"/>
          <p:cNvSpPr txBox="1"/>
          <p:nvPr/>
        </p:nvSpPr>
        <p:spPr>
          <a:xfrm>
            <a:off x="2010082" y="3255244"/>
            <a:ext cx="280479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36365C"/>
                </a:solidFill>
                <a:latin typeface="Times New Roman"/>
                <a:cs typeface="Times New Roman"/>
              </a:rPr>
              <a:t>Ngoại lệ</a:t>
            </a:r>
            <a:r>
              <a:rPr sz="2800" spc="-80" dirty="0">
                <a:solidFill>
                  <a:srgbClr val="36365C"/>
                </a:solidFill>
                <a:latin typeface="Times New Roman"/>
                <a:cs typeface="Times New Roman"/>
              </a:rPr>
              <a:t> </a:t>
            </a:r>
            <a:r>
              <a:rPr sz="2800" spc="-5" dirty="0">
                <a:solidFill>
                  <a:srgbClr val="36365C"/>
                </a:solidFill>
                <a:latin typeface="Times New Roman"/>
                <a:cs typeface="Times New Roman"/>
              </a:rPr>
              <a:t>‘</a:t>
            </a:r>
            <a:r>
              <a:rPr sz="2800" i="1" spc="-5" dirty="0">
                <a:solidFill>
                  <a:srgbClr val="36365C"/>
                </a:solidFill>
                <a:latin typeface="Times New Roman"/>
                <a:cs typeface="Times New Roman"/>
              </a:rPr>
              <a:t>checked</a:t>
            </a:r>
            <a:r>
              <a:rPr sz="2800" spc="-5" dirty="0">
                <a:solidFill>
                  <a:srgbClr val="36365C"/>
                </a:solidFill>
                <a:latin typeface="Times New Roman"/>
                <a:cs typeface="Times New Roman"/>
              </a:rPr>
              <a:t>’:</a:t>
            </a:r>
            <a:endParaRPr sz="2800">
              <a:latin typeface="Times New Roman"/>
              <a:cs typeface="Times New Roman"/>
            </a:endParaRPr>
          </a:p>
        </p:txBody>
      </p:sp>
      <p:sp>
        <p:nvSpPr>
          <p:cNvPr id="11" name="object 6"/>
          <p:cNvSpPr txBox="1"/>
          <p:nvPr/>
        </p:nvSpPr>
        <p:spPr>
          <a:xfrm>
            <a:off x="1095378" y="3682522"/>
            <a:ext cx="7789545" cy="2585720"/>
          </a:xfrm>
          <a:prstGeom prst="rect">
            <a:avLst/>
          </a:prstGeom>
        </p:spPr>
        <p:txBody>
          <a:bodyPr vert="horz" wrap="square" lIns="0" tIns="12065" rIns="0" bIns="0" rtlCol="0">
            <a:spAutoFit/>
          </a:bodyPr>
          <a:lstStyle/>
          <a:p>
            <a:pPr marL="1384300" indent="-457834">
              <a:lnSpc>
                <a:spcPct val="100000"/>
              </a:lnSpc>
              <a:spcBef>
                <a:spcPts val="95"/>
              </a:spcBef>
              <a:buFont typeface="Wingdings"/>
              <a:buChar char=""/>
              <a:tabLst>
                <a:tab pos="1384300" algn="l"/>
                <a:tab pos="1384935" algn="l"/>
              </a:tabLst>
            </a:pPr>
            <a:r>
              <a:rPr sz="2800" spc="-5" dirty="0">
                <a:solidFill>
                  <a:srgbClr val="36365C"/>
                </a:solidFill>
                <a:latin typeface="Times New Roman"/>
                <a:cs typeface="Times New Roman"/>
              </a:rPr>
              <a:t>Là </a:t>
            </a:r>
            <a:r>
              <a:rPr sz="2800" spc="-10" dirty="0">
                <a:solidFill>
                  <a:srgbClr val="36365C"/>
                </a:solidFill>
                <a:latin typeface="Times New Roman"/>
                <a:cs typeface="Times New Roman"/>
              </a:rPr>
              <a:t>các </a:t>
            </a:r>
            <a:r>
              <a:rPr sz="2800" dirty="0">
                <a:solidFill>
                  <a:srgbClr val="36365C"/>
                </a:solidFill>
                <a:latin typeface="Times New Roman"/>
                <a:cs typeface="Times New Roman"/>
              </a:rPr>
              <a:t>ngoại </a:t>
            </a:r>
            <a:r>
              <a:rPr sz="2800" spc="-5" dirty="0">
                <a:solidFill>
                  <a:srgbClr val="36365C"/>
                </a:solidFill>
                <a:latin typeface="Times New Roman"/>
                <a:cs typeface="Times New Roman"/>
              </a:rPr>
              <a:t>lệ phải được ‘catch’ </a:t>
            </a:r>
            <a:r>
              <a:rPr sz="2800" dirty="0">
                <a:solidFill>
                  <a:srgbClr val="36365C"/>
                </a:solidFill>
                <a:latin typeface="Times New Roman"/>
                <a:cs typeface="Times New Roman"/>
              </a:rPr>
              <a:t>khi </a:t>
            </a:r>
            <a:r>
              <a:rPr sz="2800" spc="-5" dirty="0">
                <a:solidFill>
                  <a:srgbClr val="36365C"/>
                </a:solidFill>
                <a:latin typeface="Times New Roman"/>
                <a:cs typeface="Times New Roman"/>
              </a:rPr>
              <a:t>viết</a:t>
            </a:r>
            <a:r>
              <a:rPr sz="2800" spc="-254" dirty="0">
                <a:solidFill>
                  <a:srgbClr val="36365C"/>
                </a:solidFill>
                <a:latin typeface="Times New Roman"/>
                <a:cs typeface="Times New Roman"/>
              </a:rPr>
              <a:t> </a:t>
            </a:r>
            <a:r>
              <a:rPr sz="2800" spc="-10" dirty="0">
                <a:solidFill>
                  <a:srgbClr val="36365C"/>
                </a:solidFill>
                <a:latin typeface="Times New Roman"/>
                <a:cs typeface="Times New Roman"/>
              </a:rPr>
              <a:t>mã</a:t>
            </a:r>
            <a:endParaRPr sz="2800" dirty="0">
              <a:latin typeface="Times New Roman"/>
              <a:cs typeface="Times New Roman"/>
            </a:endParaRPr>
          </a:p>
          <a:p>
            <a:pPr marL="1384300" indent="-457834">
              <a:lnSpc>
                <a:spcPct val="100000"/>
              </a:lnSpc>
              <a:buFont typeface="Wingdings"/>
              <a:buChar char=""/>
              <a:tabLst>
                <a:tab pos="1384300" algn="l"/>
                <a:tab pos="1384935" algn="l"/>
              </a:tabLst>
            </a:pPr>
            <a:r>
              <a:rPr sz="2800" spc="-5" dirty="0">
                <a:solidFill>
                  <a:srgbClr val="36365C"/>
                </a:solidFill>
                <a:latin typeface="Times New Roman"/>
                <a:cs typeface="Times New Roman"/>
              </a:rPr>
              <a:t>Là </a:t>
            </a:r>
            <a:r>
              <a:rPr sz="2800" spc="-10" dirty="0">
                <a:solidFill>
                  <a:srgbClr val="36365C"/>
                </a:solidFill>
                <a:latin typeface="Times New Roman"/>
                <a:cs typeface="Times New Roman"/>
              </a:rPr>
              <a:t>các </a:t>
            </a:r>
            <a:r>
              <a:rPr sz="2800" spc="-5" dirty="0">
                <a:solidFill>
                  <a:srgbClr val="36365C"/>
                </a:solidFill>
                <a:latin typeface="Times New Roman"/>
                <a:cs typeface="Times New Roman"/>
              </a:rPr>
              <a:t>class còn lại</a:t>
            </a:r>
            <a:endParaRPr sz="2800" dirty="0">
              <a:latin typeface="Times New Roman"/>
              <a:cs typeface="Times New Roman"/>
            </a:endParaRPr>
          </a:p>
          <a:p>
            <a:pPr marL="381000" indent="-368935">
              <a:lnSpc>
                <a:spcPct val="100000"/>
              </a:lnSpc>
              <a:buFont typeface="Wingdings"/>
              <a:buChar char=""/>
              <a:tabLst>
                <a:tab pos="381635" algn="l"/>
              </a:tabLst>
            </a:pPr>
            <a:r>
              <a:rPr sz="2800" spc="-5" dirty="0">
                <a:solidFill>
                  <a:srgbClr val="36365C"/>
                </a:solidFill>
                <a:latin typeface="Times New Roman"/>
                <a:cs typeface="Times New Roman"/>
              </a:rPr>
              <a:t>Theo Sun Microsystem </a:t>
            </a:r>
            <a:r>
              <a:rPr sz="2800" dirty="0">
                <a:solidFill>
                  <a:srgbClr val="36365C"/>
                </a:solidFill>
                <a:latin typeface="Times New Roman"/>
                <a:cs typeface="Times New Roman"/>
              </a:rPr>
              <a:t>nói </a:t>
            </a:r>
            <a:r>
              <a:rPr sz="2800" spc="-5" dirty="0">
                <a:solidFill>
                  <a:srgbClr val="36365C"/>
                </a:solidFill>
                <a:latin typeface="Times New Roman"/>
                <a:cs typeface="Times New Roman"/>
              </a:rPr>
              <a:t>rằng </a:t>
            </a:r>
            <a:r>
              <a:rPr sz="2800" spc="-10" dirty="0">
                <a:solidFill>
                  <a:srgbClr val="36365C"/>
                </a:solidFill>
                <a:latin typeface="Times New Roman"/>
                <a:cs typeface="Times New Roman"/>
              </a:rPr>
              <a:t>có </a:t>
            </a:r>
            <a:r>
              <a:rPr sz="2800" dirty="0">
                <a:solidFill>
                  <a:srgbClr val="36365C"/>
                </a:solidFill>
                <a:latin typeface="Times New Roman"/>
                <a:cs typeface="Times New Roman"/>
              </a:rPr>
              <a:t>ba </a:t>
            </a:r>
            <a:r>
              <a:rPr sz="2800" spc="-5" dirty="0">
                <a:solidFill>
                  <a:srgbClr val="36365C"/>
                </a:solidFill>
                <a:latin typeface="Times New Roman"/>
                <a:cs typeface="Times New Roman"/>
              </a:rPr>
              <a:t>loại ngoại</a:t>
            </a:r>
            <a:r>
              <a:rPr sz="2800" spc="25" dirty="0">
                <a:solidFill>
                  <a:srgbClr val="36365C"/>
                </a:solidFill>
                <a:latin typeface="Times New Roman"/>
                <a:cs typeface="Times New Roman"/>
              </a:rPr>
              <a:t> </a:t>
            </a:r>
            <a:r>
              <a:rPr sz="2800" spc="-5" dirty="0">
                <a:solidFill>
                  <a:srgbClr val="36365C"/>
                </a:solidFill>
                <a:latin typeface="Times New Roman"/>
                <a:cs typeface="Times New Roman"/>
              </a:rPr>
              <a:t>lệ:</a:t>
            </a:r>
            <a:endParaRPr sz="2800" dirty="0">
              <a:latin typeface="Times New Roman"/>
              <a:cs typeface="Times New Roman"/>
            </a:endParaRPr>
          </a:p>
          <a:p>
            <a:pPr marL="844550" lvl="1" indent="-375285">
              <a:lnSpc>
                <a:spcPct val="100000"/>
              </a:lnSpc>
              <a:buFont typeface="Wingdings"/>
              <a:buChar char=""/>
              <a:tabLst>
                <a:tab pos="844550" algn="l"/>
                <a:tab pos="845185" algn="l"/>
              </a:tabLst>
            </a:pPr>
            <a:r>
              <a:rPr sz="2800" spc="-5" dirty="0">
                <a:solidFill>
                  <a:srgbClr val="36365C"/>
                </a:solidFill>
                <a:latin typeface="Times New Roman"/>
                <a:cs typeface="Times New Roman"/>
              </a:rPr>
              <a:t>Checked</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Exception</a:t>
            </a:r>
            <a:endParaRPr sz="2800" dirty="0">
              <a:latin typeface="Times New Roman"/>
              <a:cs typeface="Times New Roman"/>
            </a:endParaRPr>
          </a:p>
          <a:p>
            <a:pPr marL="844550" lvl="1" indent="-375285">
              <a:lnSpc>
                <a:spcPct val="100000"/>
              </a:lnSpc>
              <a:spcBef>
                <a:spcPts val="5"/>
              </a:spcBef>
              <a:buFont typeface="Wingdings"/>
              <a:buChar char=""/>
              <a:tabLst>
                <a:tab pos="844550" algn="l"/>
                <a:tab pos="845185" algn="l"/>
              </a:tabLst>
            </a:pPr>
            <a:r>
              <a:rPr sz="2800" spc="-5" dirty="0">
                <a:solidFill>
                  <a:srgbClr val="36365C"/>
                </a:solidFill>
                <a:latin typeface="Times New Roman"/>
                <a:cs typeface="Times New Roman"/>
              </a:rPr>
              <a:t>Unchecked</a:t>
            </a:r>
            <a:r>
              <a:rPr sz="2800" dirty="0">
                <a:solidFill>
                  <a:srgbClr val="36365C"/>
                </a:solidFill>
                <a:latin typeface="Times New Roman"/>
                <a:cs typeface="Times New Roman"/>
              </a:rPr>
              <a:t> </a:t>
            </a:r>
            <a:r>
              <a:rPr sz="2800" spc="-5" dirty="0">
                <a:solidFill>
                  <a:srgbClr val="36365C"/>
                </a:solidFill>
                <a:latin typeface="Times New Roman"/>
                <a:cs typeface="Times New Roman"/>
              </a:rPr>
              <a:t>Exception</a:t>
            </a:r>
            <a:endParaRPr sz="2800" dirty="0">
              <a:latin typeface="Times New Roman"/>
              <a:cs typeface="Times New Roman"/>
            </a:endParaRPr>
          </a:p>
          <a:p>
            <a:pPr marL="844550" lvl="1" indent="-375285">
              <a:lnSpc>
                <a:spcPct val="100000"/>
              </a:lnSpc>
              <a:buFont typeface="Wingdings"/>
              <a:buChar char=""/>
              <a:tabLst>
                <a:tab pos="844550" algn="l"/>
                <a:tab pos="845185" algn="l"/>
              </a:tabLst>
            </a:pPr>
            <a:r>
              <a:rPr sz="2800" spc="-5" dirty="0">
                <a:solidFill>
                  <a:srgbClr val="36365C"/>
                </a:solidFill>
                <a:latin typeface="Times New Roman"/>
                <a:cs typeface="Times New Roman"/>
              </a:rPr>
              <a:t>Error</a:t>
            </a:r>
            <a:endParaRPr sz="2800" dirty="0">
              <a:latin typeface="Times New Roman"/>
              <a:cs typeface="Times New Roman"/>
            </a:endParaRPr>
          </a:p>
        </p:txBody>
      </p:sp>
    </p:spTree>
    <p:extLst>
      <p:ext uri="{BB962C8B-B14F-4D97-AF65-F5344CB8AC3E}">
        <p14:creationId xmlns:p14="http://schemas.microsoft.com/office/powerpoint/2010/main" val="319079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868</TotalTime>
  <Words>2254</Words>
  <Application>Microsoft Office PowerPoint</Application>
  <PresentationFormat>Widescreen</PresentationFormat>
  <Paragraphs>237</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Times New Roman</vt:lpstr>
      <vt:lpstr>Arial</vt:lpstr>
      <vt:lpstr>Oi</vt:lpstr>
      <vt:lpstr>Wingdings</vt:lpstr>
      <vt:lpstr>Office Theme</vt:lpstr>
      <vt:lpstr>PowerPoint Presentation</vt:lpstr>
      <vt:lpstr>Nội dung</vt:lpstr>
      <vt:lpstr>1) Khái niệm Exception Handling</vt:lpstr>
      <vt:lpstr>Khái niệm Exception Handling</vt:lpstr>
      <vt:lpstr>Lợi thế của Exception Handling</vt:lpstr>
      <vt:lpstr>Hệ thống cấp bậc của các lớp ngoại lệ</vt:lpstr>
      <vt:lpstr>PowerPoint Presentation</vt:lpstr>
      <vt:lpstr>Cơ bản về ngoại lệ</vt:lpstr>
      <vt:lpstr>Các kiểu ngoại lệ</vt:lpstr>
      <vt:lpstr>Sự khác nhau giữa các ngoại lệ checked &amp; unchecked</vt:lpstr>
      <vt:lpstr>Sự khác nhau giữa các ngoại lệ checked &amp; unchecked (tiếp)</vt:lpstr>
      <vt:lpstr>Sự khác nhau giữa các ngoại lệ checked &amp; unchecked (tiếp)</vt:lpstr>
      <vt:lpstr>Các kịch bản phổ biến nơi ngoại lệ có thể xảy ra</vt:lpstr>
      <vt:lpstr>Các kịch bản phổ biến nơi ngoại lệ có thể xảy ra (tiếp)</vt:lpstr>
      <vt:lpstr>Các từ khóa xử lý ngoại lệ</vt:lpstr>
      <vt:lpstr>Khối lệnh try-catch</vt:lpstr>
      <vt:lpstr>Ví dụ khối lệnh try-catch</vt:lpstr>
      <vt:lpstr>Khối lệnh try-catch (tiếp)</vt:lpstr>
      <vt:lpstr>Vấn đề không có ngoại lệ xử lý</vt:lpstr>
      <vt:lpstr>Đa khối lệnh catch</vt:lpstr>
      <vt:lpstr>Đa khối lệnh catch</vt:lpstr>
      <vt:lpstr>Đa khối lệnh catch</vt:lpstr>
      <vt:lpstr>Đa khối lệnh catch (tiếp)</vt:lpstr>
      <vt:lpstr>Từ khóa throw</vt:lpstr>
      <vt:lpstr>Từ khóa throw</vt:lpstr>
      <vt:lpstr>Ví dụ Từ khóa throw</vt:lpstr>
      <vt:lpstr>Ví dụ Từ khóa throw</vt:lpstr>
      <vt:lpstr>Ví dụ Từ khóa throw</vt:lpstr>
      <vt:lpstr>Ví dụ Từ khóa throw</vt:lpstr>
      <vt:lpstr>Từ khóa throws</vt:lpstr>
      <vt:lpstr>Ví dụ sử dụng từ khóa throws</vt:lpstr>
      <vt:lpstr>Sự khác nhau giữa throw và throws</vt:lpstr>
      <vt:lpstr>Sự khác nhau giữa throw và throws</vt:lpstr>
      <vt:lpstr>Sự khác nhau giữa throw và throws</vt:lpstr>
      <vt:lpstr>Tổng kết bài học</vt:lpstr>
      <vt:lpstr>Bài tập thực hành</vt:lpstr>
      <vt:lpstr>Bài tập thực hành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7390</cp:lastModifiedBy>
  <cp:revision>14</cp:revision>
  <dcterms:created xsi:type="dcterms:W3CDTF">2020-08-07T13:14:06Z</dcterms:created>
  <dcterms:modified xsi:type="dcterms:W3CDTF">2024-06-06T13:58:52Z</dcterms:modified>
</cp:coreProperties>
</file>