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5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77384" y="990600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6707123" y="0"/>
                </a:moveTo>
                <a:lnTo>
                  <a:pt x="0" y="0"/>
                </a:lnTo>
                <a:lnTo>
                  <a:pt x="0" y="54863"/>
                </a:lnTo>
                <a:lnTo>
                  <a:pt x="6707123" y="54863"/>
                </a:lnTo>
                <a:lnTo>
                  <a:pt x="670712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77384" y="990600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0" y="54863"/>
                </a:moveTo>
                <a:lnTo>
                  <a:pt x="6707123" y="54863"/>
                </a:lnTo>
                <a:lnTo>
                  <a:pt x="670712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4472" y="990600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1962912" y="0"/>
                </a:moveTo>
                <a:lnTo>
                  <a:pt x="0" y="0"/>
                </a:lnTo>
                <a:lnTo>
                  <a:pt x="0" y="54863"/>
                </a:lnTo>
                <a:lnTo>
                  <a:pt x="1962912" y="54863"/>
                </a:lnTo>
                <a:lnTo>
                  <a:pt x="196291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14472" y="990600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0" y="54863"/>
                </a:moveTo>
                <a:lnTo>
                  <a:pt x="1962912" y="54863"/>
                </a:lnTo>
                <a:lnTo>
                  <a:pt x="1962912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3211" y="990600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2452116" y="0"/>
                </a:moveTo>
                <a:lnTo>
                  <a:pt x="0" y="0"/>
                </a:lnTo>
                <a:lnTo>
                  <a:pt x="0" y="54863"/>
                </a:lnTo>
                <a:lnTo>
                  <a:pt x="2452116" y="54863"/>
                </a:lnTo>
                <a:lnTo>
                  <a:pt x="2452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3211" y="990600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0" y="54863"/>
                </a:moveTo>
                <a:lnTo>
                  <a:pt x="2452116" y="54863"/>
                </a:lnTo>
                <a:lnTo>
                  <a:pt x="2452116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255" y="219456"/>
            <a:ext cx="772668" cy="7711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3063" y="349072"/>
            <a:ext cx="432587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9379" y="1498980"/>
            <a:ext cx="10808335" cy="2085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63" Type="http://schemas.openxmlformats.org/officeDocument/2006/relationships/image" Target="../media/image63.png"/><Relationship Id="rId68" Type="http://schemas.openxmlformats.org/officeDocument/2006/relationships/image" Target="../media/image68.png"/><Relationship Id="rId84" Type="http://schemas.openxmlformats.org/officeDocument/2006/relationships/image" Target="../media/image84.png"/><Relationship Id="rId89" Type="http://schemas.openxmlformats.org/officeDocument/2006/relationships/image" Target="../media/image89.png"/><Relationship Id="rId16" Type="http://schemas.openxmlformats.org/officeDocument/2006/relationships/image" Target="../media/image16.png"/><Relationship Id="rId11" Type="http://schemas.openxmlformats.org/officeDocument/2006/relationships/image" Target="../media/image11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74" Type="http://schemas.openxmlformats.org/officeDocument/2006/relationships/image" Target="../media/image74.png"/><Relationship Id="rId79" Type="http://schemas.openxmlformats.org/officeDocument/2006/relationships/image" Target="../media/image79.png"/><Relationship Id="rId102" Type="http://schemas.openxmlformats.org/officeDocument/2006/relationships/image" Target="../media/image102.png"/><Relationship Id="rId5" Type="http://schemas.openxmlformats.org/officeDocument/2006/relationships/image" Target="../media/image5.png"/><Relationship Id="rId90" Type="http://schemas.openxmlformats.org/officeDocument/2006/relationships/image" Target="../media/image90.png"/><Relationship Id="rId95" Type="http://schemas.openxmlformats.org/officeDocument/2006/relationships/image" Target="../media/image95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64" Type="http://schemas.openxmlformats.org/officeDocument/2006/relationships/image" Target="../media/image64.png"/><Relationship Id="rId69" Type="http://schemas.openxmlformats.org/officeDocument/2006/relationships/image" Target="../media/image69.png"/><Relationship Id="rId80" Type="http://schemas.openxmlformats.org/officeDocument/2006/relationships/image" Target="../media/image80.png"/><Relationship Id="rId85" Type="http://schemas.openxmlformats.org/officeDocument/2006/relationships/image" Target="../media/image85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67" Type="http://schemas.openxmlformats.org/officeDocument/2006/relationships/image" Target="../media/image67.png"/><Relationship Id="rId103" Type="http://schemas.openxmlformats.org/officeDocument/2006/relationships/image" Target="../media/image103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70" Type="http://schemas.openxmlformats.org/officeDocument/2006/relationships/image" Target="../media/image70.png"/><Relationship Id="rId75" Type="http://schemas.openxmlformats.org/officeDocument/2006/relationships/image" Target="../media/image75.png"/><Relationship Id="rId83" Type="http://schemas.openxmlformats.org/officeDocument/2006/relationships/image" Target="../media/image83.png"/><Relationship Id="rId88" Type="http://schemas.openxmlformats.org/officeDocument/2006/relationships/image" Target="../media/image88.png"/><Relationship Id="rId91" Type="http://schemas.openxmlformats.org/officeDocument/2006/relationships/image" Target="../media/image91.png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png"/><Relationship Id="rId78" Type="http://schemas.openxmlformats.org/officeDocument/2006/relationships/image" Target="../media/image78.png"/><Relationship Id="rId81" Type="http://schemas.openxmlformats.org/officeDocument/2006/relationships/image" Target="../media/image81.png"/><Relationship Id="rId86" Type="http://schemas.openxmlformats.org/officeDocument/2006/relationships/image" Target="../media/image86.png"/><Relationship Id="rId94" Type="http://schemas.openxmlformats.org/officeDocument/2006/relationships/image" Target="../media/image94.png"/><Relationship Id="rId99" Type="http://schemas.openxmlformats.org/officeDocument/2006/relationships/image" Target="../media/image99.png"/><Relationship Id="rId101" Type="http://schemas.openxmlformats.org/officeDocument/2006/relationships/image" Target="../media/image10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39.pn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76" Type="http://schemas.openxmlformats.org/officeDocument/2006/relationships/image" Target="../media/image76.png"/><Relationship Id="rId97" Type="http://schemas.openxmlformats.org/officeDocument/2006/relationships/image" Target="../media/image97.png"/><Relationship Id="rId7" Type="http://schemas.openxmlformats.org/officeDocument/2006/relationships/image" Target="../media/image7.png"/><Relationship Id="rId71" Type="http://schemas.openxmlformats.org/officeDocument/2006/relationships/image" Target="../media/image71.png"/><Relationship Id="rId92" Type="http://schemas.openxmlformats.org/officeDocument/2006/relationships/image" Target="../media/image92.png"/><Relationship Id="rId2" Type="http://schemas.openxmlformats.org/officeDocument/2006/relationships/image" Target="../media/image2.jpg"/><Relationship Id="rId29" Type="http://schemas.openxmlformats.org/officeDocument/2006/relationships/image" Target="../media/image29.png"/><Relationship Id="rId24" Type="http://schemas.openxmlformats.org/officeDocument/2006/relationships/image" Target="../media/image24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66" Type="http://schemas.openxmlformats.org/officeDocument/2006/relationships/image" Target="../media/image66.png"/><Relationship Id="rId87" Type="http://schemas.openxmlformats.org/officeDocument/2006/relationships/image" Target="../media/image87.png"/><Relationship Id="rId61" Type="http://schemas.openxmlformats.org/officeDocument/2006/relationships/image" Target="../media/image61.png"/><Relationship Id="rId82" Type="http://schemas.openxmlformats.org/officeDocument/2006/relationships/image" Target="../media/image82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56" Type="http://schemas.openxmlformats.org/officeDocument/2006/relationships/image" Target="../media/image56.png"/><Relationship Id="rId77" Type="http://schemas.openxmlformats.org/officeDocument/2006/relationships/image" Target="../media/image77.png"/><Relationship Id="rId100" Type="http://schemas.openxmlformats.org/officeDocument/2006/relationships/image" Target="../media/image100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72" Type="http://schemas.openxmlformats.org/officeDocument/2006/relationships/image" Target="../media/image72.png"/><Relationship Id="rId93" Type="http://schemas.openxmlformats.org/officeDocument/2006/relationships/image" Target="../media/image93.png"/><Relationship Id="rId98" Type="http://schemas.openxmlformats.org/officeDocument/2006/relationships/image" Target="../media/image98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iasefree.com/thu-thuat/license-key-jetbrains-students" TargetMode="External"/><Relationship Id="rId2" Type="http://schemas.openxmlformats.org/officeDocument/2006/relationships/hyperlink" Target="https://www.oracle.com/java/technologies/javase/jdk11-archive-download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3.png"/><Relationship Id="rId5" Type="http://schemas.openxmlformats.org/officeDocument/2006/relationships/image" Target="../media/image95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305"/>
              <a:ext cx="12192000" cy="67816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784" y="90423"/>
              <a:ext cx="3657" cy="4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84" y="90423"/>
              <a:ext cx="3657" cy="41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164" y="89915"/>
              <a:ext cx="4825" cy="4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9464" y="90423"/>
              <a:ext cx="3683" cy="41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90423"/>
              <a:ext cx="3683" cy="41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307" y="202692"/>
              <a:ext cx="8915" cy="73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607" y="202692"/>
              <a:ext cx="8915" cy="73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59" y="204724"/>
              <a:ext cx="3657" cy="41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36" y="204215"/>
              <a:ext cx="6705" cy="60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202692"/>
              <a:ext cx="7366" cy="73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7198" y="204215"/>
              <a:ext cx="6095" cy="48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8197" y="202692"/>
              <a:ext cx="9905" cy="85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164" y="204215"/>
              <a:ext cx="4825" cy="48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204215"/>
              <a:ext cx="4825" cy="48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204724"/>
              <a:ext cx="3683" cy="41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980" y="312674"/>
              <a:ext cx="16840" cy="168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756" y="312674"/>
              <a:ext cx="16840" cy="168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193" y="314325"/>
              <a:ext cx="11887" cy="119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636" y="316991"/>
              <a:ext cx="7315" cy="736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002" y="318515"/>
              <a:ext cx="6108" cy="54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807" y="318515"/>
              <a:ext cx="6172" cy="54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318515"/>
              <a:ext cx="4876" cy="54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36" y="318515"/>
              <a:ext cx="5486" cy="54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707" y="318515"/>
              <a:ext cx="4114" cy="368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316991"/>
              <a:ext cx="6095" cy="60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8220" y="315468"/>
              <a:ext cx="11937" cy="1092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6439" y="315468"/>
              <a:ext cx="9779" cy="1041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2520" y="315468"/>
              <a:ext cx="10541" cy="977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6167" y="311150"/>
              <a:ext cx="18287" cy="194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3897" y="314325"/>
              <a:ext cx="11937" cy="119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339" y="316991"/>
              <a:ext cx="7366" cy="736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316991"/>
              <a:ext cx="6731" cy="60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318515"/>
              <a:ext cx="5461" cy="54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4251" y="318515"/>
              <a:ext cx="4699" cy="431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8551" y="318515"/>
              <a:ext cx="4699" cy="431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318515"/>
              <a:ext cx="4318" cy="431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318515"/>
              <a:ext cx="5461" cy="54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318515"/>
              <a:ext cx="3683" cy="368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2703" y="316991"/>
              <a:ext cx="8127" cy="736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456" y="425450"/>
              <a:ext cx="18122" cy="1816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756" y="425450"/>
              <a:ext cx="18122" cy="1816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6532" y="425450"/>
              <a:ext cx="19418" cy="1943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636" y="431291"/>
              <a:ext cx="6705" cy="60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002" y="431291"/>
              <a:ext cx="6108" cy="54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807" y="431291"/>
              <a:ext cx="6172" cy="546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36" y="431291"/>
              <a:ext cx="5486" cy="546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432816"/>
              <a:ext cx="4876" cy="48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7183" y="431291"/>
              <a:ext cx="6857" cy="60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911" y="431291"/>
              <a:ext cx="6096" cy="60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211" y="431291"/>
              <a:ext cx="5460" cy="546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5321" y="428244"/>
              <a:ext cx="14478" cy="1346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621" y="428625"/>
              <a:ext cx="13207" cy="132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3539" y="427101"/>
              <a:ext cx="13462" cy="1447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431291"/>
              <a:ext cx="5461" cy="546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998" y="431291"/>
              <a:ext cx="8127" cy="736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7075" y="429768"/>
              <a:ext cx="9525" cy="850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9597" y="429768"/>
              <a:ext cx="10540" cy="977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039" y="431291"/>
              <a:ext cx="9652" cy="736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431291"/>
              <a:ext cx="6731" cy="609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432816"/>
              <a:ext cx="6731" cy="482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39" y="432816"/>
              <a:ext cx="4826" cy="482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431291"/>
              <a:ext cx="5461" cy="546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5139" y="432816"/>
              <a:ext cx="3683" cy="368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8551" y="432816"/>
              <a:ext cx="4699" cy="368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431291"/>
              <a:ext cx="5461" cy="546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432816"/>
              <a:ext cx="4318" cy="368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2941" y="425450"/>
              <a:ext cx="20066" cy="1943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2067" y="429768"/>
              <a:ext cx="8509" cy="850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163" y="538226"/>
              <a:ext cx="19507" cy="207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6532" y="538226"/>
              <a:ext cx="20726" cy="207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232" y="538226"/>
              <a:ext cx="20713" cy="207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112" y="542925"/>
              <a:ext cx="10972" cy="1193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002" y="545591"/>
              <a:ext cx="6108" cy="546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807" y="545591"/>
              <a:ext cx="6172" cy="546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36" y="545591"/>
              <a:ext cx="6095" cy="609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311" y="545591"/>
              <a:ext cx="6705" cy="609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6611" y="544702"/>
              <a:ext cx="7315" cy="81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9388" y="542925"/>
              <a:ext cx="9753" cy="1054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2163" y="542925"/>
              <a:ext cx="10922" cy="1193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5321" y="541401"/>
              <a:ext cx="14478" cy="1447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621" y="542925"/>
              <a:ext cx="11937" cy="1193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397" y="541019"/>
              <a:ext cx="15875" cy="1460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8220" y="542925"/>
              <a:ext cx="11937" cy="1193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3664" y="544702"/>
              <a:ext cx="7366" cy="812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3645" y="539750"/>
              <a:ext cx="17526" cy="1689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6422" y="539750"/>
              <a:ext cx="18160" cy="1816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2373" y="541401"/>
              <a:ext cx="14477" cy="1447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0864" y="545591"/>
              <a:ext cx="5461" cy="546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545591"/>
              <a:ext cx="6731" cy="482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545591"/>
              <a:ext cx="5461" cy="5461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39" y="545591"/>
              <a:ext cx="5461" cy="546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651" y="545591"/>
              <a:ext cx="6731" cy="546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839" y="547116"/>
              <a:ext cx="3683" cy="368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5139" y="547116"/>
              <a:ext cx="3683" cy="3683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8551" y="547116"/>
              <a:ext cx="4699" cy="368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547116"/>
              <a:ext cx="4318" cy="368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545591"/>
              <a:ext cx="4825" cy="482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76625" y="542544"/>
              <a:ext cx="13208" cy="1219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2703" y="544702"/>
              <a:ext cx="8127" cy="812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1734" y="644905"/>
              <a:ext cx="34290" cy="3429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3420" y="647954"/>
              <a:ext cx="28168" cy="28194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4700" y="644905"/>
              <a:ext cx="35661" cy="3429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7491" y="649477"/>
              <a:ext cx="25603" cy="2679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132" y="652526"/>
              <a:ext cx="19418" cy="19431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712" y="657225"/>
              <a:ext cx="10363" cy="1117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583" y="658368"/>
              <a:ext cx="8229" cy="7366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311" y="657479"/>
              <a:ext cx="8534" cy="9525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469" y="657225"/>
              <a:ext cx="10566" cy="1054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8244" y="657225"/>
              <a:ext cx="11887" cy="11937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688" y="658368"/>
              <a:ext cx="8509" cy="8509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2146" y="652272"/>
              <a:ext cx="20700" cy="19557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9239" y="655319"/>
              <a:ext cx="13462" cy="13462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3413" y="657225"/>
              <a:ext cx="12445" cy="1193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68220" y="656844"/>
              <a:ext cx="11937" cy="10921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5691" y="620522"/>
              <a:ext cx="83438" cy="8470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2122" y="652526"/>
              <a:ext cx="19430" cy="19431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6422" y="654050"/>
              <a:ext cx="16890" cy="1689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22373" y="655319"/>
              <a:ext cx="14477" cy="13462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659891"/>
              <a:ext cx="7493" cy="6096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659891"/>
              <a:ext cx="6731" cy="482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659891"/>
              <a:ext cx="5461" cy="482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39" y="659891"/>
              <a:ext cx="5461" cy="482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651" y="659891"/>
              <a:ext cx="6731" cy="482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9316" y="659891"/>
              <a:ext cx="5460" cy="482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726" y="658368"/>
              <a:ext cx="8890" cy="787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7026" y="658368"/>
              <a:ext cx="8128" cy="7874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659891"/>
              <a:ext cx="4825" cy="482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6625" y="657225"/>
              <a:ext cx="13208" cy="11937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2325" y="657225"/>
              <a:ext cx="12573" cy="11937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3591" y="659002"/>
              <a:ext cx="6096" cy="6731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85" y="757555"/>
              <a:ext cx="36614" cy="3670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4485" y="757555"/>
              <a:ext cx="36614" cy="36703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6963" y="752983"/>
              <a:ext cx="46520" cy="46481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3583" y="743966"/>
              <a:ext cx="65646" cy="64897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7601" y="759333"/>
              <a:ext cx="34340" cy="34289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4796" y="762254"/>
              <a:ext cx="28168" cy="28194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6488" y="770001"/>
              <a:ext cx="12192" cy="13208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0788" y="771144"/>
              <a:ext cx="10972" cy="10921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088" y="771144"/>
              <a:ext cx="10972" cy="10921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244" y="771144"/>
              <a:ext cx="11887" cy="10921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06322" y="763777"/>
              <a:ext cx="24256" cy="24257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3416" y="766826"/>
              <a:ext cx="17018" cy="1816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4922" y="766572"/>
              <a:ext cx="20700" cy="19557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39951" y="756030"/>
              <a:ext cx="40386" cy="40386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43710" y="747013"/>
              <a:ext cx="58800" cy="5880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71726" y="760730"/>
              <a:ext cx="31623" cy="3162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87550" y="762254"/>
              <a:ext cx="28193" cy="28194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2898" y="774191"/>
              <a:ext cx="5461" cy="4825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16150" y="762254"/>
              <a:ext cx="28193" cy="28194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30450" y="763523"/>
              <a:ext cx="26797" cy="2565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8814" y="768350"/>
              <a:ext cx="17399" cy="1689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1351" y="773302"/>
              <a:ext cx="6731" cy="673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7051" y="772668"/>
              <a:ext cx="8128" cy="7366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5651" y="773302"/>
              <a:ext cx="6731" cy="6731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9316" y="773302"/>
              <a:ext cx="6095" cy="6731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2092" y="771779"/>
              <a:ext cx="9143" cy="9525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5248" y="771144"/>
              <a:ext cx="10540" cy="1041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8660" y="771144"/>
              <a:ext cx="11556" cy="10921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7626" y="765301"/>
              <a:ext cx="22351" cy="22098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1926" y="765301"/>
              <a:ext cx="22987" cy="22987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84702" y="763777"/>
              <a:ext cx="24257" cy="24257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88334" y="754506"/>
              <a:ext cx="45338" cy="44068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7620" y="769619"/>
              <a:ext cx="13462" cy="13462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4820" y="877824"/>
              <a:ext cx="26885" cy="2565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9120" y="877824"/>
              <a:ext cx="26885" cy="2565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056" y="881125"/>
              <a:ext cx="18122" cy="18161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544" y="878077"/>
              <a:ext cx="23037" cy="22987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9407" y="859789"/>
              <a:ext cx="61188" cy="61087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3234" y="875030"/>
              <a:ext cx="30479" cy="3035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44461" y="871855"/>
              <a:ext cx="36614" cy="3670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48156" y="861313"/>
              <a:ext cx="57607" cy="57531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50277" y="849122"/>
              <a:ext cx="80924" cy="80899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76756" y="862838"/>
              <a:ext cx="55041" cy="54990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74317" y="847597"/>
              <a:ext cx="86994" cy="86994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94713" y="853566"/>
              <a:ext cx="74803" cy="7353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19682" y="864361"/>
              <a:ext cx="51434" cy="51435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43126" y="873505"/>
              <a:ext cx="32893" cy="33020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7822" y="881125"/>
              <a:ext cx="18795" cy="18161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758950" y="875030"/>
              <a:ext cx="29210" cy="29210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978279" y="865886"/>
              <a:ext cx="46481" cy="48005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101850" y="878077"/>
              <a:ext cx="25526" cy="25526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3897" y="885444"/>
              <a:ext cx="10540" cy="9778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5022" y="881125"/>
              <a:ext cx="16890" cy="16890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1607" y="885444"/>
              <a:ext cx="11556" cy="10921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3748" y="882777"/>
              <a:ext cx="14477" cy="14477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5016" y="885444"/>
              <a:ext cx="8508" cy="8508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9192" y="885444"/>
              <a:ext cx="10921" cy="10921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7773" y="881125"/>
              <a:ext cx="19431" cy="19431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7792" y="885825"/>
              <a:ext cx="9778" cy="10540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118357" y="867410"/>
              <a:ext cx="45339" cy="45338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234054" y="868933"/>
              <a:ext cx="41529" cy="42799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346830" y="868933"/>
              <a:ext cx="42799" cy="44068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459607" y="865886"/>
              <a:ext cx="46481" cy="48005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580129" y="873633"/>
              <a:ext cx="31623" cy="33019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0667" y="886967"/>
              <a:ext cx="7874" cy="7366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656329" y="835405"/>
              <a:ext cx="109347" cy="109347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12" y="997077"/>
              <a:ext cx="13411" cy="14477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368" y="997077"/>
              <a:ext cx="14528" cy="14477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6532" y="993902"/>
              <a:ext cx="20726" cy="20700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02183" y="971041"/>
              <a:ext cx="66281" cy="65659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636" y="1000378"/>
              <a:ext cx="7315" cy="8128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33234" y="989330"/>
              <a:ext cx="30479" cy="3035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45413" y="987805"/>
              <a:ext cx="33655" cy="33020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66927" y="980058"/>
              <a:ext cx="47612" cy="47625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45083" y="974089"/>
              <a:ext cx="61188" cy="61087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179830" y="980186"/>
              <a:ext cx="48907" cy="48894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301750" y="987933"/>
              <a:ext cx="31622" cy="33019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4432" y="997077"/>
              <a:ext cx="13970" cy="14477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1399" y="999744"/>
              <a:ext cx="9525" cy="8508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3920" y="998219"/>
              <a:ext cx="13208" cy="12191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523" y="1002791"/>
              <a:ext cx="4063" cy="3683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74773" y="990853"/>
              <a:ext cx="24256" cy="24257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1867" y="993902"/>
              <a:ext cx="19557" cy="20700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092705" y="981710"/>
              <a:ext cx="45338" cy="45338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207005" y="981583"/>
              <a:ext cx="45338" cy="44068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324226" y="984630"/>
              <a:ext cx="38608" cy="39243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438780" y="986155"/>
              <a:ext cx="37845" cy="36703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551557" y="984885"/>
              <a:ext cx="39116" cy="39115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664079" y="983107"/>
              <a:ext cx="41528" cy="41528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779902" y="984885"/>
              <a:ext cx="37973" cy="39115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862326" y="954277"/>
              <a:ext cx="100456" cy="100457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993389" y="971041"/>
              <a:ext cx="67310" cy="67310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087877" y="937513"/>
              <a:ext cx="233045" cy="132461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346830" y="981583"/>
              <a:ext cx="44069" cy="44068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470402" y="990853"/>
              <a:ext cx="25526" cy="25526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581653" y="989330"/>
              <a:ext cx="31115" cy="30353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94429" y="989330"/>
              <a:ext cx="31115" cy="30353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95014" y="975613"/>
              <a:ext cx="57531" cy="57531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980" y="1109725"/>
              <a:ext cx="16840" cy="16890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756" y="1109725"/>
              <a:ext cx="16840" cy="16890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93420" y="1103630"/>
              <a:ext cx="28168" cy="28194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244" y="1106677"/>
              <a:ext cx="23037" cy="22987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86955" y="1070102"/>
              <a:ext cx="95719" cy="95631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22502" y="1091438"/>
              <a:ext cx="51371" cy="52704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0391" y="1105153"/>
              <a:ext cx="24384" cy="25526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964920" y="1106677"/>
              <a:ext cx="23037" cy="22987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373" y="1111377"/>
              <a:ext cx="13868" cy="13208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244" y="1112519"/>
              <a:ext cx="11887" cy="10921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688" y="1114044"/>
              <a:ext cx="8509" cy="8508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622" y="1114678"/>
              <a:ext cx="6731" cy="6731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2288" y="1114678"/>
              <a:ext cx="6096" cy="6731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114678"/>
              <a:ext cx="6095" cy="6731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9364" y="1114044"/>
              <a:ext cx="9143" cy="8508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0616" y="1111377"/>
              <a:ext cx="13461" cy="14477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986026" y="1102233"/>
              <a:ext cx="30353" cy="31750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098801" y="1102105"/>
              <a:ext cx="33020" cy="32893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214626" y="1102233"/>
              <a:ext cx="30353" cy="31750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327401" y="1102105"/>
              <a:ext cx="31623" cy="31623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438780" y="1099185"/>
              <a:ext cx="37845" cy="37845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536189" y="1083817"/>
              <a:ext cx="69977" cy="68580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665857" y="1099185"/>
              <a:ext cx="37845" cy="37845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0444" y="1109472"/>
              <a:ext cx="17018" cy="17017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3473" y="1109472"/>
              <a:ext cx="18161" cy="17017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15995" y="1106677"/>
              <a:ext cx="21336" cy="22098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4867" y="1112519"/>
              <a:ext cx="10921" cy="10921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8660" y="1112900"/>
              <a:ext cx="11556" cy="11937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944" y="1111377"/>
              <a:ext cx="13461" cy="14477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5101" y="1109852"/>
              <a:ext cx="15875" cy="15875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578478" y="1100455"/>
              <a:ext cx="35433" cy="35433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692905" y="1100455"/>
              <a:ext cx="35306" cy="35433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799459" y="1092835"/>
              <a:ext cx="50164" cy="50164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36" y="1228978"/>
              <a:ext cx="6705" cy="6731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6869" y="1225296"/>
              <a:ext cx="11887" cy="12191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788" y="1225296"/>
              <a:ext cx="10972" cy="12191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136" y="1229867"/>
              <a:ext cx="4876" cy="4826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388" y="1228344"/>
              <a:ext cx="7924" cy="7365"/>
            </a:xfrm>
            <a:prstGeom prst="rect">
              <a:avLst/>
            </a:prstGeom>
          </p:spPr>
        </p:pic>
        <p:pic>
          <p:nvPicPr>
            <p:cNvPr id="271" name="object 2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3688" y="1228344"/>
              <a:ext cx="7365" cy="7365"/>
            </a:xfrm>
            <a:prstGeom prst="rect">
              <a:avLst/>
            </a:prstGeom>
          </p:spPr>
        </p:pic>
        <p:pic>
          <p:nvPicPr>
            <p:cNvPr id="272" name="object 2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003" y="1228344"/>
              <a:ext cx="5587" cy="6095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2922" y="1228344"/>
              <a:ext cx="6096" cy="6095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228344"/>
              <a:ext cx="5461" cy="6095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228344"/>
              <a:ext cx="4825" cy="6095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228344"/>
              <a:ext cx="5461" cy="6095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1228344"/>
              <a:ext cx="7366" cy="7365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8073" y="1225296"/>
              <a:ext cx="14477" cy="13462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214" y="1224025"/>
              <a:ext cx="17399" cy="16890"/>
            </a:xfrm>
            <a:prstGeom prst="rect">
              <a:avLst/>
            </a:prstGeom>
          </p:spPr>
        </p:pic>
        <p:pic>
          <p:nvPicPr>
            <p:cNvPr id="280" name="object 2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3244" y="1222247"/>
              <a:ext cx="19557" cy="19557"/>
            </a:xfrm>
            <a:prstGeom prst="rect">
              <a:avLst/>
            </a:prstGeom>
          </p:spPr>
        </p:pic>
        <p:pic>
          <p:nvPicPr>
            <p:cNvPr id="281" name="object 28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429510" y="1204086"/>
              <a:ext cx="55625" cy="54990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5273" y="1226819"/>
              <a:ext cx="11937" cy="10921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9192" y="1225296"/>
              <a:ext cx="10921" cy="12191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1967" y="1225296"/>
              <a:ext cx="13462" cy="13462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898901" y="1217930"/>
              <a:ext cx="28193" cy="28194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092" y="1227200"/>
              <a:ext cx="9778" cy="10540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4867" y="1226819"/>
              <a:ext cx="10921" cy="10921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9548" y="1227200"/>
              <a:ext cx="10540" cy="10540"/>
            </a:xfrm>
            <a:prstGeom prst="rect">
              <a:avLst/>
            </a:prstGeom>
          </p:spPr>
        </p:pic>
        <p:pic>
          <p:nvPicPr>
            <p:cNvPr id="289" name="object 28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4103" y="1228344"/>
              <a:ext cx="8889" cy="7365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291" y="1228344"/>
              <a:ext cx="7366" cy="7365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90925" y="1226819"/>
              <a:ext cx="11937" cy="10921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0526" y="1222502"/>
              <a:ext cx="19431" cy="19431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3811142" y="1219453"/>
              <a:ext cx="26289" cy="25526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36" y="1343278"/>
              <a:ext cx="6705" cy="6731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6488" y="1339596"/>
              <a:ext cx="12192" cy="12191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343278"/>
              <a:ext cx="4876" cy="5461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691" y="1344802"/>
              <a:ext cx="4876" cy="4063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1483" y="1344802"/>
              <a:ext cx="4800" cy="4063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847" y="1344167"/>
              <a:ext cx="4064" cy="3683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003" y="1342644"/>
              <a:ext cx="5587" cy="5460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2922" y="1343278"/>
              <a:ext cx="5461" cy="5461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342644"/>
              <a:ext cx="5461" cy="5460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342644"/>
              <a:ext cx="4825" cy="5460"/>
            </a:xfrm>
            <a:prstGeom prst="rect">
              <a:avLst/>
            </a:prstGeom>
          </p:spPr>
        </p:pic>
        <p:pic>
          <p:nvPicPr>
            <p:cNvPr id="304" name="object 3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342644"/>
              <a:ext cx="5461" cy="5460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9488" y="1342644"/>
              <a:ext cx="5461" cy="5460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339596"/>
              <a:ext cx="12191" cy="12191"/>
            </a:xfrm>
            <a:prstGeom prst="rect">
              <a:avLst/>
            </a:prstGeom>
          </p:spPr>
        </p:pic>
        <p:pic>
          <p:nvPicPr>
            <p:cNvPr id="307" name="object 30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722" y="1336802"/>
              <a:ext cx="18795" cy="18161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6673" y="1339596"/>
              <a:ext cx="13207" cy="12191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32" y="1341119"/>
              <a:ext cx="8000" cy="7874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5273" y="1339977"/>
              <a:ext cx="11937" cy="11937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7667" y="1338452"/>
              <a:ext cx="13462" cy="14477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3873" y="1341119"/>
              <a:ext cx="10540" cy="9778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6648" y="1339977"/>
              <a:ext cx="11937" cy="11937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0948" y="1339977"/>
              <a:ext cx="11937" cy="11937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392" y="1341119"/>
              <a:ext cx="8508" cy="8508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2" y="1341119"/>
              <a:ext cx="7873" cy="7874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1343278"/>
              <a:ext cx="6731" cy="6731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291" y="1342644"/>
              <a:ext cx="6096" cy="6095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342644"/>
              <a:ext cx="6096" cy="6095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4716" y="1341119"/>
              <a:ext cx="11175" cy="9778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7111" y="1338452"/>
              <a:ext cx="13970" cy="14477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283" y="1456055"/>
              <a:ext cx="8229" cy="8128"/>
            </a:xfrm>
            <a:prstGeom prst="rect">
              <a:avLst/>
            </a:prstGeom>
          </p:spPr>
        </p:pic>
        <p:pic>
          <p:nvPicPr>
            <p:cNvPr id="323" name="object 32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51611" y="1449577"/>
              <a:ext cx="21374" cy="20700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456944"/>
              <a:ext cx="4876" cy="4825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707" y="1458467"/>
              <a:ext cx="4800" cy="3683"/>
            </a:xfrm>
            <a:prstGeom prst="rect">
              <a:avLst/>
            </a:prstGeom>
          </p:spPr>
        </p:pic>
        <p:pic>
          <p:nvPicPr>
            <p:cNvPr id="326" name="object 3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436" y="1457578"/>
              <a:ext cx="3657" cy="4063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847" y="1457578"/>
              <a:ext cx="4064" cy="4063"/>
            </a:xfrm>
            <a:prstGeom prst="rect">
              <a:avLst/>
            </a:prstGeom>
          </p:spPr>
        </p:pic>
        <p:pic>
          <p:nvPicPr>
            <p:cNvPr id="328" name="object 3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456944"/>
              <a:ext cx="5461" cy="5460"/>
            </a:xfrm>
            <a:prstGeom prst="rect">
              <a:avLst/>
            </a:prstGeom>
          </p:spPr>
        </p:pic>
        <p:pic>
          <p:nvPicPr>
            <p:cNvPr id="329" name="object 3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456944"/>
              <a:ext cx="4825" cy="5460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456944"/>
              <a:ext cx="5461" cy="5460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8598" y="1456055"/>
              <a:ext cx="6731" cy="6731"/>
            </a:xfrm>
            <a:prstGeom prst="rect">
              <a:avLst/>
            </a:prstGeom>
          </p:spPr>
        </p:pic>
        <p:pic>
          <p:nvPicPr>
            <p:cNvPr id="332" name="object 3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1375" y="1455419"/>
              <a:ext cx="8127" cy="7874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4532" y="1455419"/>
              <a:ext cx="9779" cy="9143"/>
            </a:xfrm>
            <a:prstGeom prst="rect">
              <a:avLst/>
            </a:prstGeom>
          </p:spPr>
        </p:pic>
        <p:pic>
          <p:nvPicPr>
            <p:cNvPr id="334" name="object 3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1456944"/>
              <a:ext cx="7493" cy="6095"/>
            </a:xfrm>
            <a:prstGeom prst="rect">
              <a:avLst/>
            </a:prstGeom>
          </p:spPr>
        </p:pic>
        <p:pic>
          <p:nvPicPr>
            <p:cNvPr id="335" name="object 3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1456944"/>
              <a:ext cx="6731" cy="5460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051" y="1456055"/>
              <a:ext cx="8128" cy="8128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8048" y="1453896"/>
              <a:ext cx="13207" cy="12191"/>
            </a:xfrm>
            <a:prstGeom prst="rect">
              <a:avLst/>
            </a:prstGeom>
          </p:spPr>
        </p:pic>
        <p:pic>
          <p:nvPicPr>
            <p:cNvPr id="338" name="object 3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2348" y="1452752"/>
              <a:ext cx="13207" cy="13208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5125" y="1452752"/>
              <a:ext cx="14477" cy="14477"/>
            </a:xfrm>
            <a:prstGeom prst="rect">
              <a:avLst/>
            </a:prstGeom>
          </p:spPr>
        </p:pic>
        <p:pic>
          <p:nvPicPr>
            <p:cNvPr id="340" name="object 3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3616" y="1456055"/>
              <a:ext cx="7365" cy="8128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7916" y="1456944"/>
              <a:ext cx="6095" cy="6095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1456055"/>
              <a:ext cx="6096" cy="6731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1456944"/>
              <a:ext cx="5461" cy="5460"/>
            </a:xfrm>
            <a:prstGeom prst="rect">
              <a:avLst/>
            </a:prstGeom>
          </p:spPr>
        </p:pic>
        <p:pic>
          <p:nvPicPr>
            <p:cNvPr id="344" name="object 3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419" y="1456944"/>
              <a:ext cx="6730" cy="5460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456944"/>
              <a:ext cx="5461" cy="5460"/>
            </a:xfrm>
            <a:prstGeom prst="rect">
              <a:avLst/>
            </a:prstGeom>
          </p:spPr>
        </p:pic>
        <p:pic>
          <p:nvPicPr>
            <p:cNvPr id="346" name="object 3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9144" y="1455419"/>
              <a:ext cx="10286" cy="9143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91" y="1456944"/>
              <a:ext cx="5461" cy="5460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283" y="1569719"/>
              <a:ext cx="8915" cy="7365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571878"/>
              <a:ext cx="3657" cy="4063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570355"/>
              <a:ext cx="4876" cy="6731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691" y="1571244"/>
              <a:ext cx="4876" cy="4317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847" y="1571878"/>
              <a:ext cx="4064" cy="4063"/>
            </a:xfrm>
            <a:prstGeom prst="rect">
              <a:avLst/>
            </a:prstGeom>
          </p:spPr>
        </p:pic>
        <p:pic>
          <p:nvPicPr>
            <p:cNvPr id="353" name="object 3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436" y="1571878"/>
              <a:ext cx="3657" cy="4063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569719"/>
              <a:ext cx="4825" cy="6095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4298" y="1570355"/>
              <a:ext cx="6731" cy="6731"/>
            </a:xfrm>
            <a:prstGeom prst="rect">
              <a:avLst/>
            </a:prstGeom>
          </p:spPr>
        </p:pic>
        <p:pic>
          <p:nvPicPr>
            <p:cNvPr id="356" name="object 3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1569719"/>
              <a:ext cx="7366" cy="7365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567052"/>
              <a:ext cx="12191" cy="13208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1738" y="1567052"/>
              <a:ext cx="15239" cy="14477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1570355"/>
              <a:ext cx="7493" cy="6731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2751" y="1569719"/>
              <a:ext cx="9525" cy="8508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5273" y="1567052"/>
              <a:ext cx="11937" cy="13208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0716" y="1569719"/>
              <a:ext cx="8508" cy="8508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651" y="1569719"/>
              <a:ext cx="6731" cy="6095"/>
            </a:xfrm>
            <a:prstGeom prst="rect">
              <a:avLst/>
            </a:prstGeom>
          </p:spPr>
        </p:pic>
        <p:pic>
          <p:nvPicPr>
            <p:cNvPr id="364" name="object 3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839" y="1571878"/>
              <a:ext cx="3683" cy="4063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8551" y="1571878"/>
              <a:ext cx="4063" cy="4063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851" y="1571878"/>
              <a:ext cx="4063" cy="4063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1569719"/>
              <a:ext cx="5461" cy="6095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419" y="1569719"/>
              <a:ext cx="6730" cy="6095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569719"/>
              <a:ext cx="5461" cy="6095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91" y="1570355"/>
              <a:ext cx="6096" cy="6731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0667" y="1569719"/>
              <a:ext cx="7366" cy="7365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685544"/>
              <a:ext cx="3657" cy="3682"/>
            </a:xfrm>
            <a:prstGeom prst="rect">
              <a:avLst/>
            </a:prstGeom>
          </p:spPr>
        </p:pic>
        <p:pic>
          <p:nvPicPr>
            <p:cNvPr id="373" name="object 3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684654"/>
              <a:ext cx="4876" cy="6096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691" y="1685544"/>
              <a:ext cx="4876" cy="4317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4298" y="1684654"/>
              <a:ext cx="7493" cy="6731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1684020"/>
              <a:ext cx="7366" cy="7365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2898" y="1684654"/>
              <a:ext cx="5461" cy="5461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6564" y="1684654"/>
              <a:ext cx="6731" cy="6731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1684654"/>
              <a:ext cx="4825" cy="5461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684020"/>
              <a:ext cx="6096" cy="6095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91" y="1685544"/>
              <a:ext cx="4318" cy="4317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3334" y="1686179"/>
              <a:ext cx="3048" cy="3301"/>
            </a:xfrm>
            <a:prstGeom prst="rect">
              <a:avLst/>
            </a:prstGeom>
          </p:spPr>
        </p:pic>
        <p:pic>
          <p:nvPicPr>
            <p:cNvPr id="383" name="object 3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799844"/>
              <a:ext cx="3657" cy="3682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798954"/>
              <a:ext cx="4825" cy="5461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523" y="1799844"/>
              <a:ext cx="4063" cy="3682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8197" y="1796795"/>
              <a:ext cx="10540" cy="9778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913254"/>
              <a:ext cx="3657" cy="4064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11" y="1913254"/>
              <a:ext cx="3682" cy="4064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798" y="1913254"/>
              <a:ext cx="4063" cy="4064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4447" y="2027554"/>
              <a:ext cx="3302" cy="3302"/>
            </a:xfrm>
            <a:prstGeom prst="rect">
              <a:avLst/>
            </a:prstGeom>
          </p:spPr>
        </p:pic>
        <p:pic>
          <p:nvPicPr>
            <p:cNvPr id="391" name="object 391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6254496" y="0"/>
              <a:ext cx="5937504" cy="6857998"/>
            </a:xfrm>
            <a:prstGeom prst="rect">
              <a:avLst/>
            </a:prstGeom>
          </p:spPr>
        </p:pic>
        <p:pic>
          <p:nvPicPr>
            <p:cNvPr id="392" name="object 392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610362" y="4114800"/>
              <a:ext cx="5488940" cy="22860"/>
            </a:xfrm>
            <a:prstGeom prst="rect">
              <a:avLst/>
            </a:prstGeom>
          </p:spPr>
        </p:pic>
        <p:pic>
          <p:nvPicPr>
            <p:cNvPr id="394" name="object 39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34923" y="2115311"/>
              <a:ext cx="1647444" cy="996696"/>
            </a:xfrm>
            <a:prstGeom prst="rect">
              <a:avLst/>
            </a:prstGeom>
          </p:spPr>
        </p:pic>
        <p:pic>
          <p:nvPicPr>
            <p:cNvPr id="395" name="object 395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84072" y="3386328"/>
              <a:ext cx="1012901" cy="555117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887982" y="3393694"/>
              <a:ext cx="1291717" cy="421258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716907" y="3652063"/>
              <a:ext cx="314617" cy="36015"/>
            </a:xfrm>
            <a:prstGeom prst="rect">
              <a:avLst/>
            </a:prstGeom>
          </p:spPr>
        </p:pic>
        <p:pic>
          <p:nvPicPr>
            <p:cNvPr id="398" name="object 39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3356990" y="3407409"/>
              <a:ext cx="1202563" cy="412876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5203952" y="3393694"/>
              <a:ext cx="1117981" cy="426846"/>
            </a:xfrm>
            <a:prstGeom prst="rect">
              <a:avLst/>
            </a:prstGeom>
          </p:spPr>
        </p:pic>
        <p:pic>
          <p:nvPicPr>
            <p:cNvPr id="400" name="object 400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496558" y="3386328"/>
              <a:ext cx="1289558" cy="554228"/>
            </a:xfrm>
            <a:prstGeom prst="rect">
              <a:avLst/>
            </a:prstGeom>
          </p:spPr>
        </p:pic>
        <p:pic>
          <p:nvPicPr>
            <p:cNvPr id="401" name="object 401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7970266" y="3268090"/>
              <a:ext cx="1128394" cy="674497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9288271" y="3524377"/>
              <a:ext cx="1279398" cy="417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794" y="349072"/>
            <a:ext cx="1521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Từ</a:t>
            </a:r>
            <a:r>
              <a:rPr spc="-75" dirty="0"/>
              <a:t> </a:t>
            </a:r>
            <a:r>
              <a:rPr dirty="0"/>
              <a:t>vựng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218717"/>
            <a:ext cx="11183620" cy="32873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JRE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,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Java</a:t>
            </a:r>
            <a:r>
              <a:rPr sz="2800" b="1" spc="-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Runtime</a:t>
            </a:r>
            <a:r>
              <a:rPr sz="2800" b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4536A"/>
                </a:solidFill>
                <a:latin typeface="Times New Roman"/>
                <a:cs typeface="Times New Roman"/>
              </a:rPr>
              <a:t>Environment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Phần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mềm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phép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bạn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 Java trên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máy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tính.</a:t>
            </a:r>
            <a:endParaRPr sz="2800">
              <a:latin typeface="Times New Roman"/>
              <a:cs typeface="Times New Roman"/>
            </a:endParaRPr>
          </a:p>
          <a:p>
            <a:pPr marL="241300" marR="65405" indent="-228600">
              <a:lnSpc>
                <a:spcPts val="3030"/>
              </a:lnSpc>
              <a:spcBef>
                <a:spcPts val="103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JDK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,</a:t>
            </a:r>
            <a:r>
              <a:rPr sz="2800" b="1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4536A"/>
                </a:solidFill>
                <a:latin typeface="Times New Roman"/>
                <a:cs typeface="Times New Roman"/>
              </a:rPr>
              <a:t>Java</a:t>
            </a:r>
            <a:r>
              <a:rPr sz="2800" b="1" spc="-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Development</a:t>
            </a:r>
            <a:r>
              <a:rPr sz="2800" b="1" spc="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4536A"/>
                </a:solidFill>
                <a:latin typeface="Times New Roman"/>
                <a:cs typeface="Times New Roman"/>
              </a:rPr>
              <a:t>Kit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;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còn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gọi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JDK,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Dùng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biên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dịch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code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thành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 được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JVM</a:t>
            </a:r>
            <a:r>
              <a:rPr sz="2800" b="1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(máy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ảo java,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nơi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trình)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thư viện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SDK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,</a:t>
            </a:r>
            <a:r>
              <a:rPr sz="2800" b="1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System Development</a:t>
            </a:r>
            <a:r>
              <a:rPr sz="2800" b="1" spc="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Kit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Phần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mềm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phép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bạn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tạo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chạy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trên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máy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tính.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794" y="349072"/>
            <a:ext cx="1521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Từ</a:t>
            </a:r>
            <a:r>
              <a:rPr spc="-75" dirty="0"/>
              <a:t> </a:t>
            </a:r>
            <a:r>
              <a:rPr dirty="0"/>
              <a:t>vựng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371980"/>
            <a:ext cx="11009630" cy="179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IDE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,</a:t>
            </a:r>
            <a:r>
              <a:rPr sz="2800" b="1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Integrated</a:t>
            </a:r>
            <a:r>
              <a:rPr sz="2800" b="1" spc="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Development</a:t>
            </a:r>
            <a:r>
              <a:rPr sz="2800" b="1" spc="1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4536A"/>
                </a:solidFill>
                <a:latin typeface="Times New Roman"/>
                <a:cs typeface="Times New Roman"/>
              </a:rPr>
              <a:t>Environment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Công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cụ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giúp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viết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các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trình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dễ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dàng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hơn.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Lưu</a:t>
            </a:r>
            <a:r>
              <a:rPr sz="2800" b="1" i="1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ý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, JDK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 chứa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JRE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bên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do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đó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khi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cài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JDK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thì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máy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bạn cũng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JRE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luôn.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4557" y="3349757"/>
            <a:ext cx="4221054" cy="335028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9214" y="349072"/>
            <a:ext cx="39433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Chọn</a:t>
            </a:r>
            <a:r>
              <a:rPr spc="-45" dirty="0"/>
              <a:t> </a:t>
            </a:r>
            <a:r>
              <a:rPr dirty="0"/>
              <a:t>version</a:t>
            </a:r>
            <a:r>
              <a:rPr spc="-50" dirty="0"/>
              <a:t> </a:t>
            </a:r>
            <a:r>
              <a:rPr dirty="0"/>
              <a:t>cần</a:t>
            </a:r>
            <a:r>
              <a:rPr spc="-40" dirty="0"/>
              <a:t> </a:t>
            </a:r>
            <a:r>
              <a:rPr dirty="0"/>
              <a:t>thiết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124458"/>
            <a:ext cx="9475470" cy="1856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Wingdings"/>
              <a:buChar char=""/>
              <a:tabLst>
                <a:tab pos="392430" algn="l"/>
              </a:tabLst>
            </a:pP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Có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hai</a:t>
            </a:r>
            <a:r>
              <a:rPr sz="28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loại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 JDK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Segoe UI"/>
                <a:cs typeface="Segoe UI"/>
              </a:rPr>
              <a:t>(và</a:t>
            </a:r>
            <a:r>
              <a:rPr sz="28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JRE)</a:t>
            </a:r>
            <a:r>
              <a:rPr sz="28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phổ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biến</a:t>
            </a:r>
            <a:r>
              <a:rPr sz="2800" spc="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hiện</a:t>
            </a:r>
            <a:r>
              <a:rPr sz="28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nay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là</a:t>
            </a:r>
            <a:r>
              <a:rPr sz="28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của</a:t>
            </a:r>
            <a:r>
              <a:rPr sz="28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Oracle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0" dirty="0">
                <a:solidFill>
                  <a:srgbClr val="36365C"/>
                </a:solidFill>
                <a:latin typeface="Segoe UI"/>
                <a:cs typeface="Segoe UI"/>
              </a:rPr>
              <a:t>và </a:t>
            </a:r>
            <a:r>
              <a:rPr sz="2800" spc="-75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OpenJDK:</a:t>
            </a:r>
            <a:endParaRPr sz="2800">
              <a:latin typeface="Segoe UI"/>
              <a:cs typeface="Segoe UI"/>
            </a:endParaRPr>
          </a:p>
          <a:p>
            <a:pPr marL="338455" indent="-326390">
              <a:lnSpc>
                <a:spcPct val="100000"/>
              </a:lnSpc>
              <a:spcBef>
                <a:spcPts val="635"/>
              </a:spcBef>
              <a:buFont typeface="Microsoft Sans Serif"/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Oracle</a:t>
            </a:r>
            <a:r>
              <a:rPr sz="2800" spc="-2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:</a:t>
            </a:r>
            <a:r>
              <a:rPr sz="28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cần giấy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phép khi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dùng</a:t>
            </a:r>
            <a:r>
              <a:rPr sz="28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cho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mục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 đích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thương</a:t>
            </a:r>
            <a:r>
              <a:rPr sz="2800" spc="4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mại</a:t>
            </a:r>
            <a:endParaRPr sz="28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OpenJDK:</a:t>
            </a:r>
            <a:r>
              <a:rPr sz="2800" spc="2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miễn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phí</a:t>
            </a:r>
            <a:r>
              <a:rPr sz="2800" spc="-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hoàn </a:t>
            </a:r>
            <a:r>
              <a:rPr sz="2800" spc="-20" dirty="0">
                <a:solidFill>
                  <a:srgbClr val="36365C"/>
                </a:solidFill>
                <a:latin typeface="Segoe UI"/>
                <a:cs typeface="Segoe UI"/>
              </a:rPr>
              <a:t>toàn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9214" y="349072"/>
            <a:ext cx="39433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Chọn</a:t>
            </a:r>
            <a:r>
              <a:rPr spc="-45" dirty="0"/>
              <a:t> </a:t>
            </a:r>
            <a:r>
              <a:rPr dirty="0"/>
              <a:t>version</a:t>
            </a:r>
            <a:r>
              <a:rPr spc="-50" dirty="0"/>
              <a:t> </a:t>
            </a:r>
            <a:r>
              <a:rPr dirty="0"/>
              <a:t>cần</a:t>
            </a:r>
            <a:r>
              <a:rPr spc="-40" dirty="0"/>
              <a:t> </a:t>
            </a:r>
            <a:r>
              <a:rPr dirty="0"/>
              <a:t>thiết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9502025" cy="50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290" y="349072"/>
            <a:ext cx="3489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Phần</a:t>
            </a:r>
            <a:r>
              <a:rPr spc="-50" dirty="0"/>
              <a:t> </a:t>
            </a:r>
            <a:r>
              <a:rPr dirty="0"/>
              <a:t>mềm</a:t>
            </a:r>
            <a:r>
              <a:rPr spc="-25" dirty="0"/>
              <a:t> </a:t>
            </a:r>
            <a:r>
              <a:rPr dirty="0"/>
              <a:t>cần</a:t>
            </a:r>
            <a:r>
              <a:rPr spc="-55" dirty="0"/>
              <a:t> </a:t>
            </a:r>
            <a:r>
              <a:rPr dirty="0"/>
              <a:t>thiết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98194" y="1099787"/>
            <a:ext cx="9321800" cy="540981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20" dirty="0" smtClean="0">
                <a:solidFill>
                  <a:srgbClr val="36365C"/>
                </a:solidFill>
                <a:latin typeface="Times New Roman"/>
                <a:cs typeface="Times New Roman"/>
              </a:rPr>
              <a:t>JDK </a:t>
            </a:r>
            <a:r>
              <a:rPr lang="en-US" sz="2800" b="1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11</a:t>
            </a:r>
            <a:r>
              <a:rPr sz="2800" b="1" spc="-1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36365C"/>
                </a:solidFill>
                <a:latin typeface="Times New Roman"/>
                <a:cs typeface="Times New Roman"/>
              </a:rPr>
              <a:t>(gồm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cả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JRE)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lang="en-US" sz="2800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https://</a:t>
            </a:r>
            <a:r>
              <a:rPr lang="en-US" sz="2800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www.oracle.com/java/technologies/javase/jdk11-archive-downloads.html</a:t>
            </a:r>
            <a:endParaRPr sz="28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lang="en-US" sz="2800" b="1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Intellij</a:t>
            </a:r>
            <a:r>
              <a:rPr lang="en-US"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solidFill>
                  <a:srgbClr val="36365C"/>
                </a:solidFill>
                <a:latin typeface="Times New Roman"/>
                <a:cs typeface="Times New Roman"/>
              </a:rPr>
              <a:t>ultimate </a:t>
            </a:r>
            <a:r>
              <a:rPr sz="2800" b="1" dirty="0" smtClean="0">
                <a:solidFill>
                  <a:srgbClr val="36365C"/>
                </a:solidFill>
                <a:latin typeface="Times New Roman"/>
                <a:cs typeface="Times New Roman"/>
              </a:rPr>
              <a:t>32/64bit</a:t>
            </a:r>
            <a:r>
              <a:rPr lang="en-US" sz="2800" b="1" dirty="0" smtClean="0">
                <a:solidFill>
                  <a:srgbClr val="36365C"/>
                </a:solidFill>
                <a:latin typeface="Times New Roman"/>
                <a:cs typeface="Times New Roman"/>
              </a:rPr>
              <a:t>: </a:t>
            </a:r>
          </a:p>
          <a:p>
            <a:pPr marL="927100" lvl="1" indent="-457200">
              <a:spcBef>
                <a:spcPts val="17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n-US" sz="2800" i="1" spc="-5" dirty="0" smtClean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https</a:t>
            </a:r>
            <a:r>
              <a:rPr lang="en-US" sz="2800" i="1" spc="-5" dirty="0" smtClean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://</a:t>
            </a:r>
            <a:r>
              <a:rPr lang="en-US" sz="2800" i="1" spc="-5" dirty="0" smtClean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www.oracle.com/java/technologies/javase/jdk11-archive-downloads.html</a:t>
            </a:r>
            <a:endParaRPr lang="en-US" sz="2800" i="1" spc="-5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927100" lvl="1" indent="-457200">
              <a:spcBef>
                <a:spcPts val="17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n-US" sz="2800" b="1" spc="-5" dirty="0" err="1" smtClean="0">
                <a:latin typeface="Times New Roman"/>
                <a:cs typeface="Times New Roman"/>
              </a:rPr>
              <a:t>Cách</a:t>
            </a:r>
            <a:r>
              <a:rPr lang="en-US" sz="2800" b="1" spc="-5" dirty="0" smtClean="0">
                <a:latin typeface="Times New Roman"/>
                <a:cs typeface="Times New Roman"/>
              </a:rPr>
              <a:t> </a:t>
            </a:r>
            <a:r>
              <a:rPr lang="en-US" sz="2800" b="1" spc="-5" dirty="0" err="1" smtClean="0">
                <a:latin typeface="Times New Roman"/>
                <a:cs typeface="Times New Roman"/>
              </a:rPr>
              <a:t>tạo</a:t>
            </a:r>
            <a:r>
              <a:rPr lang="en-US" sz="2800" b="1" spc="-5" dirty="0" smtClean="0">
                <a:latin typeface="Times New Roman"/>
                <a:cs typeface="Times New Roman"/>
              </a:rPr>
              <a:t> </a:t>
            </a:r>
            <a:r>
              <a:rPr lang="en-US" sz="2800" b="1" spc="-5" dirty="0" err="1" smtClean="0">
                <a:latin typeface="Times New Roman"/>
                <a:cs typeface="Times New Roman"/>
              </a:rPr>
              <a:t>tài</a:t>
            </a:r>
            <a:r>
              <a:rPr lang="en-US" sz="2800" b="1" spc="-5" dirty="0" smtClean="0">
                <a:latin typeface="Times New Roman"/>
                <a:cs typeface="Times New Roman"/>
              </a:rPr>
              <a:t> </a:t>
            </a:r>
            <a:r>
              <a:rPr lang="en-US" sz="2800" b="1" spc="-5" dirty="0" err="1" smtClean="0">
                <a:latin typeface="Times New Roman"/>
                <a:cs typeface="Times New Roman"/>
              </a:rPr>
              <a:t>khoản</a:t>
            </a:r>
            <a:r>
              <a:rPr lang="en-US" sz="2800" b="1" spc="-5" dirty="0" smtClean="0">
                <a:latin typeface="Times New Roman"/>
                <a:cs typeface="Times New Roman"/>
              </a:rPr>
              <a:t> </a:t>
            </a:r>
            <a:r>
              <a:rPr lang="en-US" sz="2800" b="1" spc="-5" dirty="0" err="1" smtClean="0">
                <a:latin typeface="Times New Roman"/>
                <a:cs typeface="Times New Roman"/>
              </a:rPr>
              <a:t>bằng</a:t>
            </a:r>
            <a:r>
              <a:rPr lang="en-US" sz="2800" b="1" spc="-5" dirty="0" smtClean="0">
                <a:latin typeface="Times New Roman"/>
                <a:cs typeface="Times New Roman"/>
              </a:rPr>
              <a:t> mail </a:t>
            </a:r>
            <a:r>
              <a:rPr lang="en-US" sz="2800" b="1" spc="-5" dirty="0" err="1" smtClean="0">
                <a:latin typeface="Times New Roman"/>
                <a:cs typeface="Times New Roman"/>
              </a:rPr>
              <a:t>edu</a:t>
            </a:r>
            <a:r>
              <a:rPr lang="en-US" sz="2800" b="1" spc="-5" dirty="0" smtClean="0">
                <a:latin typeface="Times New Roman"/>
                <a:cs typeface="Times New Roman"/>
              </a:rPr>
              <a:t> </a:t>
            </a:r>
            <a:r>
              <a:rPr lang="en-US" sz="2800" b="1" spc="-5" dirty="0" err="1" smtClean="0">
                <a:latin typeface="Times New Roman"/>
                <a:cs typeface="Times New Roman"/>
              </a:rPr>
              <a:t>để</a:t>
            </a:r>
            <a:r>
              <a:rPr lang="en-US" sz="2800" b="1" spc="-5" dirty="0" smtClean="0">
                <a:latin typeface="Times New Roman"/>
                <a:cs typeface="Times New Roman"/>
              </a:rPr>
              <a:t> active: </a:t>
            </a:r>
          </a:p>
          <a:p>
            <a:pPr marL="1441450" lvl="2" indent="-514350">
              <a:spcBef>
                <a:spcPts val="17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  <a:hlinkClick r:id="rId3"/>
              </a:rPr>
              <a:t>https://</a:t>
            </a:r>
            <a:r>
              <a:rPr lang="en-US" sz="2800" dirty="0" smtClean="0">
                <a:latin typeface="Times New Roman"/>
                <a:cs typeface="Times New Roman"/>
                <a:hlinkClick r:id="rId3"/>
              </a:rPr>
              <a:t>chiasefree.com/thu-thuat/license-key-jetbrains-students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lang="en-US" sz="2800" b="1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Git</a:t>
            </a:r>
            <a:r>
              <a:rPr lang="en-US" sz="2800" b="1" dirty="0" smtClean="0">
                <a:solidFill>
                  <a:srgbClr val="36365C"/>
                </a:solidFill>
                <a:latin typeface="Times New Roman"/>
                <a:cs typeface="Times New Roman"/>
              </a:rPr>
              <a:t>: </a:t>
            </a:r>
          </a:p>
          <a:p>
            <a:pPr marL="698500" lvl="1" indent="-228600">
              <a:spcBef>
                <a:spcPts val="1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lang="en-US" sz="2800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https://git-scm.com/downloads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300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546" y="349072"/>
            <a:ext cx="1678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NetBeans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375943"/>
            <a:ext cx="10492105" cy="22650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NetBean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IDE.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Nó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bao gồm: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soạn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thảo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(editor),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viết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gỡ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rối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(debugger), giúp tìm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lỗi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khung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nhìn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(viewer),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xem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phần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thức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dễ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dàng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và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xem tài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63" y="4195571"/>
            <a:ext cx="3326930" cy="14630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761" y="349072"/>
            <a:ext cx="1268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Ecli</a:t>
            </a:r>
            <a:r>
              <a:rPr spc="-15" dirty="0"/>
              <a:t>p</a:t>
            </a:r>
            <a:r>
              <a:rPr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175987"/>
            <a:ext cx="10744200" cy="29686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Eclipse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IDE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IDE.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Nó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bao gồm:</a:t>
            </a:r>
            <a:endParaRPr sz="2800">
              <a:latin typeface="Times New Roman"/>
              <a:cs typeface="Times New Roman"/>
            </a:endParaRPr>
          </a:p>
          <a:p>
            <a:pPr marL="698500" marR="5080" lvl="1" indent="-229235">
              <a:lnSpc>
                <a:spcPts val="3030"/>
              </a:lnSpc>
              <a:spcBef>
                <a:spcPts val="54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Eclipse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thể chạy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trên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các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hệ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hành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chính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như</a:t>
            </a:r>
            <a:r>
              <a:rPr sz="2800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Windows,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Mac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Linux.</a:t>
            </a:r>
            <a:endParaRPr sz="2800">
              <a:latin typeface="Times New Roman"/>
              <a:cs typeface="Times New Roman"/>
            </a:endParaRPr>
          </a:p>
          <a:p>
            <a:pPr marL="698500" marR="345440" lvl="1" indent="-229235">
              <a:lnSpc>
                <a:spcPts val="3020"/>
              </a:lnSpc>
              <a:spcBef>
                <a:spcPts val="50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tích hợp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nhiều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thư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viện khác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nhau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phục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vụ cho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việc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lập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web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lập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cơ sở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698500" marR="40640" lvl="1" indent="-229235">
              <a:lnSpc>
                <a:spcPts val="3030"/>
              </a:lnSpc>
              <a:spcBef>
                <a:spcPts val="49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soạn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thảo (editor),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Một chương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 gỡ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rối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(debugger),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khung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nhìn (viewer)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0798" y="4959606"/>
            <a:ext cx="2412907" cy="5666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761" y="349072"/>
            <a:ext cx="1268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err="1" smtClean="0"/>
              <a:t>Intelij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175987"/>
            <a:ext cx="10744200" cy="386323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Intellij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IDE</a:t>
            </a:r>
            <a:r>
              <a:rPr sz="2800" spc="10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IDE</a:t>
            </a:r>
            <a:r>
              <a:rPr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.</a:t>
            </a:r>
            <a:r>
              <a:rPr sz="2800" spc="20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Nó</a:t>
            </a:r>
            <a:r>
              <a:rPr sz="2800" spc="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bao</a:t>
            </a:r>
            <a:r>
              <a:rPr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gồm</a:t>
            </a:r>
            <a:r>
              <a:rPr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698500" marR="5080" lvl="1" indent="-229235">
              <a:lnSpc>
                <a:spcPts val="3030"/>
              </a:lnSpc>
              <a:spcBef>
                <a:spcPts val="54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chạy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trên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mọi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hệ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điều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hành</a:t>
            </a:r>
            <a:r>
              <a:rPr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.</a:t>
            </a:r>
            <a:endParaRPr lang="en-US" sz="2800" spc="-5" dirty="0" smtClean="0">
              <a:solidFill>
                <a:srgbClr val="36365C"/>
              </a:solidFill>
              <a:latin typeface="Times New Roman"/>
              <a:cs typeface="Times New Roman"/>
            </a:endParaRPr>
          </a:p>
          <a:p>
            <a:pPr marL="698500" marR="5080" lvl="1" indent="-229235">
              <a:lnSpc>
                <a:spcPts val="3030"/>
              </a:lnSpc>
              <a:spcBef>
                <a:spcPts val="54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Dễ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ràng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tích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hợp</a:t>
            </a:r>
            <a:r>
              <a:rPr lang="en-US"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nhiều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thư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viện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plugin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hỗ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trợ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phát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triển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phát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triển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mềm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, </a:t>
            </a:r>
            <a:r>
              <a:rPr lang="vi-VN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lập </a:t>
            </a:r>
            <a:r>
              <a:rPr lang="vi-VN" sz="2800" spc="-68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vi-VN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lang="vi-VN" sz="2800" spc="-10" dirty="0" smtClean="0">
                <a:solidFill>
                  <a:srgbClr val="36365C"/>
                </a:solidFill>
                <a:latin typeface="Times New Roman"/>
                <a:cs typeface="Times New Roman"/>
              </a:rPr>
              <a:t> web</a:t>
            </a:r>
            <a:r>
              <a:rPr lang="vi-VN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vi-VN" sz="2800" dirty="0" smtClean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lang="vi-VN" sz="2800" spc="-10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vi-VN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lập</a:t>
            </a:r>
            <a:r>
              <a:rPr lang="vi-VN" sz="2800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vi-VN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lang="vi-VN" sz="2800" spc="-10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vi-VN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lang="vi-VN" sz="2800" spc="-10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vi-VN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cơ sở</a:t>
            </a:r>
            <a:r>
              <a:rPr lang="vi-VN" sz="2800" spc="-20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vi-VN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lang="vi-VN" sz="2800" spc="1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vi-VN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endParaRPr sz="2800" dirty="0">
              <a:latin typeface="Times New Roman"/>
              <a:cs typeface="Times New Roman"/>
            </a:endParaRPr>
          </a:p>
          <a:p>
            <a:pPr marL="698500" marR="345440" lvl="1" indent="-229235">
              <a:lnSpc>
                <a:spcPts val="3020"/>
              </a:lnSpc>
              <a:spcBef>
                <a:spcPts val="50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Giao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diện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hiện</a:t>
            </a:r>
            <a:r>
              <a:rPr lang="en-US"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đại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,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thông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minh.</a:t>
            </a:r>
            <a:endParaRPr sz="2800" dirty="0">
              <a:latin typeface="Times New Roman"/>
              <a:cs typeface="Times New Roman"/>
            </a:endParaRPr>
          </a:p>
          <a:p>
            <a:pPr marL="698500" marR="40640" lvl="1" indent="-229235">
              <a:lnSpc>
                <a:spcPts val="3030"/>
              </a:lnSpc>
              <a:spcBef>
                <a:spcPts val="49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soạn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thảo (editor),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Một chương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 gỡ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rối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(debugger),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khung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nhìn (viewer</a:t>
            </a:r>
            <a:r>
              <a:rPr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)</a:t>
            </a:r>
            <a:endParaRPr lang="en-US" sz="2800" spc="-5" dirty="0" smtClean="0">
              <a:solidFill>
                <a:srgbClr val="36365C"/>
              </a:solidFill>
              <a:latin typeface="Times New Roman"/>
              <a:cs typeface="Times New Roman"/>
            </a:endParaRPr>
          </a:p>
          <a:p>
            <a:pPr marL="698500" marR="40640" lvl="1" indent="-229235">
              <a:lnSpc>
                <a:spcPts val="3030"/>
              </a:lnSpc>
              <a:spcBef>
                <a:spcPts val="49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Link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cài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đặt</a:t>
            </a:r>
            <a:r>
              <a:rPr lang="en-US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: https://www.jetbrains.com/idea/download/?section=windows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pic>
        <p:nvPicPr>
          <p:cNvPr id="1028" name="Picture 4" descr="IntelliJ IDEA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86215"/>
            <a:ext cx="1408939" cy="140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7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313" y="349072"/>
            <a:ext cx="5407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Quy</a:t>
            </a:r>
            <a:r>
              <a:rPr spc="-30" dirty="0"/>
              <a:t> </a:t>
            </a:r>
            <a:r>
              <a:rPr spc="-5" dirty="0"/>
              <a:t>định</a:t>
            </a:r>
            <a:r>
              <a:rPr spc="-15" dirty="0"/>
              <a:t> </a:t>
            </a:r>
            <a:r>
              <a:rPr dirty="0"/>
              <a:t>hoàn</a:t>
            </a:r>
            <a:r>
              <a:rPr spc="-30" dirty="0"/>
              <a:t> </a:t>
            </a:r>
            <a:r>
              <a:rPr dirty="0"/>
              <a:t>thành</a:t>
            </a:r>
            <a:r>
              <a:rPr spc="-45" dirty="0"/>
              <a:t> </a:t>
            </a:r>
            <a:r>
              <a:rPr spc="-5" dirty="0"/>
              <a:t>khóa</a:t>
            </a:r>
            <a:r>
              <a:rPr spc="-20" dirty="0"/>
              <a:t> </a:t>
            </a:r>
            <a:r>
              <a:rPr spc="-5" dirty="0"/>
              <a:t>học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9379" y="1498980"/>
          <a:ext cx="10788649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10414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Điểm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khóa</a:t>
                      </a:r>
                      <a:r>
                        <a:rPr sz="2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học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Trọng</a:t>
                      </a:r>
                      <a:r>
                        <a:rPr sz="2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số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Số</a:t>
                      </a:r>
                      <a:r>
                        <a:rPr sz="2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lần</a:t>
                      </a:r>
                      <a:r>
                        <a:rPr sz="2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hiện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Điểm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chuyên</a:t>
                      </a:r>
                      <a:r>
                        <a:rPr sz="2800" spc="-2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cần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Điểm</a:t>
                      </a:r>
                      <a:r>
                        <a:rPr sz="2800" spc="-2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mini</a:t>
                      </a:r>
                      <a:r>
                        <a:rPr sz="2800" spc="-7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2800" spc="-2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bài</a:t>
                      </a:r>
                      <a:r>
                        <a:rPr sz="2800" spc="-2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mini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Điểm</a:t>
                      </a:r>
                      <a:r>
                        <a:rPr sz="2800" spc="-2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đồ</a:t>
                      </a:r>
                      <a:r>
                        <a:rPr sz="2800" spc="-2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án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3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đồ</a:t>
                      </a:r>
                      <a:r>
                        <a:rPr sz="2800" spc="-2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án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4507" y="4071365"/>
            <a:ext cx="89084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8798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Lịch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học: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Tối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 err="1">
                <a:solidFill>
                  <a:srgbClr val="0000FF"/>
                </a:solidFill>
                <a:latin typeface="Times New Roman"/>
                <a:cs typeface="Times New Roman"/>
              </a:rPr>
              <a:t>thứ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800" b="1" spc="-5" dirty="0" err="1">
                <a:solidFill>
                  <a:srgbClr val="0000FF"/>
                </a:solidFill>
                <a:latin typeface="Times New Roman"/>
                <a:cs typeface="Times New Roman"/>
              </a:rPr>
              <a:t>thứ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hàng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tuần</a:t>
            </a:r>
            <a:endParaRPr sz="2800" dirty="0">
              <a:latin typeface="Times New Roman"/>
              <a:cs typeface="Times New Roman"/>
            </a:endParaRPr>
          </a:p>
          <a:p>
            <a:pPr marL="381000" indent="-368935">
              <a:lnSpc>
                <a:spcPct val="100000"/>
              </a:lnSpc>
              <a:buFont typeface="Wingdings"/>
              <a:buChar char=""/>
              <a:tabLst>
                <a:tab pos="3816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Thời gian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học: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18.30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2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21.30</a:t>
            </a:r>
            <a:r>
              <a:rPr sz="2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(mỗi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buổi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03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giờ),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buổi/tuần</a:t>
            </a:r>
            <a:endParaRPr sz="2800" dirty="0">
              <a:latin typeface="Times New Roman"/>
              <a:cs typeface="Times New Roman"/>
            </a:endParaRPr>
          </a:p>
          <a:p>
            <a:pPr marL="387350" indent="-375285">
              <a:lnSpc>
                <a:spcPct val="100000"/>
              </a:lnSpc>
              <a:buFont typeface="Wingdings"/>
              <a:buChar char=""/>
              <a:tabLst>
                <a:tab pos="38798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Lộ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trình: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30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buổi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4255" y="219456"/>
            <a:ext cx="11166475" cy="832485"/>
            <a:chOff x="524255" y="219456"/>
            <a:chExt cx="11166475" cy="832485"/>
          </a:xfrm>
        </p:grpSpPr>
        <p:sp>
          <p:nvSpPr>
            <p:cNvPr id="3" name="object 3"/>
            <p:cNvSpPr/>
            <p:nvPr/>
          </p:nvSpPr>
          <p:spPr>
            <a:xfrm>
              <a:off x="4977384" y="990600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>
                  <a:moveTo>
                    <a:pt x="670712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6707123" y="54863"/>
                  </a:lnTo>
                  <a:lnTo>
                    <a:pt x="670712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77384" y="990600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>
                  <a:moveTo>
                    <a:pt x="0" y="54863"/>
                  </a:moveTo>
                  <a:lnTo>
                    <a:pt x="6707123" y="54863"/>
                  </a:lnTo>
                  <a:lnTo>
                    <a:pt x="6707123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4472" y="990600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>
                  <a:moveTo>
                    <a:pt x="1962912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1962912" y="54863"/>
                  </a:lnTo>
                  <a:lnTo>
                    <a:pt x="196291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4472" y="990600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>
                  <a:moveTo>
                    <a:pt x="0" y="54863"/>
                  </a:moveTo>
                  <a:lnTo>
                    <a:pt x="1962912" y="54863"/>
                  </a:lnTo>
                  <a:lnTo>
                    <a:pt x="1962912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3211" y="990600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>
                  <a:moveTo>
                    <a:pt x="2452116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452116" y="54863"/>
                  </a:lnTo>
                  <a:lnTo>
                    <a:pt x="245211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211" y="990600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>
                  <a:moveTo>
                    <a:pt x="0" y="54863"/>
                  </a:moveTo>
                  <a:lnTo>
                    <a:pt x="2452116" y="54863"/>
                  </a:lnTo>
                  <a:lnTo>
                    <a:pt x="2452116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5" y="219456"/>
              <a:ext cx="772668" cy="7711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15974" y="352120"/>
            <a:ext cx="9137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Q</a:t>
            </a:r>
            <a:r>
              <a:rPr sz="3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&amp;</a:t>
            </a: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7455" y="1839467"/>
            <a:ext cx="5250180" cy="313943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0" y="397002"/>
            <a:ext cx="141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Nội</a:t>
            </a:r>
            <a:r>
              <a:rPr sz="2800" b="1" spc="-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71717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3201" y="1657857"/>
            <a:ext cx="9227185" cy="4606290"/>
            <a:chOff x="1743201" y="1657857"/>
            <a:chExt cx="9227185" cy="4606290"/>
          </a:xfrm>
        </p:grpSpPr>
        <p:sp>
          <p:nvSpPr>
            <p:cNvPr id="4" name="object 4"/>
            <p:cNvSpPr/>
            <p:nvPr/>
          </p:nvSpPr>
          <p:spPr>
            <a:xfrm>
              <a:off x="1757171" y="1664207"/>
              <a:ext cx="708660" cy="1013460"/>
            </a:xfrm>
            <a:custGeom>
              <a:avLst/>
              <a:gdLst/>
              <a:ahLst/>
              <a:cxnLst/>
              <a:rect l="l" t="t" r="r" b="b"/>
              <a:pathLst>
                <a:path w="708660" h="1013460">
                  <a:moveTo>
                    <a:pt x="708659" y="0"/>
                  </a:moveTo>
                  <a:lnTo>
                    <a:pt x="354329" y="354329"/>
                  </a:lnTo>
                  <a:lnTo>
                    <a:pt x="0" y="0"/>
                  </a:lnTo>
                  <a:lnTo>
                    <a:pt x="0" y="659129"/>
                  </a:lnTo>
                  <a:lnTo>
                    <a:pt x="354329" y="1013459"/>
                  </a:lnTo>
                  <a:lnTo>
                    <a:pt x="708659" y="659129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7171" y="1664207"/>
              <a:ext cx="708660" cy="1013460"/>
            </a:xfrm>
            <a:custGeom>
              <a:avLst/>
              <a:gdLst/>
              <a:ahLst/>
              <a:cxnLst/>
              <a:rect l="l" t="t" r="r" b="b"/>
              <a:pathLst>
                <a:path w="708660" h="1013460">
                  <a:moveTo>
                    <a:pt x="708659" y="0"/>
                  </a:moveTo>
                  <a:lnTo>
                    <a:pt x="708659" y="659129"/>
                  </a:lnTo>
                  <a:lnTo>
                    <a:pt x="354329" y="1013459"/>
                  </a:lnTo>
                  <a:lnTo>
                    <a:pt x="0" y="659129"/>
                  </a:lnTo>
                  <a:lnTo>
                    <a:pt x="0" y="0"/>
                  </a:lnTo>
                  <a:lnTo>
                    <a:pt x="354329" y="354329"/>
                  </a:lnTo>
                  <a:lnTo>
                    <a:pt x="708659" y="0"/>
                  </a:lnTo>
                  <a:close/>
                </a:path>
              </a:pathLst>
            </a:custGeom>
            <a:ln w="1219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8211" y="1668779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4">
                  <a:moveTo>
                    <a:pt x="8395716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8395716" y="658368"/>
                  </a:lnTo>
                  <a:lnTo>
                    <a:pt x="8438417" y="649741"/>
                  </a:lnTo>
                  <a:lnTo>
                    <a:pt x="8473297" y="626221"/>
                  </a:lnTo>
                  <a:lnTo>
                    <a:pt x="8496817" y="591341"/>
                  </a:lnTo>
                  <a:lnTo>
                    <a:pt x="8505444" y="548640"/>
                  </a:lnTo>
                  <a:lnTo>
                    <a:pt x="8505444" y="109728"/>
                  </a:lnTo>
                  <a:lnTo>
                    <a:pt x="8496817" y="67026"/>
                  </a:lnTo>
                  <a:lnTo>
                    <a:pt x="8473297" y="32146"/>
                  </a:lnTo>
                  <a:lnTo>
                    <a:pt x="8438417" y="8626"/>
                  </a:lnTo>
                  <a:lnTo>
                    <a:pt x="83957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58211" y="1668779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4">
                  <a:moveTo>
                    <a:pt x="8505444" y="109728"/>
                  </a:moveTo>
                  <a:lnTo>
                    <a:pt x="8505444" y="548640"/>
                  </a:lnTo>
                  <a:lnTo>
                    <a:pt x="8496817" y="591341"/>
                  </a:lnTo>
                  <a:lnTo>
                    <a:pt x="8473297" y="626221"/>
                  </a:lnTo>
                  <a:lnTo>
                    <a:pt x="8438417" y="649741"/>
                  </a:lnTo>
                  <a:lnTo>
                    <a:pt x="8395716" y="658368"/>
                  </a:lnTo>
                  <a:lnTo>
                    <a:pt x="0" y="658368"/>
                  </a:lnTo>
                  <a:lnTo>
                    <a:pt x="0" y="0"/>
                  </a:lnTo>
                  <a:lnTo>
                    <a:pt x="8395716" y="0"/>
                  </a:lnTo>
                  <a:lnTo>
                    <a:pt x="8438417" y="8626"/>
                  </a:lnTo>
                  <a:lnTo>
                    <a:pt x="8473297" y="32146"/>
                  </a:lnTo>
                  <a:lnTo>
                    <a:pt x="8496817" y="67026"/>
                  </a:lnTo>
                  <a:lnTo>
                    <a:pt x="8505444" y="10972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9551" y="2561843"/>
              <a:ext cx="708660" cy="1013460"/>
            </a:xfrm>
            <a:custGeom>
              <a:avLst/>
              <a:gdLst/>
              <a:ahLst/>
              <a:cxnLst/>
              <a:rect l="l" t="t" r="r" b="b"/>
              <a:pathLst>
                <a:path w="708660" h="1013460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9129"/>
                  </a:lnTo>
                  <a:lnTo>
                    <a:pt x="354330" y="1013459"/>
                  </a:lnTo>
                  <a:lnTo>
                    <a:pt x="708660" y="659129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53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9551" y="2561843"/>
              <a:ext cx="708660" cy="1013460"/>
            </a:xfrm>
            <a:custGeom>
              <a:avLst/>
              <a:gdLst/>
              <a:ahLst/>
              <a:cxnLst/>
              <a:rect l="l" t="t" r="r" b="b"/>
              <a:pathLst>
                <a:path w="708660" h="1013460">
                  <a:moveTo>
                    <a:pt x="708660" y="0"/>
                  </a:moveTo>
                  <a:lnTo>
                    <a:pt x="708660" y="659129"/>
                  </a:lnTo>
                  <a:lnTo>
                    <a:pt x="354330" y="1013459"/>
                  </a:lnTo>
                  <a:lnTo>
                    <a:pt x="0" y="659129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</a:pathLst>
            </a:custGeom>
            <a:ln w="12192">
              <a:solidFill>
                <a:srgbClr val="53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8211" y="2561843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4">
                  <a:moveTo>
                    <a:pt x="8395716" y="0"/>
                  </a:moveTo>
                  <a:lnTo>
                    <a:pt x="0" y="0"/>
                  </a:lnTo>
                  <a:lnTo>
                    <a:pt x="0" y="658367"/>
                  </a:lnTo>
                  <a:lnTo>
                    <a:pt x="8395716" y="658367"/>
                  </a:lnTo>
                  <a:lnTo>
                    <a:pt x="8438417" y="649741"/>
                  </a:lnTo>
                  <a:lnTo>
                    <a:pt x="8473297" y="626221"/>
                  </a:lnTo>
                  <a:lnTo>
                    <a:pt x="8496817" y="591341"/>
                  </a:lnTo>
                  <a:lnTo>
                    <a:pt x="8505444" y="548639"/>
                  </a:lnTo>
                  <a:lnTo>
                    <a:pt x="8505444" y="109727"/>
                  </a:lnTo>
                  <a:lnTo>
                    <a:pt x="8496817" y="67026"/>
                  </a:lnTo>
                  <a:lnTo>
                    <a:pt x="8473297" y="32146"/>
                  </a:lnTo>
                  <a:lnTo>
                    <a:pt x="8438417" y="8626"/>
                  </a:lnTo>
                  <a:lnTo>
                    <a:pt x="83957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8211" y="2561843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4">
                  <a:moveTo>
                    <a:pt x="8505444" y="109727"/>
                  </a:moveTo>
                  <a:lnTo>
                    <a:pt x="8505444" y="548639"/>
                  </a:lnTo>
                  <a:lnTo>
                    <a:pt x="8496817" y="591341"/>
                  </a:lnTo>
                  <a:lnTo>
                    <a:pt x="8473297" y="626221"/>
                  </a:lnTo>
                  <a:lnTo>
                    <a:pt x="8438417" y="649741"/>
                  </a:lnTo>
                  <a:lnTo>
                    <a:pt x="8395716" y="658367"/>
                  </a:lnTo>
                  <a:lnTo>
                    <a:pt x="0" y="658367"/>
                  </a:lnTo>
                  <a:lnTo>
                    <a:pt x="0" y="0"/>
                  </a:lnTo>
                  <a:lnTo>
                    <a:pt x="8395716" y="0"/>
                  </a:lnTo>
                  <a:lnTo>
                    <a:pt x="8438417" y="8626"/>
                  </a:lnTo>
                  <a:lnTo>
                    <a:pt x="8473297" y="32146"/>
                  </a:lnTo>
                  <a:lnTo>
                    <a:pt x="8496817" y="67026"/>
                  </a:lnTo>
                  <a:lnTo>
                    <a:pt x="8505444" y="109727"/>
                  </a:lnTo>
                  <a:close/>
                </a:path>
              </a:pathLst>
            </a:custGeom>
            <a:ln w="12192">
              <a:solidFill>
                <a:srgbClr val="53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9551" y="3456431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7605"/>
                  </a:lnTo>
                  <a:lnTo>
                    <a:pt x="354330" y="1011935"/>
                  </a:lnTo>
                  <a:lnTo>
                    <a:pt x="708660" y="657605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9551" y="3456431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708660" y="657605"/>
                  </a:lnTo>
                  <a:lnTo>
                    <a:pt x="354330" y="1011935"/>
                  </a:lnTo>
                  <a:lnTo>
                    <a:pt x="0" y="657605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</a:pathLst>
            </a:custGeom>
            <a:ln w="12191">
              <a:solidFill>
                <a:srgbClr val="4DC5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9067" y="3445763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5">
                  <a:moveTo>
                    <a:pt x="8395716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8395716" y="658368"/>
                  </a:lnTo>
                  <a:lnTo>
                    <a:pt x="8438417" y="649741"/>
                  </a:lnTo>
                  <a:lnTo>
                    <a:pt x="8473297" y="626221"/>
                  </a:lnTo>
                  <a:lnTo>
                    <a:pt x="8496817" y="591341"/>
                  </a:lnTo>
                  <a:lnTo>
                    <a:pt x="8505443" y="548640"/>
                  </a:lnTo>
                  <a:lnTo>
                    <a:pt x="8505443" y="109727"/>
                  </a:lnTo>
                  <a:lnTo>
                    <a:pt x="8496817" y="67026"/>
                  </a:lnTo>
                  <a:lnTo>
                    <a:pt x="8473297" y="32146"/>
                  </a:lnTo>
                  <a:lnTo>
                    <a:pt x="8438417" y="8626"/>
                  </a:lnTo>
                  <a:lnTo>
                    <a:pt x="83957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9067" y="3445763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5">
                  <a:moveTo>
                    <a:pt x="8505443" y="109727"/>
                  </a:moveTo>
                  <a:lnTo>
                    <a:pt x="8505443" y="548640"/>
                  </a:lnTo>
                  <a:lnTo>
                    <a:pt x="8496817" y="591341"/>
                  </a:lnTo>
                  <a:lnTo>
                    <a:pt x="8473297" y="626221"/>
                  </a:lnTo>
                  <a:lnTo>
                    <a:pt x="8438417" y="649741"/>
                  </a:lnTo>
                  <a:lnTo>
                    <a:pt x="8395716" y="658368"/>
                  </a:lnTo>
                  <a:lnTo>
                    <a:pt x="0" y="658368"/>
                  </a:lnTo>
                  <a:lnTo>
                    <a:pt x="0" y="0"/>
                  </a:lnTo>
                  <a:lnTo>
                    <a:pt x="8395716" y="0"/>
                  </a:lnTo>
                  <a:lnTo>
                    <a:pt x="8438417" y="8626"/>
                  </a:lnTo>
                  <a:lnTo>
                    <a:pt x="8473297" y="32146"/>
                  </a:lnTo>
                  <a:lnTo>
                    <a:pt x="8496817" y="67026"/>
                  </a:lnTo>
                  <a:lnTo>
                    <a:pt x="8505443" y="109727"/>
                  </a:lnTo>
                  <a:close/>
                </a:path>
              </a:pathLst>
            </a:custGeom>
            <a:ln w="12192">
              <a:solidFill>
                <a:srgbClr val="4DC5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9551" y="4351019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7605"/>
                  </a:lnTo>
                  <a:lnTo>
                    <a:pt x="354330" y="1011935"/>
                  </a:lnTo>
                  <a:lnTo>
                    <a:pt x="708660" y="657605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47B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9551" y="4351019"/>
              <a:ext cx="9214485" cy="1012190"/>
            </a:xfrm>
            <a:custGeom>
              <a:avLst/>
              <a:gdLst/>
              <a:ahLst/>
              <a:cxnLst/>
              <a:rect l="l" t="t" r="r" b="b"/>
              <a:pathLst>
                <a:path w="9214485" h="1012189">
                  <a:moveTo>
                    <a:pt x="708660" y="0"/>
                  </a:moveTo>
                  <a:lnTo>
                    <a:pt x="708660" y="657605"/>
                  </a:lnTo>
                  <a:lnTo>
                    <a:pt x="354330" y="1011935"/>
                  </a:lnTo>
                  <a:lnTo>
                    <a:pt x="0" y="657605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  <a:path w="9214485" h="1012189">
                  <a:moveTo>
                    <a:pt x="9214104" y="117347"/>
                  </a:moveTo>
                  <a:lnTo>
                    <a:pt x="9214104" y="556259"/>
                  </a:lnTo>
                  <a:lnTo>
                    <a:pt x="9205477" y="598961"/>
                  </a:lnTo>
                  <a:lnTo>
                    <a:pt x="9181957" y="633841"/>
                  </a:lnTo>
                  <a:lnTo>
                    <a:pt x="9147077" y="657361"/>
                  </a:lnTo>
                  <a:lnTo>
                    <a:pt x="9104376" y="665987"/>
                  </a:lnTo>
                  <a:lnTo>
                    <a:pt x="708660" y="665987"/>
                  </a:lnTo>
                  <a:lnTo>
                    <a:pt x="708660" y="7619"/>
                  </a:lnTo>
                  <a:lnTo>
                    <a:pt x="9104376" y="7619"/>
                  </a:lnTo>
                  <a:lnTo>
                    <a:pt x="9147077" y="16246"/>
                  </a:lnTo>
                  <a:lnTo>
                    <a:pt x="9181957" y="39766"/>
                  </a:lnTo>
                  <a:lnTo>
                    <a:pt x="9205477" y="74646"/>
                  </a:lnTo>
                  <a:lnTo>
                    <a:pt x="9214104" y="117347"/>
                  </a:lnTo>
                  <a:close/>
                </a:path>
              </a:pathLst>
            </a:custGeom>
            <a:ln w="12192">
              <a:solidFill>
                <a:srgbClr val="47BA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9551" y="5245607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7605"/>
                  </a:lnTo>
                  <a:lnTo>
                    <a:pt x="354330" y="1011935"/>
                  </a:lnTo>
                  <a:lnTo>
                    <a:pt x="708660" y="657605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9551" y="5245607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708660" y="657605"/>
                  </a:lnTo>
                  <a:lnTo>
                    <a:pt x="354330" y="1011935"/>
                  </a:lnTo>
                  <a:lnTo>
                    <a:pt x="0" y="657605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63292" y="1516374"/>
            <a:ext cx="287655" cy="4503420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236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58211" y="5245608"/>
            <a:ext cx="8505825" cy="657225"/>
          </a:xfrm>
          <a:custGeom>
            <a:avLst/>
            <a:gdLst/>
            <a:ahLst/>
            <a:cxnLst/>
            <a:rect l="l" t="t" r="r" b="b"/>
            <a:pathLst>
              <a:path w="8505825" h="657225">
                <a:moveTo>
                  <a:pt x="8505444" y="109473"/>
                </a:moveTo>
                <a:lnTo>
                  <a:pt x="8505444" y="547369"/>
                </a:lnTo>
                <a:lnTo>
                  <a:pt x="8496839" y="589983"/>
                </a:lnTo>
                <a:lnTo>
                  <a:pt x="8473376" y="624781"/>
                </a:lnTo>
                <a:lnTo>
                  <a:pt x="8438578" y="648241"/>
                </a:lnTo>
                <a:lnTo>
                  <a:pt x="8395969" y="656843"/>
                </a:lnTo>
                <a:lnTo>
                  <a:pt x="0" y="656843"/>
                </a:lnTo>
                <a:lnTo>
                  <a:pt x="0" y="0"/>
                </a:lnTo>
                <a:lnTo>
                  <a:pt x="8395969" y="0"/>
                </a:lnTo>
                <a:lnTo>
                  <a:pt x="8438578" y="8604"/>
                </a:lnTo>
                <a:lnTo>
                  <a:pt x="8473376" y="32067"/>
                </a:lnTo>
                <a:lnTo>
                  <a:pt x="8496839" y="66865"/>
                </a:lnTo>
                <a:lnTo>
                  <a:pt x="8505444" y="10947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966466" y="1681733"/>
            <a:ext cx="5050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171717"/>
                </a:solidFill>
              </a:rPr>
              <a:t>Mục</a:t>
            </a:r>
            <a:r>
              <a:rPr sz="4000" spc="-10" dirty="0">
                <a:solidFill>
                  <a:srgbClr val="171717"/>
                </a:solidFill>
              </a:rPr>
              <a:t> đích</a:t>
            </a:r>
            <a:r>
              <a:rPr sz="4000" dirty="0">
                <a:solidFill>
                  <a:srgbClr val="171717"/>
                </a:solidFill>
              </a:rPr>
              <a:t> </a:t>
            </a:r>
            <a:r>
              <a:rPr sz="4000" spc="-5" dirty="0">
                <a:solidFill>
                  <a:srgbClr val="171717"/>
                </a:solidFill>
              </a:rPr>
              <a:t>của</a:t>
            </a:r>
            <a:r>
              <a:rPr sz="4000" spc="-10" dirty="0">
                <a:solidFill>
                  <a:srgbClr val="171717"/>
                </a:solidFill>
              </a:rPr>
              <a:t> </a:t>
            </a:r>
            <a:r>
              <a:rPr sz="4000" spc="-5" dirty="0">
                <a:solidFill>
                  <a:srgbClr val="171717"/>
                </a:solidFill>
              </a:rPr>
              <a:t>khóa</a:t>
            </a:r>
            <a:r>
              <a:rPr sz="4000" dirty="0">
                <a:solidFill>
                  <a:srgbClr val="171717"/>
                </a:solidFill>
              </a:rPr>
              <a:t> </a:t>
            </a:r>
            <a:r>
              <a:rPr sz="4000" spc="-10" dirty="0">
                <a:solidFill>
                  <a:srgbClr val="171717"/>
                </a:solidFill>
              </a:rPr>
              <a:t>học</a:t>
            </a:r>
            <a:endParaRPr sz="4000"/>
          </a:p>
        </p:txBody>
      </p:sp>
      <p:sp>
        <p:nvSpPr>
          <p:cNvPr id="28" name="object 28"/>
          <p:cNvSpPr txBox="1"/>
          <p:nvPr/>
        </p:nvSpPr>
        <p:spPr>
          <a:xfrm>
            <a:off x="11992991" y="659515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2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2114" y="4376165"/>
            <a:ext cx="4188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Phần</a:t>
            </a:r>
            <a:r>
              <a:rPr sz="4000" b="1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mềm cần</a:t>
            </a:r>
            <a:r>
              <a:rPr sz="40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 biết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6466" y="2497962"/>
            <a:ext cx="4760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Tổ</a:t>
            </a:r>
            <a:r>
              <a:rPr sz="4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chức</a:t>
            </a:r>
            <a:r>
              <a:rPr sz="4000" b="1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của</a:t>
            </a:r>
            <a:r>
              <a:rPr sz="4000" b="1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khóa</a:t>
            </a:r>
            <a:r>
              <a:rPr sz="4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học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6466" y="3417570"/>
            <a:ext cx="4133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Tài</a:t>
            </a:r>
            <a:r>
              <a:rPr sz="4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liệu</a:t>
            </a:r>
            <a:r>
              <a:rPr sz="4000" b="1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tham</a:t>
            </a:r>
            <a:r>
              <a:rPr sz="4000" b="1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khảo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52114" y="5246928"/>
            <a:ext cx="649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Thiết</a:t>
            </a:r>
            <a:r>
              <a:rPr sz="4000" b="1" dirty="0">
                <a:solidFill>
                  <a:srgbClr val="171717"/>
                </a:solidFill>
                <a:latin typeface="Times New Roman"/>
                <a:cs typeface="Times New Roman"/>
              </a:rPr>
              <a:t> lập</a:t>
            </a:r>
            <a:r>
              <a:rPr sz="40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môi</a:t>
            </a:r>
            <a:r>
              <a:rPr sz="4000" b="1" spc="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trường</a:t>
            </a:r>
            <a:r>
              <a:rPr sz="4000" b="1" spc="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171717"/>
                </a:solidFill>
                <a:latin typeface="Times New Roman"/>
                <a:cs typeface="Times New Roman"/>
              </a:rPr>
              <a:t>làm</a:t>
            </a:r>
            <a:r>
              <a:rPr sz="40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việc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4496" y="0"/>
              <a:ext cx="5937504" cy="6857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644" y="1487424"/>
              <a:ext cx="3762755" cy="22768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145" y="4050029"/>
              <a:ext cx="4146537" cy="4965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684891" y="6384137"/>
            <a:ext cx="27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6365C"/>
                </a:solidFill>
                <a:latin typeface="Segoe UI"/>
                <a:cs typeface="Segoe UI"/>
              </a:rPr>
              <a:t>19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921" y="349072"/>
            <a:ext cx="4044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Mục</a:t>
            </a:r>
            <a:r>
              <a:rPr spc="-25" dirty="0"/>
              <a:t> </a:t>
            </a:r>
            <a:r>
              <a:rPr spc="-5" dirty="0"/>
              <a:t>đích</a:t>
            </a:r>
            <a:r>
              <a:rPr spc="-10" dirty="0"/>
              <a:t> </a:t>
            </a:r>
            <a:r>
              <a:rPr dirty="0"/>
              <a:t>của</a:t>
            </a:r>
            <a:r>
              <a:rPr spc="-30" dirty="0"/>
              <a:t> </a:t>
            </a:r>
            <a:r>
              <a:rPr spc="-5" dirty="0"/>
              <a:t>khóa</a:t>
            </a:r>
            <a:r>
              <a:rPr spc="-25" dirty="0"/>
              <a:t> </a:t>
            </a:r>
            <a:r>
              <a:rPr spc="-5" dirty="0"/>
              <a:t>học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99787"/>
            <a:ext cx="10787380" cy="53354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Khi hoàn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thành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khóa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học,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bạn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sẽ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hiểu: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Cách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tạo,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biên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dịch,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và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chạy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các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chương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trình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kiểu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dữ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liệu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cơ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sở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Luồng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điều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khiển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-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control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flow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Phương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thức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-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Methods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Mảng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-</a:t>
            </a:r>
            <a:r>
              <a:rPr sz="2800" spc="-16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Arrays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6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Lập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trình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hướng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đối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tượng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(Object-oriented programming)</a:t>
            </a:r>
            <a:endParaRPr sz="2800" dirty="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55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lớp Java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lõi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(Core Java classes: swing, exception,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internationalization,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multithreading,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multimedia,</a:t>
            </a:r>
            <a:r>
              <a:rPr sz="2800" spc="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I/O,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networking,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Java </a:t>
            </a:r>
            <a:r>
              <a:rPr sz="2800" spc="-68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Collections</a:t>
            </a:r>
            <a:r>
              <a:rPr sz="2800" spc="-2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Framework)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Cơ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sở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dữ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liệu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(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thao tác,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thêm,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sửa,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xóa, update,….)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Framework spring boot 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…….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1580" y="1243583"/>
            <a:ext cx="2618231" cy="16862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92991" y="659515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3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921" y="349072"/>
            <a:ext cx="4044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Mục</a:t>
            </a:r>
            <a:r>
              <a:rPr spc="-25" dirty="0"/>
              <a:t> </a:t>
            </a:r>
            <a:r>
              <a:rPr spc="-5" dirty="0"/>
              <a:t>đích</a:t>
            </a:r>
            <a:r>
              <a:rPr spc="-10" dirty="0"/>
              <a:t> </a:t>
            </a:r>
            <a:r>
              <a:rPr dirty="0"/>
              <a:t>của</a:t>
            </a:r>
            <a:r>
              <a:rPr spc="-30" dirty="0"/>
              <a:t> </a:t>
            </a:r>
            <a:r>
              <a:rPr spc="-5" dirty="0"/>
              <a:t>khóa</a:t>
            </a:r>
            <a:r>
              <a:rPr spc="-25" dirty="0"/>
              <a:t> </a:t>
            </a:r>
            <a:r>
              <a:rPr spc="-5" dirty="0"/>
              <a:t>học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2991" y="659515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4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294155"/>
            <a:ext cx="10749915" cy="3697422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Bạn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sẽ</a:t>
            </a:r>
            <a:r>
              <a:rPr sz="2800" spc="-2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có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thể:</a:t>
            </a:r>
            <a:endParaRPr sz="2800" dirty="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10000"/>
              </a:lnSpc>
              <a:spcBef>
                <a:spcPts val="509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0" dirty="0">
                <a:solidFill>
                  <a:srgbClr val="1B1B2D"/>
                </a:solidFill>
                <a:latin typeface="Times New Roman"/>
                <a:cs typeface="Times New Roman"/>
              </a:rPr>
              <a:t>Viết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chương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trình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đơn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giản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dụng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kiểu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dữ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liệu cơ sở,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cấu </a:t>
            </a:r>
            <a:r>
              <a:rPr sz="2800" spc="-68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trúc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điều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khiển,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các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phương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thức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và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mảng.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82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Tạo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và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dùng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>
                <a:solidFill>
                  <a:srgbClr val="1B1B2D"/>
                </a:solidFill>
                <a:latin typeface="Times New Roman"/>
                <a:cs typeface="Times New Roman"/>
              </a:rPr>
              <a:t>phương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thức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844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0" dirty="0">
                <a:solidFill>
                  <a:srgbClr val="1B1B2D"/>
                </a:solidFill>
                <a:latin typeface="Times New Roman"/>
                <a:cs typeface="Times New Roman"/>
              </a:rPr>
              <a:t>Viết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dự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án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thú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vị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82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Thiết lập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một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nền tảng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chắc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chắn trên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tư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>
                <a:solidFill>
                  <a:srgbClr val="1B1B2D"/>
                </a:solidFill>
                <a:latin typeface="Times New Roman"/>
                <a:cs typeface="Times New Roman"/>
              </a:rPr>
              <a:t>tưởng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endParaRPr lang="en-US" sz="2800" spc="-5" dirty="0" smtClean="0">
              <a:solidFill>
                <a:srgbClr val="1B1B2D"/>
              </a:solidFill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82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Xây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dựng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hệ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thống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web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gồm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các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chức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năng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cơ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bản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và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nâng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1B1B2D"/>
                </a:solidFill>
                <a:latin typeface="Times New Roman"/>
                <a:cs typeface="Times New Roman"/>
              </a:rPr>
              <a:t>cao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921" y="349072"/>
            <a:ext cx="4044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Mục</a:t>
            </a:r>
            <a:r>
              <a:rPr spc="-25" dirty="0"/>
              <a:t> </a:t>
            </a:r>
            <a:r>
              <a:rPr spc="-5" dirty="0"/>
              <a:t>đích</a:t>
            </a:r>
            <a:r>
              <a:rPr spc="-10" dirty="0"/>
              <a:t> </a:t>
            </a:r>
            <a:r>
              <a:rPr dirty="0"/>
              <a:t>của</a:t>
            </a:r>
            <a:r>
              <a:rPr spc="-30" dirty="0"/>
              <a:t> </a:t>
            </a:r>
            <a:r>
              <a:rPr spc="-5" dirty="0"/>
              <a:t>khóa</a:t>
            </a:r>
            <a:r>
              <a:rPr spc="-25" dirty="0"/>
              <a:t> </a:t>
            </a:r>
            <a:r>
              <a:rPr spc="-5" dirty="0"/>
              <a:t>học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2991" y="659515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5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350010"/>
            <a:ext cx="10898505" cy="4928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01345" indent="-228600">
              <a:lnSpc>
                <a:spcPts val="3020"/>
              </a:lnSpc>
              <a:spcBef>
                <a:spcPts val="48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Làm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chủ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kiến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thức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lập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trình hướng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đối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tượng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(OOP),</a:t>
            </a:r>
            <a:r>
              <a:rPr sz="2800" spc="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cấu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trúc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câu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lệnh </a:t>
            </a:r>
            <a:r>
              <a:rPr sz="2800" spc="-68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trong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ngôn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ngữ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lập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trình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Java.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Nắm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vững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câu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lệnh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điều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khiển,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truy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vấn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tương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tác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cùng với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CSDL.</a:t>
            </a:r>
            <a:endParaRPr sz="2800">
              <a:latin typeface="Times New Roman"/>
              <a:cs typeface="Times New Roman"/>
            </a:endParaRPr>
          </a:p>
          <a:p>
            <a:pPr marL="241300" marR="60960" indent="-228600">
              <a:lnSpc>
                <a:spcPts val="3020"/>
              </a:lnSpc>
              <a:spcBef>
                <a:spcPts val="104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Có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khả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năng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phát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triển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ứng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dụng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nghiệp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vụ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cho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doanh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nghiệp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trên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nền </a:t>
            </a:r>
            <a:r>
              <a:rPr sz="2800" spc="-68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tảng: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J2EE, Servlet, </a:t>
            </a:r>
            <a:r>
              <a:rPr sz="2800" spc="-80" dirty="0">
                <a:solidFill>
                  <a:srgbClr val="1B1B2D"/>
                </a:solidFill>
                <a:latin typeface="Times New Roman"/>
                <a:cs typeface="Times New Roman"/>
              </a:rPr>
              <a:t>JSP.</a:t>
            </a:r>
            <a:endParaRPr sz="2800">
              <a:latin typeface="Times New Roman"/>
              <a:cs typeface="Times New Roman"/>
            </a:endParaRPr>
          </a:p>
          <a:p>
            <a:pPr marL="241300" marR="386080" indent="-228600">
              <a:lnSpc>
                <a:spcPts val="3020"/>
              </a:lnSpc>
              <a:spcBef>
                <a:spcPts val="101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Nắm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vững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mô</a:t>
            </a:r>
            <a:r>
              <a:rPr sz="2800" spc="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hình và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kiến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thức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nền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tảng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Spring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MVC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để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xây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dựng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cấu </a:t>
            </a:r>
            <a:r>
              <a:rPr sz="2800" spc="-68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trúc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web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với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tại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các doanh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nghiệp.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Xây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dựng được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phần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mềm,</a:t>
            </a:r>
            <a:r>
              <a:rPr sz="2800" spc="3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ứng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dụng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website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qua hệ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thống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quản </a:t>
            </a:r>
            <a:r>
              <a:rPr sz="2800" spc="-68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trị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bảo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mật</a:t>
            </a:r>
            <a:r>
              <a:rPr sz="2800" spc="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với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giao diện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thân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thiện.</a:t>
            </a:r>
            <a:endParaRPr sz="2800">
              <a:latin typeface="Times New Roman"/>
              <a:cs typeface="Times New Roman"/>
            </a:endParaRPr>
          </a:p>
          <a:p>
            <a:pPr marL="241300" marR="462915" indent="-228600">
              <a:lnSpc>
                <a:spcPts val="3020"/>
              </a:lnSpc>
              <a:spcBef>
                <a:spcPts val="10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Có đủ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kiến thức để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hoàn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thành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project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cuối khóa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và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phỏng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vấn trực tiếp </a:t>
            </a:r>
            <a:r>
              <a:rPr sz="2800" spc="-68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với nhà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tuyển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dụng.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105"/>
              </a:spcBef>
            </a:pPr>
            <a:r>
              <a:rPr dirty="0"/>
              <a:t>Tổ</a:t>
            </a:r>
            <a:r>
              <a:rPr spc="-20" dirty="0"/>
              <a:t> </a:t>
            </a:r>
            <a:r>
              <a:rPr dirty="0"/>
              <a:t>chức</a:t>
            </a:r>
            <a:r>
              <a:rPr spc="-10" dirty="0"/>
              <a:t> </a:t>
            </a:r>
            <a:r>
              <a:rPr dirty="0"/>
              <a:t>của</a:t>
            </a:r>
            <a:r>
              <a:rPr spc="-30" dirty="0"/>
              <a:t> </a:t>
            </a:r>
            <a:r>
              <a:rPr spc="-5" dirty="0"/>
              <a:t>khóa</a:t>
            </a:r>
            <a:r>
              <a:rPr spc="-30" dirty="0"/>
              <a:t> </a:t>
            </a:r>
            <a:r>
              <a:rPr spc="-5" dirty="0"/>
              <a:t>học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2991" y="659515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6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252187"/>
            <a:ext cx="8463280" cy="49504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6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Tổng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quan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về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Java,</a:t>
            </a:r>
            <a:r>
              <a:rPr sz="2800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Tạo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cơ bản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Lớp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Đối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Phương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thức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3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Câu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lệnh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điều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khiển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ra quyết định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part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5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4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Câu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lệnh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điều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khiển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ra quyết định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part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5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Phương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thức,</a:t>
            </a:r>
            <a:r>
              <a:rPr sz="2800" spc="-1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Arrays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–</a:t>
            </a:r>
            <a:r>
              <a:rPr sz="2800" spc="-1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ArrayList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6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Lớp,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Đối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tượng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5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7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Kế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thừa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8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Đa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hình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9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Lập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hướng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đối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tượng,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Chuỗi,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Copy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đối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6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10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Ngoại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lệ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36365C"/>
                </a:solidFill>
                <a:latin typeface="Times New Roman"/>
                <a:cs typeface="Times New Roman"/>
              </a:rPr>
              <a:t>11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Collections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– part 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8391" y="658317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7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255" y="219456"/>
            <a:ext cx="11166475" cy="832485"/>
            <a:chOff x="524255" y="219456"/>
            <a:chExt cx="11166475" cy="832485"/>
          </a:xfrm>
        </p:grpSpPr>
        <p:sp>
          <p:nvSpPr>
            <p:cNvPr id="5" name="object 5"/>
            <p:cNvSpPr/>
            <p:nvPr/>
          </p:nvSpPr>
          <p:spPr>
            <a:xfrm>
              <a:off x="4977384" y="990600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>
                  <a:moveTo>
                    <a:pt x="670712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6707123" y="54863"/>
                  </a:lnTo>
                  <a:lnTo>
                    <a:pt x="670712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7384" y="990600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>
                  <a:moveTo>
                    <a:pt x="0" y="54863"/>
                  </a:moveTo>
                  <a:lnTo>
                    <a:pt x="6707123" y="54863"/>
                  </a:lnTo>
                  <a:lnTo>
                    <a:pt x="6707123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4472" y="990600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>
                  <a:moveTo>
                    <a:pt x="1962912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1962912" y="54863"/>
                  </a:lnTo>
                  <a:lnTo>
                    <a:pt x="196291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4472" y="990600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>
                  <a:moveTo>
                    <a:pt x="0" y="54863"/>
                  </a:moveTo>
                  <a:lnTo>
                    <a:pt x="1962912" y="54863"/>
                  </a:lnTo>
                  <a:lnTo>
                    <a:pt x="1962912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3211" y="990600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>
                  <a:moveTo>
                    <a:pt x="2452116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452116" y="54863"/>
                  </a:lnTo>
                  <a:lnTo>
                    <a:pt x="245211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3211" y="990600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>
                  <a:moveTo>
                    <a:pt x="0" y="54863"/>
                  </a:moveTo>
                  <a:lnTo>
                    <a:pt x="2452116" y="54863"/>
                  </a:lnTo>
                  <a:lnTo>
                    <a:pt x="2452116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5" y="219456"/>
              <a:ext cx="772668" cy="77114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105"/>
              </a:spcBef>
            </a:pPr>
            <a:r>
              <a:rPr dirty="0"/>
              <a:t>Tổ</a:t>
            </a:r>
            <a:r>
              <a:rPr spc="-20" dirty="0"/>
              <a:t> </a:t>
            </a:r>
            <a:r>
              <a:rPr dirty="0"/>
              <a:t>chức</a:t>
            </a:r>
            <a:r>
              <a:rPr spc="-10" dirty="0"/>
              <a:t> </a:t>
            </a:r>
            <a:r>
              <a:rPr dirty="0"/>
              <a:t>của</a:t>
            </a:r>
            <a:r>
              <a:rPr spc="-30" dirty="0"/>
              <a:t> </a:t>
            </a:r>
            <a:r>
              <a:rPr spc="-5" dirty="0"/>
              <a:t>khóa</a:t>
            </a:r>
            <a:r>
              <a:rPr spc="-30" dirty="0"/>
              <a:t> </a:t>
            </a:r>
            <a:r>
              <a:rPr spc="-5" dirty="0"/>
              <a:t>học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11707" y="1059704"/>
            <a:ext cx="10079355" cy="53994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12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Collections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part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241935" marR="3394075" indent="-241935">
              <a:lnSpc>
                <a:spcPct val="105000"/>
              </a:lnSpc>
              <a:spcBef>
                <a:spcPts val="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13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Tổng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quan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Unit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test, Code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Coverage,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Áp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Unit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test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dự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án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thực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tế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5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14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Mẫu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thiết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kế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Design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Parttern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15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Giới thiệu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về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Spring,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MVC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&amp;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REST</a:t>
            </a:r>
            <a:endParaRPr sz="2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75"/>
              </a:spcBef>
            </a:pPr>
            <a:r>
              <a:rPr sz="2800" b="1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Tiến</a:t>
            </a:r>
            <a:r>
              <a:rPr sz="2800" b="1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hành</a:t>
            </a:r>
            <a:r>
              <a:rPr sz="2800" b="1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giao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 đồ án,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tên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 đề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tài,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bắt</a:t>
            </a:r>
            <a:r>
              <a:rPr sz="28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đầu</a:t>
            </a:r>
            <a:r>
              <a:rPr sz="2800" b="1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thiết</a:t>
            </a:r>
            <a:r>
              <a:rPr sz="2800" b="1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kế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giao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diện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5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16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REST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Controller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17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Nguyên lý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Solid,</a:t>
            </a:r>
            <a:r>
              <a:rPr sz="2800" spc="-1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Annotation,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18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JDBC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– ORM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–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JPA</a:t>
            </a:r>
            <a:endParaRPr sz="2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60"/>
              </a:spcBef>
            </a:pP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Bắt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đầu hoàn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thiện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backend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đồ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án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19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Cơ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sở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tạo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CSDL,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tạo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bảng,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thêm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20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Cơ sở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liệu: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JPA</a:t>
            </a:r>
            <a:r>
              <a:rPr sz="2800" spc="-1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Hibernate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để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lấy,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sửa,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thêm ,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xóa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1707" y="6453936"/>
            <a:ext cx="7213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21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Cơ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sở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liệu: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sửa,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xóa,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truy xuất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dữ liệu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105"/>
              </a:spcBef>
            </a:pPr>
            <a:r>
              <a:rPr dirty="0"/>
              <a:t>Tổ</a:t>
            </a:r>
            <a:r>
              <a:rPr spc="-20" dirty="0"/>
              <a:t> </a:t>
            </a:r>
            <a:r>
              <a:rPr dirty="0"/>
              <a:t>chức</a:t>
            </a:r>
            <a:r>
              <a:rPr spc="-10" dirty="0"/>
              <a:t> </a:t>
            </a:r>
            <a:r>
              <a:rPr dirty="0"/>
              <a:t>của</a:t>
            </a:r>
            <a:r>
              <a:rPr spc="-30" dirty="0"/>
              <a:t> </a:t>
            </a:r>
            <a:r>
              <a:rPr spc="-5" dirty="0"/>
              <a:t>khóa</a:t>
            </a:r>
            <a:r>
              <a:rPr spc="-30" dirty="0"/>
              <a:t> </a:t>
            </a:r>
            <a:r>
              <a:rPr spc="-5" dirty="0"/>
              <a:t>học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52187"/>
            <a:ext cx="10445750" cy="49504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6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22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Cơ sở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dữ liệu: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câu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lệnh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truy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vấn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nâng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cao</a:t>
            </a:r>
            <a:endParaRPr sz="2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70"/>
              </a:spcBef>
            </a:pP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Bắt đầu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thiết</a:t>
            </a:r>
            <a:r>
              <a:rPr sz="28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kế</a:t>
            </a:r>
            <a:r>
              <a:rPr sz="28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giao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diện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đồ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án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23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Cơ sở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dữ liệu: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phép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nối (join),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JPA: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Relational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mapping</a:t>
            </a:r>
            <a:endParaRPr sz="2800">
              <a:latin typeface="Times New Roman"/>
              <a:cs typeface="Times New Roman"/>
            </a:endParaRPr>
          </a:p>
          <a:p>
            <a:pPr marL="1167765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,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One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to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One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24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JPA: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Relational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mapping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One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to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Many /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Many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One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25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JPA: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Relational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mapping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Many to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Many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5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26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Security</a:t>
            </a:r>
            <a:endParaRPr sz="2800">
              <a:latin typeface="Times New Roman"/>
              <a:cs typeface="Times New Roman"/>
            </a:endParaRPr>
          </a:p>
          <a:p>
            <a:pPr marL="241935" marR="5080" indent="-241935">
              <a:lnSpc>
                <a:spcPct val="105000"/>
              </a:lnSpc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27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Kết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nối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Front-end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Back-end. Hoàn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thiện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Unit test –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Mock,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Triển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khai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55"/>
              </a:spcBef>
            </a:pP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Hoàn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thiện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đồ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án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Bài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28,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29,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30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tập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lớn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cuối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khóa,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Ôn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luyện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kiến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thức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4682" y="349072"/>
            <a:ext cx="3310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Tài</a:t>
            </a:r>
            <a:r>
              <a:rPr spc="-30" dirty="0"/>
              <a:t> </a:t>
            </a:r>
            <a:r>
              <a:rPr dirty="0"/>
              <a:t>liệu</a:t>
            </a:r>
            <a:r>
              <a:rPr spc="-35" dirty="0"/>
              <a:t> </a:t>
            </a:r>
            <a:r>
              <a:rPr dirty="0"/>
              <a:t>tham</a:t>
            </a:r>
            <a:r>
              <a:rPr spc="-40" dirty="0"/>
              <a:t> </a:t>
            </a:r>
            <a:r>
              <a:rPr spc="-5" dirty="0"/>
              <a:t>khảo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13740" y="1099787"/>
            <a:ext cx="7976870" cy="39243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73100" indent="-61023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673100" algn="l"/>
                <a:tab pos="673735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Introduction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to Java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Programming,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5</a:t>
            </a:r>
            <a:r>
              <a:rPr sz="2775" spc="15" baseline="25525" dirty="0">
                <a:solidFill>
                  <a:srgbClr val="36365C"/>
                </a:solidFill>
                <a:latin typeface="Times New Roman"/>
                <a:cs typeface="Times New Roman"/>
              </a:rPr>
              <a:t>th</a:t>
            </a:r>
            <a:r>
              <a:rPr sz="2775" spc="345" baseline="255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edition</a:t>
            </a:r>
            <a:endParaRPr sz="2800">
              <a:latin typeface="Times New Roman"/>
              <a:cs typeface="Times New Roman"/>
            </a:endParaRPr>
          </a:p>
          <a:p>
            <a:pPr marL="1374140" lvl="1" indent="-32067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1374140" algn="l"/>
                <a:tab pos="1374775" algn="l"/>
              </a:tabLst>
            </a:pPr>
            <a:r>
              <a:rPr sz="2800" spc="-370" dirty="0">
                <a:solidFill>
                  <a:srgbClr val="36365C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. Daniel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iang,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Pren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ice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ll,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04</a:t>
            </a:r>
            <a:endParaRPr sz="2800">
              <a:latin typeface="Times New Roman"/>
              <a:cs typeface="Times New Roman"/>
            </a:endParaRPr>
          </a:p>
          <a:p>
            <a:pPr marL="673100" indent="-61023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673100" algn="l"/>
                <a:tab pos="6737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Giáo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 lý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thuyết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tập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Java,</a:t>
            </a:r>
            <a:endParaRPr sz="2800">
              <a:latin typeface="Times New Roman"/>
              <a:cs typeface="Times New Roman"/>
            </a:endParaRPr>
          </a:p>
          <a:p>
            <a:pPr marL="1374140" lvl="1" indent="-320675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1374140" algn="l"/>
                <a:tab pos="137477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Nguyễn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Tiến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Dũng,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NXB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Giáo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dục, 1999</a:t>
            </a:r>
            <a:endParaRPr sz="2800">
              <a:latin typeface="Times New Roman"/>
              <a:cs typeface="Times New Roman"/>
            </a:endParaRPr>
          </a:p>
          <a:p>
            <a:pPr marL="673100" indent="-61023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673100" algn="l"/>
                <a:tab pos="6737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Programming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in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(slides)</a:t>
            </a:r>
            <a:endParaRPr sz="2800">
              <a:latin typeface="Times New Roman"/>
              <a:cs typeface="Times New Roman"/>
            </a:endParaRPr>
          </a:p>
          <a:p>
            <a:pPr marL="673100" indent="-6102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73100" algn="l"/>
                <a:tab pos="6737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The Java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Language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Specification,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3th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edition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(pdf)</a:t>
            </a:r>
            <a:endParaRPr sz="2800">
              <a:latin typeface="Times New Roman"/>
              <a:cs typeface="Times New Roman"/>
            </a:endParaRPr>
          </a:p>
          <a:p>
            <a:pPr marL="673100" indent="-61023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673100" algn="l"/>
                <a:tab pos="6737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for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students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(slides)</a:t>
            </a:r>
            <a:endParaRPr sz="2800">
              <a:latin typeface="Times New Roman"/>
              <a:cs typeface="Times New Roman"/>
            </a:endParaRPr>
          </a:p>
          <a:p>
            <a:pPr marL="673100" indent="-61023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673100" algn="l"/>
                <a:tab pos="6737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spc="-7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Tutorial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(java.sun.com),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……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1318</Words>
  <Application>Microsoft Office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Courier New</vt:lpstr>
      <vt:lpstr>Microsoft Sans Serif</vt:lpstr>
      <vt:lpstr>Segoe UI</vt:lpstr>
      <vt:lpstr>Times New Roman</vt:lpstr>
      <vt:lpstr>Wingdings</vt:lpstr>
      <vt:lpstr>Office Theme</vt:lpstr>
      <vt:lpstr>PowerPoint Presentation</vt:lpstr>
      <vt:lpstr>Mục đích của khóa học</vt:lpstr>
      <vt:lpstr>Mục đích của khóa học</vt:lpstr>
      <vt:lpstr>Mục đích của khóa học</vt:lpstr>
      <vt:lpstr>Mục đích của khóa học</vt:lpstr>
      <vt:lpstr>Tổ chức của khóa học</vt:lpstr>
      <vt:lpstr>Tổ chức của khóa học</vt:lpstr>
      <vt:lpstr>Tổ chức của khóa học</vt:lpstr>
      <vt:lpstr>Tài liệu tham khảo</vt:lpstr>
      <vt:lpstr>Từ vựng</vt:lpstr>
      <vt:lpstr>Từ vựng</vt:lpstr>
      <vt:lpstr>Chọn version cần thiết</vt:lpstr>
      <vt:lpstr>Chọn version cần thiết</vt:lpstr>
      <vt:lpstr>Phần mềm cần thiết</vt:lpstr>
      <vt:lpstr>NetBeans</vt:lpstr>
      <vt:lpstr>Eclipse</vt:lpstr>
      <vt:lpstr>Intelij</vt:lpstr>
      <vt:lpstr>Quy định hoàn thành khóa học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Thảo</dc:creator>
  <cp:lastModifiedBy>7390</cp:lastModifiedBy>
  <cp:revision>6</cp:revision>
  <dcterms:created xsi:type="dcterms:W3CDTF">2022-10-12T12:12:38Z</dcterms:created>
  <dcterms:modified xsi:type="dcterms:W3CDTF">2024-04-25T06:14:04Z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2021-06-09T00:00:00Z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2022-10-12T00:00:00Z</vt:filetime>
  </property>
</Properties>
</file>