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2" r:id="rId26"/>
    <p:sldId id="283" r:id="rId2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80" y="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52525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©</a:t>
            </a:r>
            <a:r>
              <a:rPr spc="5" dirty="0"/>
              <a:t> </a:t>
            </a:r>
            <a:r>
              <a:rPr spc="-10" dirty="0"/>
              <a:t>Copyright</a:t>
            </a:r>
            <a:r>
              <a:rPr spc="35" dirty="0"/>
              <a:t> </a:t>
            </a:r>
            <a:r>
              <a:rPr spc="-10" dirty="0"/>
              <a:t>2021</a:t>
            </a:r>
            <a:r>
              <a:rPr dirty="0"/>
              <a:t> Ths.</a:t>
            </a:r>
            <a:r>
              <a:rPr spc="-15" dirty="0"/>
              <a:t> </a:t>
            </a:r>
            <a:r>
              <a:rPr spc="-5" dirty="0"/>
              <a:t>Vũ</a:t>
            </a:r>
            <a:r>
              <a:rPr dirty="0"/>
              <a:t> </a:t>
            </a:r>
            <a:r>
              <a:rPr spc="-5" dirty="0"/>
              <a:t>Duy</a:t>
            </a:r>
            <a:r>
              <a:rPr spc="10" dirty="0"/>
              <a:t> </a:t>
            </a:r>
            <a:r>
              <a:rPr spc="25" dirty="0"/>
              <a:t>Khương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52525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1B1B2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36365C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52525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©</a:t>
            </a:r>
            <a:r>
              <a:rPr spc="5" dirty="0"/>
              <a:t> </a:t>
            </a:r>
            <a:r>
              <a:rPr spc="-10" dirty="0"/>
              <a:t>Copyright</a:t>
            </a:r>
            <a:r>
              <a:rPr spc="35" dirty="0"/>
              <a:t> </a:t>
            </a:r>
            <a:r>
              <a:rPr spc="-10" dirty="0"/>
              <a:t>2021</a:t>
            </a:r>
            <a:r>
              <a:rPr dirty="0"/>
              <a:t> Ths.</a:t>
            </a:r>
            <a:r>
              <a:rPr spc="-15" dirty="0"/>
              <a:t> </a:t>
            </a:r>
            <a:r>
              <a:rPr spc="-5" dirty="0"/>
              <a:t>Vũ</a:t>
            </a:r>
            <a:r>
              <a:rPr dirty="0"/>
              <a:t> </a:t>
            </a:r>
            <a:r>
              <a:rPr spc="-5" dirty="0"/>
              <a:t>Duy</a:t>
            </a:r>
            <a:r>
              <a:rPr spc="10" dirty="0"/>
              <a:t> </a:t>
            </a:r>
            <a:r>
              <a:rPr spc="25" dirty="0"/>
              <a:t>Khương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52525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1B1B2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4507" y="1158709"/>
            <a:ext cx="2958465" cy="4627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36365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52525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©</a:t>
            </a:r>
            <a:r>
              <a:rPr spc="5" dirty="0"/>
              <a:t> </a:t>
            </a:r>
            <a:r>
              <a:rPr spc="-10" dirty="0"/>
              <a:t>Copyright</a:t>
            </a:r>
            <a:r>
              <a:rPr spc="35" dirty="0"/>
              <a:t> </a:t>
            </a:r>
            <a:r>
              <a:rPr spc="-10" dirty="0"/>
              <a:t>2021</a:t>
            </a:r>
            <a:r>
              <a:rPr dirty="0"/>
              <a:t> Ths.</a:t>
            </a:r>
            <a:r>
              <a:rPr spc="-15" dirty="0"/>
              <a:t> </a:t>
            </a:r>
            <a:r>
              <a:rPr spc="-5" dirty="0"/>
              <a:t>Vũ</a:t>
            </a:r>
            <a:r>
              <a:rPr dirty="0"/>
              <a:t> </a:t>
            </a:r>
            <a:r>
              <a:rPr spc="-5" dirty="0"/>
              <a:t>Duy</a:t>
            </a:r>
            <a:r>
              <a:rPr spc="10" dirty="0"/>
              <a:t> </a:t>
            </a:r>
            <a:r>
              <a:rPr spc="25" dirty="0"/>
              <a:t>Khương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52525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1B1B2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52525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©</a:t>
            </a:r>
            <a:r>
              <a:rPr spc="5" dirty="0"/>
              <a:t> </a:t>
            </a:r>
            <a:r>
              <a:rPr spc="-10" dirty="0"/>
              <a:t>Copyright</a:t>
            </a:r>
            <a:r>
              <a:rPr spc="35" dirty="0"/>
              <a:t> </a:t>
            </a:r>
            <a:r>
              <a:rPr spc="-10" dirty="0"/>
              <a:t>2021</a:t>
            </a:r>
            <a:r>
              <a:rPr dirty="0"/>
              <a:t> Ths.</a:t>
            </a:r>
            <a:r>
              <a:rPr spc="-15" dirty="0"/>
              <a:t> </a:t>
            </a:r>
            <a:r>
              <a:rPr spc="-5" dirty="0"/>
              <a:t>Vũ</a:t>
            </a:r>
            <a:r>
              <a:rPr dirty="0"/>
              <a:t> </a:t>
            </a:r>
            <a:r>
              <a:rPr spc="-5" dirty="0"/>
              <a:t>Duy</a:t>
            </a:r>
            <a:r>
              <a:rPr spc="10" dirty="0"/>
              <a:t> </a:t>
            </a:r>
            <a:r>
              <a:rPr spc="25" dirty="0"/>
              <a:t>Khương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52525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52525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©</a:t>
            </a:r>
            <a:r>
              <a:rPr spc="5" dirty="0"/>
              <a:t> </a:t>
            </a:r>
            <a:r>
              <a:rPr spc="-10" dirty="0"/>
              <a:t>Copyright</a:t>
            </a:r>
            <a:r>
              <a:rPr spc="35" dirty="0"/>
              <a:t> </a:t>
            </a:r>
            <a:r>
              <a:rPr spc="-10" dirty="0"/>
              <a:t>2021</a:t>
            </a:r>
            <a:r>
              <a:rPr dirty="0"/>
              <a:t> Ths.</a:t>
            </a:r>
            <a:r>
              <a:rPr spc="-15" dirty="0"/>
              <a:t> </a:t>
            </a:r>
            <a:r>
              <a:rPr spc="-5" dirty="0"/>
              <a:t>Vũ</a:t>
            </a:r>
            <a:r>
              <a:rPr dirty="0"/>
              <a:t> </a:t>
            </a:r>
            <a:r>
              <a:rPr spc="-5" dirty="0"/>
              <a:t>Duy</a:t>
            </a:r>
            <a:r>
              <a:rPr spc="10" dirty="0"/>
              <a:t> </a:t>
            </a:r>
            <a:r>
              <a:rPr spc="25" dirty="0"/>
              <a:t>Khương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52525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977384" y="990600"/>
            <a:ext cx="6707505" cy="55244"/>
          </a:xfrm>
          <a:custGeom>
            <a:avLst/>
            <a:gdLst/>
            <a:ahLst/>
            <a:cxnLst/>
            <a:rect l="l" t="t" r="r" b="b"/>
            <a:pathLst>
              <a:path w="6707505" h="55244">
                <a:moveTo>
                  <a:pt x="6707123" y="0"/>
                </a:moveTo>
                <a:lnTo>
                  <a:pt x="0" y="0"/>
                </a:lnTo>
                <a:lnTo>
                  <a:pt x="0" y="54863"/>
                </a:lnTo>
                <a:lnTo>
                  <a:pt x="6707123" y="54863"/>
                </a:lnTo>
                <a:lnTo>
                  <a:pt x="6707123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977384" y="990600"/>
            <a:ext cx="6707505" cy="55244"/>
          </a:xfrm>
          <a:custGeom>
            <a:avLst/>
            <a:gdLst/>
            <a:ahLst/>
            <a:cxnLst/>
            <a:rect l="l" t="t" r="r" b="b"/>
            <a:pathLst>
              <a:path w="6707505" h="55244">
                <a:moveTo>
                  <a:pt x="0" y="54863"/>
                </a:moveTo>
                <a:lnTo>
                  <a:pt x="6707123" y="54863"/>
                </a:lnTo>
                <a:lnTo>
                  <a:pt x="6707123" y="0"/>
                </a:lnTo>
                <a:lnTo>
                  <a:pt x="0" y="0"/>
                </a:lnTo>
                <a:lnTo>
                  <a:pt x="0" y="54863"/>
                </a:lnTo>
                <a:close/>
              </a:path>
            </a:pathLst>
          </a:custGeom>
          <a:ln w="12192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014472" y="990600"/>
            <a:ext cx="1963420" cy="55244"/>
          </a:xfrm>
          <a:custGeom>
            <a:avLst/>
            <a:gdLst/>
            <a:ahLst/>
            <a:cxnLst/>
            <a:rect l="l" t="t" r="r" b="b"/>
            <a:pathLst>
              <a:path w="1963420" h="55244">
                <a:moveTo>
                  <a:pt x="1962912" y="0"/>
                </a:moveTo>
                <a:lnTo>
                  <a:pt x="0" y="0"/>
                </a:lnTo>
                <a:lnTo>
                  <a:pt x="0" y="54863"/>
                </a:lnTo>
                <a:lnTo>
                  <a:pt x="1962912" y="54863"/>
                </a:lnTo>
                <a:lnTo>
                  <a:pt x="1962912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014472" y="990600"/>
            <a:ext cx="1963420" cy="55244"/>
          </a:xfrm>
          <a:custGeom>
            <a:avLst/>
            <a:gdLst/>
            <a:ahLst/>
            <a:cxnLst/>
            <a:rect l="l" t="t" r="r" b="b"/>
            <a:pathLst>
              <a:path w="1963420" h="55244">
                <a:moveTo>
                  <a:pt x="0" y="54863"/>
                </a:moveTo>
                <a:lnTo>
                  <a:pt x="1962912" y="54863"/>
                </a:lnTo>
                <a:lnTo>
                  <a:pt x="1962912" y="0"/>
                </a:lnTo>
                <a:lnTo>
                  <a:pt x="0" y="0"/>
                </a:lnTo>
                <a:lnTo>
                  <a:pt x="0" y="54863"/>
                </a:lnTo>
                <a:close/>
              </a:path>
            </a:pathLst>
          </a:custGeom>
          <a:ln w="12191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53211" y="990600"/>
            <a:ext cx="2452370" cy="55244"/>
          </a:xfrm>
          <a:custGeom>
            <a:avLst/>
            <a:gdLst/>
            <a:ahLst/>
            <a:cxnLst/>
            <a:rect l="l" t="t" r="r" b="b"/>
            <a:pathLst>
              <a:path w="2452370" h="55244">
                <a:moveTo>
                  <a:pt x="2452116" y="0"/>
                </a:moveTo>
                <a:lnTo>
                  <a:pt x="0" y="0"/>
                </a:lnTo>
                <a:lnTo>
                  <a:pt x="0" y="54863"/>
                </a:lnTo>
                <a:lnTo>
                  <a:pt x="2452116" y="54863"/>
                </a:lnTo>
                <a:lnTo>
                  <a:pt x="245211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553211" y="990600"/>
            <a:ext cx="2452370" cy="55244"/>
          </a:xfrm>
          <a:custGeom>
            <a:avLst/>
            <a:gdLst/>
            <a:ahLst/>
            <a:cxnLst/>
            <a:rect l="l" t="t" r="r" b="b"/>
            <a:pathLst>
              <a:path w="2452370" h="55244">
                <a:moveTo>
                  <a:pt x="0" y="54863"/>
                </a:moveTo>
                <a:lnTo>
                  <a:pt x="2452116" y="54863"/>
                </a:lnTo>
                <a:lnTo>
                  <a:pt x="2452116" y="0"/>
                </a:lnTo>
                <a:lnTo>
                  <a:pt x="0" y="0"/>
                </a:lnTo>
                <a:lnTo>
                  <a:pt x="0" y="54863"/>
                </a:lnTo>
                <a:close/>
              </a:path>
            </a:pathLst>
          </a:custGeom>
          <a:ln w="12192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4255" y="219456"/>
            <a:ext cx="772668" cy="77114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4312" y="349072"/>
            <a:ext cx="4643374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1B1B2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3239" y="1173759"/>
            <a:ext cx="11145520" cy="32683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36365C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145016" y="6595154"/>
            <a:ext cx="2237740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252525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©</a:t>
            </a:r>
            <a:r>
              <a:rPr spc="5" dirty="0"/>
              <a:t> </a:t>
            </a:r>
            <a:r>
              <a:rPr spc="-10" dirty="0"/>
              <a:t>Copyright</a:t>
            </a:r>
            <a:r>
              <a:rPr spc="35" dirty="0"/>
              <a:t> </a:t>
            </a:r>
            <a:r>
              <a:rPr spc="-10" dirty="0"/>
              <a:t>2021</a:t>
            </a:r>
            <a:r>
              <a:rPr dirty="0"/>
              <a:t> Ths.</a:t>
            </a:r>
            <a:r>
              <a:rPr spc="-15" dirty="0"/>
              <a:t> </a:t>
            </a:r>
            <a:r>
              <a:rPr spc="-5" dirty="0"/>
              <a:t>Vũ</a:t>
            </a:r>
            <a:r>
              <a:rPr dirty="0"/>
              <a:t> </a:t>
            </a:r>
            <a:r>
              <a:rPr spc="-5" dirty="0"/>
              <a:t>Duy</a:t>
            </a:r>
            <a:r>
              <a:rPr spc="10" dirty="0"/>
              <a:t> </a:t>
            </a:r>
            <a:r>
              <a:rPr spc="25" dirty="0"/>
              <a:t>Khương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922886" y="6595154"/>
            <a:ext cx="216534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252525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6.png"/><Relationship Id="rId21" Type="http://schemas.openxmlformats.org/officeDocument/2006/relationships/image" Target="../media/image21.png"/><Relationship Id="rId42" Type="http://schemas.openxmlformats.org/officeDocument/2006/relationships/image" Target="../media/image42.png"/><Relationship Id="rId47" Type="http://schemas.openxmlformats.org/officeDocument/2006/relationships/image" Target="../media/image47.png"/><Relationship Id="rId63" Type="http://schemas.openxmlformats.org/officeDocument/2006/relationships/image" Target="../media/image63.png"/><Relationship Id="rId68" Type="http://schemas.openxmlformats.org/officeDocument/2006/relationships/image" Target="../media/image68.png"/><Relationship Id="rId84" Type="http://schemas.openxmlformats.org/officeDocument/2006/relationships/image" Target="../media/image84.png"/><Relationship Id="rId89" Type="http://schemas.openxmlformats.org/officeDocument/2006/relationships/image" Target="../media/image89.png"/><Relationship Id="rId16" Type="http://schemas.openxmlformats.org/officeDocument/2006/relationships/image" Target="../media/image16.png"/><Relationship Id="rId11" Type="http://schemas.openxmlformats.org/officeDocument/2006/relationships/image" Target="../media/image11.png"/><Relationship Id="rId32" Type="http://schemas.openxmlformats.org/officeDocument/2006/relationships/image" Target="../media/image32.png"/><Relationship Id="rId37" Type="http://schemas.openxmlformats.org/officeDocument/2006/relationships/image" Target="../media/image37.png"/><Relationship Id="rId53" Type="http://schemas.openxmlformats.org/officeDocument/2006/relationships/image" Target="../media/image53.png"/><Relationship Id="rId58" Type="http://schemas.openxmlformats.org/officeDocument/2006/relationships/image" Target="../media/image58.png"/><Relationship Id="rId74" Type="http://schemas.openxmlformats.org/officeDocument/2006/relationships/image" Target="../media/image74.png"/><Relationship Id="rId79" Type="http://schemas.openxmlformats.org/officeDocument/2006/relationships/image" Target="../media/image79.png"/><Relationship Id="rId102" Type="http://schemas.openxmlformats.org/officeDocument/2006/relationships/image" Target="../media/image102.png"/><Relationship Id="rId5" Type="http://schemas.openxmlformats.org/officeDocument/2006/relationships/image" Target="../media/image5.png"/><Relationship Id="rId90" Type="http://schemas.openxmlformats.org/officeDocument/2006/relationships/image" Target="../media/image90.png"/><Relationship Id="rId95" Type="http://schemas.openxmlformats.org/officeDocument/2006/relationships/image" Target="../media/image95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43" Type="http://schemas.openxmlformats.org/officeDocument/2006/relationships/image" Target="../media/image43.png"/><Relationship Id="rId48" Type="http://schemas.openxmlformats.org/officeDocument/2006/relationships/image" Target="../media/image48.png"/><Relationship Id="rId64" Type="http://schemas.openxmlformats.org/officeDocument/2006/relationships/image" Target="../media/image64.png"/><Relationship Id="rId69" Type="http://schemas.openxmlformats.org/officeDocument/2006/relationships/image" Target="../media/image69.png"/><Relationship Id="rId80" Type="http://schemas.openxmlformats.org/officeDocument/2006/relationships/image" Target="../media/image80.png"/><Relationship Id="rId85" Type="http://schemas.openxmlformats.org/officeDocument/2006/relationships/image" Target="../media/image85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33" Type="http://schemas.openxmlformats.org/officeDocument/2006/relationships/image" Target="../media/image33.png"/><Relationship Id="rId38" Type="http://schemas.openxmlformats.org/officeDocument/2006/relationships/image" Target="../media/image38.png"/><Relationship Id="rId46" Type="http://schemas.openxmlformats.org/officeDocument/2006/relationships/image" Target="../media/image46.png"/><Relationship Id="rId59" Type="http://schemas.openxmlformats.org/officeDocument/2006/relationships/image" Target="../media/image59.png"/><Relationship Id="rId67" Type="http://schemas.openxmlformats.org/officeDocument/2006/relationships/image" Target="../media/image67.png"/><Relationship Id="rId103" Type="http://schemas.openxmlformats.org/officeDocument/2006/relationships/image" Target="../media/image103.png"/><Relationship Id="rId20" Type="http://schemas.openxmlformats.org/officeDocument/2006/relationships/image" Target="../media/image20.png"/><Relationship Id="rId41" Type="http://schemas.openxmlformats.org/officeDocument/2006/relationships/image" Target="../media/image41.png"/><Relationship Id="rId54" Type="http://schemas.openxmlformats.org/officeDocument/2006/relationships/image" Target="../media/image54.png"/><Relationship Id="rId62" Type="http://schemas.openxmlformats.org/officeDocument/2006/relationships/image" Target="../media/image62.png"/><Relationship Id="rId70" Type="http://schemas.openxmlformats.org/officeDocument/2006/relationships/image" Target="../media/image70.png"/><Relationship Id="rId75" Type="http://schemas.openxmlformats.org/officeDocument/2006/relationships/image" Target="../media/image75.png"/><Relationship Id="rId83" Type="http://schemas.openxmlformats.org/officeDocument/2006/relationships/image" Target="../media/image83.png"/><Relationship Id="rId88" Type="http://schemas.openxmlformats.org/officeDocument/2006/relationships/image" Target="../media/image88.png"/><Relationship Id="rId91" Type="http://schemas.openxmlformats.org/officeDocument/2006/relationships/image" Target="../media/image91.png"/><Relationship Id="rId96" Type="http://schemas.openxmlformats.org/officeDocument/2006/relationships/image" Target="../media/image9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36" Type="http://schemas.openxmlformats.org/officeDocument/2006/relationships/image" Target="../media/image36.png"/><Relationship Id="rId49" Type="http://schemas.openxmlformats.org/officeDocument/2006/relationships/image" Target="../media/image49.png"/><Relationship Id="rId57" Type="http://schemas.openxmlformats.org/officeDocument/2006/relationships/image" Target="../media/image57.png"/><Relationship Id="rId10" Type="http://schemas.openxmlformats.org/officeDocument/2006/relationships/image" Target="../media/image10.png"/><Relationship Id="rId31" Type="http://schemas.openxmlformats.org/officeDocument/2006/relationships/image" Target="../media/image31.png"/><Relationship Id="rId44" Type="http://schemas.openxmlformats.org/officeDocument/2006/relationships/image" Target="../media/image44.png"/><Relationship Id="rId52" Type="http://schemas.openxmlformats.org/officeDocument/2006/relationships/image" Target="../media/image52.png"/><Relationship Id="rId60" Type="http://schemas.openxmlformats.org/officeDocument/2006/relationships/image" Target="../media/image60.png"/><Relationship Id="rId65" Type="http://schemas.openxmlformats.org/officeDocument/2006/relationships/image" Target="../media/image65.png"/><Relationship Id="rId73" Type="http://schemas.openxmlformats.org/officeDocument/2006/relationships/image" Target="../media/image73.png"/><Relationship Id="rId78" Type="http://schemas.openxmlformats.org/officeDocument/2006/relationships/image" Target="../media/image78.png"/><Relationship Id="rId81" Type="http://schemas.openxmlformats.org/officeDocument/2006/relationships/image" Target="../media/image81.png"/><Relationship Id="rId86" Type="http://schemas.openxmlformats.org/officeDocument/2006/relationships/image" Target="../media/image86.png"/><Relationship Id="rId94" Type="http://schemas.openxmlformats.org/officeDocument/2006/relationships/image" Target="../media/image94.png"/><Relationship Id="rId99" Type="http://schemas.openxmlformats.org/officeDocument/2006/relationships/image" Target="../media/image99.png"/><Relationship Id="rId101" Type="http://schemas.openxmlformats.org/officeDocument/2006/relationships/image" Target="../media/image101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9" Type="http://schemas.openxmlformats.org/officeDocument/2006/relationships/image" Target="../media/image39.png"/><Relationship Id="rId34" Type="http://schemas.openxmlformats.org/officeDocument/2006/relationships/image" Target="../media/image34.png"/><Relationship Id="rId50" Type="http://schemas.openxmlformats.org/officeDocument/2006/relationships/image" Target="../media/image50.png"/><Relationship Id="rId55" Type="http://schemas.openxmlformats.org/officeDocument/2006/relationships/image" Target="../media/image55.png"/><Relationship Id="rId76" Type="http://schemas.openxmlformats.org/officeDocument/2006/relationships/image" Target="../media/image76.png"/><Relationship Id="rId97" Type="http://schemas.openxmlformats.org/officeDocument/2006/relationships/image" Target="../media/image97.png"/><Relationship Id="rId7" Type="http://schemas.openxmlformats.org/officeDocument/2006/relationships/image" Target="../media/image7.png"/><Relationship Id="rId71" Type="http://schemas.openxmlformats.org/officeDocument/2006/relationships/image" Target="../media/image71.png"/><Relationship Id="rId92" Type="http://schemas.openxmlformats.org/officeDocument/2006/relationships/image" Target="../media/image92.png"/><Relationship Id="rId2" Type="http://schemas.openxmlformats.org/officeDocument/2006/relationships/image" Target="../media/image2.jpg"/><Relationship Id="rId29" Type="http://schemas.openxmlformats.org/officeDocument/2006/relationships/image" Target="../media/image29.png"/><Relationship Id="rId24" Type="http://schemas.openxmlformats.org/officeDocument/2006/relationships/image" Target="../media/image24.png"/><Relationship Id="rId40" Type="http://schemas.openxmlformats.org/officeDocument/2006/relationships/image" Target="../media/image40.png"/><Relationship Id="rId45" Type="http://schemas.openxmlformats.org/officeDocument/2006/relationships/image" Target="../media/image45.png"/><Relationship Id="rId66" Type="http://schemas.openxmlformats.org/officeDocument/2006/relationships/image" Target="../media/image66.png"/><Relationship Id="rId87" Type="http://schemas.openxmlformats.org/officeDocument/2006/relationships/image" Target="../media/image87.png"/><Relationship Id="rId61" Type="http://schemas.openxmlformats.org/officeDocument/2006/relationships/image" Target="../media/image61.png"/><Relationship Id="rId82" Type="http://schemas.openxmlformats.org/officeDocument/2006/relationships/image" Target="../media/image82.png"/><Relationship Id="rId19" Type="http://schemas.openxmlformats.org/officeDocument/2006/relationships/image" Target="../media/image19.png"/><Relationship Id="rId14" Type="http://schemas.openxmlformats.org/officeDocument/2006/relationships/image" Target="../media/image14.png"/><Relationship Id="rId30" Type="http://schemas.openxmlformats.org/officeDocument/2006/relationships/image" Target="../media/image30.png"/><Relationship Id="rId35" Type="http://schemas.openxmlformats.org/officeDocument/2006/relationships/image" Target="../media/image35.png"/><Relationship Id="rId56" Type="http://schemas.openxmlformats.org/officeDocument/2006/relationships/image" Target="../media/image56.png"/><Relationship Id="rId77" Type="http://schemas.openxmlformats.org/officeDocument/2006/relationships/image" Target="../media/image77.png"/><Relationship Id="rId100" Type="http://schemas.openxmlformats.org/officeDocument/2006/relationships/image" Target="../media/image100.png"/><Relationship Id="rId8" Type="http://schemas.openxmlformats.org/officeDocument/2006/relationships/image" Target="../media/image8.png"/><Relationship Id="rId51" Type="http://schemas.openxmlformats.org/officeDocument/2006/relationships/image" Target="../media/image51.png"/><Relationship Id="rId72" Type="http://schemas.openxmlformats.org/officeDocument/2006/relationships/image" Target="../media/image72.png"/><Relationship Id="rId93" Type="http://schemas.openxmlformats.org/officeDocument/2006/relationships/image" Target="../media/image93.png"/><Relationship Id="rId98" Type="http://schemas.openxmlformats.org/officeDocument/2006/relationships/image" Target="../media/image98.pn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Relationship Id="rId9" Type="http://schemas.openxmlformats.org/officeDocument/2006/relationships/image" Target="../media/image1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9.png"/><Relationship Id="rId5" Type="http://schemas.openxmlformats.org/officeDocument/2006/relationships/image" Target="../media/image95.png"/><Relationship Id="rId4" Type="http://schemas.openxmlformats.org/officeDocument/2006/relationships/image" Target="../media/image9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6305"/>
              <a:ext cx="12192000" cy="678169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784" y="90423"/>
              <a:ext cx="3657" cy="419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1084" y="90423"/>
              <a:ext cx="3657" cy="419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55164" y="89915"/>
              <a:ext cx="4825" cy="482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69464" y="90423"/>
              <a:ext cx="3683" cy="419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80815" y="90423"/>
              <a:ext cx="3683" cy="419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307" y="202692"/>
              <a:ext cx="8915" cy="736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8607" y="202692"/>
              <a:ext cx="8915" cy="736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2459" y="204724"/>
              <a:ext cx="3657" cy="419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5236" y="204215"/>
              <a:ext cx="6705" cy="609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7964" y="202692"/>
              <a:ext cx="7366" cy="736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27198" y="204215"/>
              <a:ext cx="6095" cy="482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38197" y="202692"/>
              <a:ext cx="9905" cy="850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55164" y="204215"/>
              <a:ext cx="4825" cy="482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52215" y="204215"/>
              <a:ext cx="4825" cy="482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80815" y="204724"/>
              <a:ext cx="3683" cy="419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0980" y="312674"/>
              <a:ext cx="16840" cy="1689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3756" y="312674"/>
              <a:ext cx="16840" cy="1689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1193" y="314325"/>
              <a:ext cx="11887" cy="1193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6636" y="316991"/>
              <a:ext cx="7315" cy="736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2002" y="318515"/>
              <a:ext cx="6108" cy="546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5807" y="318515"/>
              <a:ext cx="6172" cy="546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3836" y="318515"/>
              <a:ext cx="4876" cy="546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9536" y="318515"/>
              <a:ext cx="5486" cy="546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8707" y="318515"/>
              <a:ext cx="4114" cy="3682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6588" y="316991"/>
              <a:ext cx="6095" cy="609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68220" y="315468"/>
              <a:ext cx="11937" cy="10922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96439" y="315468"/>
              <a:ext cx="9779" cy="10413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82520" y="315468"/>
              <a:ext cx="10541" cy="9778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06167" y="311150"/>
              <a:ext cx="18287" cy="1943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23897" y="314325"/>
              <a:ext cx="11937" cy="11938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39339" y="316991"/>
              <a:ext cx="7366" cy="7365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54275" y="316991"/>
              <a:ext cx="6731" cy="6096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67939" y="318515"/>
              <a:ext cx="5461" cy="546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24251" y="318515"/>
              <a:ext cx="4699" cy="4317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38551" y="318515"/>
              <a:ext cx="4699" cy="4317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52215" y="318515"/>
              <a:ext cx="4318" cy="431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64991" y="318515"/>
              <a:ext cx="5461" cy="546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80815" y="318515"/>
              <a:ext cx="3683" cy="3682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92703" y="316991"/>
              <a:ext cx="8127" cy="7365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9456" y="425450"/>
              <a:ext cx="18122" cy="1816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3756" y="425450"/>
              <a:ext cx="18122" cy="18161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6532" y="425450"/>
              <a:ext cx="19418" cy="19430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6636" y="431291"/>
              <a:ext cx="6705" cy="6096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2002" y="431291"/>
              <a:ext cx="6108" cy="5461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5807" y="431291"/>
              <a:ext cx="6172" cy="5461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9536" y="431291"/>
              <a:ext cx="5486" cy="5461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3836" y="432816"/>
              <a:ext cx="4876" cy="4825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7183" y="431291"/>
              <a:ext cx="6857" cy="6096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0911" y="431291"/>
              <a:ext cx="6096" cy="6096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5211" y="431291"/>
              <a:ext cx="5460" cy="5461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25321" y="428244"/>
              <a:ext cx="14478" cy="13461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39621" y="428625"/>
              <a:ext cx="13207" cy="13208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53539" y="427101"/>
              <a:ext cx="13462" cy="14477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85188" y="431291"/>
              <a:ext cx="5461" cy="5461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9998" y="431291"/>
              <a:ext cx="8127" cy="7366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97075" y="429768"/>
              <a:ext cx="9525" cy="8509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09597" y="429768"/>
              <a:ext cx="10540" cy="9779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25039" y="431291"/>
              <a:ext cx="9652" cy="7366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39975" y="431291"/>
              <a:ext cx="6731" cy="6096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54275" y="432816"/>
              <a:ext cx="6731" cy="4825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82239" y="432816"/>
              <a:ext cx="4826" cy="4825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67939" y="431291"/>
              <a:ext cx="5461" cy="5461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25139" y="432816"/>
              <a:ext cx="3683" cy="3683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38551" y="432816"/>
              <a:ext cx="4699" cy="3683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64991" y="431291"/>
              <a:ext cx="5461" cy="5461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52215" y="432816"/>
              <a:ext cx="4318" cy="3683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72941" y="425450"/>
              <a:ext cx="20066" cy="19430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92067" y="429768"/>
              <a:ext cx="8509" cy="8509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163" y="538226"/>
              <a:ext cx="19507" cy="20700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96532" y="538226"/>
              <a:ext cx="20726" cy="20700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2232" y="538226"/>
              <a:ext cx="20713" cy="20700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5112" y="542925"/>
              <a:ext cx="10972" cy="11937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2002" y="545591"/>
              <a:ext cx="6108" cy="5461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5807" y="545591"/>
              <a:ext cx="6172" cy="5461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9536" y="545591"/>
              <a:ext cx="6095" cy="6096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2311" y="545591"/>
              <a:ext cx="6705" cy="6096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86611" y="544702"/>
              <a:ext cx="7315" cy="8127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99388" y="542925"/>
              <a:ext cx="9753" cy="10540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12163" y="542925"/>
              <a:ext cx="10922" cy="11937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25321" y="541401"/>
              <a:ext cx="14478" cy="14477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39621" y="542925"/>
              <a:ext cx="11937" cy="11937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52397" y="541019"/>
              <a:ext cx="15875" cy="14604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68220" y="542925"/>
              <a:ext cx="11937" cy="11937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83664" y="544702"/>
              <a:ext cx="7366" cy="8127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93645" y="539750"/>
              <a:ext cx="17526" cy="16890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06422" y="539750"/>
              <a:ext cx="18160" cy="18161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22373" y="541401"/>
              <a:ext cx="14477" cy="14477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40864" y="545591"/>
              <a:ext cx="5461" cy="5461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54275" y="545591"/>
              <a:ext cx="6731" cy="4825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67939" y="545591"/>
              <a:ext cx="5461" cy="5461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82239" y="545591"/>
              <a:ext cx="5461" cy="5461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95651" y="545591"/>
              <a:ext cx="6731" cy="5461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10839" y="547116"/>
              <a:ext cx="3683" cy="3683"/>
            </a:xfrm>
            <a:prstGeom prst="rect">
              <a:avLst/>
            </a:prstGeom>
          </p:spPr>
        </p:pic>
        <p:pic>
          <p:nvPicPr>
            <p:cNvPr id="98" name="object 9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25139" y="547116"/>
              <a:ext cx="3683" cy="3683"/>
            </a:xfrm>
            <a:prstGeom prst="rect">
              <a:avLst/>
            </a:prstGeom>
          </p:spPr>
        </p:pic>
        <p:pic>
          <p:nvPicPr>
            <p:cNvPr id="99" name="object 9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38551" y="547116"/>
              <a:ext cx="4699" cy="3683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52215" y="547116"/>
              <a:ext cx="4318" cy="3683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66515" y="545591"/>
              <a:ext cx="4825" cy="4825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476625" y="542544"/>
              <a:ext cx="13208" cy="12191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92703" y="544702"/>
              <a:ext cx="8127" cy="8127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1734" y="644905"/>
              <a:ext cx="34290" cy="34290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93420" y="647954"/>
              <a:ext cx="28168" cy="28194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74700" y="644905"/>
              <a:ext cx="35661" cy="34290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07491" y="649477"/>
              <a:ext cx="25603" cy="26797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5132" y="652526"/>
              <a:ext cx="19418" cy="19431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3712" y="657225"/>
              <a:ext cx="10363" cy="11175"/>
            </a:xfrm>
            <a:prstGeom prst="rect">
              <a:avLst/>
            </a:prstGeom>
          </p:spPr>
        </p:pic>
        <p:pic>
          <p:nvPicPr>
            <p:cNvPr id="110" name="object 1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8583" y="658368"/>
              <a:ext cx="8229" cy="7366"/>
            </a:xfrm>
            <a:prstGeom prst="rect">
              <a:avLst/>
            </a:prstGeom>
          </p:spPr>
        </p:pic>
        <p:pic>
          <p:nvPicPr>
            <p:cNvPr id="111" name="object 1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72311" y="657479"/>
              <a:ext cx="8534" cy="9525"/>
            </a:xfrm>
            <a:prstGeom prst="rect">
              <a:avLst/>
            </a:prstGeom>
          </p:spPr>
        </p:pic>
        <p:pic>
          <p:nvPicPr>
            <p:cNvPr id="112" name="object 1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85469" y="657225"/>
              <a:ext cx="10566" cy="10540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98244" y="657225"/>
              <a:ext cx="11887" cy="11937"/>
            </a:xfrm>
            <a:prstGeom prst="rect">
              <a:avLst/>
            </a:prstGeom>
          </p:spPr>
        </p:pic>
        <p:pic>
          <p:nvPicPr>
            <p:cNvPr id="114" name="object 1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13688" y="658368"/>
              <a:ext cx="8509" cy="8509"/>
            </a:xfrm>
            <a:prstGeom prst="rect">
              <a:avLst/>
            </a:prstGeom>
          </p:spPr>
        </p:pic>
        <p:pic>
          <p:nvPicPr>
            <p:cNvPr id="115" name="object 1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22146" y="652272"/>
              <a:ext cx="20700" cy="19557"/>
            </a:xfrm>
            <a:prstGeom prst="rect">
              <a:avLst/>
            </a:prstGeom>
          </p:spPr>
        </p:pic>
        <p:pic>
          <p:nvPicPr>
            <p:cNvPr id="116" name="object 1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39239" y="655319"/>
              <a:ext cx="13462" cy="13462"/>
            </a:xfrm>
            <a:prstGeom prst="rect">
              <a:avLst/>
            </a:prstGeom>
          </p:spPr>
        </p:pic>
        <p:pic>
          <p:nvPicPr>
            <p:cNvPr id="117" name="object 1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53413" y="657225"/>
              <a:ext cx="12445" cy="11937"/>
            </a:xfrm>
            <a:prstGeom prst="rect">
              <a:avLst/>
            </a:prstGeom>
          </p:spPr>
        </p:pic>
        <p:pic>
          <p:nvPicPr>
            <p:cNvPr id="118" name="object 1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68220" y="656844"/>
              <a:ext cx="11937" cy="10921"/>
            </a:xfrm>
            <a:prstGeom prst="rect">
              <a:avLst/>
            </a:prstGeom>
          </p:spPr>
        </p:pic>
        <p:pic>
          <p:nvPicPr>
            <p:cNvPr id="119" name="object 11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845691" y="620522"/>
              <a:ext cx="83438" cy="84708"/>
            </a:xfrm>
            <a:prstGeom prst="rect">
              <a:avLst/>
            </a:prstGeom>
          </p:spPr>
        </p:pic>
        <p:pic>
          <p:nvPicPr>
            <p:cNvPr id="120" name="object 1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92122" y="652526"/>
              <a:ext cx="19430" cy="19431"/>
            </a:xfrm>
            <a:prstGeom prst="rect">
              <a:avLst/>
            </a:prstGeom>
          </p:spPr>
        </p:pic>
        <p:pic>
          <p:nvPicPr>
            <p:cNvPr id="121" name="object 1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06422" y="654050"/>
              <a:ext cx="16890" cy="16890"/>
            </a:xfrm>
            <a:prstGeom prst="rect">
              <a:avLst/>
            </a:prstGeom>
          </p:spPr>
        </p:pic>
        <p:pic>
          <p:nvPicPr>
            <p:cNvPr id="122" name="object 1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222373" y="655319"/>
              <a:ext cx="14477" cy="13462"/>
            </a:xfrm>
            <a:prstGeom prst="rect">
              <a:avLst/>
            </a:prstGeom>
          </p:spPr>
        </p:pic>
        <p:pic>
          <p:nvPicPr>
            <p:cNvPr id="123" name="object 1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39975" y="659891"/>
              <a:ext cx="7493" cy="6096"/>
            </a:xfrm>
            <a:prstGeom prst="rect">
              <a:avLst/>
            </a:prstGeom>
          </p:spPr>
        </p:pic>
        <p:pic>
          <p:nvPicPr>
            <p:cNvPr id="124" name="object 1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54275" y="659891"/>
              <a:ext cx="6731" cy="4825"/>
            </a:xfrm>
            <a:prstGeom prst="rect">
              <a:avLst/>
            </a:prstGeom>
          </p:spPr>
        </p:pic>
        <p:pic>
          <p:nvPicPr>
            <p:cNvPr id="125" name="object 1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67939" y="659891"/>
              <a:ext cx="5461" cy="4825"/>
            </a:xfrm>
            <a:prstGeom prst="rect">
              <a:avLst/>
            </a:prstGeom>
          </p:spPr>
        </p:pic>
        <p:pic>
          <p:nvPicPr>
            <p:cNvPr id="126" name="object 1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82239" y="659891"/>
              <a:ext cx="5461" cy="4825"/>
            </a:xfrm>
            <a:prstGeom prst="rect">
              <a:avLst/>
            </a:prstGeom>
          </p:spPr>
        </p:pic>
        <p:pic>
          <p:nvPicPr>
            <p:cNvPr id="127" name="object 1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95651" y="659891"/>
              <a:ext cx="6731" cy="4825"/>
            </a:xfrm>
            <a:prstGeom prst="rect">
              <a:avLst/>
            </a:prstGeom>
          </p:spPr>
        </p:pic>
        <p:pic>
          <p:nvPicPr>
            <p:cNvPr id="128" name="object 1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09316" y="659891"/>
              <a:ext cx="5460" cy="4825"/>
            </a:xfrm>
            <a:prstGeom prst="rect">
              <a:avLst/>
            </a:prstGeom>
          </p:spPr>
        </p:pic>
        <p:pic>
          <p:nvPicPr>
            <p:cNvPr id="129" name="object 1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22726" y="658368"/>
              <a:ext cx="8890" cy="7874"/>
            </a:xfrm>
            <a:prstGeom prst="rect">
              <a:avLst/>
            </a:prstGeom>
          </p:spPr>
        </p:pic>
        <p:pic>
          <p:nvPicPr>
            <p:cNvPr id="130" name="object 1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137026" y="658368"/>
              <a:ext cx="8128" cy="7874"/>
            </a:xfrm>
            <a:prstGeom prst="rect">
              <a:avLst/>
            </a:prstGeom>
          </p:spPr>
        </p:pic>
        <p:pic>
          <p:nvPicPr>
            <p:cNvPr id="131" name="object 1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52215" y="659891"/>
              <a:ext cx="4825" cy="4825"/>
            </a:xfrm>
            <a:prstGeom prst="rect">
              <a:avLst/>
            </a:prstGeom>
          </p:spPr>
        </p:pic>
        <p:pic>
          <p:nvPicPr>
            <p:cNvPr id="132" name="object 1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76625" y="657225"/>
              <a:ext cx="13208" cy="11937"/>
            </a:xfrm>
            <a:prstGeom prst="rect">
              <a:avLst/>
            </a:prstGeom>
          </p:spPr>
        </p:pic>
        <p:pic>
          <p:nvPicPr>
            <p:cNvPr id="133" name="object 1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62325" y="657225"/>
              <a:ext cx="12573" cy="11937"/>
            </a:xfrm>
            <a:prstGeom prst="rect">
              <a:avLst/>
            </a:prstGeom>
          </p:spPr>
        </p:pic>
        <p:pic>
          <p:nvPicPr>
            <p:cNvPr id="134" name="object 13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593591" y="659002"/>
              <a:ext cx="6096" cy="6731"/>
            </a:xfrm>
            <a:prstGeom prst="rect">
              <a:avLst/>
            </a:prstGeom>
          </p:spPr>
        </p:pic>
        <p:pic>
          <p:nvPicPr>
            <p:cNvPr id="135" name="object 13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0185" y="757555"/>
              <a:ext cx="36614" cy="36703"/>
            </a:xfrm>
            <a:prstGeom prst="rect">
              <a:avLst/>
            </a:prstGeom>
          </p:spPr>
        </p:pic>
        <p:pic>
          <p:nvPicPr>
            <p:cNvPr id="136" name="object 13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74485" y="757555"/>
              <a:ext cx="36614" cy="36703"/>
            </a:xfrm>
            <a:prstGeom prst="rect">
              <a:avLst/>
            </a:prstGeom>
          </p:spPr>
        </p:pic>
        <p:pic>
          <p:nvPicPr>
            <p:cNvPr id="137" name="object 13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96963" y="752983"/>
              <a:ext cx="46520" cy="46481"/>
            </a:xfrm>
            <a:prstGeom prst="rect">
              <a:avLst/>
            </a:prstGeom>
          </p:spPr>
        </p:pic>
        <p:pic>
          <p:nvPicPr>
            <p:cNvPr id="138" name="object 13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73583" y="743966"/>
              <a:ext cx="65646" cy="64897"/>
            </a:xfrm>
            <a:prstGeom prst="rect">
              <a:avLst/>
            </a:prstGeom>
          </p:spPr>
        </p:pic>
        <p:pic>
          <p:nvPicPr>
            <p:cNvPr id="139" name="object 13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17601" y="759333"/>
              <a:ext cx="34340" cy="34289"/>
            </a:xfrm>
            <a:prstGeom prst="rect">
              <a:avLst/>
            </a:prstGeom>
          </p:spPr>
        </p:pic>
        <p:pic>
          <p:nvPicPr>
            <p:cNvPr id="140" name="object 14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34796" y="762254"/>
              <a:ext cx="28168" cy="28194"/>
            </a:xfrm>
            <a:prstGeom prst="rect">
              <a:avLst/>
            </a:prstGeom>
          </p:spPr>
        </p:pic>
        <p:pic>
          <p:nvPicPr>
            <p:cNvPr id="141" name="object 14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6488" y="770001"/>
              <a:ext cx="12192" cy="13208"/>
            </a:xfrm>
            <a:prstGeom prst="rect">
              <a:avLst/>
            </a:prstGeom>
          </p:spPr>
        </p:pic>
        <p:pic>
          <p:nvPicPr>
            <p:cNvPr id="142" name="object 14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70788" y="771144"/>
              <a:ext cx="10972" cy="10921"/>
            </a:xfrm>
            <a:prstGeom prst="rect">
              <a:avLst/>
            </a:prstGeom>
          </p:spPr>
        </p:pic>
        <p:pic>
          <p:nvPicPr>
            <p:cNvPr id="143" name="object 14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85088" y="771144"/>
              <a:ext cx="10972" cy="10921"/>
            </a:xfrm>
            <a:prstGeom prst="rect">
              <a:avLst/>
            </a:prstGeom>
          </p:spPr>
        </p:pic>
        <p:pic>
          <p:nvPicPr>
            <p:cNvPr id="144" name="object 14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98244" y="771144"/>
              <a:ext cx="11887" cy="10921"/>
            </a:xfrm>
            <a:prstGeom prst="rect">
              <a:avLst/>
            </a:prstGeom>
          </p:spPr>
        </p:pic>
        <p:pic>
          <p:nvPicPr>
            <p:cNvPr id="145" name="object 14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306322" y="763777"/>
              <a:ext cx="24256" cy="24257"/>
            </a:xfrm>
            <a:prstGeom prst="rect">
              <a:avLst/>
            </a:prstGeom>
          </p:spPr>
        </p:pic>
        <p:pic>
          <p:nvPicPr>
            <p:cNvPr id="146" name="object 14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23416" y="766826"/>
              <a:ext cx="17018" cy="18161"/>
            </a:xfrm>
            <a:prstGeom prst="rect">
              <a:avLst/>
            </a:prstGeom>
          </p:spPr>
        </p:pic>
        <p:pic>
          <p:nvPicPr>
            <p:cNvPr id="147" name="object 14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34922" y="766572"/>
              <a:ext cx="20700" cy="19557"/>
            </a:xfrm>
            <a:prstGeom prst="rect">
              <a:avLst/>
            </a:prstGeom>
          </p:spPr>
        </p:pic>
        <p:pic>
          <p:nvPicPr>
            <p:cNvPr id="148" name="object 148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639951" y="756030"/>
              <a:ext cx="40386" cy="40386"/>
            </a:xfrm>
            <a:prstGeom prst="rect">
              <a:avLst/>
            </a:prstGeom>
          </p:spPr>
        </p:pic>
        <p:pic>
          <p:nvPicPr>
            <p:cNvPr id="149" name="object 149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743710" y="747013"/>
              <a:ext cx="58800" cy="58800"/>
            </a:xfrm>
            <a:prstGeom prst="rect">
              <a:avLst/>
            </a:prstGeom>
          </p:spPr>
        </p:pic>
        <p:pic>
          <p:nvPicPr>
            <p:cNvPr id="150" name="object 150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871726" y="760730"/>
              <a:ext cx="31623" cy="31623"/>
            </a:xfrm>
            <a:prstGeom prst="rect">
              <a:avLst/>
            </a:prstGeom>
          </p:spPr>
        </p:pic>
        <p:pic>
          <p:nvPicPr>
            <p:cNvPr id="151" name="object 151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987550" y="762254"/>
              <a:ext cx="28193" cy="28194"/>
            </a:xfrm>
            <a:prstGeom prst="rect">
              <a:avLst/>
            </a:prstGeom>
          </p:spPr>
        </p:pic>
        <p:pic>
          <p:nvPicPr>
            <p:cNvPr id="152" name="object 15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12898" y="774191"/>
              <a:ext cx="5461" cy="4825"/>
            </a:xfrm>
            <a:prstGeom prst="rect">
              <a:avLst/>
            </a:prstGeom>
          </p:spPr>
        </p:pic>
        <p:pic>
          <p:nvPicPr>
            <p:cNvPr id="153" name="object 153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216150" y="762254"/>
              <a:ext cx="28193" cy="28194"/>
            </a:xfrm>
            <a:prstGeom prst="rect">
              <a:avLst/>
            </a:prstGeom>
          </p:spPr>
        </p:pic>
        <p:pic>
          <p:nvPicPr>
            <p:cNvPr id="154" name="object 154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330450" y="763523"/>
              <a:ext cx="26797" cy="25653"/>
            </a:xfrm>
            <a:prstGeom prst="rect">
              <a:avLst/>
            </a:prstGeom>
          </p:spPr>
        </p:pic>
        <p:pic>
          <p:nvPicPr>
            <p:cNvPr id="155" name="object 15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48814" y="768350"/>
              <a:ext cx="17399" cy="16890"/>
            </a:xfrm>
            <a:prstGeom prst="rect">
              <a:avLst/>
            </a:prstGeom>
          </p:spPr>
        </p:pic>
        <p:pic>
          <p:nvPicPr>
            <p:cNvPr id="156" name="object 15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81351" y="773302"/>
              <a:ext cx="6731" cy="6731"/>
            </a:xfrm>
            <a:prstGeom prst="rect">
              <a:avLst/>
            </a:prstGeom>
          </p:spPr>
        </p:pic>
        <p:pic>
          <p:nvPicPr>
            <p:cNvPr id="157" name="object 15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67051" y="772668"/>
              <a:ext cx="8128" cy="7366"/>
            </a:xfrm>
            <a:prstGeom prst="rect">
              <a:avLst/>
            </a:prstGeom>
          </p:spPr>
        </p:pic>
        <p:pic>
          <p:nvPicPr>
            <p:cNvPr id="158" name="object 15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795651" y="773302"/>
              <a:ext cx="6731" cy="6731"/>
            </a:xfrm>
            <a:prstGeom prst="rect">
              <a:avLst/>
            </a:prstGeom>
          </p:spPr>
        </p:pic>
        <p:pic>
          <p:nvPicPr>
            <p:cNvPr id="159" name="object 15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909316" y="773302"/>
              <a:ext cx="6095" cy="6731"/>
            </a:xfrm>
            <a:prstGeom prst="rect">
              <a:avLst/>
            </a:prstGeom>
          </p:spPr>
        </p:pic>
        <p:pic>
          <p:nvPicPr>
            <p:cNvPr id="160" name="object 16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022092" y="771779"/>
              <a:ext cx="9143" cy="9525"/>
            </a:xfrm>
            <a:prstGeom prst="rect">
              <a:avLst/>
            </a:prstGeom>
          </p:spPr>
        </p:pic>
        <p:pic>
          <p:nvPicPr>
            <p:cNvPr id="161" name="object 16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135248" y="771144"/>
              <a:ext cx="10540" cy="10413"/>
            </a:xfrm>
            <a:prstGeom prst="rect">
              <a:avLst/>
            </a:prstGeom>
          </p:spPr>
        </p:pic>
        <p:pic>
          <p:nvPicPr>
            <p:cNvPr id="162" name="object 16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248660" y="771144"/>
              <a:ext cx="11556" cy="10921"/>
            </a:xfrm>
            <a:prstGeom prst="rect">
              <a:avLst/>
            </a:prstGeom>
          </p:spPr>
        </p:pic>
        <p:pic>
          <p:nvPicPr>
            <p:cNvPr id="163" name="object 16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357626" y="765301"/>
              <a:ext cx="22351" cy="22098"/>
            </a:xfrm>
            <a:prstGeom prst="rect">
              <a:avLst/>
            </a:prstGeom>
          </p:spPr>
        </p:pic>
        <p:pic>
          <p:nvPicPr>
            <p:cNvPr id="164" name="object 16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471926" y="765301"/>
              <a:ext cx="22987" cy="22987"/>
            </a:xfrm>
            <a:prstGeom prst="rect">
              <a:avLst/>
            </a:prstGeom>
          </p:spPr>
        </p:pic>
        <p:pic>
          <p:nvPicPr>
            <p:cNvPr id="165" name="object 16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584702" y="763777"/>
              <a:ext cx="24257" cy="24257"/>
            </a:xfrm>
            <a:prstGeom prst="rect">
              <a:avLst/>
            </a:prstGeom>
          </p:spPr>
        </p:pic>
        <p:pic>
          <p:nvPicPr>
            <p:cNvPr id="166" name="object 166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3688334" y="754506"/>
              <a:ext cx="45338" cy="44068"/>
            </a:xfrm>
            <a:prstGeom prst="rect">
              <a:avLst/>
            </a:prstGeom>
          </p:spPr>
        </p:pic>
        <p:pic>
          <p:nvPicPr>
            <p:cNvPr id="167" name="object 16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17620" y="769619"/>
              <a:ext cx="13462" cy="13462"/>
            </a:xfrm>
            <a:prstGeom prst="rect">
              <a:avLst/>
            </a:prstGeom>
          </p:spPr>
        </p:pic>
        <p:pic>
          <p:nvPicPr>
            <p:cNvPr id="168" name="object 168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64820" y="877824"/>
              <a:ext cx="26885" cy="25653"/>
            </a:xfrm>
            <a:prstGeom prst="rect">
              <a:avLst/>
            </a:prstGeom>
          </p:spPr>
        </p:pic>
        <p:pic>
          <p:nvPicPr>
            <p:cNvPr id="169" name="object 169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279120" y="877824"/>
              <a:ext cx="26885" cy="25653"/>
            </a:xfrm>
            <a:prstGeom prst="rect">
              <a:avLst/>
            </a:prstGeom>
          </p:spPr>
        </p:pic>
        <p:pic>
          <p:nvPicPr>
            <p:cNvPr id="170" name="object 17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8056" y="881125"/>
              <a:ext cx="18122" cy="18161"/>
            </a:xfrm>
            <a:prstGeom prst="rect">
              <a:avLst/>
            </a:prstGeom>
          </p:spPr>
        </p:pic>
        <p:pic>
          <p:nvPicPr>
            <p:cNvPr id="171" name="object 17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23544" y="878077"/>
              <a:ext cx="23037" cy="22987"/>
            </a:xfrm>
            <a:prstGeom prst="rect">
              <a:avLst/>
            </a:prstGeom>
          </p:spPr>
        </p:pic>
        <p:pic>
          <p:nvPicPr>
            <p:cNvPr id="172" name="object 172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489407" y="859789"/>
              <a:ext cx="61188" cy="61087"/>
            </a:xfrm>
            <a:prstGeom prst="rect">
              <a:avLst/>
            </a:prstGeom>
          </p:spPr>
        </p:pic>
        <p:pic>
          <p:nvPicPr>
            <p:cNvPr id="173" name="object 173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733234" y="875030"/>
              <a:ext cx="30479" cy="30353"/>
            </a:xfrm>
            <a:prstGeom prst="rect">
              <a:avLst/>
            </a:prstGeom>
          </p:spPr>
        </p:pic>
        <p:pic>
          <p:nvPicPr>
            <p:cNvPr id="174" name="object 174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844461" y="871855"/>
              <a:ext cx="36614" cy="36703"/>
            </a:xfrm>
            <a:prstGeom prst="rect">
              <a:avLst/>
            </a:prstGeom>
          </p:spPr>
        </p:pic>
        <p:pic>
          <p:nvPicPr>
            <p:cNvPr id="175" name="object 175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948156" y="861313"/>
              <a:ext cx="57607" cy="57531"/>
            </a:xfrm>
            <a:prstGeom prst="rect">
              <a:avLst/>
            </a:prstGeom>
          </p:spPr>
        </p:pic>
        <p:pic>
          <p:nvPicPr>
            <p:cNvPr id="176" name="object 176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050277" y="849122"/>
              <a:ext cx="80924" cy="80899"/>
            </a:xfrm>
            <a:prstGeom prst="rect">
              <a:avLst/>
            </a:prstGeom>
          </p:spPr>
        </p:pic>
        <p:pic>
          <p:nvPicPr>
            <p:cNvPr id="177" name="object 177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176756" y="862838"/>
              <a:ext cx="55041" cy="54990"/>
            </a:xfrm>
            <a:prstGeom prst="rect">
              <a:avLst/>
            </a:prstGeom>
          </p:spPr>
        </p:pic>
        <p:pic>
          <p:nvPicPr>
            <p:cNvPr id="178" name="object 178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274317" y="847597"/>
              <a:ext cx="86994" cy="86994"/>
            </a:xfrm>
            <a:prstGeom prst="rect">
              <a:avLst/>
            </a:prstGeom>
          </p:spPr>
        </p:pic>
        <p:pic>
          <p:nvPicPr>
            <p:cNvPr id="179" name="object 179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394713" y="853566"/>
              <a:ext cx="74803" cy="73533"/>
            </a:xfrm>
            <a:prstGeom prst="rect">
              <a:avLst/>
            </a:prstGeom>
          </p:spPr>
        </p:pic>
        <p:pic>
          <p:nvPicPr>
            <p:cNvPr id="180" name="object 180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519682" y="864361"/>
              <a:ext cx="51434" cy="51435"/>
            </a:xfrm>
            <a:prstGeom prst="rect">
              <a:avLst/>
            </a:prstGeom>
          </p:spPr>
        </p:pic>
        <p:pic>
          <p:nvPicPr>
            <p:cNvPr id="181" name="object 181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643126" y="873505"/>
              <a:ext cx="32893" cy="33020"/>
            </a:xfrm>
            <a:prstGeom prst="rect">
              <a:avLst/>
            </a:prstGeom>
          </p:spPr>
        </p:pic>
        <p:pic>
          <p:nvPicPr>
            <p:cNvPr id="182" name="object 18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77822" y="881125"/>
              <a:ext cx="18795" cy="18161"/>
            </a:xfrm>
            <a:prstGeom prst="rect">
              <a:avLst/>
            </a:prstGeom>
          </p:spPr>
        </p:pic>
        <p:pic>
          <p:nvPicPr>
            <p:cNvPr id="183" name="object 183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1758950" y="875030"/>
              <a:ext cx="29210" cy="29210"/>
            </a:xfrm>
            <a:prstGeom prst="rect">
              <a:avLst/>
            </a:prstGeom>
          </p:spPr>
        </p:pic>
        <p:pic>
          <p:nvPicPr>
            <p:cNvPr id="184" name="object 184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978279" y="865886"/>
              <a:ext cx="46481" cy="48005"/>
            </a:xfrm>
            <a:prstGeom prst="rect">
              <a:avLst/>
            </a:prstGeom>
          </p:spPr>
        </p:pic>
        <p:pic>
          <p:nvPicPr>
            <p:cNvPr id="185" name="object 185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2101850" y="878077"/>
              <a:ext cx="25526" cy="25526"/>
            </a:xfrm>
            <a:prstGeom prst="rect">
              <a:avLst/>
            </a:prstGeom>
          </p:spPr>
        </p:pic>
        <p:pic>
          <p:nvPicPr>
            <p:cNvPr id="186" name="object 18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23897" y="885444"/>
              <a:ext cx="10540" cy="9778"/>
            </a:xfrm>
            <a:prstGeom prst="rect">
              <a:avLst/>
            </a:prstGeom>
          </p:spPr>
        </p:pic>
        <p:pic>
          <p:nvPicPr>
            <p:cNvPr id="187" name="object 18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35022" y="881125"/>
              <a:ext cx="16890" cy="16890"/>
            </a:xfrm>
            <a:prstGeom prst="rect">
              <a:avLst/>
            </a:prstGeom>
          </p:spPr>
        </p:pic>
        <p:pic>
          <p:nvPicPr>
            <p:cNvPr id="188" name="object 18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51607" y="885444"/>
              <a:ext cx="11556" cy="10921"/>
            </a:xfrm>
            <a:prstGeom prst="rect">
              <a:avLst/>
            </a:prstGeom>
          </p:spPr>
        </p:pic>
        <p:pic>
          <p:nvPicPr>
            <p:cNvPr id="189" name="object 18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63748" y="882777"/>
              <a:ext cx="14477" cy="14477"/>
            </a:xfrm>
            <a:prstGeom prst="rect">
              <a:avLst/>
            </a:prstGeom>
          </p:spPr>
        </p:pic>
        <p:pic>
          <p:nvPicPr>
            <p:cNvPr id="190" name="object 19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95016" y="885444"/>
              <a:ext cx="8508" cy="8508"/>
            </a:xfrm>
            <a:prstGeom prst="rect">
              <a:avLst/>
            </a:prstGeom>
          </p:spPr>
        </p:pic>
        <p:pic>
          <p:nvPicPr>
            <p:cNvPr id="191" name="object 19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79192" y="885444"/>
              <a:ext cx="10921" cy="10921"/>
            </a:xfrm>
            <a:prstGeom prst="rect">
              <a:avLst/>
            </a:prstGeom>
          </p:spPr>
        </p:pic>
        <p:pic>
          <p:nvPicPr>
            <p:cNvPr id="192" name="object 19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17773" y="881125"/>
              <a:ext cx="19431" cy="19431"/>
            </a:xfrm>
            <a:prstGeom prst="rect">
              <a:avLst/>
            </a:prstGeom>
          </p:spPr>
        </p:pic>
        <p:pic>
          <p:nvPicPr>
            <p:cNvPr id="193" name="object 19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07792" y="885825"/>
              <a:ext cx="9778" cy="10540"/>
            </a:xfrm>
            <a:prstGeom prst="rect">
              <a:avLst/>
            </a:prstGeom>
          </p:spPr>
        </p:pic>
        <p:pic>
          <p:nvPicPr>
            <p:cNvPr id="194" name="object 194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3118357" y="867410"/>
              <a:ext cx="45339" cy="45338"/>
            </a:xfrm>
            <a:prstGeom prst="rect">
              <a:avLst/>
            </a:prstGeom>
          </p:spPr>
        </p:pic>
        <p:pic>
          <p:nvPicPr>
            <p:cNvPr id="195" name="object 195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3234054" y="868933"/>
              <a:ext cx="41529" cy="42799"/>
            </a:xfrm>
            <a:prstGeom prst="rect">
              <a:avLst/>
            </a:prstGeom>
          </p:spPr>
        </p:pic>
        <p:pic>
          <p:nvPicPr>
            <p:cNvPr id="196" name="object 196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3346830" y="868933"/>
              <a:ext cx="42799" cy="44068"/>
            </a:xfrm>
            <a:prstGeom prst="rect">
              <a:avLst/>
            </a:prstGeom>
          </p:spPr>
        </p:pic>
        <p:pic>
          <p:nvPicPr>
            <p:cNvPr id="197" name="object 197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3459607" y="865886"/>
              <a:ext cx="46481" cy="48005"/>
            </a:xfrm>
            <a:prstGeom prst="rect">
              <a:avLst/>
            </a:prstGeom>
          </p:spPr>
        </p:pic>
        <p:pic>
          <p:nvPicPr>
            <p:cNvPr id="198" name="object 198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3580129" y="873633"/>
              <a:ext cx="31623" cy="33019"/>
            </a:xfrm>
            <a:prstGeom prst="rect">
              <a:avLst/>
            </a:prstGeom>
          </p:spPr>
        </p:pic>
        <p:pic>
          <p:nvPicPr>
            <p:cNvPr id="199" name="object 19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20667" y="886967"/>
              <a:ext cx="7874" cy="7366"/>
            </a:xfrm>
            <a:prstGeom prst="rect">
              <a:avLst/>
            </a:prstGeom>
          </p:spPr>
        </p:pic>
        <p:pic>
          <p:nvPicPr>
            <p:cNvPr id="200" name="object 200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3656329" y="835405"/>
              <a:ext cx="109347" cy="109347"/>
            </a:xfrm>
            <a:prstGeom prst="rect">
              <a:avLst/>
            </a:prstGeom>
          </p:spPr>
        </p:pic>
        <p:pic>
          <p:nvPicPr>
            <p:cNvPr id="201" name="object 20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2212" y="997077"/>
              <a:ext cx="13411" cy="14477"/>
            </a:xfrm>
            <a:prstGeom prst="rect">
              <a:avLst/>
            </a:prstGeom>
          </p:spPr>
        </p:pic>
        <p:pic>
          <p:nvPicPr>
            <p:cNvPr id="202" name="object 20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5368" y="997077"/>
              <a:ext cx="14528" cy="14477"/>
            </a:xfrm>
            <a:prstGeom prst="rect">
              <a:avLst/>
            </a:prstGeom>
          </p:spPr>
        </p:pic>
        <p:pic>
          <p:nvPicPr>
            <p:cNvPr id="203" name="object 20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96532" y="993902"/>
              <a:ext cx="20726" cy="20700"/>
            </a:xfrm>
            <a:prstGeom prst="rect">
              <a:avLst/>
            </a:prstGeom>
          </p:spPr>
        </p:pic>
        <p:pic>
          <p:nvPicPr>
            <p:cNvPr id="204" name="object 204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602183" y="971041"/>
              <a:ext cx="66281" cy="65659"/>
            </a:xfrm>
            <a:prstGeom prst="rect">
              <a:avLst/>
            </a:prstGeom>
          </p:spPr>
        </p:pic>
        <p:pic>
          <p:nvPicPr>
            <p:cNvPr id="205" name="object 20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6636" y="1000378"/>
              <a:ext cx="7315" cy="8128"/>
            </a:xfrm>
            <a:prstGeom prst="rect">
              <a:avLst/>
            </a:prstGeom>
          </p:spPr>
        </p:pic>
        <p:pic>
          <p:nvPicPr>
            <p:cNvPr id="206" name="object 206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733234" y="989330"/>
              <a:ext cx="30479" cy="30353"/>
            </a:xfrm>
            <a:prstGeom prst="rect">
              <a:avLst/>
            </a:prstGeom>
          </p:spPr>
        </p:pic>
        <p:pic>
          <p:nvPicPr>
            <p:cNvPr id="207" name="object 207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845413" y="987805"/>
              <a:ext cx="33655" cy="33020"/>
            </a:xfrm>
            <a:prstGeom prst="rect">
              <a:avLst/>
            </a:prstGeom>
          </p:spPr>
        </p:pic>
        <p:pic>
          <p:nvPicPr>
            <p:cNvPr id="208" name="object 208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1066927" y="980058"/>
              <a:ext cx="47612" cy="47625"/>
            </a:xfrm>
            <a:prstGeom prst="rect">
              <a:avLst/>
            </a:prstGeom>
          </p:spPr>
        </p:pic>
        <p:pic>
          <p:nvPicPr>
            <p:cNvPr id="209" name="object 209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945083" y="974089"/>
              <a:ext cx="61188" cy="61087"/>
            </a:xfrm>
            <a:prstGeom prst="rect">
              <a:avLst/>
            </a:prstGeom>
          </p:spPr>
        </p:pic>
        <p:pic>
          <p:nvPicPr>
            <p:cNvPr id="210" name="object 210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1179830" y="980186"/>
              <a:ext cx="48907" cy="48894"/>
            </a:xfrm>
            <a:prstGeom prst="rect">
              <a:avLst/>
            </a:prstGeom>
          </p:spPr>
        </p:pic>
        <p:pic>
          <p:nvPicPr>
            <p:cNvPr id="211" name="object 211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1301750" y="987933"/>
              <a:ext cx="31622" cy="33019"/>
            </a:xfrm>
            <a:prstGeom prst="rect">
              <a:avLst/>
            </a:prstGeom>
          </p:spPr>
        </p:pic>
        <p:pic>
          <p:nvPicPr>
            <p:cNvPr id="212" name="object 2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24432" y="997077"/>
              <a:ext cx="13970" cy="14477"/>
            </a:xfrm>
            <a:prstGeom prst="rect">
              <a:avLst/>
            </a:prstGeom>
          </p:spPr>
        </p:pic>
        <p:pic>
          <p:nvPicPr>
            <p:cNvPr id="213" name="object 2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41399" y="999744"/>
              <a:ext cx="9525" cy="8508"/>
            </a:xfrm>
            <a:prstGeom prst="rect">
              <a:avLst/>
            </a:prstGeom>
          </p:spPr>
        </p:pic>
        <p:pic>
          <p:nvPicPr>
            <p:cNvPr id="214" name="object 21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53920" y="998219"/>
              <a:ext cx="13208" cy="12191"/>
            </a:xfrm>
            <a:prstGeom prst="rect">
              <a:avLst/>
            </a:prstGeom>
          </p:spPr>
        </p:pic>
        <p:pic>
          <p:nvPicPr>
            <p:cNvPr id="215" name="object 2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71523" y="1002791"/>
              <a:ext cx="4063" cy="3683"/>
            </a:xfrm>
            <a:prstGeom prst="rect">
              <a:avLst/>
            </a:prstGeom>
          </p:spPr>
        </p:pic>
        <p:pic>
          <p:nvPicPr>
            <p:cNvPr id="216" name="object 21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874773" y="990853"/>
              <a:ext cx="24256" cy="24257"/>
            </a:xfrm>
            <a:prstGeom prst="rect">
              <a:avLst/>
            </a:prstGeom>
          </p:spPr>
        </p:pic>
        <p:pic>
          <p:nvPicPr>
            <p:cNvPr id="217" name="object 2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91867" y="993902"/>
              <a:ext cx="19557" cy="20700"/>
            </a:xfrm>
            <a:prstGeom prst="rect">
              <a:avLst/>
            </a:prstGeom>
          </p:spPr>
        </p:pic>
        <p:pic>
          <p:nvPicPr>
            <p:cNvPr id="218" name="object 218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2092705" y="981710"/>
              <a:ext cx="45338" cy="45338"/>
            </a:xfrm>
            <a:prstGeom prst="rect">
              <a:avLst/>
            </a:prstGeom>
          </p:spPr>
        </p:pic>
        <p:pic>
          <p:nvPicPr>
            <p:cNvPr id="219" name="object 219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2207005" y="981583"/>
              <a:ext cx="45338" cy="44068"/>
            </a:xfrm>
            <a:prstGeom prst="rect">
              <a:avLst/>
            </a:prstGeom>
          </p:spPr>
        </p:pic>
        <p:pic>
          <p:nvPicPr>
            <p:cNvPr id="220" name="object 220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2324226" y="984630"/>
              <a:ext cx="38608" cy="39243"/>
            </a:xfrm>
            <a:prstGeom prst="rect">
              <a:avLst/>
            </a:prstGeom>
          </p:spPr>
        </p:pic>
        <p:pic>
          <p:nvPicPr>
            <p:cNvPr id="221" name="object 221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2438780" y="986155"/>
              <a:ext cx="37845" cy="36703"/>
            </a:xfrm>
            <a:prstGeom prst="rect">
              <a:avLst/>
            </a:prstGeom>
          </p:spPr>
        </p:pic>
        <p:pic>
          <p:nvPicPr>
            <p:cNvPr id="222" name="object 222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2551557" y="984885"/>
              <a:ext cx="39116" cy="39115"/>
            </a:xfrm>
            <a:prstGeom prst="rect">
              <a:avLst/>
            </a:prstGeom>
          </p:spPr>
        </p:pic>
        <p:pic>
          <p:nvPicPr>
            <p:cNvPr id="223" name="object 223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2664079" y="983107"/>
              <a:ext cx="41528" cy="41528"/>
            </a:xfrm>
            <a:prstGeom prst="rect">
              <a:avLst/>
            </a:prstGeom>
          </p:spPr>
        </p:pic>
        <p:pic>
          <p:nvPicPr>
            <p:cNvPr id="224" name="object 224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2779902" y="984885"/>
              <a:ext cx="37973" cy="39115"/>
            </a:xfrm>
            <a:prstGeom prst="rect">
              <a:avLst/>
            </a:prstGeom>
          </p:spPr>
        </p:pic>
        <p:pic>
          <p:nvPicPr>
            <p:cNvPr id="225" name="object 225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2862326" y="954277"/>
              <a:ext cx="100456" cy="100457"/>
            </a:xfrm>
            <a:prstGeom prst="rect">
              <a:avLst/>
            </a:prstGeom>
          </p:spPr>
        </p:pic>
        <p:pic>
          <p:nvPicPr>
            <p:cNvPr id="226" name="object 226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2993389" y="971041"/>
              <a:ext cx="67310" cy="67310"/>
            </a:xfrm>
            <a:prstGeom prst="rect">
              <a:avLst/>
            </a:prstGeom>
          </p:spPr>
        </p:pic>
        <p:pic>
          <p:nvPicPr>
            <p:cNvPr id="227" name="object 227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3087877" y="937513"/>
              <a:ext cx="233045" cy="132461"/>
            </a:xfrm>
            <a:prstGeom prst="rect">
              <a:avLst/>
            </a:prstGeom>
          </p:spPr>
        </p:pic>
        <p:pic>
          <p:nvPicPr>
            <p:cNvPr id="228" name="object 228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3346830" y="981583"/>
              <a:ext cx="44069" cy="44068"/>
            </a:xfrm>
            <a:prstGeom prst="rect">
              <a:avLst/>
            </a:prstGeom>
          </p:spPr>
        </p:pic>
        <p:pic>
          <p:nvPicPr>
            <p:cNvPr id="229" name="object 229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3470402" y="990853"/>
              <a:ext cx="25526" cy="25526"/>
            </a:xfrm>
            <a:prstGeom prst="rect">
              <a:avLst/>
            </a:prstGeom>
          </p:spPr>
        </p:pic>
        <p:pic>
          <p:nvPicPr>
            <p:cNvPr id="230" name="object 230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3581653" y="989330"/>
              <a:ext cx="31115" cy="30353"/>
            </a:xfrm>
            <a:prstGeom prst="rect">
              <a:avLst/>
            </a:prstGeom>
          </p:spPr>
        </p:pic>
        <p:pic>
          <p:nvPicPr>
            <p:cNvPr id="231" name="object 231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3694429" y="989330"/>
              <a:ext cx="31115" cy="30353"/>
            </a:xfrm>
            <a:prstGeom prst="rect">
              <a:avLst/>
            </a:prstGeom>
          </p:spPr>
        </p:pic>
        <p:pic>
          <p:nvPicPr>
            <p:cNvPr id="232" name="object 232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3795014" y="975613"/>
              <a:ext cx="57531" cy="57531"/>
            </a:xfrm>
            <a:prstGeom prst="rect">
              <a:avLst/>
            </a:prstGeom>
          </p:spPr>
        </p:pic>
        <p:pic>
          <p:nvPicPr>
            <p:cNvPr id="233" name="object 2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0980" y="1109725"/>
              <a:ext cx="16840" cy="16890"/>
            </a:xfrm>
            <a:prstGeom prst="rect">
              <a:avLst/>
            </a:prstGeom>
          </p:spPr>
        </p:pic>
        <p:pic>
          <p:nvPicPr>
            <p:cNvPr id="234" name="object 23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3756" y="1109725"/>
              <a:ext cx="16840" cy="16890"/>
            </a:xfrm>
            <a:prstGeom prst="rect">
              <a:avLst/>
            </a:prstGeom>
          </p:spPr>
        </p:pic>
        <p:pic>
          <p:nvPicPr>
            <p:cNvPr id="235" name="object 235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393420" y="1103630"/>
              <a:ext cx="28168" cy="28194"/>
            </a:xfrm>
            <a:prstGeom prst="rect">
              <a:avLst/>
            </a:prstGeom>
          </p:spPr>
        </p:pic>
        <p:pic>
          <p:nvPicPr>
            <p:cNvPr id="236" name="object 23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09244" y="1106677"/>
              <a:ext cx="23037" cy="22987"/>
            </a:xfrm>
            <a:prstGeom prst="rect">
              <a:avLst/>
            </a:prstGeom>
          </p:spPr>
        </p:pic>
        <p:pic>
          <p:nvPicPr>
            <p:cNvPr id="237" name="object 237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586955" y="1070102"/>
              <a:ext cx="95719" cy="95631"/>
            </a:xfrm>
            <a:prstGeom prst="rect">
              <a:avLst/>
            </a:prstGeom>
          </p:spPr>
        </p:pic>
        <p:pic>
          <p:nvPicPr>
            <p:cNvPr id="238" name="object 238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722502" y="1091438"/>
              <a:ext cx="51371" cy="52704"/>
            </a:xfrm>
            <a:prstGeom prst="rect">
              <a:avLst/>
            </a:prstGeom>
          </p:spPr>
        </p:pic>
        <p:pic>
          <p:nvPicPr>
            <p:cNvPr id="239" name="object 23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50391" y="1105153"/>
              <a:ext cx="24384" cy="25526"/>
            </a:xfrm>
            <a:prstGeom prst="rect">
              <a:avLst/>
            </a:prstGeom>
          </p:spPr>
        </p:pic>
        <p:pic>
          <p:nvPicPr>
            <p:cNvPr id="240" name="object 240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964920" y="1106677"/>
              <a:ext cx="23037" cy="22987"/>
            </a:xfrm>
            <a:prstGeom prst="rect">
              <a:avLst/>
            </a:prstGeom>
          </p:spPr>
        </p:pic>
        <p:pic>
          <p:nvPicPr>
            <p:cNvPr id="241" name="object 24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3373" y="1111377"/>
              <a:ext cx="13868" cy="13208"/>
            </a:xfrm>
            <a:prstGeom prst="rect">
              <a:avLst/>
            </a:prstGeom>
          </p:spPr>
        </p:pic>
        <p:pic>
          <p:nvPicPr>
            <p:cNvPr id="242" name="object 24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98244" y="1112519"/>
              <a:ext cx="11887" cy="10921"/>
            </a:xfrm>
            <a:prstGeom prst="rect">
              <a:avLst/>
            </a:prstGeom>
          </p:spPr>
        </p:pic>
        <p:pic>
          <p:nvPicPr>
            <p:cNvPr id="243" name="object 24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13688" y="1114044"/>
              <a:ext cx="8509" cy="8508"/>
            </a:xfrm>
            <a:prstGeom prst="rect">
              <a:avLst/>
            </a:prstGeom>
          </p:spPr>
        </p:pic>
        <p:pic>
          <p:nvPicPr>
            <p:cNvPr id="244" name="object 24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8622" y="1114678"/>
              <a:ext cx="6731" cy="6731"/>
            </a:xfrm>
            <a:prstGeom prst="rect">
              <a:avLst/>
            </a:prstGeom>
          </p:spPr>
        </p:pic>
        <p:pic>
          <p:nvPicPr>
            <p:cNvPr id="245" name="object 24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42288" y="1114678"/>
              <a:ext cx="6096" cy="6731"/>
            </a:xfrm>
            <a:prstGeom prst="rect">
              <a:avLst/>
            </a:prstGeom>
          </p:spPr>
        </p:pic>
        <p:pic>
          <p:nvPicPr>
            <p:cNvPr id="246" name="object 24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6588" y="1114678"/>
              <a:ext cx="6095" cy="6731"/>
            </a:xfrm>
            <a:prstGeom prst="rect">
              <a:avLst/>
            </a:prstGeom>
          </p:spPr>
        </p:pic>
        <p:pic>
          <p:nvPicPr>
            <p:cNvPr id="247" name="object 24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69364" y="1114044"/>
              <a:ext cx="9143" cy="8508"/>
            </a:xfrm>
            <a:prstGeom prst="rect">
              <a:avLst/>
            </a:prstGeom>
          </p:spPr>
        </p:pic>
        <p:pic>
          <p:nvPicPr>
            <p:cNvPr id="248" name="object 24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80616" y="1111377"/>
              <a:ext cx="13461" cy="14477"/>
            </a:xfrm>
            <a:prstGeom prst="rect">
              <a:avLst/>
            </a:prstGeom>
          </p:spPr>
        </p:pic>
        <p:pic>
          <p:nvPicPr>
            <p:cNvPr id="249" name="object 249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1986026" y="1102233"/>
              <a:ext cx="30353" cy="31750"/>
            </a:xfrm>
            <a:prstGeom prst="rect">
              <a:avLst/>
            </a:prstGeom>
          </p:spPr>
        </p:pic>
        <p:pic>
          <p:nvPicPr>
            <p:cNvPr id="250" name="object 250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2098801" y="1102105"/>
              <a:ext cx="33020" cy="32893"/>
            </a:xfrm>
            <a:prstGeom prst="rect">
              <a:avLst/>
            </a:prstGeom>
          </p:spPr>
        </p:pic>
        <p:pic>
          <p:nvPicPr>
            <p:cNvPr id="251" name="object 251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2214626" y="1102233"/>
              <a:ext cx="30353" cy="31750"/>
            </a:xfrm>
            <a:prstGeom prst="rect">
              <a:avLst/>
            </a:prstGeom>
          </p:spPr>
        </p:pic>
        <p:pic>
          <p:nvPicPr>
            <p:cNvPr id="252" name="object 252"/>
            <p:cNvPicPr/>
            <p:nvPr/>
          </p:nvPicPr>
          <p:blipFill>
            <a:blip r:embed="rId83" cstate="print"/>
            <a:stretch>
              <a:fillRect/>
            </a:stretch>
          </p:blipFill>
          <p:spPr>
            <a:xfrm>
              <a:off x="2327401" y="1102105"/>
              <a:ext cx="31623" cy="31623"/>
            </a:xfrm>
            <a:prstGeom prst="rect">
              <a:avLst/>
            </a:prstGeom>
          </p:spPr>
        </p:pic>
        <p:pic>
          <p:nvPicPr>
            <p:cNvPr id="253" name="object 253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2438780" y="1099185"/>
              <a:ext cx="37845" cy="37845"/>
            </a:xfrm>
            <a:prstGeom prst="rect">
              <a:avLst/>
            </a:prstGeom>
          </p:spPr>
        </p:pic>
        <p:pic>
          <p:nvPicPr>
            <p:cNvPr id="254" name="object 254"/>
            <p:cNvPicPr/>
            <p:nvPr/>
          </p:nvPicPr>
          <p:blipFill>
            <a:blip r:embed="rId85" cstate="print"/>
            <a:stretch>
              <a:fillRect/>
            </a:stretch>
          </p:blipFill>
          <p:spPr>
            <a:xfrm>
              <a:off x="2536189" y="1083817"/>
              <a:ext cx="69977" cy="68580"/>
            </a:xfrm>
            <a:prstGeom prst="rect">
              <a:avLst/>
            </a:prstGeom>
          </p:spPr>
        </p:pic>
        <p:pic>
          <p:nvPicPr>
            <p:cNvPr id="255" name="object 255"/>
            <p:cNvPicPr/>
            <p:nvPr/>
          </p:nvPicPr>
          <p:blipFill>
            <a:blip r:embed="rId86" cstate="print"/>
            <a:stretch>
              <a:fillRect/>
            </a:stretch>
          </p:blipFill>
          <p:spPr>
            <a:xfrm>
              <a:off x="2665857" y="1099185"/>
              <a:ext cx="37845" cy="37845"/>
            </a:xfrm>
            <a:prstGeom prst="rect">
              <a:avLst/>
            </a:prstGeom>
          </p:spPr>
        </p:pic>
        <p:pic>
          <p:nvPicPr>
            <p:cNvPr id="256" name="object 25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90444" y="1109472"/>
              <a:ext cx="17018" cy="17017"/>
            </a:xfrm>
            <a:prstGeom prst="rect">
              <a:avLst/>
            </a:prstGeom>
          </p:spPr>
        </p:pic>
        <p:pic>
          <p:nvPicPr>
            <p:cNvPr id="257" name="object 25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903473" y="1109472"/>
              <a:ext cx="18161" cy="17017"/>
            </a:xfrm>
            <a:prstGeom prst="rect">
              <a:avLst/>
            </a:prstGeom>
          </p:spPr>
        </p:pic>
        <p:pic>
          <p:nvPicPr>
            <p:cNvPr id="258" name="object 25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015995" y="1106677"/>
              <a:ext cx="21336" cy="22098"/>
            </a:xfrm>
            <a:prstGeom prst="rect">
              <a:avLst/>
            </a:prstGeom>
          </p:spPr>
        </p:pic>
        <p:pic>
          <p:nvPicPr>
            <p:cNvPr id="259" name="object 25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134867" y="1112519"/>
              <a:ext cx="10921" cy="10921"/>
            </a:xfrm>
            <a:prstGeom prst="rect">
              <a:avLst/>
            </a:prstGeom>
          </p:spPr>
        </p:pic>
        <p:pic>
          <p:nvPicPr>
            <p:cNvPr id="260" name="object 26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248660" y="1112900"/>
              <a:ext cx="11556" cy="11937"/>
            </a:xfrm>
            <a:prstGeom prst="rect">
              <a:avLst/>
            </a:prstGeom>
          </p:spPr>
        </p:pic>
        <p:pic>
          <p:nvPicPr>
            <p:cNvPr id="261" name="object 26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61944" y="1111377"/>
              <a:ext cx="13461" cy="14477"/>
            </a:xfrm>
            <a:prstGeom prst="rect">
              <a:avLst/>
            </a:prstGeom>
          </p:spPr>
        </p:pic>
        <p:pic>
          <p:nvPicPr>
            <p:cNvPr id="262" name="object 26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75101" y="1109852"/>
              <a:ext cx="15875" cy="15875"/>
            </a:xfrm>
            <a:prstGeom prst="rect">
              <a:avLst/>
            </a:prstGeom>
          </p:spPr>
        </p:pic>
        <p:pic>
          <p:nvPicPr>
            <p:cNvPr id="263" name="object 263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3578478" y="1100455"/>
              <a:ext cx="35433" cy="35433"/>
            </a:xfrm>
            <a:prstGeom prst="rect">
              <a:avLst/>
            </a:prstGeom>
          </p:spPr>
        </p:pic>
        <p:pic>
          <p:nvPicPr>
            <p:cNvPr id="264" name="object 264"/>
            <p:cNvPicPr/>
            <p:nvPr/>
          </p:nvPicPr>
          <p:blipFill>
            <a:blip r:embed="rId88" cstate="print"/>
            <a:stretch>
              <a:fillRect/>
            </a:stretch>
          </p:blipFill>
          <p:spPr>
            <a:xfrm>
              <a:off x="3692905" y="1100455"/>
              <a:ext cx="35306" cy="35433"/>
            </a:xfrm>
            <a:prstGeom prst="rect">
              <a:avLst/>
            </a:prstGeom>
          </p:spPr>
        </p:pic>
        <p:pic>
          <p:nvPicPr>
            <p:cNvPr id="265" name="object 265"/>
            <p:cNvPicPr/>
            <p:nvPr/>
          </p:nvPicPr>
          <p:blipFill>
            <a:blip r:embed="rId89" cstate="print"/>
            <a:stretch>
              <a:fillRect/>
            </a:stretch>
          </p:blipFill>
          <p:spPr>
            <a:xfrm>
              <a:off x="3799459" y="1092835"/>
              <a:ext cx="50164" cy="50164"/>
            </a:xfrm>
            <a:prstGeom prst="rect">
              <a:avLst/>
            </a:prstGeom>
          </p:spPr>
        </p:pic>
        <p:pic>
          <p:nvPicPr>
            <p:cNvPr id="266" name="object 26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5236" y="1228978"/>
              <a:ext cx="6705" cy="6731"/>
            </a:xfrm>
            <a:prstGeom prst="rect">
              <a:avLst/>
            </a:prstGeom>
          </p:spPr>
        </p:pic>
        <p:pic>
          <p:nvPicPr>
            <p:cNvPr id="267" name="object 26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56869" y="1225296"/>
              <a:ext cx="11887" cy="12191"/>
            </a:xfrm>
            <a:prstGeom prst="rect">
              <a:avLst/>
            </a:prstGeom>
          </p:spPr>
        </p:pic>
        <p:pic>
          <p:nvPicPr>
            <p:cNvPr id="268" name="object 26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0788" y="1225296"/>
              <a:ext cx="10972" cy="12191"/>
            </a:xfrm>
            <a:prstGeom prst="rect">
              <a:avLst/>
            </a:prstGeom>
          </p:spPr>
        </p:pic>
        <p:pic>
          <p:nvPicPr>
            <p:cNvPr id="269" name="object 26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8136" y="1229867"/>
              <a:ext cx="4876" cy="4826"/>
            </a:xfrm>
            <a:prstGeom prst="rect">
              <a:avLst/>
            </a:prstGeom>
          </p:spPr>
        </p:pic>
        <p:pic>
          <p:nvPicPr>
            <p:cNvPr id="270" name="object 27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99388" y="1228344"/>
              <a:ext cx="7924" cy="7365"/>
            </a:xfrm>
            <a:prstGeom prst="rect">
              <a:avLst/>
            </a:prstGeom>
          </p:spPr>
        </p:pic>
        <p:pic>
          <p:nvPicPr>
            <p:cNvPr id="271" name="object 27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3688" y="1228344"/>
              <a:ext cx="7365" cy="7365"/>
            </a:xfrm>
            <a:prstGeom prst="rect">
              <a:avLst/>
            </a:prstGeom>
          </p:spPr>
        </p:pic>
        <p:pic>
          <p:nvPicPr>
            <p:cNvPr id="272" name="object 27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9003" y="1228344"/>
              <a:ext cx="5587" cy="6095"/>
            </a:xfrm>
            <a:prstGeom prst="rect">
              <a:avLst/>
            </a:prstGeom>
          </p:spPr>
        </p:pic>
        <p:pic>
          <p:nvPicPr>
            <p:cNvPr id="273" name="object 27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42922" y="1228344"/>
              <a:ext cx="6096" cy="6095"/>
            </a:xfrm>
            <a:prstGeom prst="rect">
              <a:avLst/>
            </a:prstGeom>
          </p:spPr>
        </p:pic>
        <p:pic>
          <p:nvPicPr>
            <p:cNvPr id="274" name="object 27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6588" y="1228344"/>
              <a:ext cx="5461" cy="6095"/>
            </a:xfrm>
            <a:prstGeom prst="rect">
              <a:avLst/>
            </a:prstGeom>
          </p:spPr>
        </p:pic>
        <p:pic>
          <p:nvPicPr>
            <p:cNvPr id="275" name="object 27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70888" y="1228344"/>
              <a:ext cx="4825" cy="6095"/>
            </a:xfrm>
            <a:prstGeom prst="rect">
              <a:avLst/>
            </a:prstGeom>
          </p:spPr>
        </p:pic>
        <p:pic>
          <p:nvPicPr>
            <p:cNvPr id="276" name="object 27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85188" y="1228344"/>
              <a:ext cx="5461" cy="6095"/>
            </a:xfrm>
            <a:prstGeom prst="rect">
              <a:avLst/>
            </a:prstGeom>
          </p:spPr>
        </p:pic>
        <p:pic>
          <p:nvPicPr>
            <p:cNvPr id="277" name="object 27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7964" y="1228344"/>
              <a:ext cx="7366" cy="7365"/>
            </a:xfrm>
            <a:prstGeom prst="rect">
              <a:avLst/>
            </a:prstGeom>
          </p:spPr>
        </p:pic>
        <p:pic>
          <p:nvPicPr>
            <p:cNvPr id="278" name="object 27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08073" y="1225296"/>
              <a:ext cx="14477" cy="13462"/>
            </a:xfrm>
            <a:prstGeom prst="rect">
              <a:avLst/>
            </a:prstGeom>
          </p:spPr>
        </p:pic>
        <p:pic>
          <p:nvPicPr>
            <p:cNvPr id="279" name="object 27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20214" y="1224025"/>
              <a:ext cx="17399" cy="16890"/>
            </a:xfrm>
            <a:prstGeom prst="rect">
              <a:avLst/>
            </a:prstGeom>
          </p:spPr>
        </p:pic>
        <p:pic>
          <p:nvPicPr>
            <p:cNvPr id="280" name="object 28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33244" y="1222247"/>
              <a:ext cx="19557" cy="19557"/>
            </a:xfrm>
            <a:prstGeom prst="rect">
              <a:avLst/>
            </a:prstGeom>
          </p:spPr>
        </p:pic>
        <p:pic>
          <p:nvPicPr>
            <p:cNvPr id="281" name="object 281"/>
            <p:cNvPicPr/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2429510" y="1204086"/>
              <a:ext cx="55625" cy="54990"/>
            </a:xfrm>
            <a:prstGeom prst="rect">
              <a:avLst/>
            </a:prstGeom>
          </p:spPr>
        </p:pic>
        <p:pic>
          <p:nvPicPr>
            <p:cNvPr id="282" name="object 28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65273" y="1226819"/>
              <a:ext cx="11937" cy="10921"/>
            </a:xfrm>
            <a:prstGeom prst="rect">
              <a:avLst/>
            </a:prstGeom>
          </p:spPr>
        </p:pic>
        <p:pic>
          <p:nvPicPr>
            <p:cNvPr id="283" name="object 28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79192" y="1225296"/>
              <a:ext cx="10921" cy="12191"/>
            </a:xfrm>
            <a:prstGeom prst="rect">
              <a:avLst/>
            </a:prstGeom>
          </p:spPr>
        </p:pic>
        <p:pic>
          <p:nvPicPr>
            <p:cNvPr id="284" name="object 28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91967" y="1225296"/>
              <a:ext cx="13462" cy="13462"/>
            </a:xfrm>
            <a:prstGeom prst="rect">
              <a:avLst/>
            </a:prstGeom>
          </p:spPr>
        </p:pic>
        <p:pic>
          <p:nvPicPr>
            <p:cNvPr id="285" name="object 285"/>
            <p:cNvPicPr/>
            <p:nvPr/>
          </p:nvPicPr>
          <p:blipFill>
            <a:blip r:embed="rId91" cstate="print"/>
            <a:stretch>
              <a:fillRect/>
            </a:stretch>
          </p:blipFill>
          <p:spPr>
            <a:xfrm>
              <a:off x="2898901" y="1217930"/>
              <a:ext cx="28193" cy="28194"/>
            </a:xfrm>
            <a:prstGeom prst="rect">
              <a:avLst/>
            </a:prstGeom>
          </p:spPr>
        </p:pic>
        <p:pic>
          <p:nvPicPr>
            <p:cNvPr id="286" name="object 28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22092" y="1227200"/>
              <a:ext cx="9778" cy="10540"/>
            </a:xfrm>
            <a:prstGeom prst="rect">
              <a:avLst/>
            </a:prstGeom>
          </p:spPr>
        </p:pic>
        <p:pic>
          <p:nvPicPr>
            <p:cNvPr id="287" name="object 28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134867" y="1226819"/>
              <a:ext cx="10921" cy="10921"/>
            </a:xfrm>
            <a:prstGeom prst="rect">
              <a:avLst/>
            </a:prstGeom>
          </p:spPr>
        </p:pic>
        <p:pic>
          <p:nvPicPr>
            <p:cNvPr id="288" name="object 28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249548" y="1227200"/>
              <a:ext cx="10540" cy="10540"/>
            </a:xfrm>
            <a:prstGeom prst="rect">
              <a:avLst/>
            </a:prstGeom>
          </p:spPr>
        </p:pic>
        <p:pic>
          <p:nvPicPr>
            <p:cNvPr id="289" name="object 28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64103" y="1228344"/>
              <a:ext cx="8889" cy="7365"/>
            </a:xfrm>
            <a:prstGeom prst="rect">
              <a:avLst/>
            </a:prstGeom>
          </p:spPr>
        </p:pic>
        <p:pic>
          <p:nvPicPr>
            <p:cNvPr id="290" name="object 29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9291" y="1228344"/>
              <a:ext cx="7366" cy="7365"/>
            </a:xfrm>
            <a:prstGeom prst="rect">
              <a:avLst/>
            </a:prstGeom>
          </p:spPr>
        </p:pic>
        <p:pic>
          <p:nvPicPr>
            <p:cNvPr id="291" name="object 29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90925" y="1226819"/>
              <a:ext cx="11937" cy="10921"/>
            </a:xfrm>
            <a:prstGeom prst="rect">
              <a:avLst/>
            </a:prstGeom>
          </p:spPr>
        </p:pic>
        <p:pic>
          <p:nvPicPr>
            <p:cNvPr id="292" name="object 29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00526" y="1222502"/>
              <a:ext cx="19431" cy="19431"/>
            </a:xfrm>
            <a:prstGeom prst="rect">
              <a:avLst/>
            </a:prstGeom>
          </p:spPr>
        </p:pic>
        <p:pic>
          <p:nvPicPr>
            <p:cNvPr id="293" name="object 293"/>
            <p:cNvPicPr/>
            <p:nvPr/>
          </p:nvPicPr>
          <p:blipFill>
            <a:blip r:embed="rId92" cstate="print"/>
            <a:stretch>
              <a:fillRect/>
            </a:stretch>
          </p:blipFill>
          <p:spPr>
            <a:xfrm>
              <a:off x="3811142" y="1219453"/>
              <a:ext cx="26289" cy="25526"/>
            </a:xfrm>
            <a:prstGeom prst="rect">
              <a:avLst/>
            </a:prstGeom>
          </p:spPr>
        </p:pic>
        <p:pic>
          <p:nvPicPr>
            <p:cNvPr id="294" name="object 29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5236" y="1343278"/>
              <a:ext cx="6705" cy="6731"/>
            </a:xfrm>
            <a:prstGeom prst="rect">
              <a:avLst/>
            </a:prstGeom>
          </p:spPr>
        </p:pic>
        <p:pic>
          <p:nvPicPr>
            <p:cNvPr id="295" name="object 29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56488" y="1339596"/>
              <a:ext cx="12192" cy="12191"/>
            </a:xfrm>
            <a:prstGeom prst="rect">
              <a:avLst/>
            </a:prstGeom>
          </p:spPr>
        </p:pic>
        <p:pic>
          <p:nvPicPr>
            <p:cNvPr id="296" name="object 29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3836" y="1343278"/>
              <a:ext cx="4876" cy="5461"/>
            </a:xfrm>
            <a:prstGeom prst="rect">
              <a:avLst/>
            </a:prstGeom>
          </p:spPr>
        </p:pic>
        <p:pic>
          <p:nvPicPr>
            <p:cNvPr id="297" name="object 29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7691" y="1344802"/>
              <a:ext cx="4876" cy="4063"/>
            </a:xfrm>
            <a:prstGeom prst="rect">
              <a:avLst/>
            </a:prstGeom>
          </p:spPr>
        </p:pic>
        <p:pic>
          <p:nvPicPr>
            <p:cNvPr id="298" name="object 29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1483" y="1344802"/>
              <a:ext cx="4800" cy="4063"/>
            </a:xfrm>
            <a:prstGeom prst="rect">
              <a:avLst/>
            </a:prstGeom>
          </p:spPr>
        </p:pic>
        <p:pic>
          <p:nvPicPr>
            <p:cNvPr id="299" name="object 29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5847" y="1344167"/>
              <a:ext cx="4064" cy="3683"/>
            </a:xfrm>
            <a:prstGeom prst="rect">
              <a:avLst/>
            </a:prstGeom>
          </p:spPr>
        </p:pic>
        <p:pic>
          <p:nvPicPr>
            <p:cNvPr id="300" name="object 30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9003" y="1342644"/>
              <a:ext cx="5587" cy="5460"/>
            </a:xfrm>
            <a:prstGeom prst="rect">
              <a:avLst/>
            </a:prstGeom>
          </p:spPr>
        </p:pic>
        <p:pic>
          <p:nvPicPr>
            <p:cNvPr id="301" name="object 30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42922" y="1343278"/>
              <a:ext cx="5461" cy="5461"/>
            </a:xfrm>
            <a:prstGeom prst="rect">
              <a:avLst/>
            </a:prstGeom>
          </p:spPr>
        </p:pic>
        <p:pic>
          <p:nvPicPr>
            <p:cNvPr id="302" name="object 30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6588" y="1342644"/>
              <a:ext cx="5461" cy="5460"/>
            </a:xfrm>
            <a:prstGeom prst="rect">
              <a:avLst/>
            </a:prstGeom>
          </p:spPr>
        </p:pic>
        <p:pic>
          <p:nvPicPr>
            <p:cNvPr id="303" name="object 30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70888" y="1342644"/>
              <a:ext cx="4825" cy="5460"/>
            </a:xfrm>
            <a:prstGeom prst="rect">
              <a:avLst/>
            </a:prstGeom>
          </p:spPr>
        </p:pic>
        <p:pic>
          <p:nvPicPr>
            <p:cNvPr id="304" name="object 30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85188" y="1342644"/>
              <a:ext cx="5461" cy="5460"/>
            </a:xfrm>
            <a:prstGeom prst="rect">
              <a:avLst/>
            </a:prstGeom>
          </p:spPr>
        </p:pic>
        <p:pic>
          <p:nvPicPr>
            <p:cNvPr id="305" name="object 30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9488" y="1342644"/>
              <a:ext cx="5461" cy="5460"/>
            </a:xfrm>
            <a:prstGeom prst="rect">
              <a:avLst/>
            </a:prstGeom>
          </p:spPr>
        </p:pic>
        <p:pic>
          <p:nvPicPr>
            <p:cNvPr id="306" name="object 30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09216" y="1339596"/>
              <a:ext cx="12191" cy="12191"/>
            </a:xfrm>
            <a:prstGeom prst="rect">
              <a:avLst/>
            </a:prstGeom>
          </p:spPr>
        </p:pic>
        <p:pic>
          <p:nvPicPr>
            <p:cNvPr id="307" name="object 30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20722" y="1336802"/>
              <a:ext cx="18795" cy="18161"/>
            </a:xfrm>
            <a:prstGeom prst="rect">
              <a:avLst/>
            </a:prstGeom>
          </p:spPr>
        </p:pic>
        <p:pic>
          <p:nvPicPr>
            <p:cNvPr id="308" name="object 30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36673" y="1339596"/>
              <a:ext cx="13207" cy="12191"/>
            </a:xfrm>
            <a:prstGeom prst="rect">
              <a:avLst/>
            </a:prstGeom>
          </p:spPr>
        </p:pic>
        <p:pic>
          <p:nvPicPr>
            <p:cNvPr id="309" name="object 30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53132" y="1341119"/>
              <a:ext cx="8000" cy="7874"/>
            </a:xfrm>
            <a:prstGeom prst="rect">
              <a:avLst/>
            </a:prstGeom>
          </p:spPr>
        </p:pic>
        <p:pic>
          <p:nvPicPr>
            <p:cNvPr id="310" name="object 3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65273" y="1339977"/>
              <a:ext cx="11937" cy="11937"/>
            </a:xfrm>
            <a:prstGeom prst="rect">
              <a:avLst/>
            </a:prstGeom>
          </p:spPr>
        </p:pic>
        <p:pic>
          <p:nvPicPr>
            <p:cNvPr id="311" name="object 3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77667" y="1338452"/>
              <a:ext cx="13462" cy="14477"/>
            </a:xfrm>
            <a:prstGeom prst="rect">
              <a:avLst/>
            </a:prstGeom>
          </p:spPr>
        </p:pic>
        <p:pic>
          <p:nvPicPr>
            <p:cNvPr id="312" name="object 3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93873" y="1341119"/>
              <a:ext cx="10540" cy="9778"/>
            </a:xfrm>
            <a:prstGeom prst="rect">
              <a:avLst/>
            </a:prstGeom>
          </p:spPr>
        </p:pic>
        <p:pic>
          <p:nvPicPr>
            <p:cNvPr id="313" name="object 3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06648" y="1339977"/>
              <a:ext cx="11937" cy="11937"/>
            </a:xfrm>
            <a:prstGeom prst="rect">
              <a:avLst/>
            </a:prstGeom>
          </p:spPr>
        </p:pic>
        <p:pic>
          <p:nvPicPr>
            <p:cNvPr id="314" name="object 3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20948" y="1339977"/>
              <a:ext cx="11937" cy="11937"/>
            </a:xfrm>
            <a:prstGeom prst="rect">
              <a:avLst/>
            </a:prstGeom>
          </p:spPr>
        </p:pic>
        <p:pic>
          <p:nvPicPr>
            <p:cNvPr id="315" name="object 3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36392" y="1341119"/>
              <a:ext cx="8508" cy="8508"/>
            </a:xfrm>
            <a:prstGeom prst="rect">
              <a:avLst/>
            </a:prstGeom>
          </p:spPr>
        </p:pic>
        <p:pic>
          <p:nvPicPr>
            <p:cNvPr id="316" name="object 3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50692" y="1341119"/>
              <a:ext cx="7873" cy="7874"/>
            </a:xfrm>
            <a:prstGeom prst="rect">
              <a:avLst/>
            </a:prstGeom>
          </p:spPr>
        </p:pic>
        <p:pic>
          <p:nvPicPr>
            <p:cNvPr id="317" name="object 3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64991" y="1343278"/>
              <a:ext cx="6731" cy="6731"/>
            </a:xfrm>
            <a:prstGeom prst="rect">
              <a:avLst/>
            </a:prstGeom>
          </p:spPr>
        </p:pic>
        <p:pic>
          <p:nvPicPr>
            <p:cNvPr id="318" name="object 3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9291" y="1342644"/>
              <a:ext cx="6096" cy="6095"/>
            </a:xfrm>
            <a:prstGeom prst="rect">
              <a:avLst/>
            </a:prstGeom>
          </p:spPr>
        </p:pic>
        <p:pic>
          <p:nvPicPr>
            <p:cNvPr id="319" name="object 3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93591" y="1342644"/>
              <a:ext cx="6096" cy="6095"/>
            </a:xfrm>
            <a:prstGeom prst="rect">
              <a:avLst/>
            </a:prstGeom>
          </p:spPr>
        </p:pic>
        <p:pic>
          <p:nvPicPr>
            <p:cNvPr id="320" name="object 3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04716" y="1341119"/>
              <a:ext cx="11175" cy="9778"/>
            </a:xfrm>
            <a:prstGeom prst="rect">
              <a:avLst/>
            </a:prstGeom>
          </p:spPr>
        </p:pic>
        <p:pic>
          <p:nvPicPr>
            <p:cNvPr id="321" name="object 3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17111" y="1338452"/>
              <a:ext cx="13970" cy="14477"/>
            </a:xfrm>
            <a:prstGeom prst="rect">
              <a:avLst/>
            </a:prstGeom>
          </p:spPr>
        </p:pic>
        <p:pic>
          <p:nvPicPr>
            <p:cNvPr id="322" name="object 3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4283" y="1456055"/>
              <a:ext cx="8229" cy="8128"/>
            </a:xfrm>
            <a:prstGeom prst="rect">
              <a:avLst/>
            </a:prstGeom>
          </p:spPr>
        </p:pic>
        <p:pic>
          <p:nvPicPr>
            <p:cNvPr id="323" name="object 323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851611" y="1449577"/>
              <a:ext cx="21374" cy="20700"/>
            </a:xfrm>
            <a:prstGeom prst="rect">
              <a:avLst/>
            </a:prstGeom>
          </p:spPr>
        </p:pic>
        <p:pic>
          <p:nvPicPr>
            <p:cNvPr id="324" name="object 3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3836" y="1456944"/>
              <a:ext cx="4876" cy="4825"/>
            </a:xfrm>
            <a:prstGeom prst="rect">
              <a:avLst/>
            </a:prstGeom>
          </p:spPr>
        </p:pic>
        <p:pic>
          <p:nvPicPr>
            <p:cNvPr id="325" name="object 3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8707" y="1458467"/>
              <a:ext cx="4800" cy="3683"/>
            </a:xfrm>
            <a:prstGeom prst="rect">
              <a:avLst/>
            </a:prstGeom>
          </p:spPr>
        </p:pic>
        <p:pic>
          <p:nvPicPr>
            <p:cNvPr id="326" name="object 3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2436" y="1457578"/>
              <a:ext cx="3657" cy="4063"/>
            </a:xfrm>
            <a:prstGeom prst="rect">
              <a:avLst/>
            </a:prstGeom>
          </p:spPr>
        </p:pic>
        <p:pic>
          <p:nvPicPr>
            <p:cNvPr id="327" name="object 3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5847" y="1457578"/>
              <a:ext cx="4064" cy="4063"/>
            </a:xfrm>
            <a:prstGeom prst="rect">
              <a:avLst/>
            </a:prstGeom>
          </p:spPr>
        </p:pic>
        <p:pic>
          <p:nvPicPr>
            <p:cNvPr id="328" name="object 3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6588" y="1456944"/>
              <a:ext cx="5461" cy="5460"/>
            </a:xfrm>
            <a:prstGeom prst="rect">
              <a:avLst/>
            </a:prstGeom>
          </p:spPr>
        </p:pic>
        <p:pic>
          <p:nvPicPr>
            <p:cNvPr id="329" name="object 3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70888" y="1456944"/>
              <a:ext cx="4825" cy="5460"/>
            </a:xfrm>
            <a:prstGeom prst="rect">
              <a:avLst/>
            </a:prstGeom>
          </p:spPr>
        </p:pic>
        <p:pic>
          <p:nvPicPr>
            <p:cNvPr id="330" name="object 3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85188" y="1456944"/>
              <a:ext cx="5461" cy="5460"/>
            </a:xfrm>
            <a:prstGeom prst="rect">
              <a:avLst/>
            </a:prstGeom>
          </p:spPr>
        </p:pic>
        <p:pic>
          <p:nvPicPr>
            <p:cNvPr id="331" name="object 3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8598" y="1456055"/>
              <a:ext cx="6731" cy="6731"/>
            </a:xfrm>
            <a:prstGeom prst="rect">
              <a:avLst/>
            </a:prstGeom>
          </p:spPr>
        </p:pic>
        <p:pic>
          <p:nvPicPr>
            <p:cNvPr id="332" name="object 3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11375" y="1455419"/>
              <a:ext cx="8127" cy="7874"/>
            </a:xfrm>
            <a:prstGeom prst="rect">
              <a:avLst/>
            </a:prstGeom>
          </p:spPr>
        </p:pic>
        <p:pic>
          <p:nvPicPr>
            <p:cNvPr id="333" name="object 33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24532" y="1455419"/>
              <a:ext cx="9779" cy="9143"/>
            </a:xfrm>
            <a:prstGeom prst="rect">
              <a:avLst/>
            </a:prstGeom>
          </p:spPr>
        </p:pic>
        <p:pic>
          <p:nvPicPr>
            <p:cNvPr id="334" name="object 3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39975" y="1456944"/>
              <a:ext cx="7493" cy="6095"/>
            </a:xfrm>
            <a:prstGeom prst="rect">
              <a:avLst/>
            </a:prstGeom>
          </p:spPr>
        </p:pic>
        <p:pic>
          <p:nvPicPr>
            <p:cNvPr id="335" name="object 33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54275" y="1456944"/>
              <a:ext cx="6731" cy="5460"/>
            </a:xfrm>
            <a:prstGeom prst="rect">
              <a:avLst/>
            </a:prstGeom>
          </p:spPr>
        </p:pic>
        <p:pic>
          <p:nvPicPr>
            <p:cNvPr id="336" name="object 33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67051" y="1456055"/>
              <a:ext cx="8128" cy="8128"/>
            </a:xfrm>
            <a:prstGeom prst="rect">
              <a:avLst/>
            </a:prstGeom>
          </p:spPr>
        </p:pic>
        <p:pic>
          <p:nvPicPr>
            <p:cNvPr id="337" name="object 33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78048" y="1453896"/>
              <a:ext cx="13207" cy="12191"/>
            </a:xfrm>
            <a:prstGeom prst="rect">
              <a:avLst/>
            </a:prstGeom>
          </p:spPr>
        </p:pic>
        <p:pic>
          <p:nvPicPr>
            <p:cNvPr id="338" name="object 33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92348" y="1452752"/>
              <a:ext cx="13207" cy="13208"/>
            </a:xfrm>
            <a:prstGeom prst="rect">
              <a:avLst/>
            </a:prstGeom>
          </p:spPr>
        </p:pic>
        <p:pic>
          <p:nvPicPr>
            <p:cNvPr id="339" name="object 33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05125" y="1452752"/>
              <a:ext cx="14477" cy="14477"/>
            </a:xfrm>
            <a:prstGeom prst="rect">
              <a:avLst/>
            </a:prstGeom>
          </p:spPr>
        </p:pic>
        <p:pic>
          <p:nvPicPr>
            <p:cNvPr id="340" name="object 34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23616" y="1456055"/>
              <a:ext cx="7365" cy="8128"/>
            </a:xfrm>
            <a:prstGeom prst="rect">
              <a:avLst/>
            </a:prstGeom>
          </p:spPr>
        </p:pic>
        <p:pic>
          <p:nvPicPr>
            <p:cNvPr id="341" name="object 34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37916" y="1456944"/>
              <a:ext cx="6095" cy="6095"/>
            </a:xfrm>
            <a:prstGeom prst="rect">
              <a:avLst/>
            </a:prstGeom>
          </p:spPr>
        </p:pic>
        <p:pic>
          <p:nvPicPr>
            <p:cNvPr id="342" name="object 34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52215" y="1456055"/>
              <a:ext cx="6096" cy="6731"/>
            </a:xfrm>
            <a:prstGeom prst="rect">
              <a:avLst/>
            </a:prstGeom>
          </p:spPr>
        </p:pic>
        <p:pic>
          <p:nvPicPr>
            <p:cNvPr id="343" name="object 34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64991" y="1456944"/>
              <a:ext cx="5461" cy="5460"/>
            </a:xfrm>
            <a:prstGeom prst="rect">
              <a:avLst/>
            </a:prstGeom>
          </p:spPr>
        </p:pic>
        <p:pic>
          <p:nvPicPr>
            <p:cNvPr id="344" name="object 34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9419" y="1456944"/>
              <a:ext cx="6730" cy="5460"/>
            </a:xfrm>
            <a:prstGeom prst="rect">
              <a:avLst/>
            </a:prstGeom>
          </p:spPr>
        </p:pic>
        <p:pic>
          <p:nvPicPr>
            <p:cNvPr id="345" name="object 34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93591" y="1456944"/>
              <a:ext cx="5461" cy="5460"/>
            </a:xfrm>
            <a:prstGeom prst="rect">
              <a:avLst/>
            </a:prstGeom>
          </p:spPr>
        </p:pic>
        <p:pic>
          <p:nvPicPr>
            <p:cNvPr id="346" name="object 34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19144" y="1455419"/>
              <a:ext cx="10286" cy="9143"/>
            </a:xfrm>
            <a:prstGeom prst="rect">
              <a:avLst/>
            </a:prstGeom>
          </p:spPr>
        </p:pic>
        <p:pic>
          <p:nvPicPr>
            <p:cNvPr id="347" name="object 34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07891" y="1456944"/>
              <a:ext cx="5461" cy="5460"/>
            </a:xfrm>
            <a:prstGeom prst="rect">
              <a:avLst/>
            </a:prstGeom>
          </p:spPr>
        </p:pic>
        <p:pic>
          <p:nvPicPr>
            <p:cNvPr id="348" name="object 34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4283" y="1569719"/>
              <a:ext cx="8915" cy="7365"/>
            </a:xfrm>
            <a:prstGeom prst="rect">
              <a:avLst/>
            </a:prstGeom>
          </p:spPr>
        </p:pic>
        <p:pic>
          <p:nvPicPr>
            <p:cNvPr id="349" name="object 34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1060" y="1571878"/>
              <a:ext cx="3657" cy="4063"/>
            </a:xfrm>
            <a:prstGeom prst="rect">
              <a:avLst/>
            </a:prstGeom>
          </p:spPr>
        </p:pic>
        <p:pic>
          <p:nvPicPr>
            <p:cNvPr id="350" name="object 35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3836" y="1570355"/>
              <a:ext cx="4876" cy="6731"/>
            </a:xfrm>
            <a:prstGeom prst="rect">
              <a:avLst/>
            </a:prstGeom>
          </p:spPr>
        </p:pic>
        <p:pic>
          <p:nvPicPr>
            <p:cNvPr id="351" name="object 35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7691" y="1571244"/>
              <a:ext cx="4876" cy="4317"/>
            </a:xfrm>
            <a:prstGeom prst="rect">
              <a:avLst/>
            </a:prstGeom>
          </p:spPr>
        </p:pic>
        <p:pic>
          <p:nvPicPr>
            <p:cNvPr id="352" name="object 35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5847" y="1571878"/>
              <a:ext cx="4064" cy="4063"/>
            </a:xfrm>
            <a:prstGeom prst="rect">
              <a:avLst/>
            </a:prstGeom>
          </p:spPr>
        </p:pic>
        <p:pic>
          <p:nvPicPr>
            <p:cNvPr id="353" name="object 35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2436" y="1571878"/>
              <a:ext cx="3657" cy="4063"/>
            </a:xfrm>
            <a:prstGeom prst="rect">
              <a:avLst/>
            </a:prstGeom>
          </p:spPr>
        </p:pic>
        <p:pic>
          <p:nvPicPr>
            <p:cNvPr id="354" name="object 35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70888" y="1569719"/>
              <a:ext cx="4825" cy="6095"/>
            </a:xfrm>
            <a:prstGeom prst="rect">
              <a:avLst/>
            </a:prstGeom>
          </p:spPr>
        </p:pic>
        <p:pic>
          <p:nvPicPr>
            <p:cNvPr id="355" name="object 35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84298" y="1570355"/>
              <a:ext cx="6731" cy="6731"/>
            </a:xfrm>
            <a:prstGeom prst="rect">
              <a:avLst/>
            </a:prstGeom>
          </p:spPr>
        </p:pic>
        <p:pic>
          <p:nvPicPr>
            <p:cNvPr id="356" name="object 35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7964" y="1569719"/>
              <a:ext cx="7366" cy="7365"/>
            </a:xfrm>
            <a:prstGeom prst="rect">
              <a:avLst/>
            </a:prstGeom>
          </p:spPr>
        </p:pic>
        <p:pic>
          <p:nvPicPr>
            <p:cNvPr id="357" name="object 35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09216" y="1567052"/>
              <a:ext cx="12191" cy="13208"/>
            </a:xfrm>
            <a:prstGeom prst="rect">
              <a:avLst/>
            </a:prstGeom>
          </p:spPr>
        </p:pic>
        <p:pic>
          <p:nvPicPr>
            <p:cNvPr id="358" name="object 35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21738" y="1567052"/>
              <a:ext cx="15239" cy="14477"/>
            </a:xfrm>
            <a:prstGeom prst="rect">
              <a:avLst/>
            </a:prstGeom>
          </p:spPr>
        </p:pic>
        <p:pic>
          <p:nvPicPr>
            <p:cNvPr id="359" name="object 35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39975" y="1570355"/>
              <a:ext cx="7493" cy="6731"/>
            </a:xfrm>
            <a:prstGeom prst="rect">
              <a:avLst/>
            </a:prstGeom>
          </p:spPr>
        </p:pic>
        <p:pic>
          <p:nvPicPr>
            <p:cNvPr id="360" name="object 36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52751" y="1569719"/>
              <a:ext cx="9525" cy="8508"/>
            </a:xfrm>
            <a:prstGeom prst="rect">
              <a:avLst/>
            </a:prstGeom>
          </p:spPr>
        </p:pic>
        <p:pic>
          <p:nvPicPr>
            <p:cNvPr id="361" name="object 36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65273" y="1567052"/>
              <a:ext cx="11937" cy="13208"/>
            </a:xfrm>
            <a:prstGeom prst="rect">
              <a:avLst/>
            </a:prstGeom>
          </p:spPr>
        </p:pic>
        <p:pic>
          <p:nvPicPr>
            <p:cNvPr id="362" name="object 36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80716" y="1569719"/>
              <a:ext cx="8508" cy="8508"/>
            </a:xfrm>
            <a:prstGeom prst="rect">
              <a:avLst/>
            </a:prstGeom>
          </p:spPr>
        </p:pic>
        <p:pic>
          <p:nvPicPr>
            <p:cNvPr id="363" name="object 36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95651" y="1569719"/>
              <a:ext cx="6731" cy="6095"/>
            </a:xfrm>
            <a:prstGeom prst="rect">
              <a:avLst/>
            </a:prstGeom>
          </p:spPr>
        </p:pic>
        <p:pic>
          <p:nvPicPr>
            <p:cNvPr id="364" name="object 36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10839" y="1571878"/>
              <a:ext cx="3683" cy="4063"/>
            </a:xfrm>
            <a:prstGeom prst="rect">
              <a:avLst/>
            </a:prstGeom>
          </p:spPr>
        </p:pic>
        <p:pic>
          <p:nvPicPr>
            <p:cNvPr id="365" name="object 36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38551" y="1571878"/>
              <a:ext cx="4063" cy="4063"/>
            </a:xfrm>
            <a:prstGeom prst="rect">
              <a:avLst/>
            </a:prstGeom>
          </p:spPr>
        </p:pic>
        <p:pic>
          <p:nvPicPr>
            <p:cNvPr id="366" name="object 36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52851" y="1571878"/>
              <a:ext cx="4063" cy="4063"/>
            </a:xfrm>
            <a:prstGeom prst="rect">
              <a:avLst/>
            </a:prstGeom>
          </p:spPr>
        </p:pic>
        <p:pic>
          <p:nvPicPr>
            <p:cNvPr id="367" name="object 36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64991" y="1569719"/>
              <a:ext cx="5461" cy="6095"/>
            </a:xfrm>
            <a:prstGeom prst="rect">
              <a:avLst/>
            </a:prstGeom>
          </p:spPr>
        </p:pic>
        <p:pic>
          <p:nvPicPr>
            <p:cNvPr id="368" name="object 36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9419" y="1569719"/>
              <a:ext cx="6730" cy="6095"/>
            </a:xfrm>
            <a:prstGeom prst="rect">
              <a:avLst/>
            </a:prstGeom>
          </p:spPr>
        </p:pic>
        <p:pic>
          <p:nvPicPr>
            <p:cNvPr id="369" name="object 36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93591" y="1569719"/>
              <a:ext cx="5461" cy="6095"/>
            </a:xfrm>
            <a:prstGeom prst="rect">
              <a:avLst/>
            </a:prstGeom>
          </p:spPr>
        </p:pic>
        <p:pic>
          <p:nvPicPr>
            <p:cNvPr id="370" name="object 37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07891" y="1570355"/>
              <a:ext cx="6096" cy="6731"/>
            </a:xfrm>
            <a:prstGeom prst="rect">
              <a:avLst/>
            </a:prstGeom>
          </p:spPr>
        </p:pic>
        <p:pic>
          <p:nvPicPr>
            <p:cNvPr id="371" name="object 37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20667" y="1569719"/>
              <a:ext cx="7366" cy="7365"/>
            </a:xfrm>
            <a:prstGeom prst="rect">
              <a:avLst/>
            </a:prstGeom>
          </p:spPr>
        </p:pic>
        <p:pic>
          <p:nvPicPr>
            <p:cNvPr id="372" name="object 37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1060" y="1685544"/>
              <a:ext cx="3657" cy="3682"/>
            </a:xfrm>
            <a:prstGeom prst="rect">
              <a:avLst/>
            </a:prstGeom>
          </p:spPr>
        </p:pic>
        <p:pic>
          <p:nvPicPr>
            <p:cNvPr id="373" name="object 37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3836" y="1684654"/>
              <a:ext cx="4876" cy="6096"/>
            </a:xfrm>
            <a:prstGeom prst="rect">
              <a:avLst/>
            </a:prstGeom>
          </p:spPr>
        </p:pic>
        <p:pic>
          <p:nvPicPr>
            <p:cNvPr id="374" name="object 37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7691" y="1685544"/>
              <a:ext cx="4876" cy="4317"/>
            </a:xfrm>
            <a:prstGeom prst="rect">
              <a:avLst/>
            </a:prstGeom>
          </p:spPr>
        </p:pic>
        <p:pic>
          <p:nvPicPr>
            <p:cNvPr id="375" name="object 37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84298" y="1684654"/>
              <a:ext cx="7493" cy="6731"/>
            </a:xfrm>
            <a:prstGeom prst="rect">
              <a:avLst/>
            </a:prstGeom>
          </p:spPr>
        </p:pic>
        <p:pic>
          <p:nvPicPr>
            <p:cNvPr id="376" name="object 37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7964" y="1684020"/>
              <a:ext cx="7366" cy="7365"/>
            </a:xfrm>
            <a:prstGeom prst="rect">
              <a:avLst/>
            </a:prstGeom>
          </p:spPr>
        </p:pic>
        <p:pic>
          <p:nvPicPr>
            <p:cNvPr id="377" name="object 37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12898" y="1684654"/>
              <a:ext cx="5461" cy="5461"/>
            </a:xfrm>
            <a:prstGeom prst="rect">
              <a:avLst/>
            </a:prstGeom>
          </p:spPr>
        </p:pic>
        <p:pic>
          <p:nvPicPr>
            <p:cNvPr id="378" name="object 37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26564" y="1684654"/>
              <a:ext cx="6731" cy="6731"/>
            </a:xfrm>
            <a:prstGeom prst="rect">
              <a:avLst/>
            </a:prstGeom>
          </p:spPr>
        </p:pic>
        <p:pic>
          <p:nvPicPr>
            <p:cNvPr id="379" name="object 37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80815" y="1684654"/>
              <a:ext cx="4825" cy="5461"/>
            </a:xfrm>
            <a:prstGeom prst="rect">
              <a:avLst/>
            </a:prstGeom>
          </p:spPr>
        </p:pic>
        <p:pic>
          <p:nvPicPr>
            <p:cNvPr id="380" name="object 38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93591" y="1684020"/>
              <a:ext cx="6096" cy="6095"/>
            </a:xfrm>
            <a:prstGeom prst="rect">
              <a:avLst/>
            </a:prstGeom>
          </p:spPr>
        </p:pic>
        <p:pic>
          <p:nvPicPr>
            <p:cNvPr id="381" name="object 38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07891" y="1685544"/>
              <a:ext cx="4318" cy="4317"/>
            </a:xfrm>
            <a:prstGeom prst="rect">
              <a:avLst/>
            </a:prstGeom>
          </p:spPr>
        </p:pic>
        <p:pic>
          <p:nvPicPr>
            <p:cNvPr id="382" name="object 38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23334" y="1686179"/>
              <a:ext cx="3048" cy="3301"/>
            </a:xfrm>
            <a:prstGeom prst="rect">
              <a:avLst/>
            </a:prstGeom>
          </p:spPr>
        </p:pic>
        <p:pic>
          <p:nvPicPr>
            <p:cNvPr id="383" name="object 38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1060" y="1799844"/>
              <a:ext cx="3657" cy="3682"/>
            </a:xfrm>
            <a:prstGeom prst="rect">
              <a:avLst/>
            </a:prstGeom>
          </p:spPr>
        </p:pic>
        <p:pic>
          <p:nvPicPr>
            <p:cNvPr id="384" name="object 38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85188" y="1798954"/>
              <a:ext cx="4825" cy="5461"/>
            </a:xfrm>
            <a:prstGeom prst="rect">
              <a:avLst/>
            </a:prstGeom>
          </p:spPr>
        </p:pic>
        <p:pic>
          <p:nvPicPr>
            <p:cNvPr id="385" name="object 38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71523" y="1799844"/>
              <a:ext cx="4063" cy="3682"/>
            </a:xfrm>
            <a:prstGeom prst="rect">
              <a:avLst/>
            </a:prstGeom>
          </p:spPr>
        </p:pic>
        <p:pic>
          <p:nvPicPr>
            <p:cNvPr id="386" name="object 38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38197" y="1796795"/>
              <a:ext cx="10540" cy="9778"/>
            </a:xfrm>
            <a:prstGeom prst="rect">
              <a:avLst/>
            </a:prstGeom>
          </p:spPr>
        </p:pic>
        <p:pic>
          <p:nvPicPr>
            <p:cNvPr id="387" name="object 38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1060" y="1913254"/>
              <a:ext cx="3657" cy="4064"/>
            </a:xfrm>
            <a:prstGeom prst="rect">
              <a:avLst/>
            </a:prstGeom>
          </p:spPr>
        </p:pic>
        <p:pic>
          <p:nvPicPr>
            <p:cNvPr id="388" name="object 38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8111" y="1913254"/>
              <a:ext cx="3682" cy="4064"/>
            </a:xfrm>
            <a:prstGeom prst="rect">
              <a:avLst/>
            </a:prstGeom>
          </p:spPr>
        </p:pic>
        <p:pic>
          <p:nvPicPr>
            <p:cNvPr id="389" name="object 38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55798" y="1913254"/>
              <a:ext cx="4063" cy="4064"/>
            </a:xfrm>
            <a:prstGeom prst="rect">
              <a:avLst/>
            </a:prstGeom>
          </p:spPr>
        </p:pic>
        <p:pic>
          <p:nvPicPr>
            <p:cNvPr id="390" name="object 39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44447" y="2027554"/>
              <a:ext cx="3302" cy="3302"/>
            </a:xfrm>
            <a:prstGeom prst="rect">
              <a:avLst/>
            </a:prstGeom>
          </p:spPr>
        </p:pic>
        <p:pic>
          <p:nvPicPr>
            <p:cNvPr id="391" name="object 391"/>
            <p:cNvPicPr/>
            <p:nvPr/>
          </p:nvPicPr>
          <p:blipFill>
            <a:blip r:embed="rId93" cstate="print"/>
            <a:stretch>
              <a:fillRect/>
            </a:stretch>
          </p:blipFill>
          <p:spPr>
            <a:xfrm>
              <a:off x="6254496" y="0"/>
              <a:ext cx="5937504" cy="6857998"/>
            </a:xfrm>
            <a:prstGeom prst="rect">
              <a:avLst/>
            </a:prstGeom>
          </p:spPr>
        </p:pic>
        <p:pic>
          <p:nvPicPr>
            <p:cNvPr id="392" name="object 392"/>
            <p:cNvPicPr/>
            <p:nvPr/>
          </p:nvPicPr>
          <p:blipFill>
            <a:blip r:embed="rId94" cstate="print"/>
            <a:stretch>
              <a:fillRect/>
            </a:stretch>
          </p:blipFill>
          <p:spPr>
            <a:xfrm>
              <a:off x="610362" y="4114800"/>
              <a:ext cx="5488940" cy="22860"/>
            </a:xfrm>
            <a:prstGeom prst="rect">
              <a:avLst/>
            </a:prstGeom>
          </p:spPr>
        </p:pic>
        <p:pic>
          <p:nvPicPr>
            <p:cNvPr id="394" name="object 394"/>
            <p:cNvPicPr/>
            <p:nvPr/>
          </p:nvPicPr>
          <p:blipFill>
            <a:blip r:embed="rId95" cstate="print"/>
            <a:stretch>
              <a:fillRect/>
            </a:stretch>
          </p:blipFill>
          <p:spPr>
            <a:xfrm>
              <a:off x="534923" y="2115311"/>
              <a:ext cx="1647444" cy="996696"/>
            </a:xfrm>
            <a:prstGeom prst="rect">
              <a:avLst/>
            </a:prstGeom>
          </p:spPr>
        </p:pic>
        <p:pic>
          <p:nvPicPr>
            <p:cNvPr id="395" name="object 395"/>
            <p:cNvPicPr/>
            <p:nvPr/>
          </p:nvPicPr>
          <p:blipFill>
            <a:blip r:embed="rId96" cstate="print"/>
            <a:stretch>
              <a:fillRect/>
            </a:stretch>
          </p:blipFill>
          <p:spPr>
            <a:xfrm>
              <a:off x="684072" y="3386328"/>
              <a:ext cx="1012901" cy="555117"/>
            </a:xfrm>
            <a:prstGeom prst="rect">
              <a:avLst/>
            </a:prstGeom>
          </p:spPr>
        </p:pic>
        <p:pic>
          <p:nvPicPr>
            <p:cNvPr id="396" name="object 396"/>
            <p:cNvPicPr/>
            <p:nvPr/>
          </p:nvPicPr>
          <p:blipFill>
            <a:blip r:embed="rId97" cstate="print"/>
            <a:stretch>
              <a:fillRect/>
            </a:stretch>
          </p:blipFill>
          <p:spPr>
            <a:xfrm>
              <a:off x="1887982" y="3393694"/>
              <a:ext cx="1291717" cy="421258"/>
            </a:xfrm>
            <a:prstGeom prst="rect">
              <a:avLst/>
            </a:prstGeom>
          </p:spPr>
        </p:pic>
        <p:pic>
          <p:nvPicPr>
            <p:cNvPr id="397" name="object 397"/>
            <p:cNvPicPr/>
            <p:nvPr/>
          </p:nvPicPr>
          <p:blipFill>
            <a:blip r:embed="rId98" cstate="print"/>
            <a:stretch>
              <a:fillRect/>
            </a:stretch>
          </p:blipFill>
          <p:spPr>
            <a:xfrm>
              <a:off x="4716907" y="3652063"/>
              <a:ext cx="314617" cy="36015"/>
            </a:xfrm>
            <a:prstGeom prst="rect">
              <a:avLst/>
            </a:prstGeom>
          </p:spPr>
        </p:pic>
        <p:pic>
          <p:nvPicPr>
            <p:cNvPr id="398" name="object 398"/>
            <p:cNvPicPr/>
            <p:nvPr/>
          </p:nvPicPr>
          <p:blipFill>
            <a:blip r:embed="rId99" cstate="print"/>
            <a:stretch>
              <a:fillRect/>
            </a:stretch>
          </p:blipFill>
          <p:spPr>
            <a:xfrm>
              <a:off x="3356990" y="3407409"/>
              <a:ext cx="1202563" cy="412876"/>
            </a:xfrm>
            <a:prstGeom prst="rect">
              <a:avLst/>
            </a:prstGeom>
          </p:spPr>
        </p:pic>
        <p:pic>
          <p:nvPicPr>
            <p:cNvPr id="399" name="object 399"/>
            <p:cNvPicPr/>
            <p:nvPr/>
          </p:nvPicPr>
          <p:blipFill>
            <a:blip r:embed="rId100" cstate="print"/>
            <a:stretch>
              <a:fillRect/>
            </a:stretch>
          </p:blipFill>
          <p:spPr>
            <a:xfrm>
              <a:off x="5203952" y="3393694"/>
              <a:ext cx="1117981" cy="426846"/>
            </a:xfrm>
            <a:prstGeom prst="rect">
              <a:avLst/>
            </a:prstGeom>
          </p:spPr>
        </p:pic>
        <p:pic>
          <p:nvPicPr>
            <p:cNvPr id="400" name="object 400"/>
            <p:cNvPicPr/>
            <p:nvPr/>
          </p:nvPicPr>
          <p:blipFill>
            <a:blip r:embed="rId101" cstate="print"/>
            <a:stretch>
              <a:fillRect/>
            </a:stretch>
          </p:blipFill>
          <p:spPr>
            <a:xfrm>
              <a:off x="6496558" y="3386328"/>
              <a:ext cx="1289558" cy="554228"/>
            </a:xfrm>
            <a:prstGeom prst="rect">
              <a:avLst/>
            </a:prstGeom>
          </p:spPr>
        </p:pic>
        <p:pic>
          <p:nvPicPr>
            <p:cNvPr id="401" name="object 401"/>
            <p:cNvPicPr/>
            <p:nvPr/>
          </p:nvPicPr>
          <p:blipFill>
            <a:blip r:embed="rId102" cstate="print"/>
            <a:stretch>
              <a:fillRect/>
            </a:stretch>
          </p:blipFill>
          <p:spPr>
            <a:xfrm>
              <a:off x="7964678" y="3267836"/>
              <a:ext cx="555371" cy="551561"/>
            </a:xfrm>
            <a:prstGeom prst="rect">
              <a:avLst/>
            </a:prstGeom>
          </p:spPr>
        </p:pic>
        <p:pic>
          <p:nvPicPr>
            <p:cNvPr id="402" name="object 402"/>
            <p:cNvPicPr/>
            <p:nvPr/>
          </p:nvPicPr>
          <p:blipFill>
            <a:blip r:embed="rId103" cstate="print"/>
            <a:stretch>
              <a:fillRect/>
            </a:stretch>
          </p:blipFill>
          <p:spPr>
            <a:xfrm>
              <a:off x="8692515" y="3407409"/>
              <a:ext cx="1202562" cy="4128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14721" y="349072"/>
            <a:ext cx="26720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Java</a:t>
            </a:r>
            <a:r>
              <a:rPr spc="-60" dirty="0"/>
              <a:t> </a:t>
            </a:r>
            <a:r>
              <a:rPr dirty="0"/>
              <a:t>IDE</a:t>
            </a:r>
            <a:r>
              <a:rPr spc="-85" dirty="0"/>
              <a:t> </a:t>
            </a:r>
            <a:r>
              <a:rPr spc="-60" dirty="0"/>
              <a:t>Tools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922886" y="6595154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252525"/>
                </a:solidFill>
                <a:latin typeface="Microsoft Sans Serif"/>
                <a:cs typeface="Microsoft Sans Serif"/>
              </a:rPr>
              <a:t>10</a:t>
            </a:fld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264435"/>
            <a:ext cx="4234180" cy="3653564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JCreator</a:t>
            </a:r>
            <a:endParaRPr sz="28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Forte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by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Sun</a:t>
            </a:r>
            <a:r>
              <a:rPr sz="2800" spc="-3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MicroSystems</a:t>
            </a:r>
            <a:endParaRPr sz="28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Eclipse</a:t>
            </a:r>
            <a:endParaRPr sz="28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Netbean</a:t>
            </a:r>
            <a:endParaRPr sz="28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2800" spc="-35" dirty="0">
                <a:solidFill>
                  <a:srgbClr val="36365C"/>
                </a:solidFill>
                <a:latin typeface="Times New Roman"/>
                <a:cs typeface="Times New Roman"/>
              </a:rPr>
              <a:t>WebGain</a:t>
            </a:r>
            <a:r>
              <a:rPr sz="2800" spc="-5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Café</a:t>
            </a:r>
            <a:endParaRPr sz="28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IBM</a:t>
            </a:r>
            <a:r>
              <a:rPr sz="2800" spc="-3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75" dirty="0">
                <a:solidFill>
                  <a:srgbClr val="36365C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i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su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al</a:t>
            </a:r>
            <a:r>
              <a:rPr sz="2800" spc="-16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Age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fo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r</a:t>
            </a:r>
            <a:r>
              <a:rPr sz="2800" spc="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 smtClean="0">
                <a:solidFill>
                  <a:srgbClr val="36365C"/>
                </a:solidFill>
                <a:latin typeface="Times New Roman"/>
                <a:cs typeface="Times New Roman"/>
              </a:rPr>
              <a:t>Ja</a:t>
            </a:r>
            <a:r>
              <a:rPr sz="2800" dirty="0" smtClean="0">
                <a:solidFill>
                  <a:srgbClr val="36365C"/>
                </a:solidFill>
                <a:latin typeface="Times New Roman"/>
                <a:cs typeface="Times New Roman"/>
              </a:rPr>
              <a:t>v</a:t>
            </a:r>
            <a:r>
              <a:rPr sz="2800" spc="-5" dirty="0" smtClean="0">
                <a:solidFill>
                  <a:srgbClr val="36365C"/>
                </a:solidFill>
                <a:latin typeface="Times New Roman"/>
                <a:cs typeface="Times New Roman"/>
              </a:rPr>
              <a:t>a</a:t>
            </a:r>
            <a:endParaRPr lang="en-US" sz="2800" spc="-5" dirty="0" smtClean="0">
              <a:solidFill>
                <a:srgbClr val="36365C"/>
              </a:solidFill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lang="en-US" sz="2800" spc="-5" dirty="0" err="1" smtClean="0">
                <a:solidFill>
                  <a:srgbClr val="36365C"/>
                </a:solidFill>
                <a:latin typeface="Times New Roman"/>
                <a:cs typeface="Times New Roman"/>
              </a:rPr>
              <a:t>Intellij</a:t>
            </a:r>
            <a:endParaRPr lang="en-US" sz="2800" spc="-5" dirty="0" smtClean="0">
              <a:solidFill>
                <a:srgbClr val="36365C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2221" y="349072"/>
            <a:ext cx="45764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Bắt</a:t>
            </a:r>
            <a:r>
              <a:rPr spc="-20" dirty="0"/>
              <a:t> </a:t>
            </a:r>
            <a:r>
              <a:rPr dirty="0"/>
              <a:t>đầu</a:t>
            </a:r>
            <a:r>
              <a:rPr spc="-40" dirty="0"/>
              <a:t> </a:t>
            </a:r>
            <a:r>
              <a:rPr dirty="0"/>
              <a:t>với</a:t>
            </a:r>
            <a:r>
              <a:rPr spc="-15" dirty="0"/>
              <a:t> </a:t>
            </a:r>
            <a:r>
              <a:rPr dirty="0"/>
              <a:t>lập</a:t>
            </a:r>
            <a:r>
              <a:rPr spc="-25" dirty="0"/>
              <a:t> </a:t>
            </a:r>
            <a:r>
              <a:rPr dirty="0"/>
              <a:t>trình</a:t>
            </a:r>
            <a:r>
              <a:rPr spc="-30" dirty="0"/>
              <a:t> </a:t>
            </a:r>
            <a:r>
              <a:rPr dirty="0"/>
              <a:t>Java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922886" y="6595154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252525"/>
                </a:solidFill>
                <a:latin typeface="Microsoft Sans Serif"/>
                <a:cs typeface="Microsoft Sans Serif"/>
              </a:rPr>
              <a:t>11</a:t>
            </a:fld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4507" y="1313021"/>
            <a:ext cx="4819015" cy="1818005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440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Một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chương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trình Java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đơn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giản</a:t>
            </a:r>
            <a:endParaRPr sz="2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345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Biên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dịch</a:t>
            </a:r>
            <a:r>
              <a:rPr sz="2800" spc="-2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chương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trình</a:t>
            </a:r>
            <a:endParaRPr sz="2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345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Chạy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chương</a:t>
            </a:r>
            <a:r>
              <a:rPr sz="2800" spc="-3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trình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1677" y="349072"/>
            <a:ext cx="56775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Một</a:t>
            </a:r>
            <a:r>
              <a:rPr spc="-15" dirty="0"/>
              <a:t> </a:t>
            </a:r>
            <a:r>
              <a:rPr dirty="0"/>
              <a:t>chương</a:t>
            </a:r>
            <a:r>
              <a:rPr spc="-20" dirty="0"/>
              <a:t> </a:t>
            </a:r>
            <a:r>
              <a:rPr dirty="0"/>
              <a:t>trình</a:t>
            </a:r>
            <a:r>
              <a:rPr spc="-40" dirty="0"/>
              <a:t> </a:t>
            </a:r>
            <a:r>
              <a:rPr dirty="0"/>
              <a:t>Java</a:t>
            </a:r>
            <a:r>
              <a:rPr spc="-35" dirty="0"/>
              <a:t> </a:t>
            </a:r>
            <a:r>
              <a:rPr dirty="0"/>
              <a:t>đơn</a:t>
            </a:r>
            <a:r>
              <a:rPr spc="-20" dirty="0"/>
              <a:t> </a:t>
            </a:r>
            <a:r>
              <a:rPr dirty="0"/>
              <a:t>giản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4507" y="1328699"/>
            <a:ext cx="6522084" cy="3354704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b="1" u="heavy" spc="-5" dirty="0">
                <a:solidFill>
                  <a:srgbClr val="36365C"/>
                </a:solidFill>
                <a:uFill>
                  <a:solidFill>
                    <a:srgbClr val="36365C"/>
                  </a:solidFill>
                </a:uFill>
                <a:latin typeface="Times New Roman"/>
                <a:cs typeface="Times New Roman"/>
              </a:rPr>
              <a:t>Ví</a:t>
            </a:r>
            <a:r>
              <a:rPr sz="2800" b="1" u="heavy" spc="-20" dirty="0">
                <a:solidFill>
                  <a:srgbClr val="36365C"/>
                </a:solidFill>
                <a:uFill>
                  <a:solidFill>
                    <a:srgbClr val="36365C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u="heavy" dirty="0">
                <a:solidFill>
                  <a:srgbClr val="36365C"/>
                </a:solidFill>
                <a:uFill>
                  <a:solidFill>
                    <a:srgbClr val="36365C"/>
                  </a:solidFill>
                </a:uFill>
                <a:latin typeface="Times New Roman"/>
                <a:cs typeface="Times New Roman"/>
              </a:rPr>
              <a:t>dụ</a:t>
            </a:r>
            <a:r>
              <a:rPr sz="2800" b="1" u="heavy" spc="-25" dirty="0">
                <a:solidFill>
                  <a:srgbClr val="36365C"/>
                </a:solidFill>
                <a:uFill>
                  <a:solidFill>
                    <a:srgbClr val="36365C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u="heavy" spc="-5" dirty="0">
                <a:solidFill>
                  <a:srgbClr val="36365C"/>
                </a:solidFill>
                <a:uFill>
                  <a:solidFill>
                    <a:srgbClr val="36365C"/>
                  </a:solidFill>
                </a:uFill>
                <a:latin typeface="Times New Roman"/>
                <a:cs typeface="Times New Roman"/>
              </a:rPr>
              <a:t>1.1</a:t>
            </a:r>
            <a:endParaRPr sz="2800" dirty="0">
              <a:latin typeface="Times New Roman"/>
              <a:cs typeface="Times New Roman"/>
            </a:endParaRPr>
          </a:p>
          <a:p>
            <a:pPr marL="12700" marR="424815">
              <a:lnSpc>
                <a:spcPts val="3020"/>
              </a:lnSpc>
              <a:spcBef>
                <a:spcPts val="1055"/>
              </a:spcBef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// Chương trình in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dòng: </a:t>
            </a:r>
            <a:r>
              <a:rPr sz="2800" spc="-40" dirty="0">
                <a:solidFill>
                  <a:srgbClr val="36365C"/>
                </a:solidFill>
                <a:latin typeface="Times New Roman"/>
                <a:cs typeface="Times New Roman"/>
              </a:rPr>
              <a:t>Welcome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to Java! </a:t>
            </a:r>
            <a:r>
              <a:rPr sz="2800" spc="-68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package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ch01;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ts val="2815"/>
              </a:lnSpc>
            </a:pP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public</a:t>
            </a:r>
            <a:r>
              <a:rPr sz="2800" spc="-4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class</a:t>
            </a:r>
            <a:r>
              <a:rPr sz="2800" spc="-7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40" dirty="0">
                <a:solidFill>
                  <a:srgbClr val="36365C"/>
                </a:solidFill>
                <a:latin typeface="Times New Roman"/>
                <a:cs typeface="Times New Roman"/>
              </a:rPr>
              <a:t>Welcome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{</a:t>
            </a:r>
            <a:endParaRPr sz="2800" dirty="0">
              <a:latin typeface="Times New Roman"/>
              <a:cs typeface="Times New Roman"/>
            </a:endParaRPr>
          </a:p>
          <a:p>
            <a:pPr marL="724535" marR="5080" indent="-534035">
              <a:lnSpc>
                <a:spcPts val="3020"/>
              </a:lnSpc>
              <a:spcBef>
                <a:spcPts val="220"/>
              </a:spcBef>
            </a:pP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public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static void main(String[]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args)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{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System.out.println("Welcome</a:t>
            </a:r>
            <a:r>
              <a:rPr sz="2800" spc="-5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to</a:t>
            </a:r>
            <a:r>
              <a:rPr sz="2800" spc="-3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Java!");</a:t>
            </a:r>
            <a:endParaRPr sz="2800" dirty="0">
              <a:latin typeface="Times New Roman"/>
              <a:cs typeface="Times New Roman"/>
            </a:endParaRPr>
          </a:p>
          <a:p>
            <a:pPr marL="190500">
              <a:lnSpc>
                <a:spcPts val="2815"/>
              </a:lnSpc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}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ts val="3190"/>
              </a:lnSpc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}</a:t>
            </a:r>
            <a:endParaRPr sz="28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9456" y="1296924"/>
            <a:ext cx="3776472" cy="41529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922886" y="6595154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252525"/>
                </a:solidFill>
                <a:latin typeface="Microsoft Sans Serif"/>
                <a:cs typeface="Microsoft Sans Serif"/>
              </a:rPr>
              <a:t>12</a:t>
            </a:fld>
            <a:endParaRPr sz="1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48286" y="6583171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252525"/>
                </a:solidFill>
                <a:latin typeface="Microsoft Sans Serif"/>
                <a:cs typeface="Microsoft Sans Serif"/>
              </a:rPr>
              <a:t>13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24255" y="219456"/>
            <a:ext cx="11166475" cy="832485"/>
            <a:chOff x="524255" y="219456"/>
            <a:chExt cx="11166475" cy="832485"/>
          </a:xfrm>
        </p:grpSpPr>
        <p:sp>
          <p:nvSpPr>
            <p:cNvPr id="5" name="object 5"/>
            <p:cNvSpPr/>
            <p:nvPr/>
          </p:nvSpPr>
          <p:spPr>
            <a:xfrm>
              <a:off x="4977384" y="990600"/>
              <a:ext cx="6707505" cy="55244"/>
            </a:xfrm>
            <a:custGeom>
              <a:avLst/>
              <a:gdLst/>
              <a:ahLst/>
              <a:cxnLst/>
              <a:rect l="l" t="t" r="r" b="b"/>
              <a:pathLst>
                <a:path w="6707505" h="55244">
                  <a:moveTo>
                    <a:pt x="6707123" y="0"/>
                  </a:moveTo>
                  <a:lnTo>
                    <a:pt x="0" y="0"/>
                  </a:lnTo>
                  <a:lnTo>
                    <a:pt x="0" y="54863"/>
                  </a:lnTo>
                  <a:lnTo>
                    <a:pt x="6707123" y="54863"/>
                  </a:lnTo>
                  <a:lnTo>
                    <a:pt x="6707123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77384" y="990600"/>
              <a:ext cx="6707505" cy="55244"/>
            </a:xfrm>
            <a:custGeom>
              <a:avLst/>
              <a:gdLst/>
              <a:ahLst/>
              <a:cxnLst/>
              <a:rect l="l" t="t" r="r" b="b"/>
              <a:pathLst>
                <a:path w="6707505" h="55244">
                  <a:moveTo>
                    <a:pt x="0" y="54863"/>
                  </a:moveTo>
                  <a:lnTo>
                    <a:pt x="6707123" y="54863"/>
                  </a:lnTo>
                  <a:lnTo>
                    <a:pt x="6707123" y="0"/>
                  </a:lnTo>
                  <a:lnTo>
                    <a:pt x="0" y="0"/>
                  </a:lnTo>
                  <a:lnTo>
                    <a:pt x="0" y="54863"/>
                  </a:lnTo>
                  <a:close/>
                </a:path>
              </a:pathLst>
            </a:custGeom>
            <a:ln w="12192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14472" y="990600"/>
              <a:ext cx="1963420" cy="55244"/>
            </a:xfrm>
            <a:custGeom>
              <a:avLst/>
              <a:gdLst/>
              <a:ahLst/>
              <a:cxnLst/>
              <a:rect l="l" t="t" r="r" b="b"/>
              <a:pathLst>
                <a:path w="1963420" h="55244">
                  <a:moveTo>
                    <a:pt x="1962912" y="0"/>
                  </a:moveTo>
                  <a:lnTo>
                    <a:pt x="0" y="0"/>
                  </a:lnTo>
                  <a:lnTo>
                    <a:pt x="0" y="54863"/>
                  </a:lnTo>
                  <a:lnTo>
                    <a:pt x="1962912" y="54863"/>
                  </a:lnTo>
                  <a:lnTo>
                    <a:pt x="1962912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14472" y="990600"/>
              <a:ext cx="1963420" cy="55244"/>
            </a:xfrm>
            <a:custGeom>
              <a:avLst/>
              <a:gdLst/>
              <a:ahLst/>
              <a:cxnLst/>
              <a:rect l="l" t="t" r="r" b="b"/>
              <a:pathLst>
                <a:path w="1963420" h="55244">
                  <a:moveTo>
                    <a:pt x="0" y="54863"/>
                  </a:moveTo>
                  <a:lnTo>
                    <a:pt x="1962912" y="54863"/>
                  </a:lnTo>
                  <a:lnTo>
                    <a:pt x="1962912" y="0"/>
                  </a:lnTo>
                  <a:lnTo>
                    <a:pt x="0" y="0"/>
                  </a:lnTo>
                  <a:lnTo>
                    <a:pt x="0" y="54863"/>
                  </a:lnTo>
                  <a:close/>
                </a:path>
              </a:pathLst>
            </a:custGeom>
            <a:ln w="12191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53211" y="990600"/>
              <a:ext cx="2452370" cy="55244"/>
            </a:xfrm>
            <a:custGeom>
              <a:avLst/>
              <a:gdLst/>
              <a:ahLst/>
              <a:cxnLst/>
              <a:rect l="l" t="t" r="r" b="b"/>
              <a:pathLst>
                <a:path w="2452370" h="55244">
                  <a:moveTo>
                    <a:pt x="2452116" y="0"/>
                  </a:moveTo>
                  <a:lnTo>
                    <a:pt x="0" y="0"/>
                  </a:lnTo>
                  <a:lnTo>
                    <a:pt x="0" y="54863"/>
                  </a:lnTo>
                  <a:lnTo>
                    <a:pt x="2452116" y="54863"/>
                  </a:lnTo>
                  <a:lnTo>
                    <a:pt x="245211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53211" y="990600"/>
              <a:ext cx="2452370" cy="55244"/>
            </a:xfrm>
            <a:custGeom>
              <a:avLst/>
              <a:gdLst/>
              <a:ahLst/>
              <a:cxnLst/>
              <a:rect l="l" t="t" r="r" b="b"/>
              <a:pathLst>
                <a:path w="2452370" h="55244">
                  <a:moveTo>
                    <a:pt x="0" y="54863"/>
                  </a:moveTo>
                  <a:lnTo>
                    <a:pt x="2452116" y="54863"/>
                  </a:lnTo>
                  <a:lnTo>
                    <a:pt x="2452116" y="0"/>
                  </a:lnTo>
                  <a:lnTo>
                    <a:pt x="0" y="0"/>
                  </a:lnTo>
                  <a:lnTo>
                    <a:pt x="0" y="54863"/>
                  </a:lnTo>
                  <a:close/>
                </a:path>
              </a:pathLst>
            </a:custGeom>
            <a:ln w="12192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4255" y="219456"/>
              <a:ext cx="772668" cy="771144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398901" y="349072"/>
            <a:ext cx="59042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Tạo,</a:t>
            </a:r>
            <a:r>
              <a:rPr spc="-30" dirty="0"/>
              <a:t> </a:t>
            </a:r>
            <a:r>
              <a:rPr dirty="0"/>
              <a:t>biên</a:t>
            </a:r>
            <a:r>
              <a:rPr spc="-20" dirty="0"/>
              <a:t> </a:t>
            </a:r>
            <a:r>
              <a:rPr spc="-5" dirty="0"/>
              <a:t>dịch,</a:t>
            </a:r>
            <a:r>
              <a:rPr spc="-20" dirty="0"/>
              <a:t> </a:t>
            </a:r>
            <a:r>
              <a:rPr dirty="0"/>
              <a:t>chạy</a:t>
            </a:r>
            <a:r>
              <a:rPr spc="-20" dirty="0"/>
              <a:t> </a:t>
            </a:r>
            <a:r>
              <a:rPr dirty="0"/>
              <a:t>chương</a:t>
            </a:r>
            <a:r>
              <a:rPr spc="-20" dirty="0"/>
              <a:t> </a:t>
            </a:r>
            <a:r>
              <a:rPr dirty="0"/>
              <a:t>trình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78230" y="1059667"/>
            <a:ext cx="4586605" cy="339661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376555" indent="-364490">
              <a:lnSpc>
                <a:spcPct val="100000"/>
              </a:lnSpc>
              <a:spcBef>
                <a:spcPts val="610"/>
              </a:spcBef>
              <a:buFont typeface="Wingdings"/>
              <a:buChar char=""/>
              <a:tabLst>
                <a:tab pos="377190" algn="l"/>
              </a:tabLst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Tạo:</a:t>
            </a:r>
            <a:endParaRPr sz="2800">
              <a:latin typeface="Times New Roman"/>
              <a:cs typeface="Times New Roman"/>
            </a:endParaRPr>
          </a:p>
          <a:p>
            <a:pPr marL="697865" marR="460375" lvl="1" indent="-228600">
              <a:lnSpc>
                <a:spcPct val="100000"/>
              </a:lnSpc>
              <a:spcBef>
                <a:spcPts val="505"/>
              </a:spcBef>
              <a:buFont typeface="Microsoft Sans Serif"/>
              <a:buChar char="•"/>
              <a:tabLst>
                <a:tab pos="698500" algn="l"/>
              </a:tabLst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Soạn thảo chương trình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(Notepade,</a:t>
            </a:r>
            <a:r>
              <a:rPr sz="2800" spc="-8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36365C"/>
                </a:solidFill>
                <a:latin typeface="Times New Roman"/>
                <a:cs typeface="Times New Roman"/>
              </a:rPr>
              <a:t>Wordpad…)</a:t>
            </a:r>
            <a:endParaRPr sz="2800">
              <a:latin typeface="Times New Roman"/>
              <a:cs typeface="Times New Roman"/>
            </a:endParaRPr>
          </a:p>
          <a:p>
            <a:pPr marL="697865" marR="209550" lvl="1" indent="-228600">
              <a:lnSpc>
                <a:spcPct val="100000"/>
              </a:lnSpc>
              <a:spcBef>
                <a:spcPts val="505"/>
              </a:spcBef>
              <a:buFont typeface="Microsoft Sans Serif"/>
              <a:buChar char="•"/>
              <a:tabLst>
                <a:tab pos="698500" algn="l"/>
              </a:tabLst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Ghi</a:t>
            </a:r>
            <a:r>
              <a:rPr sz="2800" spc="-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tệp</a:t>
            </a:r>
            <a:r>
              <a:rPr sz="2800" spc="-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tên</a:t>
            </a:r>
            <a:r>
              <a:rPr sz="2800" spc="-7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36365C"/>
                </a:solidFill>
                <a:latin typeface="Times New Roman"/>
                <a:cs typeface="Times New Roman"/>
              </a:rPr>
              <a:t>Welcome.java </a:t>
            </a:r>
            <a:r>
              <a:rPr sz="2800" spc="-68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vào thư</a:t>
            </a:r>
            <a:r>
              <a:rPr sz="2800" spc="-2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mục</a:t>
            </a:r>
            <a:r>
              <a:rPr sz="2800" spc="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C:\javapro</a:t>
            </a:r>
            <a:endParaRPr sz="2800">
              <a:latin typeface="Times New Roman"/>
              <a:cs typeface="Times New Roman"/>
            </a:endParaRPr>
          </a:p>
          <a:p>
            <a:pPr marL="382905" indent="-370840">
              <a:lnSpc>
                <a:spcPct val="100000"/>
              </a:lnSpc>
              <a:spcBef>
                <a:spcPts val="994"/>
              </a:spcBef>
              <a:buFont typeface="Wingdings"/>
              <a:buChar char=""/>
              <a:tabLst>
                <a:tab pos="383540" algn="l"/>
              </a:tabLst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Biên</a:t>
            </a:r>
            <a:r>
              <a:rPr sz="2800" spc="-3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dịch:</a:t>
            </a:r>
            <a:endParaRPr sz="2800">
              <a:latin typeface="Times New Roman"/>
              <a:cs typeface="Times New Roman"/>
            </a:endParaRPr>
          </a:p>
          <a:p>
            <a:pPr marL="697865" lvl="1" indent="-229235">
              <a:lnSpc>
                <a:spcPct val="100000"/>
              </a:lnSpc>
              <a:spcBef>
                <a:spcPts val="505"/>
              </a:spcBef>
              <a:buFont typeface="Microsoft Sans Serif"/>
              <a:buChar char="•"/>
              <a:tabLst>
                <a:tab pos="698500" algn="l"/>
              </a:tabLst>
            </a:pPr>
            <a:r>
              <a:rPr sz="2800" spc="-30" dirty="0">
                <a:solidFill>
                  <a:srgbClr val="36365C"/>
                </a:solidFill>
                <a:latin typeface="Times New Roman"/>
                <a:cs typeface="Times New Roman"/>
              </a:rPr>
              <a:t>Trên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cửa</a:t>
            </a:r>
            <a:r>
              <a:rPr sz="2800" spc="-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sổ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lệnh</a:t>
            </a:r>
            <a:r>
              <a:rPr sz="2800" spc="-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(cmd.exe)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78230" y="4430674"/>
            <a:ext cx="3874770" cy="254190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697865" indent="-229235">
              <a:lnSpc>
                <a:spcPct val="100000"/>
              </a:lnSpc>
              <a:spcBef>
                <a:spcPts val="605"/>
              </a:spcBef>
              <a:buFont typeface="Microsoft Sans Serif"/>
              <a:buChar char="•"/>
              <a:tabLst>
                <a:tab pos="698500" algn="l"/>
                <a:tab pos="1841500" algn="l"/>
              </a:tabLst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cd\	</a:t>
            </a:r>
            <a:r>
              <a:rPr sz="2800" spc="-5" dirty="0">
                <a:solidFill>
                  <a:srgbClr val="36365C"/>
                </a:solidFill>
                <a:latin typeface="Symbol"/>
                <a:cs typeface="Symbol"/>
              </a:rPr>
              <a:t></a:t>
            </a:r>
            <a:endParaRPr sz="2800" dirty="0">
              <a:latin typeface="Symbol"/>
              <a:cs typeface="Symbol"/>
            </a:endParaRPr>
          </a:p>
          <a:p>
            <a:pPr marL="697865" indent="-229235">
              <a:lnSpc>
                <a:spcPct val="100000"/>
              </a:lnSpc>
              <a:spcBef>
                <a:spcPts val="500"/>
              </a:spcBef>
              <a:buFont typeface="Microsoft Sans Serif"/>
              <a:buChar char="•"/>
              <a:tabLst>
                <a:tab pos="698500" algn="l"/>
              </a:tabLst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cd</a:t>
            </a:r>
            <a:r>
              <a:rPr sz="2800" spc="-2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javapro</a:t>
            </a:r>
            <a:r>
              <a:rPr sz="2800" spc="-3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Symbol"/>
                <a:cs typeface="Symbol"/>
              </a:rPr>
              <a:t></a:t>
            </a:r>
            <a:endParaRPr sz="2800" dirty="0">
              <a:latin typeface="Symbol"/>
              <a:cs typeface="Symbol"/>
            </a:endParaRPr>
          </a:p>
          <a:p>
            <a:pPr marL="697865" indent="-229235">
              <a:lnSpc>
                <a:spcPct val="100000"/>
              </a:lnSpc>
              <a:spcBef>
                <a:spcPts val="505"/>
              </a:spcBef>
              <a:buFont typeface="Microsoft Sans Serif"/>
              <a:buChar char="•"/>
              <a:tabLst>
                <a:tab pos="698500" algn="l"/>
              </a:tabLst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javac</a:t>
            </a:r>
            <a:r>
              <a:rPr sz="2800" spc="-9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36365C"/>
                </a:solidFill>
                <a:latin typeface="Times New Roman"/>
                <a:cs typeface="Times New Roman"/>
              </a:rPr>
              <a:t>Welcome.java</a:t>
            </a:r>
            <a:r>
              <a:rPr sz="2800" spc="-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Symbol"/>
                <a:cs typeface="Symbol"/>
              </a:rPr>
              <a:t></a:t>
            </a:r>
            <a:endParaRPr sz="2800" dirty="0">
              <a:latin typeface="Symbol"/>
              <a:cs typeface="Symbol"/>
            </a:endParaRPr>
          </a:p>
          <a:p>
            <a:pPr marL="382905" indent="-370840">
              <a:lnSpc>
                <a:spcPct val="100000"/>
              </a:lnSpc>
              <a:spcBef>
                <a:spcPts val="990"/>
              </a:spcBef>
              <a:buFont typeface="Wingdings"/>
              <a:buChar char=""/>
              <a:tabLst>
                <a:tab pos="383540" algn="l"/>
              </a:tabLst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Chạy:</a:t>
            </a:r>
            <a:endParaRPr sz="2800" dirty="0">
              <a:latin typeface="Times New Roman"/>
              <a:cs typeface="Times New Roman"/>
            </a:endParaRPr>
          </a:p>
          <a:p>
            <a:pPr marL="697865" lvl="1" indent="-229235">
              <a:lnSpc>
                <a:spcPct val="100000"/>
              </a:lnSpc>
              <a:spcBef>
                <a:spcPts val="515"/>
              </a:spcBef>
              <a:buFont typeface="Microsoft Sans Serif"/>
              <a:buChar char="•"/>
              <a:tabLst>
                <a:tab pos="698500" algn="l"/>
              </a:tabLst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java</a:t>
            </a:r>
            <a:r>
              <a:rPr sz="2800" spc="-8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35" dirty="0">
                <a:solidFill>
                  <a:srgbClr val="36365C"/>
                </a:solidFill>
                <a:latin typeface="Times New Roman"/>
                <a:cs typeface="Times New Roman"/>
              </a:rPr>
              <a:t>Welcome</a:t>
            </a:r>
            <a:r>
              <a:rPr sz="2800" spc="-5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Symbol"/>
                <a:cs typeface="Symbol"/>
              </a:rPr>
              <a:t></a:t>
            </a:r>
            <a:endParaRPr sz="2800" dirty="0">
              <a:latin typeface="Symbol"/>
              <a:cs typeface="Symbo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916414" y="1220856"/>
            <a:ext cx="1967864" cy="295910"/>
          </a:xfrm>
          <a:custGeom>
            <a:avLst/>
            <a:gdLst/>
            <a:ahLst/>
            <a:cxnLst/>
            <a:rect l="l" t="t" r="r" b="b"/>
            <a:pathLst>
              <a:path w="1967865" h="295909">
                <a:moveTo>
                  <a:pt x="0" y="295463"/>
                </a:moveTo>
                <a:lnTo>
                  <a:pt x="1967587" y="295463"/>
                </a:lnTo>
                <a:lnTo>
                  <a:pt x="1967587" y="0"/>
                </a:lnTo>
                <a:lnTo>
                  <a:pt x="0" y="0"/>
                </a:lnTo>
                <a:lnTo>
                  <a:pt x="0" y="295463"/>
                </a:lnTo>
                <a:close/>
              </a:path>
            </a:pathLst>
          </a:custGeom>
          <a:ln w="32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916414" y="1220856"/>
            <a:ext cx="1967864" cy="295910"/>
          </a:xfrm>
          <a:prstGeom prst="rect">
            <a:avLst/>
          </a:prstGeom>
          <a:ln w="3282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163195">
              <a:lnSpc>
                <a:spcPct val="100000"/>
              </a:lnSpc>
              <a:spcBef>
                <a:spcPts val="250"/>
              </a:spcBef>
            </a:pPr>
            <a:r>
              <a:rPr sz="1300" spc="10" dirty="0">
                <a:latin typeface="Microsoft Sans Serif"/>
                <a:cs typeface="Microsoft Sans Serif"/>
              </a:rPr>
              <a:t>Tạo/Sửa</a:t>
            </a:r>
            <a:r>
              <a:rPr sz="1300" spc="-5" dirty="0">
                <a:latin typeface="Microsoft Sans Serif"/>
                <a:cs typeface="Microsoft Sans Serif"/>
              </a:rPr>
              <a:t> Source </a:t>
            </a:r>
            <a:r>
              <a:rPr sz="1300" spc="-10" dirty="0">
                <a:latin typeface="Microsoft Sans Serif"/>
                <a:cs typeface="Microsoft Sans Serif"/>
              </a:rPr>
              <a:t>Code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916414" y="2895149"/>
            <a:ext cx="1967864" cy="492759"/>
          </a:xfrm>
          <a:custGeom>
            <a:avLst/>
            <a:gdLst/>
            <a:ahLst/>
            <a:cxnLst/>
            <a:rect l="l" t="t" r="r" b="b"/>
            <a:pathLst>
              <a:path w="1967865" h="492760">
                <a:moveTo>
                  <a:pt x="0" y="492439"/>
                </a:moveTo>
                <a:lnTo>
                  <a:pt x="1967587" y="492439"/>
                </a:lnTo>
                <a:lnTo>
                  <a:pt x="1967587" y="0"/>
                </a:lnTo>
                <a:lnTo>
                  <a:pt x="0" y="0"/>
                </a:lnTo>
                <a:lnTo>
                  <a:pt x="0" y="492439"/>
                </a:lnTo>
                <a:close/>
              </a:path>
            </a:pathLst>
          </a:custGeom>
          <a:ln w="32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916414" y="2895149"/>
            <a:ext cx="1967864" cy="492759"/>
          </a:xfrm>
          <a:prstGeom prst="rect">
            <a:avLst/>
          </a:prstGeom>
          <a:ln w="3282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122555" marR="114935" indent="59055">
              <a:lnSpc>
                <a:spcPct val="100000"/>
              </a:lnSpc>
              <a:spcBef>
                <a:spcPts val="250"/>
              </a:spcBef>
            </a:pPr>
            <a:r>
              <a:rPr sz="1300" spc="-10" dirty="0">
                <a:latin typeface="Microsoft Sans Serif"/>
                <a:cs typeface="Microsoft Sans Serif"/>
              </a:rPr>
              <a:t>Compile </a:t>
            </a:r>
            <a:r>
              <a:rPr sz="1300" spc="-5" dirty="0">
                <a:latin typeface="Microsoft Sans Serif"/>
                <a:cs typeface="Microsoft Sans Serif"/>
              </a:rPr>
              <a:t>Source </a:t>
            </a:r>
            <a:r>
              <a:rPr sz="1300" spc="-10" dirty="0">
                <a:latin typeface="Microsoft Sans Serif"/>
                <a:cs typeface="Microsoft Sans Serif"/>
              </a:rPr>
              <a:t>Code </a:t>
            </a:r>
            <a:r>
              <a:rPr sz="1300" spc="-5" dirty="0">
                <a:latin typeface="Microsoft Sans Serif"/>
                <a:cs typeface="Microsoft Sans Serif"/>
              </a:rPr>
              <a:t> vd:</a:t>
            </a:r>
            <a:r>
              <a:rPr sz="1300" spc="-10" dirty="0">
                <a:latin typeface="Microsoft Sans Serif"/>
                <a:cs typeface="Microsoft Sans Serif"/>
              </a:rPr>
              <a:t> javac</a:t>
            </a:r>
            <a:r>
              <a:rPr sz="1300" spc="-5" dirty="0">
                <a:latin typeface="Microsoft Sans Serif"/>
                <a:cs typeface="Microsoft Sans Serif"/>
              </a:rPr>
              <a:t> </a:t>
            </a:r>
            <a:r>
              <a:rPr sz="1300" spc="-10" dirty="0">
                <a:latin typeface="Microsoft Sans Serif"/>
                <a:cs typeface="Microsoft Sans Serif"/>
              </a:rPr>
              <a:t>Welcome.java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916415" y="4766405"/>
            <a:ext cx="1967864" cy="492759"/>
          </a:xfrm>
          <a:custGeom>
            <a:avLst/>
            <a:gdLst/>
            <a:ahLst/>
            <a:cxnLst/>
            <a:rect l="l" t="t" r="r" b="b"/>
            <a:pathLst>
              <a:path w="1967865" h="492760">
                <a:moveTo>
                  <a:pt x="0" y="492439"/>
                </a:moveTo>
                <a:lnTo>
                  <a:pt x="1967587" y="492439"/>
                </a:lnTo>
                <a:lnTo>
                  <a:pt x="1967587" y="0"/>
                </a:lnTo>
                <a:lnTo>
                  <a:pt x="0" y="0"/>
                </a:lnTo>
                <a:lnTo>
                  <a:pt x="0" y="492439"/>
                </a:lnTo>
                <a:close/>
              </a:path>
            </a:pathLst>
          </a:custGeom>
          <a:ln w="32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916415" y="4766405"/>
            <a:ext cx="1967864" cy="492759"/>
          </a:xfrm>
          <a:prstGeom prst="rect">
            <a:avLst/>
          </a:prstGeom>
          <a:ln w="3282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336550" marR="328930" indent="131445">
              <a:lnSpc>
                <a:spcPct val="100000"/>
              </a:lnSpc>
              <a:spcBef>
                <a:spcPts val="250"/>
              </a:spcBef>
            </a:pPr>
            <a:r>
              <a:rPr sz="1300" spc="-10" dirty="0">
                <a:latin typeface="Microsoft Sans Serif"/>
                <a:cs typeface="Microsoft Sans Serif"/>
              </a:rPr>
              <a:t>Run</a:t>
            </a:r>
            <a:r>
              <a:rPr sz="1300" spc="-5" dirty="0">
                <a:latin typeface="Microsoft Sans Serif"/>
                <a:cs typeface="Microsoft Sans Serif"/>
              </a:rPr>
              <a:t> </a:t>
            </a:r>
            <a:r>
              <a:rPr sz="1300" spc="-10" dirty="0">
                <a:latin typeface="Microsoft Sans Serif"/>
                <a:cs typeface="Microsoft Sans Serif"/>
              </a:rPr>
              <a:t>Bytecode </a:t>
            </a:r>
            <a:r>
              <a:rPr sz="1300" spc="-5" dirty="0">
                <a:latin typeface="Microsoft Sans Serif"/>
                <a:cs typeface="Microsoft Sans Serif"/>
              </a:rPr>
              <a:t> vd:</a:t>
            </a:r>
            <a:r>
              <a:rPr sz="1300" spc="-20" dirty="0">
                <a:latin typeface="Microsoft Sans Serif"/>
                <a:cs typeface="Microsoft Sans Serif"/>
              </a:rPr>
              <a:t> </a:t>
            </a:r>
            <a:r>
              <a:rPr sz="1300" spc="-10" dirty="0">
                <a:latin typeface="Microsoft Sans Serif"/>
                <a:cs typeface="Microsoft Sans Serif"/>
              </a:rPr>
              <a:t>java</a:t>
            </a:r>
            <a:r>
              <a:rPr sz="1300" spc="-20" dirty="0">
                <a:latin typeface="Microsoft Sans Serif"/>
                <a:cs typeface="Microsoft Sans Serif"/>
              </a:rPr>
              <a:t> </a:t>
            </a:r>
            <a:r>
              <a:rPr sz="1300" spc="-10" dirty="0">
                <a:latin typeface="Microsoft Sans Serif"/>
                <a:cs typeface="Microsoft Sans Serif"/>
              </a:rPr>
              <a:t>Welcome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916415" y="5652795"/>
            <a:ext cx="1967864" cy="492759"/>
          </a:xfrm>
          <a:custGeom>
            <a:avLst/>
            <a:gdLst/>
            <a:ahLst/>
            <a:cxnLst/>
            <a:rect l="l" t="t" r="r" b="b"/>
            <a:pathLst>
              <a:path w="1967865" h="492760">
                <a:moveTo>
                  <a:pt x="1967655" y="246219"/>
                </a:moveTo>
                <a:lnTo>
                  <a:pt x="1943937" y="192241"/>
                </a:lnTo>
                <a:lnTo>
                  <a:pt x="1903357" y="158485"/>
                </a:lnTo>
                <a:lnTo>
                  <a:pt x="1844739" y="126959"/>
                </a:lnTo>
                <a:lnTo>
                  <a:pt x="1809141" y="112151"/>
                </a:lnTo>
                <a:lnTo>
                  <a:pt x="1769604" y="98042"/>
                </a:lnTo>
                <a:lnTo>
                  <a:pt x="1726320" y="84682"/>
                </a:lnTo>
                <a:lnTo>
                  <a:pt x="1679477" y="72116"/>
                </a:lnTo>
                <a:lnTo>
                  <a:pt x="1629266" y="60394"/>
                </a:lnTo>
                <a:lnTo>
                  <a:pt x="1575878" y="49561"/>
                </a:lnTo>
                <a:lnTo>
                  <a:pt x="1519502" y="39667"/>
                </a:lnTo>
                <a:lnTo>
                  <a:pt x="1460330" y="30759"/>
                </a:lnTo>
                <a:lnTo>
                  <a:pt x="1398551" y="22884"/>
                </a:lnTo>
                <a:lnTo>
                  <a:pt x="1334356" y="16090"/>
                </a:lnTo>
                <a:lnTo>
                  <a:pt x="1267934" y="10424"/>
                </a:lnTo>
                <a:lnTo>
                  <a:pt x="1199477" y="5935"/>
                </a:lnTo>
                <a:lnTo>
                  <a:pt x="1129174" y="2669"/>
                </a:lnTo>
                <a:lnTo>
                  <a:pt x="1057216" y="675"/>
                </a:lnTo>
                <a:lnTo>
                  <a:pt x="983793" y="0"/>
                </a:lnTo>
                <a:lnTo>
                  <a:pt x="910372" y="675"/>
                </a:lnTo>
                <a:lnTo>
                  <a:pt x="838417" y="2669"/>
                </a:lnTo>
                <a:lnTo>
                  <a:pt x="768117" y="5935"/>
                </a:lnTo>
                <a:lnTo>
                  <a:pt x="699663" y="10424"/>
                </a:lnTo>
                <a:lnTo>
                  <a:pt x="633245" y="16090"/>
                </a:lnTo>
                <a:lnTo>
                  <a:pt x="569053" y="22884"/>
                </a:lnTo>
                <a:lnTo>
                  <a:pt x="507278" y="30759"/>
                </a:lnTo>
                <a:lnTo>
                  <a:pt x="448110" y="39667"/>
                </a:lnTo>
                <a:lnTo>
                  <a:pt x="391739" y="49561"/>
                </a:lnTo>
                <a:lnTo>
                  <a:pt x="338355" y="60394"/>
                </a:lnTo>
                <a:lnTo>
                  <a:pt x="288149" y="72116"/>
                </a:lnTo>
                <a:lnTo>
                  <a:pt x="241310" y="84682"/>
                </a:lnTo>
                <a:lnTo>
                  <a:pt x="198029" y="98042"/>
                </a:lnTo>
                <a:lnTo>
                  <a:pt x="158496" y="112151"/>
                </a:lnTo>
                <a:lnTo>
                  <a:pt x="122902" y="126959"/>
                </a:lnTo>
                <a:lnTo>
                  <a:pt x="64290" y="158485"/>
                </a:lnTo>
                <a:lnTo>
                  <a:pt x="23715" y="192241"/>
                </a:lnTo>
                <a:lnTo>
                  <a:pt x="2698" y="227844"/>
                </a:lnTo>
                <a:lnTo>
                  <a:pt x="0" y="246219"/>
                </a:lnTo>
                <a:lnTo>
                  <a:pt x="2698" y="264595"/>
                </a:lnTo>
                <a:lnTo>
                  <a:pt x="23714" y="300198"/>
                </a:lnTo>
                <a:lnTo>
                  <a:pt x="64289" y="333953"/>
                </a:lnTo>
                <a:lnTo>
                  <a:pt x="122900" y="365479"/>
                </a:lnTo>
                <a:lnTo>
                  <a:pt x="158493" y="380287"/>
                </a:lnTo>
                <a:lnTo>
                  <a:pt x="198025" y="394396"/>
                </a:lnTo>
                <a:lnTo>
                  <a:pt x="241305" y="407757"/>
                </a:lnTo>
                <a:lnTo>
                  <a:pt x="288143" y="420322"/>
                </a:lnTo>
                <a:lnTo>
                  <a:pt x="338349" y="432045"/>
                </a:lnTo>
                <a:lnTo>
                  <a:pt x="391733" y="442877"/>
                </a:lnTo>
                <a:lnTo>
                  <a:pt x="448104" y="452771"/>
                </a:lnTo>
                <a:lnTo>
                  <a:pt x="507272" y="461679"/>
                </a:lnTo>
                <a:lnTo>
                  <a:pt x="569048" y="469554"/>
                </a:lnTo>
                <a:lnTo>
                  <a:pt x="633240" y="476348"/>
                </a:lnTo>
                <a:lnTo>
                  <a:pt x="699658" y="482014"/>
                </a:lnTo>
                <a:lnTo>
                  <a:pt x="768113" y="486503"/>
                </a:lnTo>
                <a:lnTo>
                  <a:pt x="838414" y="489769"/>
                </a:lnTo>
                <a:lnTo>
                  <a:pt x="910371" y="491763"/>
                </a:lnTo>
                <a:lnTo>
                  <a:pt x="983793" y="492439"/>
                </a:lnTo>
                <a:lnTo>
                  <a:pt x="1057215" y="491763"/>
                </a:lnTo>
                <a:lnTo>
                  <a:pt x="1129171" y="489769"/>
                </a:lnTo>
                <a:lnTo>
                  <a:pt x="1199470" y="486503"/>
                </a:lnTo>
                <a:lnTo>
                  <a:pt x="1267923" y="482014"/>
                </a:lnTo>
                <a:lnTo>
                  <a:pt x="1334339" y="476348"/>
                </a:lnTo>
                <a:lnTo>
                  <a:pt x="1398529" y="469554"/>
                </a:lnTo>
                <a:lnTo>
                  <a:pt x="1460302" y="461679"/>
                </a:lnTo>
                <a:lnTo>
                  <a:pt x="1519468" y="452771"/>
                </a:lnTo>
                <a:lnTo>
                  <a:pt x="1575837" y="442877"/>
                </a:lnTo>
                <a:lnTo>
                  <a:pt x="1629220" y="432045"/>
                </a:lnTo>
                <a:lnTo>
                  <a:pt x="1679426" y="420322"/>
                </a:lnTo>
                <a:lnTo>
                  <a:pt x="1726264" y="407757"/>
                </a:lnTo>
                <a:lnTo>
                  <a:pt x="1769546" y="394396"/>
                </a:lnTo>
                <a:lnTo>
                  <a:pt x="1809081" y="380287"/>
                </a:lnTo>
                <a:lnTo>
                  <a:pt x="1844678" y="365479"/>
                </a:lnTo>
                <a:lnTo>
                  <a:pt x="1903301" y="333953"/>
                </a:lnTo>
                <a:lnTo>
                  <a:pt x="1943895" y="300198"/>
                </a:lnTo>
                <a:lnTo>
                  <a:pt x="1964939" y="264595"/>
                </a:lnTo>
                <a:lnTo>
                  <a:pt x="1967655" y="246219"/>
                </a:lnTo>
                <a:close/>
              </a:path>
            </a:pathLst>
          </a:custGeom>
          <a:ln w="32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604886" y="5771409"/>
            <a:ext cx="591185" cy="222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00" spc="-5" dirty="0">
                <a:latin typeface="Microsoft Sans Serif"/>
                <a:cs typeface="Microsoft Sans Serif"/>
              </a:rPr>
              <a:t>Kết</a:t>
            </a:r>
            <a:r>
              <a:rPr sz="1300" spc="-70" dirty="0">
                <a:latin typeface="Microsoft Sans Serif"/>
                <a:cs typeface="Microsoft Sans Serif"/>
              </a:rPr>
              <a:t> </a:t>
            </a:r>
            <a:r>
              <a:rPr sz="1300" spc="-5" dirty="0">
                <a:latin typeface="Microsoft Sans Serif"/>
                <a:cs typeface="Microsoft Sans Serif"/>
              </a:rPr>
              <a:t>quả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916426" y="3781540"/>
            <a:ext cx="1967864" cy="591185"/>
          </a:xfrm>
          <a:custGeom>
            <a:avLst/>
            <a:gdLst/>
            <a:ahLst/>
            <a:cxnLst/>
            <a:rect l="l" t="t" r="r" b="b"/>
            <a:pathLst>
              <a:path w="1967865" h="591185">
                <a:moveTo>
                  <a:pt x="0" y="443195"/>
                </a:moveTo>
                <a:lnTo>
                  <a:pt x="25982" y="409298"/>
                </a:lnTo>
                <a:lnTo>
                  <a:pt x="70350" y="388197"/>
                </a:lnTo>
                <a:lnTo>
                  <a:pt x="134315" y="368599"/>
                </a:lnTo>
                <a:lnTo>
                  <a:pt x="173099" y="359446"/>
                </a:lnTo>
                <a:lnTo>
                  <a:pt x="216126" y="350766"/>
                </a:lnTo>
                <a:lnTo>
                  <a:pt x="263178" y="342592"/>
                </a:lnTo>
                <a:lnTo>
                  <a:pt x="314035" y="334958"/>
                </a:lnTo>
                <a:lnTo>
                  <a:pt x="368479" y="327895"/>
                </a:lnTo>
                <a:lnTo>
                  <a:pt x="426291" y="321437"/>
                </a:lnTo>
                <a:lnTo>
                  <a:pt x="487252" y="315617"/>
                </a:lnTo>
                <a:lnTo>
                  <a:pt x="551145" y="310466"/>
                </a:lnTo>
                <a:lnTo>
                  <a:pt x="617749" y="306018"/>
                </a:lnTo>
                <a:lnTo>
                  <a:pt x="686846" y="302305"/>
                </a:lnTo>
                <a:lnTo>
                  <a:pt x="758219" y="299361"/>
                </a:lnTo>
                <a:lnTo>
                  <a:pt x="831647" y="297217"/>
                </a:lnTo>
                <a:lnTo>
                  <a:pt x="906912" y="295907"/>
                </a:lnTo>
                <a:lnTo>
                  <a:pt x="983796" y="295463"/>
                </a:lnTo>
                <a:lnTo>
                  <a:pt x="1060678" y="295907"/>
                </a:lnTo>
                <a:lnTo>
                  <a:pt x="1135943" y="297217"/>
                </a:lnTo>
                <a:lnTo>
                  <a:pt x="1209372" y="299361"/>
                </a:lnTo>
                <a:lnTo>
                  <a:pt x="1280745" y="302305"/>
                </a:lnTo>
                <a:lnTo>
                  <a:pt x="1349844" y="306018"/>
                </a:lnTo>
                <a:lnTo>
                  <a:pt x="1416451" y="310466"/>
                </a:lnTo>
                <a:lnTo>
                  <a:pt x="1480346" y="315617"/>
                </a:lnTo>
                <a:lnTo>
                  <a:pt x="1541311" y="321437"/>
                </a:lnTo>
                <a:lnTo>
                  <a:pt x="1599127" y="327895"/>
                </a:lnTo>
                <a:lnTo>
                  <a:pt x="1653575" y="334958"/>
                </a:lnTo>
                <a:lnTo>
                  <a:pt x="1704436" y="342592"/>
                </a:lnTo>
                <a:lnTo>
                  <a:pt x="1751492" y="350766"/>
                </a:lnTo>
                <a:lnTo>
                  <a:pt x="1794523" y="359446"/>
                </a:lnTo>
                <a:lnTo>
                  <a:pt x="1833312" y="368599"/>
                </a:lnTo>
                <a:lnTo>
                  <a:pt x="1897284" y="388197"/>
                </a:lnTo>
                <a:lnTo>
                  <a:pt x="1941658" y="409298"/>
                </a:lnTo>
                <a:lnTo>
                  <a:pt x="1967644" y="443195"/>
                </a:lnTo>
                <a:lnTo>
                  <a:pt x="1964684" y="454732"/>
                </a:lnTo>
                <a:lnTo>
                  <a:pt x="1955949" y="466027"/>
                </a:lnTo>
                <a:lnTo>
                  <a:pt x="1922030" y="487762"/>
                </a:lnTo>
                <a:lnTo>
                  <a:pt x="1867638" y="508135"/>
                </a:lnTo>
                <a:lnTo>
                  <a:pt x="1794523" y="526884"/>
                </a:lnTo>
                <a:lnTo>
                  <a:pt x="1751492" y="535567"/>
                </a:lnTo>
                <a:lnTo>
                  <a:pt x="1704436" y="543744"/>
                </a:lnTo>
                <a:lnTo>
                  <a:pt x="1653575" y="551383"/>
                </a:lnTo>
                <a:lnTo>
                  <a:pt x="1599127" y="558451"/>
                </a:lnTo>
                <a:lnTo>
                  <a:pt x="1541311" y="564915"/>
                </a:lnTo>
                <a:lnTo>
                  <a:pt x="1480346" y="570743"/>
                </a:lnTo>
                <a:lnTo>
                  <a:pt x="1416451" y="575900"/>
                </a:lnTo>
                <a:lnTo>
                  <a:pt x="1349844" y="580354"/>
                </a:lnTo>
                <a:lnTo>
                  <a:pt x="1280745" y="584072"/>
                </a:lnTo>
                <a:lnTo>
                  <a:pt x="1209372" y="587021"/>
                </a:lnTo>
                <a:lnTo>
                  <a:pt x="1135943" y="589169"/>
                </a:lnTo>
                <a:lnTo>
                  <a:pt x="1060678" y="590482"/>
                </a:lnTo>
                <a:lnTo>
                  <a:pt x="983796" y="590927"/>
                </a:lnTo>
                <a:lnTo>
                  <a:pt x="906912" y="590482"/>
                </a:lnTo>
                <a:lnTo>
                  <a:pt x="831647" y="589169"/>
                </a:lnTo>
                <a:lnTo>
                  <a:pt x="758219" y="587021"/>
                </a:lnTo>
                <a:lnTo>
                  <a:pt x="686847" y="584072"/>
                </a:lnTo>
                <a:lnTo>
                  <a:pt x="617749" y="580354"/>
                </a:lnTo>
                <a:lnTo>
                  <a:pt x="551145" y="575900"/>
                </a:lnTo>
                <a:lnTo>
                  <a:pt x="487253" y="570743"/>
                </a:lnTo>
                <a:lnTo>
                  <a:pt x="426291" y="564915"/>
                </a:lnTo>
                <a:lnTo>
                  <a:pt x="368479" y="558451"/>
                </a:lnTo>
                <a:lnTo>
                  <a:pt x="314035" y="551383"/>
                </a:lnTo>
                <a:lnTo>
                  <a:pt x="263178" y="543744"/>
                </a:lnTo>
                <a:lnTo>
                  <a:pt x="216127" y="535567"/>
                </a:lnTo>
                <a:lnTo>
                  <a:pt x="173100" y="526884"/>
                </a:lnTo>
                <a:lnTo>
                  <a:pt x="134315" y="517729"/>
                </a:lnTo>
                <a:lnTo>
                  <a:pt x="70351" y="498135"/>
                </a:lnTo>
                <a:lnTo>
                  <a:pt x="25982" y="477048"/>
                </a:lnTo>
                <a:lnTo>
                  <a:pt x="2959" y="454732"/>
                </a:lnTo>
                <a:lnTo>
                  <a:pt x="0" y="443195"/>
                </a:lnTo>
                <a:close/>
              </a:path>
              <a:path w="1967865" h="591185">
                <a:moveTo>
                  <a:pt x="0" y="98487"/>
                </a:moveTo>
                <a:lnTo>
                  <a:pt x="50153" y="67339"/>
                </a:lnTo>
                <a:lnTo>
                  <a:pt x="109807" y="53205"/>
                </a:lnTo>
                <a:lnTo>
                  <a:pt x="147393" y="46587"/>
                </a:lnTo>
                <a:lnTo>
                  <a:pt x="189813" y="40301"/>
                </a:lnTo>
                <a:lnTo>
                  <a:pt x="236814" y="34373"/>
                </a:lnTo>
                <a:lnTo>
                  <a:pt x="288144" y="28828"/>
                </a:lnTo>
                <a:lnTo>
                  <a:pt x="343549" y="23691"/>
                </a:lnTo>
                <a:lnTo>
                  <a:pt x="402776" y="18988"/>
                </a:lnTo>
                <a:lnTo>
                  <a:pt x="465571" y="14744"/>
                </a:lnTo>
                <a:lnTo>
                  <a:pt x="531682" y="10983"/>
                </a:lnTo>
                <a:lnTo>
                  <a:pt x="600855" y="7732"/>
                </a:lnTo>
                <a:lnTo>
                  <a:pt x="672838" y="5016"/>
                </a:lnTo>
                <a:lnTo>
                  <a:pt x="747376" y="2859"/>
                </a:lnTo>
                <a:lnTo>
                  <a:pt x="824218" y="1287"/>
                </a:lnTo>
                <a:lnTo>
                  <a:pt x="903108" y="326"/>
                </a:lnTo>
                <a:lnTo>
                  <a:pt x="983796" y="0"/>
                </a:lnTo>
                <a:lnTo>
                  <a:pt x="1064482" y="326"/>
                </a:lnTo>
                <a:lnTo>
                  <a:pt x="1143372" y="1287"/>
                </a:lnTo>
                <a:lnTo>
                  <a:pt x="1220214" y="2859"/>
                </a:lnTo>
                <a:lnTo>
                  <a:pt x="1294754" y="5016"/>
                </a:lnTo>
                <a:lnTo>
                  <a:pt x="1366738" y="7732"/>
                </a:lnTo>
                <a:lnTo>
                  <a:pt x="1435914" y="10983"/>
                </a:lnTo>
                <a:lnTo>
                  <a:pt x="1502029" y="14744"/>
                </a:lnTo>
                <a:lnTo>
                  <a:pt x="1564828" y="18988"/>
                </a:lnTo>
                <a:lnTo>
                  <a:pt x="1624059" y="23691"/>
                </a:lnTo>
                <a:lnTo>
                  <a:pt x="1679468" y="28828"/>
                </a:lnTo>
                <a:lnTo>
                  <a:pt x="1730802" y="34373"/>
                </a:lnTo>
                <a:lnTo>
                  <a:pt x="1777808" y="40301"/>
                </a:lnTo>
                <a:lnTo>
                  <a:pt x="1820232" y="46587"/>
                </a:lnTo>
                <a:lnTo>
                  <a:pt x="1857822" y="53205"/>
                </a:lnTo>
                <a:lnTo>
                  <a:pt x="1917483" y="67339"/>
                </a:lnTo>
                <a:lnTo>
                  <a:pt x="1954766" y="82500"/>
                </a:lnTo>
                <a:lnTo>
                  <a:pt x="1967644" y="98487"/>
                </a:lnTo>
                <a:lnTo>
                  <a:pt x="1964382" y="106571"/>
                </a:lnTo>
                <a:lnTo>
                  <a:pt x="1954766" y="114474"/>
                </a:lnTo>
                <a:lnTo>
                  <a:pt x="1917483" y="129636"/>
                </a:lnTo>
                <a:lnTo>
                  <a:pt x="1857822" y="143770"/>
                </a:lnTo>
                <a:lnTo>
                  <a:pt x="1820232" y="150388"/>
                </a:lnTo>
                <a:lnTo>
                  <a:pt x="1777808" y="156674"/>
                </a:lnTo>
                <a:lnTo>
                  <a:pt x="1730802" y="162602"/>
                </a:lnTo>
                <a:lnTo>
                  <a:pt x="1679468" y="168147"/>
                </a:lnTo>
                <a:lnTo>
                  <a:pt x="1624059" y="173284"/>
                </a:lnTo>
                <a:lnTo>
                  <a:pt x="1564828" y="177987"/>
                </a:lnTo>
                <a:lnTo>
                  <a:pt x="1502029" y="182231"/>
                </a:lnTo>
                <a:lnTo>
                  <a:pt x="1435914" y="185991"/>
                </a:lnTo>
                <a:lnTo>
                  <a:pt x="1366738" y="189242"/>
                </a:lnTo>
                <a:lnTo>
                  <a:pt x="1294754" y="191959"/>
                </a:lnTo>
                <a:lnTo>
                  <a:pt x="1220214" y="194116"/>
                </a:lnTo>
                <a:lnTo>
                  <a:pt x="1143372" y="195687"/>
                </a:lnTo>
                <a:lnTo>
                  <a:pt x="1064482" y="196649"/>
                </a:lnTo>
                <a:lnTo>
                  <a:pt x="983796" y="196975"/>
                </a:lnTo>
                <a:lnTo>
                  <a:pt x="903108" y="196649"/>
                </a:lnTo>
                <a:lnTo>
                  <a:pt x="824218" y="195687"/>
                </a:lnTo>
                <a:lnTo>
                  <a:pt x="747376" y="194116"/>
                </a:lnTo>
                <a:lnTo>
                  <a:pt x="672838" y="191959"/>
                </a:lnTo>
                <a:lnTo>
                  <a:pt x="600856" y="189242"/>
                </a:lnTo>
                <a:lnTo>
                  <a:pt x="531682" y="185991"/>
                </a:lnTo>
                <a:lnTo>
                  <a:pt x="465572" y="182231"/>
                </a:lnTo>
                <a:lnTo>
                  <a:pt x="402776" y="177987"/>
                </a:lnTo>
                <a:lnTo>
                  <a:pt x="343550" y="173284"/>
                </a:lnTo>
                <a:lnTo>
                  <a:pt x="288145" y="168147"/>
                </a:lnTo>
                <a:lnTo>
                  <a:pt x="236815" y="162602"/>
                </a:lnTo>
                <a:lnTo>
                  <a:pt x="189814" y="156674"/>
                </a:lnTo>
                <a:lnTo>
                  <a:pt x="147394" y="150388"/>
                </a:lnTo>
                <a:lnTo>
                  <a:pt x="109808" y="143770"/>
                </a:lnTo>
                <a:lnTo>
                  <a:pt x="50154" y="129636"/>
                </a:lnTo>
                <a:lnTo>
                  <a:pt x="12876" y="114474"/>
                </a:lnTo>
                <a:lnTo>
                  <a:pt x="3261" y="106571"/>
                </a:lnTo>
                <a:lnTo>
                  <a:pt x="0" y="98487"/>
                </a:lnTo>
                <a:close/>
              </a:path>
              <a:path w="1967865" h="591185">
                <a:moveTo>
                  <a:pt x="1967644" y="98487"/>
                </a:moveTo>
                <a:lnTo>
                  <a:pt x="1967644" y="443195"/>
                </a:lnTo>
              </a:path>
              <a:path w="1967865" h="591185">
                <a:moveTo>
                  <a:pt x="0" y="98487"/>
                </a:moveTo>
                <a:lnTo>
                  <a:pt x="0" y="443195"/>
                </a:lnTo>
              </a:path>
            </a:pathLst>
          </a:custGeom>
          <a:ln w="32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545695" y="4047885"/>
            <a:ext cx="709295" cy="222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00" spc="-10" dirty="0">
                <a:latin typeface="Microsoft Sans Serif"/>
                <a:cs typeface="Microsoft Sans Serif"/>
              </a:rPr>
              <a:t>Bytecode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916425" y="1910271"/>
            <a:ext cx="1967864" cy="591185"/>
          </a:xfrm>
          <a:custGeom>
            <a:avLst/>
            <a:gdLst/>
            <a:ahLst/>
            <a:cxnLst/>
            <a:rect l="l" t="t" r="r" b="b"/>
            <a:pathLst>
              <a:path w="1967865" h="591185">
                <a:moveTo>
                  <a:pt x="0" y="443195"/>
                </a:moveTo>
                <a:lnTo>
                  <a:pt x="25982" y="409298"/>
                </a:lnTo>
                <a:lnTo>
                  <a:pt x="70350" y="388197"/>
                </a:lnTo>
                <a:lnTo>
                  <a:pt x="134315" y="368599"/>
                </a:lnTo>
                <a:lnTo>
                  <a:pt x="173099" y="359446"/>
                </a:lnTo>
                <a:lnTo>
                  <a:pt x="216126" y="350766"/>
                </a:lnTo>
                <a:lnTo>
                  <a:pt x="263178" y="342592"/>
                </a:lnTo>
                <a:lnTo>
                  <a:pt x="314035" y="334958"/>
                </a:lnTo>
                <a:lnTo>
                  <a:pt x="368479" y="327895"/>
                </a:lnTo>
                <a:lnTo>
                  <a:pt x="426291" y="321437"/>
                </a:lnTo>
                <a:lnTo>
                  <a:pt x="487252" y="315617"/>
                </a:lnTo>
                <a:lnTo>
                  <a:pt x="551145" y="310466"/>
                </a:lnTo>
                <a:lnTo>
                  <a:pt x="617749" y="306018"/>
                </a:lnTo>
                <a:lnTo>
                  <a:pt x="686846" y="302305"/>
                </a:lnTo>
                <a:lnTo>
                  <a:pt x="758219" y="299361"/>
                </a:lnTo>
                <a:lnTo>
                  <a:pt x="831647" y="297217"/>
                </a:lnTo>
                <a:lnTo>
                  <a:pt x="906912" y="295907"/>
                </a:lnTo>
                <a:lnTo>
                  <a:pt x="983796" y="295463"/>
                </a:lnTo>
                <a:lnTo>
                  <a:pt x="1060678" y="295907"/>
                </a:lnTo>
                <a:lnTo>
                  <a:pt x="1135943" y="297217"/>
                </a:lnTo>
                <a:lnTo>
                  <a:pt x="1209372" y="299361"/>
                </a:lnTo>
                <a:lnTo>
                  <a:pt x="1280745" y="302305"/>
                </a:lnTo>
                <a:lnTo>
                  <a:pt x="1349844" y="306018"/>
                </a:lnTo>
                <a:lnTo>
                  <a:pt x="1416451" y="310466"/>
                </a:lnTo>
                <a:lnTo>
                  <a:pt x="1480346" y="315617"/>
                </a:lnTo>
                <a:lnTo>
                  <a:pt x="1541311" y="321437"/>
                </a:lnTo>
                <a:lnTo>
                  <a:pt x="1599127" y="327895"/>
                </a:lnTo>
                <a:lnTo>
                  <a:pt x="1653575" y="334958"/>
                </a:lnTo>
                <a:lnTo>
                  <a:pt x="1704436" y="342592"/>
                </a:lnTo>
                <a:lnTo>
                  <a:pt x="1751492" y="350766"/>
                </a:lnTo>
                <a:lnTo>
                  <a:pt x="1794523" y="359446"/>
                </a:lnTo>
                <a:lnTo>
                  <a:pt x="1833312" y="368599"/>
                </a:lnTo>
                <a:lnTo>
                  <a:pt x="1897284" y="388197"/>
                </a:lnTo>
                <a:lnTo>
                  <a:pt x="1941658" y="409298"/>
                </a:lnTo>
                <a:lnTo>
                  <a:pt x="1967644" y="443195"/>
                </a:lnTo>
                <a:lnTo>
                  <a:pt x="1964684" y="454732"/>
                </a:lnTo>
                <a:lnTo>
                  <a:pt x="1955949" y="466027"/>
                </a:lnTo>
                <a:lnTo>
                  <a:pt x="1922030" y="487762"/>
                </a:lnTo>
                <a:lnTo>
                  <a:pt x="1867638" y="508135"/>
                </a:lnTo>
                <a:lnTo>
                  <a:pt x="1794523" y="526884"/>
                </a:lnTo>
                <a:lnTo>
                  <a:pt x="1751492" y="535567"/>
                </a:lnTo>
                <a:lnTo>
                  <a:pt x="1704436" y="543744"/>
                </a:lnTo>
                <a:lnTo>
                  <a:pt x="1653575" y="551383"/>
                </a:lnTo>
                <a:lnTo>
                  <a:pt x="1599127" y="558451"/>
                </a:lnTo>
                <a:lnTo>
                  <a:pt x="1541311" y="564915"/>
                </a:lnTo>
                <a:lnTo>
                  <a:pt x="1480346" y="570743"/>
                </a:lnTo>
                <a:lnTo>
                  <a:pt x="1416451" y="575900"/>
                </a:lnTo>
                <a:lnTo>
                  <a:pt x="1349844" y="580354"/>
                </a:lnTo>
                <a:lnTo>
                  <a:pt x="1280745" y="584072"/>
                </a:lnTo>
                <a:lnTo>
                  <a:pt x="1209372" y="587021"/>
                </a:lnTo>
                <a:lnTo>
                  <a:pt x="1135943" y="589169"/>
                </a:lnTo>
                <a:lnTo>
                  <a:pt x="1060678" y="590482"/>
                </a:lnTo>
                <a:lnTo>
                  <a:pt x="983796" y="590927"/>
                </a:lnTo>
                <a:lnTo>
                  <a:pt x="906912" y="590482"/>
                </a:lnTo>
                <a:lnTo>
                  <a:pt x="831647" y="589169"/>
                </a:lnTo>
                <a:lnTo>
                  <a:pt x="758219" y="587021"/>
                </a:lnTo>
                <a:lnTo>
                  <a:pt x="686847" y="584072"/>
                </a:lnTo>
                <a:lnTo>
                  <a:pt x="617749" y="580354"/>
                </a:lnTo>
                <a:lnTo>
                  <a:pt x="551145" y="575900"/>
                </a:lnTo>
                <a:lnTo>
                  <a:pt x="487253" y="570743"/>
                </a:lnTo>
                <a:lnTo>
                  <a:pt x="426291" y="564915"/>
                </a:lnTo>
                <a:lnTo>
                  <a:pt x="368479" y="558451"/>
                </a:lnTo>
                <a:lnTo>
                  <a:pt x="314035" y="551383"/>
                </a:lnTo>
                <a:lnTo>
                  <a:pt x="263178" y="543744"/>
                </a:lnTo>
                <a:lnTo>
                  <a:pt x="216127" y="535567"/>
                </a:lnTo>
                <a:lnTo>
                  <a:pt x="173100" y="526884"/>
                </a:lnTo>
                <a:lnTo>
                  <a:pt x="134315" y="517729"/>
                </a:lnTo>
                <a:lnTo>
                  <a:pt x="70351" y="498135"/>
                </a:lnTo>
                <a:lnTo>
                  <a:pt x="25982" y="477048"/>
                </a:lnTo>
                <a:lnTo>
                  <a:pt x="2959" y="454732"/>
                </a:lnTo>
                <a:lnTo>
                  <a:pt x="0" y="443195"/>
                </a:lnTo>
                <a:close/>
              </a:path>
              <a:path w="1967865" h="591185">
                <a:moveTo>
                  <a:pt x="0" y="98487"/>
                </a:moveTo>
                <a:lnTo>
                  <a:pt x="50153" y="67339"/>
                </a:lnTo>
                <a:lnTo>
                  <a:pt x="109807" y="53205"/>
                </a:lnTo>
                <a:lnTo>
                  <a:pt x="147393" y="46587"/>
                </a:lnTo>
                <a:lnTo>
                  <a:pt x="189813" y="40301"/>
                </a:lnTo>
                <a:lnTo>
                  <a:pt x="236814" y="34373"/>
                </a:lnTo>
                <a:lnTo>
                  <a:pt x="288144" y="28828"/>
                </a:lnTo>
                <a:lnTo>
                  <a:pt x="343549" y="23691"/>
                </a:lnTo>
                <a:lnTo>
                  <a:pt x="402776" y="18988"/>
                </a:lnTo>
                <a:lnTo>
                  <a:pt x="465571" y="14744"/>
                </a:lnTo>
                <a:lnTo>
                  <a:pt x="531682" y="10983"/>
                </a:lnTo>
                <a:lnTo>
                  <a:pt x="600855" y="7732"/>
                </a:lnTo>
                <a:lnTo>
                  <a:pt x="672838" y="5016"/>
                </a:lnTo>
                <a:lnTo>
                  <a:pt x="747376" y="2859"/>
                </a:lnTo>
                <a:lnTo>
                  <a:pt x="824218" y="1287"/>
                </a:lnTo>
                <a:lnTo>
                  <a:pt x="903108" y="326"/>
                </a:lnTo>
                <a:lnTo>
                  <a:pt x="983796" y="0"/>
                </a:lnTo>
                <a:lnTo>
                  <a:pt x="1064482" y="326"/>
                </a:lnTo>
                <a:lnTo>
                  <a:pt x="1143372" y="1287"/>
                </a:lnTo>
                <a:lnTo>
                  <a:pt x="1220214" y="2859"/>
                </a:lnTo>
                <a:lnTo>
                  <a:pt x="1294754" y="5016"/>
                </a:lnTo>
                <a:lnTo>
                  <a:pt x="1366738" y="7732"/>
                </a:lnTo>
                <a:lnTo>
                  <a:pt x="1435914" y="10983"/>
                </a:lnTo>
                <a:lnTo>
                  <a:pt x="1502029" y="14744"/>
                </a:lnTo>
                <a:lnTo>
                  <a:pt x="1564828" y="18988"/>
                </a:lnTo>
                <a:lnTo>
                  <a:pt x="1624059" y="23691"/>
                </a:lnTo>
                <a:lnTo>
                  <a:pt x="1679468" y="28828"/>
                </a:lnTo>
                <a:lnTo>
                  <a:pt x="1730802" y="34373"/>
                </a:lnTo>
                <a:lnTo>
                  <a:pt x="1777808" y="40301"/>
                </a:lnTo>
                <a:lnTo>
                  <a:pt x="1820232" y="46587"/>
                </a:lnTo>
                <a:lnTo>
                  <a:pt x="1857822" y="53205"/>
                </a:lnTo>
                <a:lnTo>
                  <a:pt x="1917483" y="67339"/>
                </a:lnTo>
                <a:lnTo>
                  <a:pt x="1954766" y="82500"/>
                </a:lnTo>
                <a:lnTo>
                  <a:pt x="1967644" y="98487"/>
                </a:lnTo>
                <a:lnTo>
                  <a:pt x="1964382" y="106571"/>
                </a:lnTo>
                <a:lnTo>
                  <a:pt x="1954766" y="114474"/>
                </a:lnTo>
                <a:lnTo>
                  <a:pt x="1917483" y="129636"/>
                </a:lnTo>
                <a:lnTo>
                  <a:pt x="1857822" y="143770"/>
                </a:lnTo>
                <a:lnTo>
                  <a:pt x="1820232" y="150388"/>
                </a:lnTo>
                <a:lnTo>
                  <a:pt x="1777808" y="156674"/>
                </a:lnTo>
                <a:lnTo>
                  <a:pt x="1730802" y="162602"/>
                </a:lnTo>
                <a:lnTo>
                  <a:pt x="1679468" y="168147"/>
                </a:lnTo>
                <a:lnTo>
                  <a:pt x="1624059" y="173284"/>
                </a:lnTo>
                <a:lnTo>
                  <a:pt x="1564828" y="177987"/>
                </a:lnTo>
                <a:lnTo>
                  <a:pt x="1502029" y="182231"/>
                </a:lnTo>
                <a:lnTo>
                  <a:pt x="1435914" y="185991"/>
                </a:lnTo>
                <a:lnTo>
                  <a:pt x="1366738" y="189242"/>
                </a:lnTo>
                <a:lnTo>
                  <a:pt x="1294754" y="191959"/>
                </a:lnTo>
                <a:lnTo>
                  <a:pt x="1220214" y="194116"/>
                </a:lnTo>
                <a:lnTo>
                  <a:pt x="1143372" y="195687"/>
                </a:lnTo>
                <a:lnTo>
                  <a:pt x="1064482" y="196649"/>
                </a:lnTo>
                <a:lnTo>
                  <a:pt x="983796" y="196975"/>
                </a:lnTo>
                <a:lnTo>
                  <a:pt x="903108" y="196649"/>
                </a:lnTo>
                <a:lnTo>
                  <a:pt x="824218" y="195687"/>
                </a:lnTo>
                <a:lnTo>
                  <a:pt x="747376" y="194116"/>
                </a:lnTo>
                <a:lnTo>
                  <a:pt x="672838" y="191959"/>
                </a:lnTo>
                <a:lnTo>
                  <a:pt x="600856" y="189242"/>
                </a:lnTo>
                <a:lnTo>
                  <a:pt x="531682" y="185991"/>
                </a:lnTo>
                <a:lnTo>
                  <a:pt x="465572" y="182231"/>
                </a:lnTo>
                <a:lnTo>
                  <a:pt x="402776" y="177987"/>
                </a:lnTo>
                <a:lnTo>
                  <a:pt x="343550" y="173284"/>
                </a:lnTo>
                <a:lnTo>
                  <a:pt x="288145" y="168147"/>
                </a:lnTo>
                <a:lnTo>
                  <a:pt x="236815" y="162602"/>
                </a:lnTo>
                <a:lnTo>
                  <a:pt x="189814" y="156674"/>
                </a:lnTo>
                <a:lnTo>
                  <a:pt x="147394" y="150388"/>
                </a:lnTo>
                <a:lnTo>
                  <a:pt x="109808" y="143770"/>
                </a:lnTo>
                <a:lnTo>
                  <a:pt x="50154" y="129636"/>
                </a:lnTo>
                <a:lnTo>
                  <a:pt x="12876" y="114474"/>
                </a:lnTo>
                <a:lnTo>
                  <a:pt x="3261" y="106571"/>
                </a:lnTo>
                <a:lnTo>
                  <a:pt x="0" y="98487"/>
                </a:lnTo>
                <a:close/>
              </a:path>
              <a:path w="1967865" h="591185">
                <a:moveTo>
                  <a:pt x="1967644" y="98487"/>
                </a:moveTo>
                <a:lnTo>
                  <a:pt x="1967644" y="443195"/>
                </a:lnTo>
              </a:path>
              <a:path w="1967865" h="591185">
                <a:moveTo>
                  <a:pt x="0" y="98487"/>
                </a:moveTo>
                <a:lnTo>
                  <a:pt x="0" y="443195"/>
                </a:lnTo>
              </a:path>
            </a:pathLst>
          </a:custGeom>
          <a:ln w="32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408988" y="2176617"/>
            <a:ext cx="982980" cy="222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00" spc="-5" dirty="0">
                <a:latin typeface="Microsoft Sans Serif"/>
                <a:cs typeface="Microsoft Sans Serif"/>
              </a:rPr>
              <a:t>Source</a:t>
            </a:r>
            <a:r>
              <a:rPr sz="1300" spc="-55" dirty="0">
                <a:latin typeface="Microsoft Sans Serif"/>
                <a:cs typeface="Microsoft Sans Serif"/>
              </a:rPr>
              <a:t> </a:t>
            </a:r>
            <a:r>
              <a:rPr sz="1300" spc="-10" dirty="0">
                <a:latin typeface="Microsoft Sans Serif"/>
                <a:cs typeface="Microsoft Sans Serif"/>
              </a:rPr>
              <a:t>Code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900208" y="1445600"/>
            <a:ext cx="1967864" cy="4897120"/>
          </a:xfrm>
          <a:custGeom>
            <a:avLst/>
            <a:gdLst/>
            <a:ahLst/>
            <a:cxnLst/>
            <a:rect l="l" t="t" r="r" b="b"/>
            <a:pathLst>
              <a:path w="1967865" h="4897120">
                <a:moveTo>
                  <a:pt x="0" y="2040476"/>
                </a:moveTo>
                <a:lnTo>
                  <a:pt x="1574001" y="2040476"/>
                </a:lnTo>
                <a:lnTo>
                  <a:pt x="1574001" y="0"/>
                </a:lnTo>
              </a:path>
              <a:path w="1967865" h="4897120">
                <a:moveTo>
                  <a:pt x="0" y="4896610"/>
                </a:moveTo>
                <a:lnTo>
                  <a:pt x="1967655" y="4896610"/>
                </a:lnTo>
                <a:lnTo>
                  <a:pt x="1967655" y="0"/>
                </a:lnTo>
              </a:path>
            </a:pathLst>
          </a:custGeom>
          <a:ln w="1640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" name="object 28"/>
          <p:cNvGrpSpPr/>
          <p:nvPr/>
        </p:nvGrpSpPr>
        <p:grpSpPr>
          <a:xfrm>
            <a:off x="6844447" y="1317702"/>
            <a:ext cx="2074545" cy="5024755"/>
            <a:chOff x="6844447" y="1317702"/>
            <a:chExt cx="2074545" cy="5024755"/>
          </a:xfrm>
        </p:grpSpPr>
        <p:sp>
          <p:nvSpPr>
            <p:cNvPr id="29" name="object 29"/>
            <p:cNvSpPr/>
            <p:nvPr/>
          </p:nvSpPr>
          <p:spPr>
            <a:xfrm>
              <a:off x="6900208" y="1516320"/>
              <a:ext cx="635" cy="317500"/>
            </a:xfrm>
            <a:custGeom>
              <a:avLst/>
              <a:gdLst/>
              <a:ahLst/>
              <a:cxnLst/>
              <a:rect l="l" t="t" r="r" b="b"/>
              <a:pathLst>
                <a:path w="634" h="317500">
                  <a:moveTo>
                    <a:pt x="0" y="0"/>
                  </a:moveTo>
                  <a:lnTo>
                    <a:pt x="13" y="316939"/>
                  </a:lnTo>
                </a:path>
              </a:pathLst>
            </a:custGeom>
            <a:ln w="1639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49393" y="1808500"/>
              <a:ext cx="101658" cy="10177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6900222" y="2501198"/>
              <a:ext cx="0" cy="317500"/>
            </a:xfrm>
            <a:custGeom>
              <a:avLst/>
              <a:gdLst/>
              <a:ahLst/>
              <a:cxnLst/>
              <a:rect l="l" t="t" r="r" b="b"/>
              <a:pathLst>
                <a:path h="317500">
                  <a:moveTo>
                    <a:pt x="0" y="0"/>
                  </a:moveTo>
                  <a:lnTo>
                    <a:pt x="0" y="316939"/>
                  </a:lnTo>
                </a:path>
              </a:pathLst>
            </a:custGeom>
            <a:ln w="1639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49393" y="2793379"/>
              <a:ext cx="101658" cy="101770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6900208" y="3387589"/>
              <a:ext cx="635" cy="317500"/>
            </a:xfrm>
            <a:custGeom>
              <a:avLst/>
              <a:gdLst/>
              <a:ahLst/>
              <a:cxnLst/>
              <a:rect l="l" t="t" r="r" b="b"/>
              <a:pathLst>
                <a:path w="634" h="317500">
                  <a:moveTo>
                    <a:pt x="0" y="0"/>
                  </a:moveTo>
                  <a:lnTo>
                    <a:pt x="13" y="316939"/>
                  </a:lnTo>
                </a:path>
              </a:pathLst>
            </a:custGeom>
            <a:ln w="1639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49393" y="3679769"/>
              <a:ext cx="101658" cy="101770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900222" y="4372467"/>
              <a:ext cx="0" cy="317500"/>
            </a:xfrm>
            <a:custGeom>
              <a:avLst/>
              <a:gdLst/>
              <a:ahLst/>
              <a:cxnLst/>
              <a:rect l="l" t="t" r="r" b="b"/>
              <a:pathLst>
                <a:path h="317500">
                  <a:moveTo>
                    <a:pt x="0" y="0"/>
                  </a:moveTo>
                  <a:lnTo>
                    <a:pt x="0" y="316939"/>
                  </a:lnTo>
                </a:path>
              </a:pathLst>
            </a:custGeom>
            <a:ln w="1639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49393" y="4664647"/>
              <a:ext cx="101658" cy="101770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6900195" y="5258844"/>
              <a:ext cx="635" cy="317500"/>
            </a:xfrm>
            <a:custGeom>
              <a:avLst/>
              <a:gdLst/>
              <a:ahLst/>
              <a:cxnLst/>
              <a:rect l="l" t="t" r="r" b="b"/>
              <a:pathLst>
                <a:path w="634" h="317500">
                  <a:moveTo>
                    <a:pt x="0" y="0"/>
                  </a:moveTo>
                  <a:lnTo>
                    <a:pt x="13" y="316911"/>
                  </a:lnTo>
                </a:path>
              </a:pathLst>
            </a:custGeom>
            <a:ln w="1639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49379" y="5551024"/>
              <a:ext cx="101658" cy="101770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7960997" y="1368588"/>
              <a:ext cx="907415" cy="0"/>
            </a:xfrm>
            <a:custGeom>
              <a:avLst/>
              <a:gdLst/>
              <a:ahLst/>
              <a:cxnLst/>
              <a:rect l="l" t="t" r="r" b="b"/>
              <a:pathLst>
                <a:path w="907415">
                  <a:moveTo>
                    <a:pt x="906866" y="0"/>
                  </a:moveTo>
                  <a:lnTo>
                    <a:pt x="0" y="0"/>
                  </a:lnTo>
                </a:path>
              </a:pathLst>
            </a:custGeom>
            <a:ln w="1641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84070" y="1317702"/>
              <a:ext cx="101658" cy="10177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23380" y="1368588"/>
              <a:ext cx="101795" cy="10177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817034" y="1368588"/>
              <a:ext cx="101658" cy="101770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6890535" y="6145221"/>
              <a:ext cx="6350" cy="120650"/>
            </a:xfrm>
            <a:custGeom>
              <a:avLst/>
              <a:gdLst/>
              <a:ahLst/>
              <a:cxnLst/>
              <a:rect l="l" t="t" r="r" b="b"/>
              <a:pathLst>
                <a:path w="6350" h="120650">
                  <a:moveTo>
                    <a:pt x="2951" y="-8198"/>
                  </a:moveTo>
                  <a:lnTo>
                    <a:pt x="2951" y="128244"/>
                  </a:lnTo>
                </a:path>
              </a:pathLst>
            </a:custGeom>
            <a:ln w="222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844447" y="6238073"/>
              <a:ext cx="101600" cy="104139"/>
            </a:xfrm>
            <a:custGeom>
              <a:avLst/>
              <a:gdLst/>
              <a:ahLst/>
              <a:cxnLst/>
              <a:rect l="l" t="t" r="r" b="b"/>
              <a:pathLst>
                <a:path w="101600" h="104139">
                  <a:moveTo>
                    <a:pt x="101535" y="0"/>
                  </a:moveTo>
                  <a:lnTo>
                    <a:pt x="77127" y="10217"/>
                  </a:lnTo>
                  <a:lnTo>
                    <a:pt x="51362" y="14489"/>
                  </a:lnTo>
                  <a:lnTo>
                    <a:pt x="25299" y="12764"/>
                  </a:lnTo>
                  <a:lnTo>
                    <a:pt x="0" y="4992"/>
                  </a:lnTo>
                  <a:lnTo>
                    <a:pt x="55761" y="104137"/>
                  </a:lnTo>
                  <a:lnTo>
                    <a:pt x="10153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7050954" y="6381490"/>
            <a:ext cx="1666239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50" spc="15" dirty="0">
                <a:latin typeface="Microsoft Sans Serif"/>
                <a:cs typeface="Microsoft Sans Serif"/>
              </a:rPr>
              <a:t>Nếu </a:t>
            </a:r>
            <a:r>
              <a:rPr sz="1050" spc="10" dirty="0">
                <a:latin typeface="Microsoft Sans Serif"/>
                <a:cs typeface="Microsoft Sans Serif"/>
              </a:rPr>
              <a:t>có</a:t>
            </a:r>
            <a:r>
              <a:rPr sz="1050" spc="15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lỗi</a:t>
            </a:r>
            <a:r>
              <a:rPr sz="1050" spc="15" dirty="0">
                <a:latin typeface="Microsoft Sans Serif"/>
                <a:cs typeface="Microsoft Sans Serif"/>
              </a:rPr>
              <a:t> </a:t>
            </a:r>
            <a:r>
              <a:rPr sz="1050" spc="10" dirty="0">
                <a:latin typeface="Microsoft Sans Serif"/>
                <a:cs typeface="Microsoft Sans Serif"/>
              </a:rPr>
              <a:t>hoặc</a:t>
            </a:r>
            <a:r>
              <a:rPr sz="1050" spc="15" dirty="0">
                <a:latin typeface="Microsoft Sans Serif"/>
                <a:cs typeface="Microsoft Sans Serif"/>
              </a:rPr>
              <a:t> </a:t>
            </a:r>
            <a:r>
              <a:rPr sz="1050" spc="10" dirty="0">
                <a:latin typeface="Microsoft Sans Serif"/>
                <a:cs typeface="Microsoft Sans Serif"/>
              </a:rPr>
              <a:t>kết</a:t>
            </a:r>
            <a:r>
              <a:rPr sz="1050" spc="15" dirty="0">
                <a:latin typeface="Microsoft Sans Serif"/>
                <a:cs typeface="Microsoft Sans Serif"/>
              </a:rPr>
              <a:t> </a:t>
            </a:r>
            <a:r>
              <a:rPr sz="1050" spc="10" dirty="0">
                <a:latin typeface="Microsoft Sans Serif"/>
                <a:cs typeface="Microsoft Sans Serif"/>
              </a:rPr>
              <a:t>quả</a:t>
            </a:r>
            <a:r>
              <a:rPr sz="1050" spc="15" dirty="0">
                <a:latin typeface="Microsoft Sans Serif"/>
                <a:cs typeface="Microsoft Sans Serif"/>
              </a:rPr>
              <a:t> </a:t>
            </a:r>
            <a:r>
              <a:rPr sz="1050" spc="5" dirty="0">
                <a:latin typeface="Microsoft Sans Serif"/>
                <a:cs typeface="Microsoft Sans Serif"/>
              </a:rPr>
              <a:t>sai</a:t>
            </a:r>
            <a:endParaRPr sz="1050">
              <a:latin typeface="Microsoft Sans Serif"/>
              <a:cs typeface="Microsoft Sans Serif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764246" y="3525355"/>
            <a:ext cx="633095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50" spc="15" dirty="0">
                <a:latin typeface="Microsoft Sans Serif"/>
                <a:cs typeface="Microsoft Sans Serif"/>
              </a:rPr>
              <a:t>Nếu</a:t>
            </a:r>
            <a:r>
              <a:rPr sz="1050" spc="-15" dirty="0">
                <a:latin typeface="Microsoft Sans Serif"/>
                <a:cs typeface="Microsoft Sans Serif"/>
              </a:rPr>
              <a:t> </a:t>
            </a:r>
            <a:r>
              <a:rPr sz="1050" spc="10" dirty="0">
                <a:latin typeface="Microsoft Sans Serif"/>
                <a:cs typeface="Microsoft Sans Serif"/>
              </a:rPr>
              <a:t>có</a:t>
            </a:r>
            <a:r>
              <a:rPr sz="1050" spc="-15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lỗi</a:t>
            </a:r>
            <a:endParaRPr sz="10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8410" y="1082332"/>
            <a:ext cx="7453589" cy="173706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25164" y="349072"/>
            <a:ext cx="62534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Biên</a:t>
            </a:r>
            <a:r>
              <a:rPr spc="-20" dirty="0"/>
              <a:t> </a:t>
            </a:r>
            <a:r>
              <a:rPr spc="-5" dirty="0"/>
              <a:t>dịch </a:t>
            </a:r>
            <a:r>
              <a:rPr dirty="0"/>
              <a:t>và</a:t>
            </a:r>
            <a:r>
              <a:rPr spc="-25" dirty="0"/>
              <a:t> </a:t>
            </a:r>
            <a:r>
              <a:rPr dirty="0"/>
              <a:t>chạy</a:t>
            </a:r>
            <a:r>
              <a:rPr spc="-20" dirty="0"/>
              <a:t> </a:t>
            </a:r>
            <a:r>
              <a:rPr dirty="0"/>
              <a:t>một</a:t>
            </a:r>
            <a:r>
              <a:rPr spc="-30" dirty="0"/>
              <a:t> </a:t>
            </a:r>
            <a:r>
              <a:rPr dirty="0"/>
              <a:t>chương</a:t>
            </a:r>
            <a:r>
              <a:rPr spc="-10" dirty="0"/>
              <a:t> </a:t>
            </a:r>
            <a:r>
              <a:rPr dirty="0"/>
              <a:t>trình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71405" y="3301284"/>
            <a:ext cx="955040" cy="260350"/>
          </a:xfrm>
          <a:prstGeom prst="rect">
            <a:avLst/>
          </a:prstGeom>
          <a:ln w="1574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890">
              <a:lnSpc>
                <a:spcPts val="1535"/>
              </a:lnSpc>
            </a:pPr>
            <a:r>
              <a:rPr sz="1350" spc="120" dirty="0">
                <a:latin typeface="Times New Roman"/>
                <a:cs typeface="Times New Roman"/>
              </a:rPr>
              <a:t>c:\example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35308" y="3435976"/>
            <a:ext cx="654050" cy="2677160"/>
          </a:xfrm>
          <a:custGeom>
            <a:avLst/>
            <a:gdLst/>
            <a:ahLst/>
            <a:cxnLst/>
            <a:rect l="l" t="t" r="r" b="b"/>
            <a:pathLst>
              <a:path w="654050" h="2677160">
                <a:moveTo>
                  <a:pt x="202125" y="0"/>
                </a:moveTo>
                <a:lnTo>
                  <a:pt x="202125" y="2677075"/>
                </a:lnTo>
              </a:path>
              <a:path w="654050" h="2677160">
                <a:moveTo>
                  <a:pt x="653592" y="257606"/>
                </a:moveTo>
                <a:lnTo>
                  <a:pt x="202125" y="257606"/>
                </a:lnTo>
              </a:path>
              <a:path w="654050" h="2677160">
                <a:moveTo>
                  <a:pt x="0" y="0"/>
                </a:moveTo>
                <a:lnTo>
                  <a:pt x="202125" y="0"/>
                </a:lnTo>
              </a:path>
            </a:pathLst>
          </a:custGeom>
          <a:ln w="170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688901" y="3561246"/>
            <a:ext cx="752475" cy="266700"/>
          </a:xfrm>
          <a:prstGeom prst="rect">
            <a:avLst/>
          </a:prstGeom>
          <a:ln w="1591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890">
              <a:lnSpc>
                <a:spcPts val="1614"/>
              </a:lnSpc>
            </a:pPr>
            <a:r>
              <a:rPr sz="1350" spc="125" dirty="0">
                <a:latin typeface="Times New Roman"/>
                <a:cs typeface="Times New Roman"/>
              </a:rPr>
              <a:t>chapter1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70599" y="3307708"/>
            <a:ext cx="481965" cy="0"/>
          </a:xfrm>
          <a:custGeom>
            <a:avLst/>
            <a:gdLst/>
            <a:ahLst/>
            <a:cxnLst/>
            <a:rect l="l" t="t" r="r" b="b"/>
            <a:pathLst>
              <a:path w="481964">
                <a:moveTo>
                  <a:pt x="0" y="0"/>
                </a:moveTo>
                <a:lnTo>
                  <a:pt x="481744" y="0"/>
                </a:lnTo>
              </a:path>
            </a:pathLst>
          </a:custGeom>
          <a:ln w="154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90617" y="4710326"/>
            <a:ext cx="280035" cy="0"/>
          </a:xfrm>
          <a:custGeom>
            <a:avLst/>
            <a:gdLst/>
            <a:ahLst/>
            <a:cxnLst/>
            <a:rect l="l" t="t" r="r" b="b"/>
            <a:pathLst>
              <a:path w="280035">
                <a:moveTo>
                  <a:pt x="0" y="0"/>
                </a:moveTo>
                <a:lnTo>
                  <a:pt x="279981" y="0"/>
                </a:lnTo>
              </a:path>
            </a:pathLst>
          </a:custGeom>
          <a:ln w="154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352075" y="3507612"/>
            <a:ext cx="1270000" cy="233679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350" spc="125" dirty="0">
                <a:latin typeface="Times New Roman"/>
                <a:cs typeface="Times New Roman"/>
              </a:rPr>
              <a:t>Welcome.class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450756" y="3307708"/>
            <a:ext cx="901700" cy="772795"/>
          </a:xfrm>
          <a:custGeom>
            <a:avLst/>
            <a:gdLst/>
            <a:ahLst/>
            <a:cxnLst/>
            <a:rect l="l" t="t" r="r" b="b"/>
            <a:pathLst>
              <a:path w="901700" h="772795">
                <a:moveTo>
                  <a:pt x="419842" y="0"/>
                </a:moveTo>
                <a:lnTo>
                  <a:pt x="419842" y="772177"/>
                </a:lnTo>
              </a:path>
              <a:path w="901700" h="772795">
                <a:moveTo>
                  <a:pt x="0" y="385874"/>
                </a:moveTo>
                <a:lnTo>
                  <a:pt x="901587" y="385874"/>
                </a:lnTo>
              </a:path>
            </a:pathLst>
          </a:custGeom>
          <a:ln w="170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352075" y="3147220"/>
            <a:ext cx="1212850" cy="233679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350" spc="240" dirty="0">
                <a:latin typeface="Times New Roman"/>
                <a:cs typeface="Times New Roman"/>
              </a:rPr>
              <a:t>W</a:t>
            </a:r>
            <a:r>
              <a:rPr sz="1350" spc="105" dirty="0">
                <a:latin typeface="Times New Roman"/>
                <a:cs typeface="Times New Roman"/>
              </a:rPr>
              <a:t>e</a:t>
            </a:r>
            <a:r>
              <a:rPr sz="1350" spc="60" dirty="0">
                <a:latin typeface="Times New Roman"/>
                <a:cs typeface="Times New Roman"/>
              </a:rPr>
              <a:t>l</a:t>
            </a:r>
            <a:r>
              <a:rPr sz="1350" spc="130" dirty="0">
                <a:latin typeface="Times New Roman"/>
                <a:cs typeface="Times New Roman"/>
              </a:rPr>
              <a:t>c</a:t>
            </a:r>
            <a:r>
              <a:rPr sz="1350" spc="135" dirty="0">
                <a:latin typeface="Times New Roman"/>
                <a:cs typeface="Times New Roman"/>
              </a:rPr>
              <a:t>o</a:t>
            </a:r>
            <a:r>
              <a:rPr sz="1350" spc="220" dirty="0">
                <a:latin typeface="Times New Roman"/>
                <a:cs typeface="Times New Roman"/>
              </a:rPr>
              <a:t>m</a:t>
            </a:r>
            <a:r>
              <a:rPr sz="1350" spc="105" dirty="0">
                <a:latin typeface="Times New Roman"/>
                <a:cs typeface="Times New Roman"/>
              </a:rPr>
              <a:t>e</a:t>
            </a:r>
            <a:r>
              <a:rPr sz="1350" spc="75" dirty="0">
                <a:latin typeface="Times New Roman"/>
                <a:cs typeface="Times New Roman"/>
              </a:rPr>
              <a:t>.</a:t>
            </a:r>
            <a:r>
              <a:rPr sz="1350" spc="85" dirty="0">
                <a:latin typeface="Times New Roman"/>
                <a:cs typeface="Times New Roman"/>
              </a:rPr>
              <a:t>j</a:t>
            </a:r>
            <a:r>
              <a:rPr sz="1350" spc="130" dirty="0">
                <a:latin typeface="Times New Roman"/>
                <a:cs typeface="Times New Roman"/>
              </a:rPr>
              <a:t>a</a:t>
            </a:r>
            <a:r>
              <a:rPr sz="1350" spc="135" dirty="0">
                <a:latin typeface="Times New Roman"/>
                <a:cs typeface="Times New Roman"/>
              </a:rPr>
              <a:t>v</a:t>
            </a:r>
            <a:r>
              <a:rPr sz="1350" spc="130" dirty="0">
                <a:latin typeface="Times New Roman"/>
                <a:cs typeface="Times New Roman"/>
              </a:rPr>
              <a:t>a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88901" y="4568568"/>
            <a:ext cx="892810" cy="262890"/>
          </a:xfrm>
          <a:prstGeom prst="rect">
            <a:avLst/>
          </a:prstGeom>
          <a:ln w="1578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890">
              <a:lnSpc>
                <a:spcPts val="1590"/>
              </a:lnSpc>
            </a:pPr>
            <a:r>
              <a:rPr sz="1350" spc="125" dirty="0">
                <a:latin typeface="Times New Roman"/>
                <a:cs typeface="Times New Roman"/>
              </a:rPr>
              <a:t>chapter2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45612" y="5120675"/>
            <a:ext cx="104139" cy="6324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2365"/>
              </a:lnSpc>
              <a:spcBef>
                <a:spcPts val="135"/>
              </a:spcBef>
            </a:pPr>
            <a:r>
              <a:rPr sz="2000" b="1" spc="114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365"/>
              </a:lnSpc>
            </a:pPr>
            <a:r>
              <a:rPr sz="2000" b="1" spc="114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76004" y="4549945"/>
            <a:ext cx="3780790" cy="233679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350" spc="125" dirty="0">
                <a:latin typeface="Times New Roman"/>
                <a:cs typeface="Times New Roman"/>
              </a:rPr>
              <a:t>Java</a:t>
            </a:r>
            <a:r>
              <a:rPr sz="1350" spc="75" dirty="0">
                <a:latin typeface="Times New Roman"/>
                <a:cs typeface="Times New Roman"/>
              </a:rPr>
              <a:t> </a:t>
            </a:r>
            <a:r>
              <a:rPr sz="1350" spc="120" dirty="0">
                <a:latin typeface="Times New Roman"/>
                <a:cs typeface="Times New Roman"/>
              </a:rPr>
              <a:t>source</a:t>
            </a:r>
            <a:r>
              <a:rPr sz="1350" spc="55" dirty="0">
                <a:latin typeface="Times New Roman"/>
                <a:cs typeface="Times New Roman"/>
              </a:rPr>
              <a:t> </a:t>
            </a:r>
            <a:r>
              <a:rPr sz="1350" spc="90" dirty="0">
                <a:latin typeface="Times New Roman"/>
                <a:cs typeface="Times New Roman"/>
              </a:rPr>
              <a:t>files</a:t>
            </a:r>
            <a:r>
              <a:rPr sz="1350" spc="70" dirty="0">
                <a:latin typeface="Times New Roman"/>
                <a:cs typeface="Times New Roman"/>
              </a:rPr>
              <a:t> </a:t>
            </a:r>
            <a:r>
              <a:rPr sz="1350" spc="145" dirty="0">
                <a:latin typeface="Times New Roman"/>
                <a:cs typeface="Times New Roman"/>
              </a:rPr>
              <a:t>and</a:t>
            </a:r>
            <a:r>
              <a:rPr sz="1350" spc="85" dirty="0">
                <a:latin typeface="Times New Roman"/>
                <a:cs typeface="Times New Roman"/>
              </a:rPr>
              <a:t> </a:t>
            </a:r>
            <a:r>
              <a:rPr sz="1350" spc="110" dirty="0">
                <a:latin typeface="Times New Roman"/>
                <a:cs typeface="Times New Roman"/>
              </a:rPr>
              <a:t>class</a:t>
            </a:r>
            <a:r>
              <a:rPr sz="1350" spc="70" dirty="0">
                <a:latin typeface="Times New Roman"/>
                <a:cs typeface="Times New Roman"/>
              </a:rPr>
              <a:t> </a:t>
            </a:r>
            <a:r>
              <a:rPr sz="1350" spc="90" dirty="0">
                <a:latin typeface="Times New Roman"/>
                <a:cs typeface="Times New Roman"/>
              </a:rPr>
              <a:t>files</a:t>
            </a:r>
            <a:r>
              <a:rPr sz="1350" spc="70" dirty="0">
                <a:latin typeface="Times New Roman"/>
                <a:cs typeface="Times New Roman"/>
              </a:rPr>
              <a:t> </a:t>
            </a:r>
            <a:r>
              <a:rPr sz="1350" spc="105" dirty="0">
                <a:latin typeface="Times New Roman"/>
                <a:cs typeface="Times New Roman"/>
              </a:rPr>
              <a:t>for</a:t>
            </a:r>
            <a:r>
              <a:rPr sz="1350" spc="65" dirty="0">
                <a:latin typeface="Times New Roman"/>
                <a:cs typeface="Times New Roman"/>
              </a:rPr>
              <a:t> </a:t>
            </a:r>
            <a:r>
              <a:rPr sz="1350" spc="130" dirty="0">
                <a:latin typeface="Times New Roman"/>
                <a:cs typeface="Times New Roman"/>
              </a:rPr>
              <a:t>Chapter</a:t>
            </a:r>
            <a:r>
              <a:rPr sz="1350" spc="60" dirty="0">
                <a:latin typeface="Times New Roman"/>
                <a:cs typeface="Times New Roman"/>
              </a:rPr>
              <a:t> </a:t>
            </a:r>
            <a:r>
              <a:rPr sz="1350" spc="150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237434" y="4710326"/>
            <a:ext cx="451484" cy="0"/>
          </a:xfrm>
          <a:custGeom>
            <a:avLst/>
            <a:gdLst/>
            <a:ahLst/>
            <a:cxnLst/>
            <a:rect l="l" t="t" r="r" b="b"/>
            <a:pathLst>
              <a:path w="451485">
                <a:moveTo>
                  <a:pt x="0" y="0"/>
                </a:moveTo>
                <a:lnTo>
                  <a:pt x="451466" y="0"/>
                </a:lnTo>
              </a:path>
            </a:pathLst>
          </a:custGeom>
          <a:ln w="154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90617" y="6113051"/>
            <a:ext cx="280035" cy="0"/>
          </a:xfrm>
          <a:custGeom>
            <a:avLst/>
            <a:gdLst/>
            <a:ahLst/>
            <a:cxnLst/>
            <a:rect l="l" t="t" r="r" b="b"/>
            <a:pathLst>
              <a:path w="280035">
                <a:moveTo>
                  <a:pt x="0" y="0"/>
                </a:moveTo>
                <a:lnTo>
                  <a:pt x="279981" y="0"/>
                </a:lnTo>
              </a:path>
            </a:pathLst>
          </a:custGeom>
          <a:ln w="154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688901" y="5971293"/>
            <a:ext cx="892810" cy="262890"/>
          </a:xfrm>
          <a:prstGeom prst="rect">
            <a:avLst/>
          </a:prstGeom>
          <a:ln w="1578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890">
              <a:lnSpc>
                <a:spcPts val="1590"/>
              </a:lnSpc>
            </a:pPr>
            <a:r>
              <a:rPr sz="1350" spc="125" dirty="0">
                <a:latin typeface="Times New Roman"/>
                <a:cs typeface="Times New Roman"/>
              </a:rPr>
              <a:t>chapter19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76004" y="5952669"/>
            <a:ext cx="3939540" cy="233679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350" spc="125" dirty="0">
                <a:latin typeface="Times New Roman"/>
                <a:cs typeface="Times New Roman"/>
              </a:rPr>
              <a:t>Java</a:t>
            </a:r>
            <a:r>
              <a:rPr sz="1350" spc="75" dirty="0">
                <a:latin typeface="Times New Roman"/>
                <a:cs typeface="Times New Roman"/>
              </a:rPr>
              <a:t> </a:t>
            </a:r>
            <a:r>
              <a:rPr sz="1350" spc="120" dirty="0">
                <a:latin typeface="Times New Roman"/>
                <a:cs typeface="Times New Roman"/>
              </a:rPr>
              <a:t>source</a:t>
            </a:r>
            <a:r>
              <a:rPr sz="1350" spc="55" dirty="0">
                <a:latin typeface="Times New Roman"/>
                <a:cs typeface="Times New Roman"/>
              </a:rPr>
              <a:t> </a:t>
            </a:r>
            <a:r>
              <a:rPr sz="1350" spc="90" dirty="0">
                <a:latin typeface="Times New Roman"/>
                <a:cs typeface="Times New Roman"/>
              </a:rPr>
              <a:t>files</a:t>
            </a:r>
            <a:r>
              <a:rPr sz="1350" spc="70" dirty="0">
                <a:latin typeface="Times New Roman"/>
                <a:cs typeface="Times New Roman"/>
              </a:rPr>
              <a:t> </a:t>
            </a:r>
            <a:r>
              <a:rPr sz="1350" spc="145" dirty="0">
                <a:latin typeface="Times New Roman"/>
                <a:cs typeface="Times New Roman"/>
              </a:rPr>
              <a:t>and</a:t>
            </a:r>
            <a:r>
              <a:rPr sz="1350" spc="85" dirty="0">
                <a:latin typeface="Times New Roman"/>
                <a:cs typeface="Times New Roman"/>
              </a:rPr>
              <a:t> </a:t>
            </a:r>
            <a:r>
              <a:rPr sz="1350" spc="110" dirty="0">
                <a:latin typeface="Times New Roman"/>
                <a:cs typeface="Times New Roman"/>
              </a:rPr>
              <a:t>class</a:t>
            </a:r>
            <a:r>
              <a:rPr sz="1350" spc="65" dirty="0">
                <a:latin typeface="Times New Roman"/>
                <a:cs typeface="Times New Roman"/>
              </a:rPr>
              <a:t> </a:t>
            </a:r>
            <a:r>
              <a:rPr sz="1350" spc="90" dirty="0">
                <a:latin typeface="Times New Roman"/>
                <a:cs typeface="Times New Roman"/>
              </a:rPr>
              <a:t>files</a:t>
            </a:r>
            <a:r>
              <a:rPr sz="1350" spc="495" dirty="0">
                <a:latin typeface="Times New Roman"/>
                <a:cs typeface="Times New Roman"/>
              </a:rPr>
              <a:t> </a:t>
            </a:r>
            <a:r>
              <a:rPr sz="1350" spc="105" dirty="0">
                <a:latin typeface="Times New Roman"/>
                <a:cs typeface="Times New Roman"/>
              </a:rPr>
              <a:t>for</a:t>
            </a:r>
            <a:r>
              <a:rPr sz="1350" spc="60" dirty="0">
                <a:latin typeface="Times New Roman"/>
                <a:cs typeface="Times New Roman"/>
              </a:rPr>
              <a:t> </a:t>
            </a:r>
            <a:r>
              <a:rPr sz="1350" spc="130" dirty="0">
                <a:latin typeface="Times New Roman"/>
                <a:cs typeface="Times New Roman"/>
              </a:rPr>
              <a:t>Chapter</a:t>
            </a:r>
            <a:r>
              <a:rPr sz="1350" spc="65" dirty="0">
                <a:latin typeface="Times New Roman"/>
                <a:cs typeface="Times New Roman"/>
              </a:rPr>
              <a:t> </a:t>
            </a:r>
            <a:r>
              <a:rPr sz="1350" spc="150" dirty="0">
                <a:latin typeface="Times New Roman"/>
                <a:cs typeface="Times New Roman"/>
              </a:rPr>
              <a:t>19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237434" y="6113051"/>
            <a:ext cx="451484" cy="0"/>
          </a:xfrm>
          <a:custGeom>
            <a:avLst/>
            <a:gdLst/>
            <a:ahLst/>
            <a:cxnLst/>
            <a:rect l="l" t="t" r="r" b="b"/>
            <a:pathLst>
              <a:path w="451485">
                <a:moveTo>
                  <a:pt x="0" y="0"/>
                </a:moveTo>
                <a:lnTo>
                  <a:pt x="451466" y="0"/>
                </a:lnTo>
              </a:path>
            </a:pathLst>
          </a:custGeom>
          <a:ln w="154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352075" y="3970576"/>
            <a:ext cx="1326515" cy="233679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350" spc="130" dirty="0">
                <a:latin typeface="Times New Roman"/>
                <a:cs typeface="Times New Roman"/>
              </a:rPr>
              <a:t>Welcome.java~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870599" y="4079886"/>
            <a:ext cx="481965" cy="0"/>
          </a:xfrm>
          <a:custGeom>
            <a:avLst/>
            <a:gdLst/>
            <a:ahLst/>
            <a:cxnLst/>
            <a:rect l="l" t="t" r="r" b="b"/>
            <a:pathLst>
              <a:path w="481964">
                <a:moveTo>
                  <a:pt x="0" y="0"/>
                </a:moveTo>
                <a:lnTo>
                  <a:pt x="481744" y="0"/>
                </a:lnTo>
              </a:path>
            </a:pathLst>
          </a:custGeom>
          <a:ln w="154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020815" y="3147186"/>
            <a:ext cx="228600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509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6365C"/>
                </a:solidFill>
                <a:latin typeface="Times New Roman"/>
                <a:cs typeface="Times New Roman"/>
              </a:rPr>
              <a:t>Cần xác định các </a:t>
            </a:r>
            <a:r>
              <a:rPr sz="2400" spc="-58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6365C"/>
                </a:solidFill>
                <a:latin typeface="Times New Roman"/>
                <a:cs typeface="Times New Roman"/>
              </a:rPr>
              <a:t>tệp</a:t>
            </a:r>
            <a:r>
              <a:rPr sz="2400" spc="-3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6365C"/>
                </a:solidFill>
                <a:latin typeface="Times New Roman"/>
                <a:cs typeface="Times New Roman"/>
              </a:rPr>
              <a:t>được</a:t>
            </a:r>
            <a:r>
              <a:rPr sz="2400" spc="-2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6365C"/>
                </a:solidFill>
                <a:latin typeface="Times New Roman"/>
                <a:cs typeface="Times New Roman"/>
              </a:rPr>
              <a:t>lưu</a:t>
            </a:r>
            <a:r>
              <a:rPr sz="2400" spc="-3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6365C"/>
                </a:solidFill>
                <a:latin typeface="Times New Roman"/>
                <a:cs typeface="Times New Roman"/>
              </a:rPr>
              <a:t>trong</a:t>
            </a:r>
            <a:endParaRPr sz="2400">
              <a:latin typeface="Times New Roman"/>
              <a:cs typeface="Times New Roman"/>
            </a:endParaRPr>
          </a:p>
          <a:p>
            <a:pPr marL="382905">
              <a:lnSpc>
                <a:spcPct val="100000"/>
              </a:lnSpc>
            </a:pPr>
            <a:r>
              <a:rPr sz="2400" dirty="0">
                <a:solidFill>
                  <a:srgbClr val="36365C"/>
                </a:solidFill>
                <a:latin typeface="Times New Roman"/>
                <a:cs typeface="Times New Roman"/>
              </a:rPr>
              <a:t>thư</a:t>
            </a:r>
            <a:r>
              <a:rPr sz="2400" spc="-3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36365C"/>
                </a:solidFill>
                <a:latin typeface="Times New Roman"/>
                <a:cs typeface="Times New Roman"/>
              </a:rPr>
              <a:t>mục</a:t>
            </a:r>
            <a:r>
              <a:rPr sz="2400" spc="-2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6365C"/>
                </a:solidFill>
                <a:latin typeface="Times New Roman"/>
                <a:cs typeface="Times New Roman"/>
              </a:rPr>
              <a:t>nào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3080" y="349072"/>
            <a:ext cx="75965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Các</a:t>
            </a:r>
            <a:r>
              <a:rPr spc="-15" dirty="0"/>
              <a:t> </a:t>
            </a:r>
            <a:r>
              <a:rPr dirty="0"/>
              <a:t>thành</a:t>
            </a:r>
            <a:r>
              <a:rPr spc="-25" dirty="0"/>
              <a:t> </a:t>
            </a:r>
            <a:r>
              <a:rPr spc="-5" dirty="0"/>
              <a:t>phần</a:t>
            </a:r>
            <a:r>
              <a:rPr spc="-15" dirty="0"/>
              <a:t> </a:t>
            </a:r>
            <a:r>
              <a:rPr dirty="0"/>
              <a:t>của</a:t>
            </a:r>
            <a:r>
              <a:rPr spc="-25" dirty="0"/>
              <a:t> </a:t>
            </a:r>
            <a:r>
              <a:rPr dirty="0"/>
              <a:t>một</a:t>
            </a:r>
            <a:r>
              <a:rPr spc="-10" dirty="0"/>
              <a:t> </a:t>
            </a:r>
            <a:r>
              <a:rPr dirty="0"/>
              <a:t>chương</a:t>
            </a:r>
            <a:r>
              <a:rPr spc="-5" dirty="0"/>
              <a:t> </a:t>
            </a:r>
            <a:r>
              <a:rPr dirty="0"/>
              <a:t>trình</a:t>
            </a:r>
            <a:r>
              <a:rPr spc="-35" dirty="0"/>
              <a:t> </a:t>
            </a:r>
            <a:r>
              <a:rPr dirty="0"/>
              <a:t>Java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5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pc="-5" dirty="0"/>
              <a:t>Chú</a:t>
            </a:r>
            <a:r>
              <a:rPr spc="-30" dirty="0"/>
              <a:t> </a:t>
            </a:r>
            <a:r>
              <a:rPr spc="-5" dirty="0"/>
              <a:t>giải</a:t>
            </a: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pc="-5" dirty="0"/>
              <a:t>Đóng</a:t>
            </a:r>
            <a:r>
              <a:rPr spc="-35" dirty="0"/>
              <a:t> </a:t>
            </a:r>
            <a:r>
              <a:rPr dirty="0"/>
              <a:t>gói</a:t>
            </a: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pc="-5" dirty="0"/>
              <a:t>Từ</a:t>
            </a:r>
            <a:r>
              <a:rPr spc="-35" dirty="0"/>
              <a:t> </a:t>
            </a:r>
            <a:r>
              <a:rPr dirty="0"/>
              <a:t>khóa</a:t>
            </a: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pc="-10" dirty="0"/>
              <a:t>Từ</a:t>
            </a:r>
            <a:r>
              <a:rPr spc="-20" dirty="0"/>
              <a:t> </a:t>
            </a:r>
            <a:r>
              <a:rPr spc="-5" dirty="0"/>
              <a:t>bổ</a:t>
            </a:r>
            <a:r>
              <a:rPr spc="-25" dirty="0"/>
              <a:t> </a:t>
            </a:r>
            <a:r>
              <a:rPr dirty="0"/>
              <a:t>nghĩa</a:t>
            </a: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pc="-10" dirty="0"/>
              <a:t>Câu</a:t>
            </a:r>
            <a:r>
              <a:rPr spc="-35" dirty="0"/>
              <a:t> </a:t>
            </a:r>
            <a:r>
              <a:rPr spc="-5" dirty="0"/>
              <a:t>lệnh</a:t>
            </a: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pc="-5" dirty="0"/>
              <a:t>Khối</a:t>
            </a: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pc="-10" dirty="0"/>
              <a:t>Lớp</a:t>
            </a: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pc="-5" dirty="0"/>
              <a:t>Phương</a:t>
            </a:r>
            <a:r>
              <a:rPr spc="-35" dirty="0"/>
              <a:t> </a:t>
            </a:r>
            <a:r>
              <a:rPr spc="-5" dirty="0"/>
              <a:t>thức</a:t>
            </a: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pc="-5" dirty="0"/>
              <a:t>Phương</a:t>
            </a:r>
            <a:r>
              <a:rPr spc="-30" dirty="0"/>
              <a:t> </a:t>
            </a:r>
            <a:r>
              <a:rPr spc="-5" dirty="0"/>
              <a:t>thức</a:t>
            </a:r>
            <a:r>
              <a:rPr spc="-30" dirty="0"/>
              <a:t> </a:t>
            </a:r>
            <a:r>
              <a:rPr spc="-5" dirty="0"/>
              <a:t>chính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12665" y="1158709"/>
            <a:ext cx="2730500" cy="462788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19710" indent="-207645">
              <a:lnSpc>
                <a:spcPct val="100000"/>
              </a:lnSpc>
              <a:spcBef>
                <a:spcPts val="775"/>
              </a:spcBef>
              <a:buChar char="-"/>
              <a:tabLst>
                <a:tab pos="220345" algn="l"/>
              </a:tabLst>
            </a:pP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Comments</a:t>
            </a:r>
            <a:endParaRPr sz="2800">
              <a:latin typeface="Times New Roman"/>
              <a:cs typeface="Times New Roman"/>
            </a:endParaRPr>
          </a:p>
          <a:p>
            <a:pPr marL="219710" indent="-207645">
              <a:lnSpc>
                <a:spcPct val="100000"/>
              </a:lnSpc>
              <a:spcBef>
                <a:spcPts val="675"/>
              </a:spcBef>
              <a:buChar char="-"/>
              <a:tabLst>
                <a:tab pos="220345" algn="l"/>
              </a:tabLst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Package</a:t>
            </a:r>
            <a:endParaRPr sz="2800">
              <a:latin typeface="Times New Roman"/>
              <a:cs typeface="Times New Roman"/>
            </a:endParaRPr>
          </a:p>
          <a:p>
            <a:pPr marL="219710" indent="-207645">
              <a:lnSpc>
                <a:spcPct val="100000"/>
              </a:lnSpc>
              <a:spcBef>
                <a:spcPts val="660"/>
              </a:spcBef>
              <a:buChar char="-"/>
              <a:tabLst>
                <a:tab pos="220345" algn="l"/>
              </a:tabLst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Reserved</a:t>
            </a:r>
            <a:r>
              <a:rPr sz="2800" spc="-3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words</a:t>
            </a:r>
            <a:endParaRPr sz="2800">
              <a:latin typeface="Times New Roman"/>
              <a:cs typeface="Times New Roman"/>
            </a:endParaRPr>
          </a:p>
          <a:p>
            <a:pPr marL="219710" indent="-207645">
              <a:lnSpc>
                <a:spcPct val="100000"/>
              </a:lnSpc>
              <a:spcBef>
                <a:spcPts val="660"/>
              </a:spcBef>
              <a:buChar char="-"/>
              <a:tabLst>
                <a:tab pos="220345" algn="l"/>
              </a:tabLst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Modifiers</a:t>
            </a:r>
            <a:endParaRPr sz="2800">
              <a:latin typeface="Times New Roman"/>
              <a:cs typeface="Times New Roman"/>
            </a:endParaRPr>
          </a:p>
          <a:p>
            <a:pPr marL="219710" indent="-207645">
              <a:lnSpc>
                <a:spcPct val="100000"/>
              </a:lnSpc>
              <a:spcBef>
                <a:spcPts val="675"/>
              </a:spcBef>
              <a:buChar char="-"/>
              <a:tabLst>
                <a:tab pos="220345" algn="l"/>
              </a:tabLst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Statements</a:t>
            </a:r>
            <a:endParaRPr sz="2800">
              <a:latin typeface="Times New Roman"/>
              <a:cs typeface="Times New Roman"/>
            </a:endParaRPr>
          </a:p>
          <a:p>
            <a:pPr marL="219710" indent="-207645">
              <a:lnSpc>
                <a:spcPct val="100000"/>
              </a:lnSpc>
              <a:spcBef>
                <a:spcPts val="660"/>
              </a:spcBef>
              <a:buChar char="-"/>
              <a:tabLst>
                <a:tab pos="220345" algn="l"/>
              </a:tabLst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Blocks</a:t>
            </a:r>
            <a:endParaRPr sz="2800">
              <a:latin typeface="Times New Roman"/>
              <a:cs typeface="Times New Roman"/>
            </a:endParaRPr>
          </a:p>
          <a:p>
            <a:pPr marL="219710" indent="-207645">
              <a:lnSpc>
                <a:spcPct val="100000"/>
              </a:lnSpc>
              <a:spcBef>
                <a:spcPts val="660"/>
              </a:spcBef>
              <a:buChar char="-"/>
              <a:tabLst>
                <a:tab pos="220345" algn="l"/>
              </a:tabLst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Classes</a:t>
            </a:r>
            <a:endParaRPr sz="2800">
              <a:latin typeface="Times New Roman"/>
              <a:cs typeface="Times New Roman"/>
            </a:endParaRPr>
          </a:p>
          <a:p>
            <a:pPr marL="219710" indent="-207645">
              <a:lnSpc>
                <a:spcPct val="100000"/>
              </a:lnSpc>
              <a:spcBef>
                <a:spcPts val="675"/>
              </a:spcBef>
              <a:buChar char="-"/>
              <a:tabLst>
                <a:tab pos="220345" algn="l"/>
              </a:tabLst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Methods</a:t>
            </a:r>
            <a:endParaRPr sz="2800">
              <a:latin typeface="Times New Roman"/>
              <a:cs typeface="Times New Roman"/>
            </a:endParaRPr>
          </a:p>
          <a:p>
            <a:pPr marL="213360" indent="-201295">
              <a:lnSpc>
                <a:spcPct val="100000"/>
              </a:lnSpc>
              <a:spcBef>
                <a:spcPts val="660"/>
              </a:spcBef>
              <a:buChar char="-"/>
              <a:tabLst>
                <a:tab pos="213995" algn="l"/>
              </a:tabLst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The</a:t>
            </a:r>
            <a:r>
              <a:rPr sz="2800" spc="-4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main</a:t>
            </a:r>
            <a:r>
              <a:rPr sz="2800" spc="-2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method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00294" y="349072"/>
            <a:ext cx="19018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Comme</a:t>
            </a:r>
            <a:r>
              <a:rPr spc="-10" dirty="0"/>
              <a:t>n</a:t>
            </a:r>
            <a:r>
              <a:rPr dirty="0"/>
              <a:t>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54507" y="1161128"/>
            <a:ext cx="10593070" cy="277558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63220" indent="-350520">
              <a:lnSpc>
                <a:spcPct val="100000"/>
              </a:lnSpc>
              <a:spcBef>
                <a:spcPts val="265"/>
              </a:spcBef>
              <a:buFont typeface="Microsoft Sans Serif"/>
              <a:buChar char="•"/>
              <a:tabLst>
                <a:tab pos="362585" algn="l"/>
                <a:tab pos="363220" algn="l"/>
              </a:tabLst>
            </a:pPr>
            <a:r>
              <a:rPr sz="2800" spc="-25" dirty="0">
                <a:solidFill>
                  <a:srgbClr val="36365C"/>
                </a:solidFill>
                <a:latin typeface="Times New Roman"/>
                <a:cs typeface="Times New Roman"/>
              </a:rPr>
              <a:t>Trong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Java,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các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chú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giải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có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thể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được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đặt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  <a:p>
            <a:pPr marL="852169" lvl="1" indent="-317500">
              <a:lnSpc>
                <a:spcPct val="100000"/>
              </a:lnSpc>
              <a:spcBef>
                <a:spcPts val="170"/>
              </a:spcBef>
              <a:buFont typeface="Microsoft Sans Serif"/>
              <a:buChar char="•"/>
              <a:tabLst>
                <a:tab pos="852169" algn="l"/>
                <a:tab pos="852805" algn="l"/>
              </a:tabLst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sau 2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dấu gạch chéo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//</a:t>
            </a:r>
            <a:r>
              <a:rPr sz="28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trên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1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dòng</a:t>
            </a:r>
            <a:endParaRPr sz="2800">
              <a:latin typeface="Times New Roman"/>
              <a:cs typeface="Times New Roman"/>
            </a:endParaRPr>
          </a:p>
          <a:p>
            <a:pPr marL="852169" lvl="1" indent="-317500">
              <a:lnSpc>
                <a:spcPct val="100000"/>
              </a:lnSpc>
              <a:spcBef>
                <a:spcPts val="170"/>
              </a:spcBef>
              <a:buFont typeface="Microsoft Sans Serif"/>
              <a:buChar char="•"/>
              <a:tabLst>
                <a:tab pos="852169" algn="l"/>
                <a:tab pos="852805" algn="l"/>
              </a:tabLst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giữa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dấu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mở</a:t>
            </a:r>
            <a:r>
              <a:rPr sz="2800" spc="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/*</a:t>
            </a:r>
            <a:r>
              <a:rPr sz="2800" b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và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đóng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000FF"/>
                </a:solidFill>
                <a:latin typeface="Times New Roman"/>
                <a:cs typeface="Times New Roman"/>
              </a:rPr>
              <a:t>*/</a:t>
            </a:r>
            <a:r>
              <a:rPr sz="2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trên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1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hoặc</a:t>
            </a:r>
            <a:r>
              <a:rPr sz="2800" spc="-2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nhiều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dòng</a:t>
            </a:r>
            <a:endParaRPr sz="2800">
              <a:latin typeface="Times New Roman"/>
              <a:cs typeface="Times New Roman"/>
            </a:endParaRPr>
          </a:p>
          <a:p>
            <a:pPr marL="363220" indent="-350520">
              <a:lnSpc>
                <a:spcPct val="100000"/>
              </a:lnSpc>
              <a:spcBef>
                <a:spcPts val="660"/>
              </a:spcBef>
              <a:buFont typeface="Microsoft Sans Serif"/>
              <a:buChar char="•"/>
              <a:tabLst>
                <a:tab pos="362585" algn="l"/>
                <a:tab pos="363220" algn="l"/>
              </a:tabLst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Khi trình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biên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dịch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gặp:</a:t>
            </a:r>
            <a:endParaRPr sz="2800">
              <a:latin typeface="Times New Roman"/>
              <a:cs typeface="Times New Roman"/>
            </a:endParaRPr>
          </a:p>
          <a:p>
            <a:pPr marL="852169" lvl="1" indent="-317500">
              <a:lnSpc>
                <a:spcPct val="100000"/>
              </a:lnSpc>
              <a:spcBef>
                <a:spcPts val="165"/>
              </a:spcBef>
              <a:buFont typeface="Microsoft Sans Serif"/>
              <a:buChar char="•"/>
              <a:tabLst>
                <a:tab pos="852169" algn="l"/>
                <a:tab pos="852805" algn="l"/>
              </a:tabLst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//, nó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bỏ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qua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 tất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cả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các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 ký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tự sau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//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trên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dòng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đó</a:t>
            </a:r>
            <a:endParaRPr sz="2800">
              <a:latin typeface="Times New Roman"/>
              <a:cs typeface="Times New Roman"/>
            </a:endParaRPr>
          </a:p>
          <a:p>
            <a:pPr marL="763905" lvl="1" indent="-229235">
              <a:lnSpc>
                <a:spcPct val="100000"/>
              </a:lnSpc>
              <a:spcBef>
                <a:spcPts val="160"/>
              </a:spcBef>
              <a:buFont typeface="Microsoft Sans Serif"/>
              <a:buChar char="•"/>
              <a:tabLst>
                <a:tab pos="764540" algn="l"/>
              </a:tabLst>
            </a:pP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/*,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nó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quét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tìm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đến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*/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tiếp sau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và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bỏ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qua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mọi</a:t>
            </a:r>
            <a:r>
              <a:rPr sz="2800" spc="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ký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tự nằm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giữa</a:t>
            </a:r>
            <a:r>
              <a:rPr sz="2800" spc="-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/*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và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*/.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3653" y="349072"/>
            <a:ext cx="14732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Package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022191"/>
            <a:ext cx="10670540" cy="2415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0000"/>
              </a:lnSpc>
              <a:spcBef>
                <a:spcPts val="95"/>
              </a:spcBef>
            </a:pPr>
            <a:r>
              <a:rPr sz="2800" spc="-10" dirty="0">
                <a:solidFill>
                  <a:srgbClr val="36365C"/>
                </a:solidFill>
                <a:latin typeface="Segoe UI"/>
                <a:cs typeface="Segoe UI"/>
              </a:rPr>
              <a:t>Dòng</a:t>
            </a:r>
            <a:r>
              <a:rPr sz="2800" dirty="0">
                <a:solidFill>
                  <a:srgbClr val="36365C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Segoe UI"/>
                <a:cs typeface="Segoe UI"/>
              </a:rPr>
              <a:t>thứ</a:t>
            </a:r>
            <a:r>
              <a:rPr sz="2800" spc="15" dirty="0">
                <a:solidFill>
                  <a:srgbClr val="36365C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Segoe UI"/>
                <a:cs typeface="Segoe UI"/>
              </a:rPr>
              <a:t>hai</a:t>
            </a:r>
            <a:r>
              <a:rPr sz="2800" dirty="0">
                <a:solidFill>
                  <a:srgbClr val="36365C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Segoe UI"/>
                <a:cs typeface="Segoe UI"/>
              </a:rPr>
              <a:t>trong</a:t>
            </a:r>
            <a:r>
              <a:rPr sz="2800" spc="10" dirty="0">
                <a:solidFill>
                  <a:srgbClr val="36365C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Segoe UI"/>
                <a:cs typeface="Segoe UI"/>
              </a:rPr>
              <a:t>chương</a:t>
            </a:r>
            <a:r>
              <a:rPr sz="2800" spc="15" dirty="0">
                <a:solidFill>
                  <a:srgbClr val="36365C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Segoe UI"/>
                <a:cs typeface="Segoe UI"/>
              </a:rPr>
              <a:t>trình</a:t>
            </a:r>
            <a:r>
              <a:rPr sz="2800" spc="15" dirty="0">
                <a:solidFill>
                  <a:srgbClr val="36365C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Segoe UI"/>
                <a:cs typeface="Segoe UI"/>
              </a:rPr>
              <a:t>(</a:t>
            </a:r>
            <a:r>
              <a:rPr sz="28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Segoe UI"/>
                <a:cs typeface="Segoe UI"/>
              </a:rPr>
              <a:t>package</a:t>
            </a:r>
            <a:r>
              <a:rPr sz="2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Segoe UI"/>
                <a:cs typeface="Segoe UI"/>
              </a:rPr>
              <a:t> </a:t>
            </a:r>
            <a:r>
              <a:rPr sz="28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Segoe UI"/>
                <a:cs typeface="Segoe UI"/>
              </a:rPr>
              <a:t>ch01</a:t>
            </a:r>
            <a:r>
              <a:rPr sz="2800" u="heavy" dirty="0">
                <a:solidFill>
                  <a:srgbClr val="36365C"/>
                </a:solidFill>
                <a:uFill>
                  <a:solidFill>
                    <a:srgbClr val="0000FF"/>
                  </a:solidFill>
                </a:uFill>
                <a:latin typeface="Segoe UI"/>
                <a:cs typeface="Segoe UI"/>
              </a:rPr>
              <a:t>;</a:t>
            </a:r>
            <a:r>
              <a:rPr sz="2800" dirty="0">
                <a:solidFill>
                  <a:srgbClr val="36365C"/>
                </a:solidFill>
                <a:latin typeface="Segoe UI"/>
                <a:cs typeface="Segoe UI"/>
              </a:rPr>
              <a:t>) </a:t>
            </a:r>
            <a:r>
              <a:rPr sz="2800" spc="-5" dirty="0">
                <a:solidFill>
                  <a:srgbClr val="36365C"/>
                </a:solidFill>
                <a:latin typeface="Segoe UI"/>
                <a:cs typeface="Segoe UI"/>
              </a:rPr>
              <a:t>xác định</a:t>
            </a:r>
            <a:r>
              <a:rPr sz="2800" spc="10" dirty="0">
                <a:solidFill>
                  <a:srgbClr val="36365C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Segoe UI"/>
                <a:cs typeface="Segoe UI"/>
              </a:rPr>
              <a:t>một</a:t>
            </a:r>
            <a:r>
              <a:rPr sz="2800" spc="-10" dirty="0">
                <a:solidFill>
                  <a:srgbClr val="36365C"/>
                </a:solidFill>
                <a:latin typeface="Segoe UI"/>
                <a:cs typeface="Segoe UI"/>
              </a:rPr>
              <a:t> </a:t>
            </a:r>
            <a:r>
              <a:rPr sz="2800" spc="-15" dirty="0">
                <a:solidFill>
                  <a:srgbClr val="36365C"/>
                </a:solidFill>
                <a:latin typeface="Segoe UI"/>
                <a:cs typeface="Segoe UI"/>
              </a:rPr>
              <a:t>tên </a:t>
            </a:r>
            <a:r>
              <a:rPr sz="2800" spc="-10" dirty="0">
                <a:solidFill>
                  <a:srgbClr val="36365C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Segoe UI"/>
                <a:cs typeface="Segoe UI"/>
              </a:rPr>
              <a:t>gói,</a:t>
            </a:r>
            <a:r>
              <a:rPr sz="2800" spc="10" dirty="0">
                <a:solidFill>
                  <a:srgbClr val="36365C"/>
                </a:solidFill>
                <a:latin typeface="Segoe UI"/>
                <a:cs typeface="Segoe UI"/>
              </a:rPr>
              <a:t> </a:t>
            </a:r>
            <a:r>
              <a:rPr sz="2800" u="heavy" dirty="0">
                <a:solidFill>
                  <a:srgbClr val="36365C"/>
                </a:solidFill>
                <a:uFill>
                  <a:solidFill>
                    <a:srgbClr val="36365C"/>
                  </a:solidFill>
                </a:uFill>
                <a:latin typeface="Segoe UI"/>
                <a:cs typeface="Segoe UI"/>
              </a:rPr>
              <a:t>ch01</a:t>
            </a:r>
            <a:r>
              <a:rPr sz="2800" dirty="0">
                <a:solidFill>
                  <a:srgbClr val="36365C"/>
                </a:solidFill>
                <a:latin typeface="Segoe UI"/>
                <a:cs typeface="Segoe UI"/>
              </a:rPr>
              <a:t>,</a:t>
            </a:r>
            <a:r>
              <a:rPr sz="2800" spc="-10" dirty="0">
                <a:solidFill>
                  <a:srgbClr val="36365C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Segoe UI"/>
                <a:cs typeface="Segoe UI"/>
              </a:rPr>
              <a:t>cho</a:t>
            </a:r>
            <a:r>
              <a:rPr sz="2800" dirty="0">
                <a:solidFill>
                  <a:srgbClr val="36365C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Segoe UI"/>
                <a:cs typeface="Segoe UI"/>
              </a:rPr>
              <a:t>class</a:t>
            </a:r>
            <a:r>
              <a:rPr sz="2800" spc="-15" dirty="0">
                <a:solidFill>
                  <a:srgbClr val="36365C"/>
                </a:solidFill>
                <a:latin typeface="Segoe UI"/>
                <a:cs typeface="Segoe UI"/>
              </a:rPr>
              <a:t> </a:t>
            </a:r>
            <a:r>
              <a:rPr sz="2800" u="heavy" spc="-15" dirty="0">
                <a:solidFill>
                  <a:srgbClr val="36365C"/>
                </a:solidFill>
                <a:uFill>
                  <a:solidFill>
                    <a:srgbClr val="36365C"/>
                  </a:solidFill>
                </a:uFill>
                <a:latin typeface="Segoe UI"/>
                <a:cs typeface="Segoe UI"/>
              </a:rPr>
              <a:t>Welcome</a:t>
            </a:r>
            <a:r>
              <a:rPr sz="2800" spc="-15" dirty="0">
                <a:solidFill>
                  <a:srgbClr val="36365C"/>
                </a:solidFill>
                <a:latin typeface="Segoe UI"/>
                <a:cs typeface="Segoe UI"/>
              </a:rPr>
              <a:t>.</a:t>
            </a:r>
            <a:r>
              <a:rPr sz="2800" spc="-5" dirty="0">
                <a:solidFill>
                  <a:srgbClr val="36365C"/>
                </a:solidFill>
                <a:latin typeface="Segoe UI"/>
                <a:cs typeface="Segoe UI"/>
              </a:rPr>
              <a:t> </a:t>
            </a:r>
            <a:r>
              <a:rPr sz="2800" spc="-50" dirty="0">
                <a:solidFill>
                  <a:srgbClr val="36365C"/>
                </a:solidFill>
                <a:latin typeface="Segoe UI"/>
                <a:cs typeface="Segoe UI"/>
              </a:rPr>
              <a:t>Trình</a:t>
            </a:r>
            <a:r>
              <a:rPr sz="2800" spc="-5" dirty="0">
                <a:solidFill>
                  <a:srgbClr val="36365C"/>
                </a:solidFill>
                <a:latin typeface="Segoe UI"/>
                <a:cs typeface="Segoe UI"/>
              </a:rPr>
              <a:t> biên</a:t>
            </a:r>
            <a:r>
              <a:rPr sz="2800" spc="10" dirty="0">
                <a:solidFill>
                  <a:srgbClr val="36365C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Segoe UI"/>
                <a:cs typeface="Segoe UI"/>
              </a:rPr>
              <a:t>dịch </a:t>
            </a:r>
            <a:r>
              <a:rPr sz="2800" spc="-10" dirty="0">
                <a:solidFill>
                  <a:srgbClr val="36365C"/>
                </a:solidFill>
                <a:latin typeface="Segoe UI"/>
                <a:cs typeface="Segoe UI"/>
              </a:rPr>
              <a:t>source</a:t>
            </a:r>
            <a:r>
              <a:rPr sz="2800" spc="5" dirty="0">
                <a:solidFill>
                  <a:srgbClr val="36365C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Segoe UI"/>
                <a:cs typeface="Segoe UI"/>
              </a:rPr>
              <a:t>code</a:t>
            </a:r>
            <a:r>
              <a:rPr sz="2800" spc="-10" dirty="0">
                <a:solidFill>
                  <a:srgbClr val="36365C"/>
                </a:solidFill>
                <a:latin typeface="Segoe UI"/>
                <a:cs typeface="Segoe UI"/>
              </a:rPr>
              <a:t> trong</a:t>
            </a:r>
            <a:r>
              <a:rPr sz="2800" spc="5" dirty="0">
                <a:solidFill>
                  <a:srgbClr val="36365C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Segoe UI"/>
                <a:cs typeface="Segoe UI"/>
              </a:rPr>
              <a:t>tệp </a:t>
            </a:r>
            <a:r>
              <a:rPr sz="2800" spc="-750" dirty="0">
                <a:solidFill>
                  <a:srgbClr val="36365C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Segoe UI"/>
                <a:cs typeface="Segoe UI"/>
              </a:rPr>
              <a:t>Welcome.java,</a:t>
            </a:r>
            <a:r>
              <a:rPr sz="2800" spc="-15" dirty="0">
                <a:solidFill>
                  <a:srgbClr val="36365C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Segoe UI"/>
                <a:cs typeface="Segoe UI"/>
              </a:rPr>
              <a:t>tạo ra</a:t>
            </a:r>
            <a:r>
              <a:rPr sz="2800" spc="10" dirty="0">
                <a:solidFill>
                  <a:srgbClr val="36365C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Segoe UI"/>
                <a:cs typeface="Segoe UI"/>
              </a:rPr>
              <a:t>tệp</a:t>
            </a:r>
            <a:r>
              <a:rPr sz="2800" dirty="0">
                <a:solidFill>
                  <a:srgbClr val="36365C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Segoe UI"/>
                <a:cs typeface="Segoe UI"/>
              </a:rPr>
              <a:t>Welcome.class,</a:t>
            </a:r>
            <a:r>
              <a:rPr sz="2800" spc="-15" dirty="0">
                <a:solidFill>
                  <a:srgbClr val="36365C"/>
                </a:solidFill>
                <a:latin typeface="Segoe UI"/>
                <a:cs typeface="Segoe UI"/>
              </a:rPr>
              <a:t> </a:t>
            </a:r>
            <a:r>
              <a:rPr sz="2800" spc="-25" dirty="0">
                <a:solidFill>
                  <a:srgbClr val="36365C"/>
                </a:solidFill>
                <a:latin typeface="Segoe UI"/>
                <a:cs typeface="Segoe UI"/>
              </a:rPr>
              <a:t>và</a:t>
            </a:r>
            <a:r>
              <a:rPr sz="2800" spc="-15" dirty="0">
                <a:solidFill>
                  <a:srgbClr val="36365C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Segoe UI"/>
                <a:cs typeface="Segoe UI"/>
              </a:rPr>
              <a:t>lưu</a:t>
            </a:r>
            <a:r>
              <a:rPr sz="2800" spc="10" dirty="0">
                <a:solidFill>
                  <a:srgbClr val="36365C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Segoe UI"/>
                <a:cs typeface="Segoe UI"/>
              </a:rPr>
              <a:t>Welcome.class trong </a:t>
            </a:r>
            <a:r>
              <a:rPr sz="2800" spc="-750" dirty="0">
                <a:solidFill>
                  <a:srgbClr val="36365C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Segoe UI"/>
                <a:cs typeface="Segoe UI"/>
              </a:rPr>
              <a:t>thư </a:t>
            </a:r>
            <a:r>
              <a:rPr sz="2800" spc="-10" dirty="0">
                <a:solidFill>
                  <a:srgbClr val="36365C"/>
                </a:solidFill>
                <a:latin typeface="Segoe UI"/>
                <a:cs typeface="Segoe UI"/>
              </a:rPr>
              <a:t>mục</a:t>
            </a:r>
            <a:r>
              <a:rPr sz="2800" spc="10" dirty="0">
                <a:solidFill>
                  <a:srgbClr val="36365C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Segoe UI"/>
                <a:cs typeface="Segoe UI"/>
              </a:rPr>
              <a:t>ch01.</a:t>
            </a:r>
            <a:endParaRPr sz="2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1090" y="349072"/>
            <a:ext cx="287845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Reserved</a:t>
            </a:r>
            <a:r>
              <a:rPr spc="-135" dirty="0"/>
              <a:t> </a:t>
            </a:r>
            <a:r>
              <a:rPr spc="-35" dirty="0"/>
              <a:t>Words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54507" y="1091311"/>
            <a:ext cx="10875645" cy="301117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161925">
              <a:lnSpc>
                <a:spcPts val="3020"/>
              </a:lnSpc>
              <a:spcBef>
                <a:spcPts val="480"/>
              </a:spcBef>
              <a:buFont typeface="Microsoft Sans Serif"/>
              <a:buChar char="•"/>
              <a:tabLst>
                <a:tab pos="469265" algn="l"/>
                <a:tab pos="469900" algn="l"/>
              </a:tabLst>
            </a:pPr>
            <a:r>
              <a:rPr sz="2800" b="1" i="1" spc="-10" dirty="0">
                <a:solidFill>
                  <a:srgbClr val="0000FF"/>
                </a:solidFill>
                <a:latin typeface="Segoe UI"/>
                <a:cs typeface="Segoe UI"/>
              </a:rPr>
              <a:t>Reserved</a:t>
            </a:r>
            <a:r>
              <a:rPr sz="2800" b="1" i="1" spc="-5" dirty="0">
                <a:solidFill>
                  <a:srgbClr val="0000FF"/>
                </a:solidFill>
                <a:latin typeface="Segoe UI"/>
                <a:cs typeface="Segoe UI"/>
              </a:rPr>
              <a:t> </a:t>
            </a:r>
            <a:r>
              <a:rPr sz="2800" b="1" i="1" spc="-15" dirty="0">
                <a:solidFill>
                  <a:srgbClr val="0000FF"/>
                </a:solidFill>
                <a:latin typeface="Segoe UI"/>
                <a:cs typeface="Segoe UI"/>
              </a:rPr>
              <a:t>words</a:t>
            </a:r>
            <a:r>
              <a:rPr sz="2800" b="1" i="1" spc="30" dirty="0">
                <a:solidFill>
                  <a:srgbClr val="0000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Segoe UI"/>
                <a:cs typeface="Segoe UI"/>
              </a:rPr>
              <a:t>hay</a:t>
            </a:r>
            <a:r>
              <a:rPr sz="2800" spc="10" dirty="0">
                <a:solidFill>
                  <a:srgbClr val="1B1B2D"/>
                </a:solidFill>
                <a:latin typeface="Segoe UI"/>
                <a:cs typeface="Segoe UI"/>
              </a:rPr>
              <a:t> </a:t>
            </a:r>
            <a:r>
              <a:rPr sz="2800" b="1" i="1" spc="-20" dirty="0">
                <a:solidFill>
                  <a:srgbClr val="0000FF"/>
                </a:solidFill>
                <a:latin typeface="Segoe UI"/>
                <a:cs typeface="Segoe UI"/>
              </a:rPr>
              <a:t>keywords</a:t>
            </a:r>
            <a:r>
              <a:rPr sz="2800" b="1" i="1" spc="45" dirty="0">
                <a:solidFill>
                  <a:srgbClr val="0000FF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1B1B2D"/>
                </a:solidFill>
                <a:latin typeface="Segoe UI"/>
                <a:cs typeface="Segoe UI"/>
              </a:rPr>
              <a:t>là </a:t>
            </a:r>
            <a:r>
              <a:rPr sz="2800" spc="-5" dirty="0">
                <a:solidFill>
                  <a:srgbClr val="1B1B2D"/>
                </a:solidFill>
                <a:latin typeface="Segoe UI"/>
                <a:cs typeface="Segoe UI"/>
              </a:rPr>
              <a:t>những</a:t>
            </a:r>
            <a:r>
              <a:rPr sz="2800" spc="25" dirty="0">
                <a:solidFill>
                  <a:srgbClr val="1B1B2D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Segoe UI"/>
                <a:cs typeface="Segoe UI"/>
              </a:rPr>
              <a:t>từ</a:t>
            </a:r>
            <a:r>
              <a:rPr sz="2800" spc="5" dirty="0">
                <a:solidFill>
                  <a:srgbClr val="1B1B2D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Segoe UI"/>
                <a:cs typeface="Segoe UI"/>
              </a:rPr>
              <a:t>có</a:t>
            </a:r>
            <a:r>
              <a:rPr sz="2800" spc="-20" dirty="0">
                <a:solidFill>
                  <a:srgbClr val="1B1B2D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Segoe UI"/>
                <a:cs typeface="Segoe UI"/>
              </a:rPr>
              <a:t>nghĩa</a:t>
            </a:r>
            <a:r>
              <a:rPr sz="2800" spc="10" dirty="0">
                <a:solidFill>
                  <a:srgbClr val="1B1B2D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Segoe UI"/>
                <a:cs typeface="Segoe UI"/>
              </a:rPr>
              <a:t>xác định</a:t>
            </a:r>
            <a:r>
              <a:rPr sz="2800" spc="15" dirty="0">
                <a:solidFill>
                  <a:srgbClr val="1B1B2D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Segoe UI"/>
                <a:cs typeface="Segoe UI"/>
              </a:rPr>
              <a:t>đối </a:t>
            </a:r>
            <a:r>
              <a:rPr sz="2800" spc="-755" dirty="0">
                <a:solidFill>
                  <a:srgbClr val="1B1B2D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Segoe UI"/>
                <a:cs typeface="Segoe UI"/>
              </a:rPr>
              <a:t>với trình</a:t>
            </a:r>
            <a:r>
              <a:rPr sz="2800" spc="10" dirty="0">
                <a:solidFill>
                  <a:srgbClr val="1B1B2D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Segoe UI"/>
                <a:cs typeface="Segoe UI"/>
              </a:rPr>
              <a:t>biên</a:t>
            </a:r>
            <a:r>
              <a:rPr sz="2800" dirty="0">
                <a:solidFill>
                  <a:srgbClr val="1B1B2D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Segoe UI"/>
                <a:cs typeface="Segoe UI"/>
              </a:rPr>
              <a:t>dịch </a:t>
            </a:r>
            <a:r>
              <a:rPr sz="2800" spc="-25" dirty="0">
                <a:solidFill>
                  <a:srgbClr val="1B1B2D"/>
                </a:solidFill>
                <a:latin typeface="Segoe UI"/>
                <a:cs typeface="Segoe UI"/>
              </a:rPr>
              <a:t>và</a:t>
            </a:r>
            <a:r>
              <a:rPr sz="2800" spc="-10" dirty="0">
                <a:solidFill>
                  <a:srgbClr val="1B1B2D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Segoe UI"/>
                <a:cs typeface="Segoe UI"/>
              </a:rPr>
              <a:t>không thể</a:t>
            </a:r>
            <a:r>
              <a:rPr sz="2800" dirty="0">
                <a:solidFill>
                  <a:srgbClr val="1B1B2D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Segoe UI"/>
                <a:cs typeface="Segoe UI"/>
              </a:rPr>
              <a:t>sử</a:t>
            </a:r>
            <a:r>
              <a:rPr sz="2800" dirty="0">
                <a:solidFill>
                  <a:srgbClr val="1B1B2D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Segoe UI"/>
                <a:cs typeface="Segoe UI"/>
              </a:rPr>
              <a:t>dụng</a:t>
            </a:r>
            <a:r>
              <a:rPr sz="2800" spc="15" dirty="0">
                <a:solidFill>
                  <a:srgbClr val="1B1B2D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Segoe UI"/>
                <a:cs typeface="Segoe UI"/>
              </a:rPr>
              <a:t>cho</a:t>
            </a:r>
            <a:r>
              <a:rPr sz="2800" dirty="0">
                <a:solidFill>
                  <a:srgbClr val="1B1B2D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Segoe UI"/>
                <a:cs typeface="Segoe UI"/>
              </a:rPr>
              <a:t>các</a:t>
            </a:r>
            <a:r>
              <a:rPr sz="2800" spc="-20" dirty="0">
                <a:solidFill>
                  <a:srgbClr val="1B1B2D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1B1B2D"/>
                </a:solidFill>
                <a:latin typeface="Segoe UI"/>
                <a:cs typeface="Segoe UI"/>
              </a:rPr>
              <a:t>mục</a:t>
            </a:r>
            <a:r>
              <a:rPr sz="2800" spc="5" dirty="0">
                <a:solidFill>
                  <a:srgbClr val="1B1B2D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Segoe UI"/>
                <a:cs typeface="Segoe UI"/>
              </a:rPr>
              <a:t>đích khác </a:t>
            </a:r>
            <a:r>
              <a:rPr sz="2800" dirty="0">
                <a:solidFill>
                  <a:srgbClr val="1B1B2D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1B1B2D"/>
                </a:solidFill>
                <a:latin typeface="Segoe UI"/>
                <a:cs typeface="Segoe UI"/>
              </a:rPr>
              <a:t>trong</a:t>
            </a:r>
            <a:r>
              <a:rPr sz="2800" dirty="0">
                <a:solidFill>
                  <a:srgbClr val="1B1B2D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Segoe UI"/>
                <a:cs typeface="Segoe UI"/>
              </a:rPr>
              <a:t>chương</a:t>
            </a:r>
            <a:r>
              <a:rPr sz="2800" spc="5" dirty="0">
                <a:solidFill>
                  <a:srgbClr val="1B1B2D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Segoe UI"/>
                <a:cs typeface="Segoe UI"/>
              </a:rPr>
              <a:t>trình.</a:t>
            </a:r>
            <a:endParaRPr sz="2800">
              <a:latin typeface="Segoe UI"/>
              <a:cs typeface="Segoe UI"/>
            </a:endParaRPr>
          </a:p>
          <a:p>
            <a:pPr marL="12700" marR="5080">
              <a:lnSpc>
                <a:spcPts val="3020"/>
              </a:lnSpc>
              <a:spcBef>
                <a:spcPts val="1019"/>
              </a:spcBef>
              <a:buFont typeface="Microsoft Sans Serif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solidFill>
                  <a:srgbClr val="1B1B2D"/>
                </a:solidFill>
                <a:latin typeface="Segoe UI"/>
                <a:cs typeface="Segoe UI"/>
              </a:rPr>
              <a:t>VD:</a:t>
            </a:r>
            <a:r>
              <a:rPr sz="2800" spc="10" dirty="0">
                <a:solidFill>
                  <a:srgbClr val="1B1B2D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Segoe UI"/>
                <a:cs typeface="Segoe UI"/>
              </a:rPr>
              <a:t>khi</a:t>
            </a:r>
            <a:r>
              <a:rPr sz="2800" dirty="0">
                <a:solidFill>
                  <a:srgbClr val="1B1B2D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Segoe UI"/>
                <a:cs typeface="Segoe UI"/>
              </a:rPr>
              <a:t>trình</a:t>
            </a:r>
            <a:r>
              <a:rPr sz="2800" dirty="0">
                <a:solidFill>
                  <a:srgbClr val="1B1B2D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Segoe UI"/>
                <a:cs typeface="Segoe UI"/>
              </a:rPr>
              <a:t>biên</a:t>
            </a:r>
            <a:r>
              <a:rPr sz="2800" spc="15" dirty="0">
                <a:solidFill>
                  <a:srgbClr val="1B1B2D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Segoe UI"/>
                <a:cs typeface="Segoe UI"/>
              </a:rPr>
              <a:t>dịch</a:t>
            </a:r>
            <a:r>
              <a:rPr sz="2800" dirty="0">
                <a:solidFill>
                  <a:srgbClr val="1B1B2D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Segoe UI"/>
                <a:cs typeface="Segoe UI"/>
              </a:rPr>
              <a:t>gặp</a:t>
            </a:r>
            <a:r>
              <a:rPr sz="2800" spc="10" dirty="0">
                <a:solidFill>
                  <a:srgbClr val="1B1B2D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Segoe UI"/>
                <a:cs typeface="Segoe UI"/>
              </a:rPr>
              <a:t>từ</a:t>
            </a:r>
            <a:r>
              <a:rPr sz="2800" spc="5" dirty="0">
                <a:solidFill>
                  <a:srgbClr val="0000FF"/>
                </a:solidFill>
                <a:latin typeface="Segoe UI"/>
                <a:cs typeface="Segoe UI"/>
              </a:rPr>
              <a:t> </a:t>
            </a:r>
            <a:r>
              <a:rPr sz="28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Segoe UI"/>
                <a:cs typeface="Segoe UI"/>
              </a:rPr>
              <a:t>class</a:t>
            </a:r>
            <a:r>
              <a:rPr sz="2800" spc="-5" dirty="0">
                <a:solidFill>
                  <a:srgbClr val="1B1B2D"/>
                </a:solidFill>
                <a:latin typeface="Segoe UI"/>
                <a:cs typeface="Segoe UI"/>
              </a:rPr>
              <a:t>,</a:t>
            </a:r>
            <a:r>
              <a:rPr sz="2800" spc="35" dirty="0">
                <a:solidFill>
                  <a:srgbClr val="1B1B2D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Segoe UI"/>
                <a:cs typeface="Segoe UI"/>
              </a:rPr>
              <a:t>nó</a:t>
            </a:r>
            <a:r>
              <a:rPr sz="2800" spc="10" dirty="0">
                <a:solidFill>
                  <a:srgbClr val="1B1B2D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Segoe UI"/>
                <a:cs typeface="Segoe UI"/>
              </a:rPr>
              <a:t>hiểu</a:t>
            </a:r>
            <a:r>
              <a:rPr sz="2800" spc="5" dirty="0">
                <a:solidFill>
                  <a:srgbClr val="1B1B2D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Segoe UI"/>
                <a:cs typeface="Segoe UI"/>
              </a:rPr>
              <a:t>rằng</a:t>
            </a:r>
            <a:r>
              <a:rPr sz="2800" spc="5" dirty="0">
                <a:solidFill>
                  <a:srgbClr val="1B1B2D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Segoe UI"/>
                <a:cs typeface="Segoe UI"/>
              </a:rPr>
              <a:t>từ</a:t>
            </a:r>
            <a:r>
              <a:rPr sz="2800" spc="10" dirty="0">
                <a:solidFill>
                  <a:srgbClr val="1B1B2D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Segoe UI"/>
                <a:cs typeface="Segoe UI"/>
              </a:rPr>
              <a:t>ngay</a:t>
            </a:r>
            <a:r>
              <a:rPr sz="2800" spc="10" dirty="0">
                <a:solidFill>
                  <a:srgbClr val="1B1B2D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1B1B2D"/>
                </a:solidFill>
                <a:latin typeface="Segoe UI"/>
                <a:cs typeface="Segoe UI"/>
              </a:rPr>
              <a:t>sau</a:t>
            </a:r>
            <a:r>
              <a:rPr sz="2800" spc="15" dirty="0">
                <a:solidFill>
                  <a:srgbClr val="1B1B2D"/>
                </a:solidFill>
                <a:latin typeface="Segoe UI"/>
                <a:cs typeface="Segoe UI"/>
              </a:rPr>
              <a:t> </a:t>
            </a:r>
            <a:r>
              <a:rPr sz="2800" u="heavy" spc="-5" dirty="0">
                <a:solidFill>
                  <a:srgbClr val="1B1B2D"/>
                </a:solidFill>
                <a:uFill>
                  <a:solidFill>
                    <a:srgbClr val="1B1B2D"/>
                  </a:solidFill>
                </a:uFill>
                <a:latin typeface="Segoe UI"/>
                <a:cs typeface="Segoe UI"/>
              </a:rPr>
              <a:t>class </a:t>
            </a:r>
            <a:r>
              <a:rPr sz="2800" spc="-750" dirty="0">
                <a:solidFill>
                  <a:srgbClr val="1B1B2D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1B1B2D"/>
                </a:solidFill>
                <a:latin typeface="Segoe UI"/>
                <a:cs typeface="Segoe UI"/>
              </a:rPr>
              <a:t>là</a:t>
            </a:r>
            <a:r>
              <a:rPr sz="2800" dirty="0">
                <a:solidFill>
                  <a:srgbClr val="1B1B2D"/>
                </a:solidFill>
                <a:latin typeface="Segoe UI"/>
                <a:cs typeface="Segoe UI"/>
              </a:rPr>
              <a:t> </a:t>
            </a:r>
            <a:r>
              <a:rPr sz="2800" spc="-15" dirty="0">
                <a:solidFill>
                  <a:srgbClr val="1B1B2D"/>
                </a:solidFill>
                <a:latin typeface="Segoe UI"/>
                <a:cs typeface="Segoe UI"/>
              </a:rPr>
              <a:t>tên</a:t>
            </a:r>
            <a:r>
              <a:rPr sz="2800" spc="5" dirty="0">
                <a:solidFill>
                  <a:srgbClr val="1B1B2D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Segoe UI"/>
                <a:cs typeface="Segoe UI"/>
              </a:rPr>
              <a:t>của</a:t>
            </a:r>
            <a:r>
              <a:rPr sz="2800" spc="-15" dirty="0">
                <a:solidFill>
                  <a:srgbClr val="1B1B2D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Segoe UI"/>
                <a:cs typeface="Segoe UI"/>
              </a:rPr>
              <a:t>class.</a:t>
            </a:r>
            <a:endParaRPr sz="2800">
              <a:latin typeface="Segoe UI"/>
              <a:cs typeface="Segoe UI"/>
            </a:endParaRPr>
          </a:p>
          <a:p>
            <a:pPr marL="12700" marR="193675">
              <a:lnSpc>
                <a:spcPts val="3020"/>
              </a:lnSpc>
              <a:spcBef>
                <a:spcPts val="1005"/>
              </a:spcBef>
              <a:buFont typeface="Microsoft Sans Serif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solidFill>
                  <a:srgbClr val="1B1B2D"/>
                </a:solidFill>
                <a:latin typeface="Segoe UI"/>
                <a:cs typeface="Segoe UI"/>
              </a:rPr>
              <a:t>Các</a:t>
            </a:r>
            <a:r>
              <a:rPr sz="2800" spc="-5" dirty="0">
                <a:solidFill>
                  <a:srgbClr val="1B1B2D"/>
                </a:solidFill>
                <a:latin typeface="Segoe UI"/>
                <a:cs typeface="Segoe UI"/>
              </a:rPr>
              <a:t> từ</a:t>
            </a:r>
            <a:r>
              <a:rPr sz="2800" spc="10" dirty="0">
                <a:solidFill>
                  <a:srgbClr val="1B1B2D"/>
                </a:solidFill>
                <a:latin typeface="Segoe UI"/>
                <a:cs typeface="Segoe UI"/>
              </a:rPr>
              <a:t> </a:t>
            </a:r>
            <a:r>
              <a:rPr sz="2800" spc="-15" dirty="0">
                <a:solidFill>
                  <a:srgbClr val="1B1B2D"/>
                </a:solidFill>
                <a:latin typeface="Segoe UI"/>
                <a:cs typeface="Segoe UI"/>
              </a:rPr>
              <a:t>khóa </a:t>
            </a:r>
            <a:r>
              <a:rPr sz="2800" spc="-5" dirty="0">
                <a:solidFill>
                  <a:srgbClr val="1B1B2D"/>
                </a:solidFill>
                <a:latin typeface="Segoe UI"/>
                <a:cs typeface="Segoe UI"/>
              </a:rPr>
              <a:t>khác </a:t>
            </a:r>
            <a:r>
              <a:rPr sz="2800" spc="-10" dirty="0">
                <a:solidFill>
                  <a:srgbClr val="1B1B2D"/>
                </a:solidFill>
                <a:latin typeface="Segoe UI"/>
                <a:cs typeface="Segoe UI"/>
              </a:rPr>
              <a:t>trong</a:t>
            </a:r>
            <a:r>
              <a:rPr sz="2800" spc="5" dirty="0">
                <a:solidFill>
                  <a:srgbClr val="1B1B2D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Segoe UI"/>
                <a:cs typeface="Segoe UI"/>
              </a:rPr>
              <a:t>ví</a:t>
            </a:r>
            <a:r>
              <a:rPr sz="2800" spc="-15" dirty="0">
                <a:solidFill>
                  <a:srgbClr val="1B1B2D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Segoe UI"/>
                <a:cs typeface="Segoe UI"/>
              </a:rPr>
              <a:t>dụ</a:t>
            </a:r>
            <a:r>
              <a:rPr sz="2800" dirty="0">
                <a:solidFill>
                  <a:srgbClr val="1B1B2D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Segoe UI"/>
                <a:cs typeface="Segoe UI"/>
              </a:rPr>
              <a:t>1.1</a:t>
            </a:r>
            <a:r>
              <a:rPr sz="2800" spc="10" dirty="0">
                <a:solidFill>
                  <a:srgbClr val="1B1B2D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1B1B2D"/>
                </a:solidFill>
                <a:latin typeface="Segoe UI"/>
                <a:cs typeface="Segoe UI"/>
              </a:rPr>
              <a:t>là</a:t>
            </a:r>
            <a:r>
              <a:rPr sz="2800" spc="10" dirty="0">
                <a:solidFill>
                  <a:srgbClr val="0000FF"/>
                </a:solidFill>
                <a:latin typeface="Segoe UI"/>
                <a:cs typeface="Segoe UI"/>
              </a:rPr>
              <a:t> </a:t>
            </a:r>
            <a:r>
              <a:rPr sz="2800" b="1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Segoe UI"/>
                <a:cs typeface="Segoe UI"/>
              </a:rPr>
              <a:t>public</a:t>
            </a:r>
            <a:r>
              <a:rPr sz="2800" b="1" spc="-10" dirty="0">
                <a:solidFill>
                  <a:srgbClr val="0000FF"/>
                </a:solidFill>
                <a:latin typeface="Segoe UI"/>
                <a:cs typeface="Segoe UI"/>
              </a:rPr>
              <a:t>,</a:t>
            </a:r>
            <a:r>
              <a:rPr sz="2800" b="1" spc="50" dirty="0">
                <a:solidFill>
                  <a:srgbClr val="0000FF"/>
                </a:solidFill>
                <a:latin typeface="Segoe UI"/>
                <a:cs typeface="Segoe UI"/>
              </a:rPr>
              <a:t> </a:t>
            </a:r>
            <a:r>
              <a:rPr sz="28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Segoe UI"/>
                <a:cs typeface="Segoe UI"/>
              </a:rPr>
              <a:t>static</a:t>
            </a:r>
            <a:r>
              <a:rPr sz="2800" spc="-5" dirty="0">
                <a:solidFill>
                  <a:srgbClr val="1B1B2D"/>
                </a:solidFill>
                <a:latin typeface="Segoe UI"/>
                <a:cs typeface="Segoe UI"/>
              </a:rPr>
              <a:t>,</a:t>
            </a:r>
            <a:r>
              <a:rPr sz="2800" spc="20" dirty="0">
                <a:solidFill>
                  <a:srgbClr val="1B1B2D"/>
                </a:solidFill>
                <a:latin typeface="Segoe UI"/>
                <a:cs typeface="Segoe UI"/>
              </a:rPr>
              <a:t> </a:t>
            </a:r>
            <a:r>
              <a:rPr sz="2800" spc="-25" dirty="0">
                <a:solidFill>
                  <a:srgbClr val="1B1B2D"/>
                </a:solidFill>
                <a:latin typeface="Segoe UI"/>
                <a:cs typeface="Segoe UI"/>
              </a:rPr>
              <a:t>và</a:t>
            </a:r>
            <a:r>
              <a:rPr sz="2800" spc="-10" dirty="0">
                <a:solidFill>
                  <a:srgbClr val="0000FF"/>
                </a:solidFill>
                <a:latin typeface="Segoe UI"/>
                <a:cs typeface="Segoe UI"/>
              </a:rPr>
              <a:t> </a:t>
            </a:r>
            <a:r>
              <a:rPr sz="2800" b="1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Segoe UI"/>
                <a:cs typeface="Segoe UI"/>
              </a:rPr>
              <a:t>void</a:t>
            </a:r>
            <a:r>
              <a:rPr sz="2800" b="1" spc="-15" dirty="0">
                <a:solidFill>
                  <a:srgbClr val="0000FF"/>
                </a:solidFill>
                <a:latin typeface="Segoe UI"/>
                <a:cs typeface="Segoe UI"/>
              </a:rPr>
              <a:t>.</a:t>
            </a:r>
            <a:r>
              <a:rPr sz="2800" b="1" spc="25" dirty="0">
                <a:solidFill>
                  <a:srgbClr val="0000FF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1B1B2D"/>
                </a:solidFill>
                <a:latin typeface="Segoe UI"/>
                <a:cs typeface="Segoe UI"/>
              </a:rPr>
              <a:t>Chúng </a:t>
            </a:r>
            <a:r>
              <a:rPr sz="2800" spc="-750" dirty="0">
                <a:solidFill>
                  <a:srgbClr val="1B1B2D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Segoe UI"/>
                <a:cs typeface="Segoe UI"/>
              </a:rPr>
              <a:t>sẽ</a:t>
            </a:r>
            <a:r>
              <a:rPr sz="2800" spc="-20" dirty="0">
                <a:solidFill>
                  <a:srgbClr val="1B1B2D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Segoe UI"/>
                <a:cs typeface="Segoe UI"/>
              </a:rPr>
              <a:t>được</a:t>
            </a:r>
            <a:r>
              <a:rPr sz="2800" spc="5" dirty="0">
                <a:solidFill>
                  <a:srgbClr val="1B1B2D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Segoe UI"/>
                <a:cs typeface="Segoe UI"/>
              </a:rPr>
              <a:t>giới</a:t>
            </a:r>
            <a:r>
              <a:rPr sz="2800" dirty="0">
                <a:solidFill>
                  <a:srgbClr val="1B1B2D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Segoe UI"/>
                <a:cs typeface="Segoe UI"/>
              </a:rPr>
              <a:t>thiệu</a:t>
            </a:r>
            <a:r>
              <a:rPr sz="2800" spc="-10" dirty="0">
                <a:solidFill>
                  <a:srgbClr val="1B1B2D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Segoe UI"/>
                <a:cs typeface="Segoe UI"/>
              </a:rPr>
              <a:t>ở phần</a:t>
            </a:r>
            <a:r>
              <a:rPr sz="2800" spc="15" dirty="0">
                <a:solidFill>
                  <a:srgbClr val="1B1B2D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Segoe UI"/>
                <a:cs typeface="Segoe UI"/>
              </a:rPr>
              <a:t>sau.</a:t>
            </a:r>
            <a:endParaRPr sz="2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5102" y="349072"/>
            <a:ext cx="42125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Modifiers</a:t>
            </a:r>
            <a:r>
              <a:rPr spc="-30" dirty="0"/>
              <a:t> </a:t>
            </a:r>
            <a:r>
              <a:rPr dirty="0"/>
              <a:t>(Từ</a:t>
            </a:r>
            <a:r>
              <a:rPr spc="-20" dirty="0"/>
              <a:t> </a:t>
            </a:r>
            <a:r>
              <a:rPr spc="-5" dirty="0"/>
              <a:t>bổ</a:t>
            </a:r>
            <a:r>
              <a:rPr spc="-25" dirty="0"/>
              <a:t> </a:t>
            </a:r>
            <a:r>
              <a:rPr spc="-5" dirty="0"/>
              <a:t>nghĩa)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1260627"/>
            <a:ext cx="11071860" cy="4291330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110"/>
              </a:spcBef>
              <a:buFont typeface="Microsoft Sans Serif"/>
              <a:buChar char="•"/>
              <a:tabLst>
                <a:tab pos="469900" algn="l"/>
                <a:tab pos="470534" algn="l"/>
              </a:tabLst>
            </a:pP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Java sử 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dụng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1B1B2D"/>
                </a:solidFill>
                <a:latin typeface="Times New Roman"/>
                <a:cs typeface="Times New Roman"/>
              </a:rPr>
              <a:t>một</a:t>
            </a:r>
            <a:r>
              <a:rPr sz="2800" spc="15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số từ 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khóa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gọi</a:t>
            </a:r>
            <a:r>
              <a:rPr sz="2800" spc="-15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là </a:t>
            </a:r>
            <a:r>
              <a:rPr sz="28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modifiers 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để</a:t>
            </a:r>
            <a:r>
              <a:rPr sz="2800" spc="-1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xác định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1B1B2D"/>
                </a:solidFill>
                <a:latin typeface="Times New Roman"/>
                <a:cs typeface="Times New Roman"/>
              </a:rPr>
              <a:t>các</a:t>
            </a:r>
            <a:r>
              <a:rPr sz="2800" spc="5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thuộc</a:t>
            </a:r>
            <a:r>
              <a:rPr sz="2800" spc="-15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tính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của</a:t>
            </a:r>
            <a:r>
              <a:rPr sz="2800" spc="-1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dữ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 liệu, </a:t>
            </a:r>
            <a:r>
              <a:rPr sz="2800" spc="-10" dirty="0">
                <a:solidFill>
                  <a:srgbClr val="1B1B2D"/>
                </a:solidFill>
                <a:latin typeface="Times New Roman"/>
                <a:cs typeface="Times New Roman"/>
              </a:rPr>
              <a:t>các</a:t>
            </a:r>
            <a:r>
              <a:rPr sz="2800" spc="5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phương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thức,</a:t>
            </a:r>
            <a:r>
              <a:rPr sz="2800" spc="-1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lớp, 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và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 chúng </a:t>
            </a:r>
            <a:r>
              <a:rPr sz="2800" spc="-10" dirty="0">
                <a:solidFill>
                  <a:srgbClr val="1B1B2D"/>
                </a:solidFill>
                <a:latin typeface="Times New Roman"/>
                <a:cs typeface="Times New Roman"/>
              </a:rPr>
              <a:t>có</a:t>
            </a:r>
            <a:r>
              <a:rPr sz="2800" spc="5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thể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được</a:t>
            </a:r>
            <a:r>
              <a:rPr sz="2800" spc="-1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sử 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dụng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như</a:t>
            </a:r>
            <a:r>
              <a:rPr sz="2800" spc="-15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thế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 nào.</a:t>
            </a:r>
            <a:endParaRPr sz="28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2005"/>
              </a:spcBef>
              <a:buFont typeface="Microsoft Sans Serif"/>
              <a:buChar char="•"/>
              <a:tabLst>
                <a:tab pos="469900" algn="l"/>
                <a:tab pos="470534" algn="l"/>
              </a:tabLst>
            </a:pPr>
            <a:r>
              <a:rPr sz="2800" spc="-10" dirty="0">
                <a:solidFill>
                  <a:srgbClr val="1B1B2D"/>
                </a:solidFill>
                <a:latin typeface="Times New Roman"/>
                <a:cs typeface="Times New Roman"/>
              </a:rPr>
              <a:t>Các</a:t>
            </a:r>
            <a:r>
              <a:rPr sz="2800" spc="5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ví</a:t>
            </a:r>
            <a:r>
              <a:rPr sz="2800" spc="-1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dụ</a:t>
            </a:r>
            <a:r>
              <a:rPr sz="2800" spc="1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từ 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bổ</a:t>
            </a:r>
            <a:r>
              <a:rPr sz="2800" spc="15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nghĩa</a:t>
            </a:r>
            <a:r>
              <a:rPr sz="2800" spc="-1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là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public,</a:t>
            </a:r>
            <a:r>
              <a:rPr sz="2800" b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static</a:t>
            </a:r>
            <a:r>
              <a:rPr sz="2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, </a:t>
            </a:r>
            <a:r>
              <a:rPr sz="28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private</a:t>
            </a:r>
            <a:r>
              <a:rPr sz="2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,</a:t>
            </a:r>
            <a:r>
              <a:rPr sz="2800" b="1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b="1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final</a:t>
            </a:r>
            <a:r>
              <a:rPr sz="2800" b="1" dirty="0">
                <a:solidFill>
                  <a:srgbClr val="0000FF"/>
                </a:solidFill>
                <a:latin typeface="Times New Roman"/>
                <a:cs typeface="Times New Roman"/>
              </a:rPr>
              <a:t>,</a:t>
            </a:r>
            <a:r>
              <a:rPr sz="2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abstract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,</a:t>
            </a:r>
            <a:r>
              <a:rPr sz="2800" spc="15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và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800" b="1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protected</a:t>
            </a:r>
            <a:r>
              <a:rPr sz="28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12700" marR="292735">
              <a:lnSpc>
                <a:spcPct val="130000"/>
              </a:lnSpc>
              <a:spcBef>
                <a:spcPts val="1010"/>
              </a:spcBef>
              <a:buFont typeface="Microsoft Sans Serif"/>
              <a:buChar char="•"/>
              <a:tabLst>
                <a:tab pos="469900" algn="l"/>
                <a:tab pos="470534" algn="l"/>
              </a:tabLst>
            </a:pPr>
            <a:r>
              <a:rPr sz="2800" spc="-10" dirty="0">
                <a:solidFill>
                  <a:srgbClr val="1B1B2D"/>
                </a:solidFill>
                <a:latin typeface="Times New Roman"/>
                <a:cs typeface="Times New Roman"/>
              </a:rPr>
              <a:t>Một</a:t>
            </a:r>
            <a:r>
              <a:rPr sz="2800" spc="5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dữ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 liệu, phương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thức, hoặc lớp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public</a:t>
            </a:r>
            <a:r>
              <a:rPr sz="2800" b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thì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 có</a:t>
            </a:r>
            <a:r>
              <a:rPr sz="2800" spc="15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thể</a:t>
            </a:r>
            <a:r>
              <a:rPr sz="2800" spc="-15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truy</a:t>
            </a:r>
            <a:r>
              <a:rPr sz="2800" spc="1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nhập</a:t>
            </a:r>
            <a:r>
              <a:rPr sz="2800" spc="-1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được</a:t>
            </a:r>
            <a:r>
              <a:rPr sz="2800" spc="-1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bởi </a:t>
            </a:r>
            <a:r>
              <a:rPr sz="2800" spc="-685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chương</a:t>
            </a:r>
            <a:r>
              <a:rPr sz="2800" spc="-1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trình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khác.</a:t>
            </a:r>
            <a:r>
              <a:rPr sz="2800" spc="1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1B1B2D"/>
                </a:solidFill>
                <a:latin typeface="Times New Roman"/>
                <a:cs typeface="Times New Roman"/>
              </a:rPr>
              <a:t>Một</a:t>
            </a:r>
            <a:r>
              <a:rPr sz="2800" spc="5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dữ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 liệu hay</a:t>
            </a:r>
            <a:r>
              <a:rPr sz="2800" spc="1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phương thức</a:t>
            </a:r>
            <a:r>
              <a:rPr sz="28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private</a:t>
            </a:r>
            <a:r>
              <a:rPr sz="2800" b="1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thì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không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 thể.</a:t>
            </a:r>
            <a:endParaRPr sz="28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2005"/>
              </a:spcBef>
              <a:buFont typeface="Microsoft Sans Serif"/>
              <a:buChar char="•"/>
              <a:tabLst>
                <a:tab pos="469900" algn="l"/>
                <a:tab pos="470534" algn="l"/>
              </a:tabLst>
            </a:pP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Modifiers sẽ được thảo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luận</a:t>
            </a:r>
            <a:r>
              <a:rPr sz="2800" spc="-1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ở Chương</a:t>
            </a:r>
            <a:r>
              <a:rPr sz="2800" spc="1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sau,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"Objects</a:t>
            </a:r>
            <a:r>
              <a:rPr sz="2800" spc="5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1B1B2D"/>
                </a:solidFill>
                <a:latin typeface="Times New Roman"/>
                <a:cs typeface="Times New Roman"/>
              </a:rPr>
              <a:t>and</a:t>
            </a:r>
            <a:r>
              <a:rPr sz="2800" spc="1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Classes."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6500" y="397002"/>
            <a:ext cx="14198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171717"/>
                </a:solidFill>
                <a:latin typeface="Times New Roman"/>
                <a:cs typeface="Times New Roman"/>
              </a:rPr>
              <a:t>Nội</a:t>
            </a:r>
            <a:r>
              <a:rPr sz="2800" b="1" spc="-7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171717"/>
                </a:solidFill>
                <a:latin typeface="Times New Roman"/>
                <a:cs typeface="Times New Roman"/>
              </a:rPr>
              <a:t>dung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43201" y="1657857"/>
            <a:ext cx="9227185" cy="4606290"/>
            <a:chOff x="1743201" y="1657857"/>
            <a:chExt cx="9227185" cy="4606290"/>
          </a:xfrm>
        </p:grpSpPr>
        <p:sp>
          <p:nvSpPr>
            <p:cNvPr id="4" name="object 4"/>
            <p:cNvSpPr/>
            <p:nvPr/>
          </p:nvSpPr>
          <p:spPr>
            <a:xfrm>
              <a:off x="1757171" y="1664207"/>
              <a:ext cx="708660" cy="1013460"/>
            </a:xfrm>
            <a:custGeom>
              <a:avLst/>
              <a:gdLst/>
              <a:ahLst/>
              <a:cxnLst/>
              <a:rect l="l" t="t" r="r" b="b"/>
              <a:pathLst>
                <a:path w="708660" h="1013460">
                  <a:moveTo>
                    <a:pt x="708659" y="0"/>
                  </a:moveTo>
                  <a:lnTo>
                    <a:pt x="354329" y="354329"/>
                  </a:lnTo>
                  <a:lnTo>
                    <a:pt x="0" y="0"/>
                  </a:lnTo>
                  <a:lnTo>
                    <a:pt x="0" y="659129"/>
                  </a:lnTo>
                  <a:lnTo>
                    <a:pt x="354329" y="1013459"/>
                  </a:lnTo>
                  <a:lnTo>
                    <a:pt x="708659" y="659129"/>
                  </a:lnTo>
                  <a:lnTo>
                    <a:pt x="70865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57171" y="1664207"/>
              <a:ext cx="708660" cy="1013460"/>
            </a:xfrm>
            <a:custGeom>
              <a:avLst/>
              <a:gdLst/>
              <a:ahLst/>
              <a:cxnLst/>
              <a:rect l="l" t="t" r="r" b="b"/>
              <a:pathLst>
                <a:path w="708660" h="1013460">
                  <a:moveTo>
                    <a:pt x="708659" y="0"/>
                  </a:moveTo>
                  <a:lnTo>
                    <a:pt x="708659" y="659129"/>
                  </a:lnTo>
                  <a:lnTo>
                    <a:pt x="354329" y="1013459"/>
                  </a:lnTo>
                  <a:lnTo>
                    <a:pt x="0" y="659129"/>
                  </a:lnTo>
                  <a:lnTo>
                    <a:pt x="0" y="0"/>
                  </a:lnTo>
                  <a:lnTo>
                    <a:pt x="354329" y="354329"/>
                  </a:lnTo>
                  <a:lnTo>
                    <a:pt x="708659" y="0"/>
                  </a:lnTo>
                  <a:close/>
                </a:path>
              </a:pathLst>
            </a:custGeom>
            <a:ln w="12191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58211" y="1668779"/>
              <a:ext cx="8505825" cy="658495"/>
            </a:xfrm>
            <a:custGeom>
              <a:avLst/>
              <a:gdLst/>
              <a:ahLst/>
              <a:cxnLst/>
              <a:rect l="l" t="t" r="r" b="b"/>
              <a:pathLst>
                <a:path w="8505825" h="658494">
                  <a:moveTo>
                    <a:pt x="8395716" y="0"/>
                  </a:moveTo>
                  <a:lnTo>
                    <a:pt x="0" y="0"/>
                  </a:lnTo>
                  <a:lnTo>
                    <a:pt x="0" y="658368"/>
                  </a:lnTo>
                  <a:lnTo>
                    <a:pt x="8395716" y="658368"/>
                  </a:lnTo>
                  <a:lnTo>
                    <a:pt x="8438417" y="649741"/>
                  </a:lnTo>
                  <a:lnTo>
                    <a:pt x="8473297" y="626221"/>
                  </a:lnTo>
                  <a:lnTo>
                    <a:pt x="8496817" y="591341"/>
                  </a:lnTo>
                  <a:lnTo>
                    <a:pt x="8505444" y="548640"/>
                  </a:lnTo>
                  <a:lnTo>
                    <a:pt x="8505444" y="109728"/>
                  </a:lnTo>
                  <a:lnTo>
                    <a:pt x="8496817" y="67026"/>
                  </a:lnTo>
                  <a:lnTo>
                    <a:pt x="8473297" y="32146"/>
                  </a:lnTo>
                  <a:lnTo>
                    <a:pt x="8438417" y="8626"/>
                  </a:lnTo>
                  <a:lnTo>
                    <a:pt x="8395716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58211" y="1668779"/>
              <a:ext cx="8505825" cy="658495"/>
            </a:xfrm>
            <a:custGeom>
              <a:avLst/>
              <a:gdLst/>
              <a:ahLst/>
              <a:cxnLst/>
              <a:rect l="l" t="t" r="r" b="b"/>
              <a:pathLst>
                <a:path w="8505825" h="658494">
                  <a:moveTo>
                    <a:pt x="8505444" y="109728"/>
                  </a:moveTo>
                  <a:lnTo>
                    <a:pt x="8505444" y="548640"/>
                  </a:lnTo>
                  <a:lnTo>
                    <a:pt x="8496817" y="591341"/>
                  </a:lnTo>
                  <a:lnTo>
                    <a:pt x="8473297" y="626221"/>
                  </a:lnTo>
                  <a:lnTo>
                    <a:pt x="8438417" y="649741"/>
                  </a:lnTo>
                  <a:lnTo>
                    <a:pt x="8395716" y="658368"/>
                  </a:lnTo>
                  <a:lnTo>
                    <a:pt x="0" y="658368"/>
                  </a:lnTo>
                  <a:lnTo>
                    <a:pt x="0" y="0"/>
                  </a:lnTo>
                  <a:lnTo>
                    <a:pt x="8395716" y="0"/>
                  </a:lnTo>
                  <a:lnTo>
                    <a:pt x="8438417" y="8626"/>
                  </a:lnTo>
                  <a:lnTo>
                    <a:pt x="8473297" y="32146"/>
                  </a:lnTo>
                  <a:lnTo>
                    <a:pt x="8496817" y="67026"/>
                  </a:lnTo>
                  <a:lnTo>
                    <a:pt x="8505444" y="109728"/>
                  </a:lnTo>
                  <a:close/>
                </a:path>
              </a:pathLst>
            </a:custGeom>
            <a:ln w="1219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49551" y="2561843"/>
              <a:ext cx="708660" cy="1013460"/>
            </a:xfrm>
            <a:custGeom>
              <a:avLst/>
              <a:gdLst/>
              <a:ahLst/>
              <a:cxnLst/>
              <a:rect l="l" t="t" r="r" b="b"/>
              <a:pathLst>
                <a:path w="708660" h="1013460">
                  <a:moveTo>
                    <a:pt x="708660" y="0"/>
                  </a:moveTo>
                  <a:lnTo>
                    <a:pt x="354330" y="354329"/>
                  </a:lnTo>
                  <a:lnTo>
                    <a:pt x="0" y="0"/>
                  </a:lnTo>
                  <a:lnTo>
                    <a:pt x="0" y="659129"/>
                  </a:lnTo>
                  <a:lnTo>
                    <a:pt x="354330" y="1013459"/>
                  </a:lnTo>
                  <a:lnTo>
                    <a:pt x="708660" y="659129"/>
                  </a:lnTo>
                  <a:lnTo>
                    <a:pt x="708660" y="0"/>
                  </a:lnTo>
                  <a:close/>
                </a:path>
              </a:pathLst>
            </a:custGeom>
            <a:solidFill>
              <a:srgbClr val="53CC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49551" y="2561843"/>
              <a:ext cx="708660" cy="1013460"/>
            </a:xfrm>
            <a:custGeom>
              <a:avLst/>
              <a:gdLst/>
              <a:ahLst/>
              <a:cxnLst/>
              <a:rect l="l" t="t" r="r" b="b"/>
              <a:pathLst>
                <a:path w="708660" h="1013460">
                  <a:moveTo>
                    <a:pt x="708660" y="0"/>
                  </a:moveTo>
                  <a:lnTo>
                    <a:pt x="708660" y="659129"/>
                  </a:lnTo>
                  <a:lnTo>
                    <a:pt x="354330" y="1013459"/>
                  </a:lnTo>
                  <a:lnTo>
                    <a:pt x="0" y="659129"/>
                  </a:lnTo>
                  <a:lnTo>
                    <a:pt x="0" y="0"/>
                  </a:lnTo>
                  <a:lnTo>
                    <a:pt x="354330" y="354329"/>
                  </a:lnTo>
                  <a:lnTo>
                    <a:pt x="708660" y="0"/>
                  </a:lnTo>
                  <a:close/>
                </a:path>
              </a:pathLst>
            </a:custGeom>
            <a:ln w="12192">
              <a:solidFill>
                <a:srgbClr val="53CC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58211" y="2561843"/>
              <a:ext cx="8505825" cy="658495"/>
            </a:xfrm>
            <a:custGeom>
              <a:avLst/>
              <a:gdLst/>
              <a:ahLst/>
              <a:cxnLst/>
              <a:rect l="l" t="t" r="r" b="b"/>
              <a:pathLst>
                <a:path w="8505825" h="658494">
                  <a:moveTo>
                    <a:pt x="8395716" y="0"/>
                  </a:moveTo>
                  <a:lnTo>
                    <a:pt x="0" y="0"/>
                  </a:lnTo>
                  <a:lnTo>
                    <a:pt x="0" y="658367"/>
                  </a:lnTo>
                  <a:lnTo>
                    <a:pt x="8395716" y="658367"/>
                  </a:lnTo>
                  <a:lnTo>
                    <a:pt x="8438417" y="649741"/>
                  </a:lnTo>
                  <a:lnTo>
                    <a:pt x="8473297" y="626221"/>
                  </a:lnTo>
                  <a:lnTo>
                    <a:pt x="8496817" y="591341"/>
                  </a:lnTo>
                  <a:lnTo>
                    <a:pt x="8505444" y="548639"/>
                  </a:lnTo>
                  <a:lnTo>
                    <a:pt x="8505444" y="109727"/>
                  </a:lnTo>
                  <a:lnTo>
                    <a:pt x="8496817" y="67026"/>
                  </a:lnTo>
                  <a:lnTo>
                    <a:pt x="8473297" y="32146"/>
                  </a:lnTo>
                  <a:lnTo>
                    <a:pt x="8438417" y="8626"/>
                  </a:lnTo>
                  <a:lnTo>
                    <a:pt x="8395716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58211" y="2561843"/>
              <a:ext cx="8505825" cy="658495"/>
            </a:xfrm>
            <a:custGeom>
              <a:avLst/>
              <a:gdLst/>
              <a:ahLst/>
              <a:cxnLst/>
              <a:rect l="l" t="t" r="r" b="b"/>
              <a:pathLst>
                <a:path w="8505825" h="658494">
                  <a:moveTo>
                    <a:pt x="8505444" y="109727"/>
                  </a:moveTo>
                  <a:lnTo>
                    <a:pt x="8505444" y="548639"/>
                  </a:lnTo>
                  <a:lnTo>
                    <a:pt x="8496817" y="591341"/>
                  </a:lnTo>
                  <a:lnTo>
                    <a:pt x="8473297" y="626221"/>
                  </a:lnTo>
                  <a:lnTo>
                    <a:pt x="8438417" y="649741"/>
                  </a:lnTo>
                  <a:lnTo>
                    <a:pt x="8395716" y="658367"/>
                  </a:lnTo>
                  <a:lnTo>
                    <a:pt x="0" y="658367"/>
                  </a:lnTo>
                  <a:lnTo>
                    <a:pt x="0" y="0"/>
                  </a:lnTo>
                  <a:lnTo>
                    <a:pt x="8395716" y="0"/>
                  </a:lnTo>
                  <a:lnTo>
                    <a:pt x="8438417" y="8626"/>
                  </a:lnTo>
                  <a:lnTo>
                    <a:pt x="8473297" y="32146"/>
                  </a:lnTo>
                  <a:lnTo>
                    <a:pt x="8496817" y="67026"/>
                  </a:lnTo>
                  <a:lnTo>
                    <a:pt x="8505444" y="109727"/>
                  </a:lnTo>
                  <a:close/>
                </a:path>
              </a:pathLst>
            </a:custGeom>
            <a:ln w="12192">
              <a:solidFill>
                <a:srgbClr val="53CC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49551" y="3456431"/>
              <a:ext cx="708660" cy="1012190"/>
            </a:xfrm>
            <a:custGeom>
              <a:avLst/>
              <a:gdLst/>
              <a:ahLst/>
              <a:cxnLst/>
              <a:rect l="l" t="t" r="r" b="b"/>
              <a:pathLst>
                <a:path w="708660" h="1012189">
                  <a:moveTo>
                    <a:pt x="708660" y="0"/>
                  </a:moveTo>
                  <a:lnTo>
                    <a:pt x="354330" y="354329"/>
                  </a:lnTo>
                  <a:lnTo>
                    <a:pt x="0" y="0"/>
                  </a:lnTo>
                  <a:lnTo>
                    <a:pt x="0" y="657605"/>
                  </a:lnTo>
                  <a:lnTo>
                    <a:pt x="354330" y="1011935"/>
                  </a:lnTo>
                  <a:lnTo>
                    <a:pt x="708660" y="657605"/>
                  </a:lnTo>
                  <a:lnTo>
                    <a:pt x="708660" y="0"/>
                  </a:lnTo>
                  <a:close/>
                </a:path>
              </a:pathLst>
            </a:custGeom>
            <a:solidFill>
              <a:srgbClr val="4DC5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49551" y="3456431"/>
              <a:ext cx="708660" cy="1012190"/>
            </a:xfrm>
            <a:custGeom>
              <a:avLst/>
              <a:gdLst/>
              <a:ahLst/>
              <a:cxnLst/>
              <a:rect l="l" t="t" r="r" b="b"/>
              <a:pathLst>
                <a:path w="708660" h="1012189">
                  <a:moveTo>
                    <a:pt x="708660" y="0"/>
                  </a:moveTo>
                  <a:lnTo>
                    <a:pt x="708660" y="657605"/>
                  </a:lnTo>
                  <a:lnTo>
                    <a:pt x="354330" y="1011935"/>
                  </a:lnTo>
                  <a:lnTo>
                    <a:pt x="0" y="657605"/>
                  </a:lnTo>
                  <a:lnTo>
                    <a:pt x="0" y="0"/>
                  </a:lnTo>
                  <a:lnTo>
                    <a:pt x="354330" y="354329"/>
                  </a:lnTo>
                  <a:lnTo>
                    <a:pt x="708660" y="0"/>
                  </a:lnTo>
                  <a:close/>
                </a:path>
              </a:pathLst>
            </a:custGeom>
            <a:ln w="12191">
              <a:solidFill>
                <a:srgbClr val="4DC5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49067" y="3445763"/>
              <a:ext cx="8505825" cy="658495"/>
            </a:xfrm>
            <a:custGeom>
              <a:avLst/>
              <a:gdLst/>
              <a:ahLst/>
              <a:cxnLst/>
              <a:rect l="l" t="t" r="r" b="b"/>
              <a:pathLst>
                <a:path w="8505825" h="658495">
                  <a:moveTo>
                    <a:pt x="8395716" y="0"/>
                  </a:moveTo>
                  <a:lnTo>
                    <a:pt x="0" y="0"/>
                  </a:lnTo>
                  <a:lnTo>
                    <a:pt x="0" y="658368"/>
                  </a:lnTo>
                  <a:lnTo>
                    <a:pt x="8395716" y="658368"/>
                  </a:lnTo>
                  <a:lnTo>
                    <a:pt x="8438417" y="649741"/>
                  </a:lnTo>
                  <a:lnTo>
                    <a:pt x="8473297" y="626221"/>
                  </a:lnTo>
                  <a:lnTo>
                    <a:pt x="8496817" y="591341"/>
                  </a:lnTo>
                  <a:lnTo>
                    <a:pt x="8505443" y="548640"/>
                  </a:lnTo>
                  <a:lnTo>
                    <a:pt x="8505443" y="109727"/>
                  </a:lnTo>
                  <a:lnTo>
                    <a:pt x="8496817" y="67026"/>
                  </a:lnTo>
                  <a:lnTo>
                    <a:pt x="8473297" y="32146"/>
                  </a:lnTo>
                  <a:lnTo>
                    <a:pt x="8438417" y="8626"/>
                  </a:lnTo>
                  <a:lnTo>
                    <a:pt x="8395716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449067" y="3445763"/>
              <a:ext cx="8505825" cy="658495"/>
            </a:xfrm>
            <a:custGeom>
              <a:avLst/>
              <a:gdLst/>
              <a:ahLst/>
              <a:cxnLst/>
              <a:rect l="l" t="t" r="r" b="b"/>
              <a:pathLst>
                <a:path w="8505825" h="658495">
                  <a:moveTo>
                    <a:pt x="8505443" y="109727"/>
                  </a:moveTo>
                  <a:lnTo>
                    <a:pt x="8505443" y="548640"/>
                  </a:lnTo>
                  <a:lnTo>
                    <a:pt x="8496817" y="591341"/>
                  </a:lnTo>
                  <a:lnTo>
                    <a:pt x="8473297" y="626221"/>
                  </a:lnTo>
                  <a:lnTo>
                    <a:pt x="8438417" y="649741"/>
                  </a:lnTo>
                  <a:lnTo>
                    <a:pt x="8395716" y="658368"/>
                  </a:lnTo>
                  <a:lnTo>
                    <a:pt x="0" y="658368"/>
                  </a:lnTo>
                  <a:lnTo>
                    <a:pt x="0" y="0"/>
                  </a:lnTo>
                  <a:lnTo>
                    <a:pt x="8395716" y="0"/>
                  </a:lnTo>
                  <a:lnTo>
                    <a:pt x="8438417" y="8626"/>
                  </a:lnTo>
                  <a:lnTo>
                    <a:pt x="8473297" y="32146"/>
                  </a:lnTo>
                  <a:lnTo>
                    <a:pt x="8496817" y="67026"/>
                  </a:lnTo>
                  <a:lnTo>
                    <a:pt x="8505443" y="109727"/>
                  </a:lnTo>
                  <a:close/>
                </a:path>
              </a:pathLst>
            </a:custGeom>
            <a:ln w="12192">
              <a:solidFill>
                <a:srgbClr val="4DC5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49551" y="4351019"/>
              <a:ext cx="708660" cy="1012190"/>
            </a:xfrm>
            <a:custGeom>
              <a:avLst/>
              <a:gdLst/>
              <a:ahLst/>
              <a:cxnLst/>
              <a:rect l="l" t="t" r="r" b="b"/>
              <a:pathLst>
                <a:path w="708660" h="1012189">
                  <a:moveTo>
                    <a:pt x="708660" y="0"/>
                  </a:moveTo>
                  <a:lnTo>
                    <a:pt x="354330" y="354329"/>
                  </a:lnTo>
                  <a:lnTo>
                    <a:pt x="0" y="0"/>
                  </a:lnTo>
                  <a:lnTo>
                    <a:pt x="0" y="657605"/>
                  </a:lnTo>
                  <a:lnTo>
                    <a:pt x="354330" y="1011935"/>
                  </a:lnTo>
                  <a:lnTo>
                    <a:pt x="708660" y="657605"/>
                  </a:lnTo>
                  <a:lnTo>
                    <a:pt x="708660" y="0"/>
                  </a:lnTo>
                  <a:close/>
                </a:path>
              </a:pathLst>
            </a:custGeom>
            <a:solidFill>
              <a:srgbClr val="47BA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49551" y="4351019"/>
              <a:ext cx="9214485" cy="1012190"/>
            </a:xfrm>
            <a:custGeom>
              <a:avLst/>
              <a:gdLst/>
              <a:ahLst/>
              <a:cxnLst/>
              <a:rect l="l" t="t" r="r" b="b"/>
              <a:pathLst>
                <a:path w="9214485" h="1012189">
                  <a:moveTo>
                    <a:pt x="708660" y="0"/>
                  </a:moveTo>
                  <a:lnTo>
                    <a:pt x="708660" y="657605"/>
                  </a:lnTo>
                  <a:lnTo>
                    <a:pt x="354330" y="1011935"/>
                  </a:lnTo>
                  <a:lnTo>
                    <a:pt x="0" y="657605"/>
                  </a:lnTo>
                  <a:lnTo>
                    <a:pt x="0" y="0"/>
                  </a:lnTo>
                  <a:lnTo>
                    <a:pt x="354330" y="354329"/>
                  </a:lnTo>
                  <a:lnTo>
                    <a:pt x="708660" y="0"/>
                  </a:lnTo>
                  <a:close/>
                </a:path>
                <a:path w="9214485" h="1012189">
                  <a:moveTo>
                    <a:pt x="9214104" y="117347"/>
                  </a:moveTo>
                  <a:lnTo>
                    <a:pt x="9214104" y="556259"/>
                  </a:lnTo>
                  <a:lnTo>
                    <a:pt x="9205477" y="598961"/>
                  </a:lnTo>
                  <a:lnTo>
                    <a:pt x="9181957" y="633841"/>
                  </a:lnTo>
                  <a:lnTo>
                    <a:pt x="9147077" y="657361"/>
                  </a:lnTo>
                  <a:lnTo>
                    <a:pt x="9104376" y="665987"/>
                  </a:lnTo>
                  <a:lnTo>
                    <a:pt x="708660" y="665987"/>
                  </a:lnTo>
                  <a:lnTo>
                    <a:pt x="708660" y="7619"/>
                  </a:lnTo>
                  <a:lnTo>
                    <a:pt x="9104376" y="7619"/>
                  </a:lnTo>
                  <a:lnTo>
                    <a:pt x="9147077" y="16246"/>
                  </a:lnTo>
                  <a:lnTo>
                    <a:pt x="9181957" y="39766"/>
                  </a:lnTo>
                  <a:lnTo>
                    <a:pt x="9205477" y="74646"/>
                  </a:lnTo>
                  <a:lnTo>
                    <a:pt x="9214104" y="117347"/>
                  </a:lnTo>
                  <a:close/>
                </a:path>
              </a:pathLst>
            </a:custGeom>
            <a:ln w="12192">
              <a:solidFill>
                <a:srgbClr val="47BA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49551" y="5245607"/>
              <a:ext cx="708660" cy="1012190"/>
            </a:xfrm>
            <a:custGeom>
              <a:avLst/>
              <a:gdLst/>
              <a:ahLst/>
              <a:cxnLst/>
              <a:rect l="l" t="t" r="r" b="b"/>
              <a:pathLst>
                <a:path w="708660" h="1012189">
                  <a:moveTo>
                    <a:pt x="708660" y="0"/>
                  </a:moveTo>
                  <a:lnTo>
                    <a:pt x="354330" y="354329"/>
                  </a:lnTo>
                  <a:lnTo>
                    <a:pt x="0" y="0"/>
                  </a:lnTo>
                  <a:lnTo>
                    <a:pt x="0" y="657605"/>
                  </a:lnTo>
                  <a:lnTo>
                    <a:pt x="354330" y="1011935"/>
                  </a:lnTo>
                  <a:lnTo>
                    <a:pt x="708660" y="657605"/>
                  </a:lnTo>
                  <a:lnTo>
                    <a:pt x="708660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49551" y="5245607"/>
              <a:ext cx="708660" cy="1012190"/>
            </a:xfrm>
            <a:custGeom>
              <a:avLst/>
              <a:gdLst/>
              <a:ahLst/>
              <a:cxnLst/>
              <a:rect l="l" t="t" r="r" b="b"/>
              <a:pathLst>
                <a:path w="708660" h="1012189">
                  <a:moveTo>
                    <a:pt x="708660" y="0"/>
                  </a:moveTo>
                  <a:lnTo>
                    <a:pt x="708660" y="657605"/>
                  </a:lnTo>
                  <a:lnTo>
                    <a:pt x="354330" y="1011935"/>
                  </a:lnTo>
                  <a:lnTo>
                    <a:pt x="0" y="657605"/>
                  </a:lnTo>
                  <a:lnTo>
                    <a:pt x="0" y="0"/>
                  </a:lnTo>
                  <a:lnTo>
                    <a:pt x="354330" y="354329"/>
                  </a:lnTo>
                  <a:lnTo>
                    <a:pt x="708660" y="0"/>
                  </a:lnTo>
                  <a:close/>
                </a:path>
              </a:pathLst>
            </a:custGeom>
            <a:ln w="12192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963292" y="1516374"/>
            <a:ext cx="287655" cy="4503420"/>
          </a:xfrm>
          <a:prstGeom prst="rect">
            <a:avLst/>
          </a:prstGeom>
        </p:spPr>
        <p:txBody>
          <a:bodyPr vert="horz" wrap="square" lIns="0" tIns="300355" rIns="0" bIns="0" rtlCol="0">
            <a:spAutoFit/>
          </a:bodyPr>
          <a:lstStyle/>
          <a:p>
            <a:pPr marL="20955">
              <a:lnSpc>
                <a:spcPct val="100000"/>
              </a:lnSpc>
              <a:spcBef>
                <a:spcPts val="2365"/>
              </a:spcBef>
            </a:pPr>
            <a:r>
              <a:rPr sz="4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4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65"/>
              </a:spcBef>
            </a:pPr>
            <a:r>
              <a:rPr sz="4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4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45"/>
              </a:spcBef>
            </a:pPr>
            <a:r>
              <a:rPr sz="4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4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40"/>
              </a:spcBef>
            </a:pPr>
            <a:r>
              <a:rPr sz="4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4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45"/>
              </a:spcBef>
            </a:pPr>
            <a:r>
              <a:rPr sz="4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458211" y="5245608"/>
            <a:ext cx="8505825" cy="657225"/>
          </a:xfrm>
          <a:custGeom>
            <a:avLst/>
            <a:gdLst/>
            <a:ahLst/>
            <a:cxnLst/>
            <a:rect l="l" t="t" r="r" b="b"/>
            <a:pathLst>
              <a:path w="8505825" h="657225">
                <a:moveTo>
                  <a:pt x="8505444" y="109473"/>
                </a:moveTo>
                <a:lnTo>
                  <a:pt x="8505444" y="547369"/>
                </a:lnTo>
                <a:lnTo>
                  <a:pt x="8496839" y="589983"/>
                </a:lnTo>
                <a:lnTo>
                  <a:pt x="8473376" y="624781"/>
                </a:lnTo>
                <a:lnTo>
                  <a:pt x="8438578" y="648241"/>
                </a:lnTo>
                <a:lnTo>
                  <a:pt x="8395969" y="656843"/>
                </a:lnTo>
                <a:lnTo>
                  <a:pt x="0" y="656843"/>
                </a:lnTo>
                <a:lnTo>
                  <a:pt x="0" y="0"/>
                </a:lnTo>
                <a:lnTo>
                  <a:pt x="8395969" y="0"/>
                </a:lnTo>
                <a:lnTo>
                  <a:pt x="8438578" y="8604"/>
                </a:lnTo>
                <a:lnTo>
                  <a:pt x="8473376" y="32067"/>
                </a:lnTo>
                <a:lnTo>
                  <a:pt x="8496839" y="66865"/>
                </a:lnTo>
                <a:lnTo>
                  <a:pt x="8505444" y="109473"/>
                </a:lnTo>
                <a:close/>
              </a:path>
            </a:pathLst>
          </a:custGeom>
          <a:ln w="12192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2966466" y="1681733"/>
            <a:ext cx="20878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171717"/>
                </a:solidFill>
              </a:rPr>
              <a:t>Java</a:t>
            </a:r>
            <a:r>
              <a:rPr sz="4000" spc="-60" dirty="0">
                <a:solidFill>
                  <a:srgbClr val="171717"/>
                </a:solidFill>
              </a:rPr>
              <a:t> </a:t>
            </a:r>
            <a:r>
              <a:rPr sz="4000" dirty="0">
                <a:solidFill>
                  <a:srgbClr val="171717"/>
                </a:solidFill>
              </a:rPr>
              <a:t>là</a:t>
            </a:r>
            <a:r>
              <a:rPr sz="4000" spc="-40" dirty="0">
                <a:solidFill>
                  <a:srgbClr val="171717"/>
                </a:solidFill>
              </a:rPr>
              <a:t> </a:t>
            </a:r>
            <a:r>
              <a:rPr sz="4000" dirty="0">
                <a:solidFill>
                  <a:srgbClr val="171717"/>
                </a:solidFill>
              </a:rPr>
              <a:t>gì</a:t>
            </a:r>
            <a:endParaRPr sz="4000"/>
          </a:p>
        </p:txBody>
      </p:sp>
      <p:sp>
        <p:nvSpPr>
          <p:cNvPr id="28" name="object 28"/>
          <p:cNvSpPr txBox="1"/>
          <p:nvPr/>
        </p:nvSpPr>
        <p:spPr>
          <a:xfrm>
            <a:off x="11992991" y="6595154"/>
            <a:ext cx="1466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252525"/>
                </a:solidFill>
                <a:latin typeface="Microsoft Sans Serif"/>
                <a:cs typeface="Microsoft Sans Serif"/>
              </a:rPr>
              <a:t>2</a:t>
            </a:fld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52114" y="4376165"/>
            <a:ext cx="57169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171717"/>
                </a:solidFill>
                <a:latin typeface="Times New Roman"/>
                <a:cs typeface="Times New Roman"/>
              </a:rPr>
              <a:t>Bắt</a:t>
            </a:r>
            <a:r>
              <a:rPr sz="4000" b="1" spc="-10" dirty="0">
                <a:solidFill>
                  <a:srgbClr val="171717"/>
                </a:solidFill>
                <a:latin typeface="Times New Roman"/>
                <a:cs typeface="Times New Roman"/>
              </a:rPr>
              <a:t> đầu</a:t>
            </a:r>
            <a:r>
              <a:rPr sz="4000" b="1" spc="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4000" b="1" spc="-5" dirty="0">
                <a:solidFill>
                  <a:srgbClr val="171717"/>
                </a:solidFill>
                <a:latin typeface="Times New Roman"/>
                <a:cs typeface="Times New Roman"/>
              </a:rPr>
              <a:t>với </a:t>
            </a:r>
            <a:r>
              <a:rPr sz="4000" b="1" dirty="0">
                <a:solidFill>
                  <a:srgbClr val="171717"/>
                </a:solidFill>
                <a:latin typeface="Times New Roman"/>
                <a:cs typeface="Times New Roman"/>
              </a:rPr>
              <a:t>lập</a:t>
            </a:r>
            <a:r>
              <a:rPr sz="4000" b="1" spc="-1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4000" b="1" spc="-5" dirty="0">
                <a:solidFill>
                  <a:srgbClr val="171717"/>
                </a:solidFill>
                <a:latin typeface="Times New Roman"/>
                <a:cs typeface="Times New Roman"/>
              </a:rPr>
              <a:t>trình</a:t>
            </a:r>
            <a:r>
              <a:rPr sz="4000" b="1" spc="1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4000" b="1" dirty="0">
                <a:solidFill>
                  <a:srgbClr val="171717"/>
                </a:solidFill>
                <a:latin typeface="Times New Roman"/>
                <a:cs typeface="Times New Roman"/>
              </a:rPr>
              <a:t>Java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966466" y="2497962"/>
            <a:ext cx="70802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171717"/>
                </a:solidFill>
                <a:latin typeface="Times New Roman"/>
                <a:cs typeface="Times New Roman"/>
              </a:rPr>
              <a:t>Lịch</a:t>
            </a:r>
            <a:r>
              <a:rPr sz="4000" b="1" spc="-1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4000" b="1" spc="-5" dirty="0">
                <a:solidFill>
                  <a:srgbClr val="171717"/>
                </a:solidFill>
                <a:latin typeface="Times New Roman"/>
                <a:cs typeface="Times New Roman"/>
              </a:rPr>
              <a:t>sử</a:t>
            </a:r>
            <a:r>
              <a:rPr sz="4000" b="1" spc="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4000" b="1" spc="-5" dirty="0">
                <a:solidFill>
                  <a:srgbClr val="171717"/>
                </a:solidFill>
                <a:latin typeface="Times New Roman"/>
                <a:cs typeface="Times New Roman"/>
              </a:rPr>
              <a:t>hình</a:t>
            </a:r>
            <a:r>
              <a:rPr sz="4000" b="1" spc="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4000" b="1" spc="-5" dirty="0">
                <a:solidFill>
                  <a:srgbClr val="171717"/>
                </a:solidFill>
                <a:latin typeface="Times New Roman"/>
                <a:cs typeface="Times New Roman"/>
              </a:rPr>
              <a:t>thành</a:t>
            </a:r>
            <a:r>
              <a:rPr sz="4000" b="1" spc="1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4000" b="1" dirty="0">
                <a:solidFill>
                  <a:srgbClr val="171717"/>
                </a:solidFill>
                <a:latin typeface="Times New Roman"/>
                <a:cs typeface="Times New Roman"/>
              </a:rPr>
              <a:t>và</a:t>
            </a:r>
            <a:r>
              <a:rPr sz="4000" b="1" spc="-1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4000" b="1" spc="-5" dirty="0">
                <a:solidFill>
                  <a:srgbClr val="171717"/>
                </a:solidFill>
                <a:latin typeface="Times New Roman"/>
                <a:cs typeface="Times New Roman"/>
              </a:rPr>
              <a:t>phát</a:t>
            </a:r>
            <a:r>
              <a:rPr sz="4000" b="1" spc="1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4000" b="1" spc="-5" dirty="0">
                <a:solidFill>
                  <a:srgbClr val="171717"/>
                </a:solidFill>
                <a:latin typeface="Times New Roman"/>
                <a:cs typeface="Times New Roman"/>
              </a:rPr>
              <a:t>triển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966466" y="3417570"/>
            <a:ext cx="49961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171717"/>
                </a:solidFill>
                <a:latin typeface="Times New Roman"/>
                <a:cs typeface="Times New Roman"/>
              </a:rPr>
              <a:t>Các</a:t>
            </a:r>
            <a:r>
              <a:rPr sz="4000" b="1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4000" b="1" spc="-10" dirty="0">
                <a:solidFill>
                  <a:srgbClr val="171717"/>
                </a:solidFill>
                <a:latin typeface="Times New Roman"/>
                <a:cs typeface="Times New Roman"/>
              </a:rPr>
              <a:t>đặc điểm</a:t>
            </a:r>
            <a:r>
              <a:rPr sz="4000" b="1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4000" b="1" spc="-5" dirty="0">
                <a:solidFill>
                  <a:srgbClr val="171717"/>
                </a:solidFill>
                <a:latin typeface="Times New Roman"/>
                <a:cs typeface="Times New Roman"/>
              </a:rPr>
              <a:t>của</a:t>
            </a:r>
            <a:r>
              <a:rPr sz="4000" b="1" dirty="0">
                <a:solidFill>
                  <a:srgbClr val="171717"/>
                </a:solidFill>
                <a:latin typeface="Times New Roman"/>
                <a:cs typeface="Times New Roman"/>
              </a:rPr>
              <a:t> Java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952114" y="5246928"/>
            <a:ext cx="12096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171717"/>
                </a:solidFill>
                <a:latin typeface="Times New Roman"/>
                <a:cs typeface="Times New Roman"/>
              </a:rPr>
              <a:t>Q&amp;A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7434" y="349072"/>
            <a:ext cx="19481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Statements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0" marR="295910">
              <a:lnSpc>
                <a:spcPct val="140100"/>
              </a:lnSpc>
              <a:spcBef>
                <a:spcPts val="100"/>
              </a:spcBef>
              <a:buFont typeface="Microsoft Sans Serif"/>
              <a:buChar char="•"/>
              <a:tabLst>
                <a:tab pos="650240" algn="l"/>
                <a:tab pos="650875" algn="l"/>
              </a:tabLst>
            </a:pPr>
            <a:r>
              <a:rPr spc="-5" dirty="0"/>
              <a:t>Một</a:t>
            </a:r>
            <a:r>
              <a:rPr dirty="0"/>
              <a:t> </a:t>
            </a:r>
            <a:r>
              <a:rPr spc="-5" dirty="0"/>
              <a:t>câu</a:t>
            </a:r>
            <a:r>
              <a:rPr spc="-20" dirty="0"/>
              <a:t> </a:t>
            </a:r>
            <a:r>
              <a:rPr spc="-10" dirty="0"/>
              <a:t>lệnh</a:t>
            </a:r>
            <a:r>
              <a:rPr spc="15" dirty="0"/>
              <a:t> </a:t>
            </a:r>
            <a:r>
              <a:rPr spc="-10" dirty="0"/>
              <a:t>(</a:t>
            </a:r>
            <a:r>
              <a:rPr b="1" i="1" spc="-10" dirty="0">
                <a:solidFill>
                  <a:srgbClr val="0000FF"/>
                </a:solidFill>
                <a:latin typeface="Segoe UI"/>
                <a:cs typeface="Segoe UI"/>
              </a:rPr>
              <a:t>statement</a:t>
            </a:r>
            <a:r>
              <a:rPr i="1" spc="-10" dirty="0">
                <a:latin typeface="Segoe UI"/>
                <a:cs typeface="Segoe UI"/>
              </a:rPr>
              <a:t>)</a:t>
            </a:r>
            <a:r>
              <a:rPr i="1" spc="25" dirty="0">
                <a:latin typeface="Segoe UI"/>
                <a:cs typeface="Segoe UI"/>
              </a:rPr>
              <a:t> </a:t>
            </a:r>
            <a:r>
              <a:rPr spc="-5" dirty="0"/>
              <a:t>đại</a:t>
            </a:r>
            <a:r>
              <a:rPr dirty="0"/>
              <a:t> </a:t>
            </a:r>
            <a:r>
              <a:rPr spc="-5" dirty="0"/>
              <a:t>diện</a:t>
            </a:r>
            <a:r>
              <a:rPr spc="10" dirty="0"/>
              <a:t> </a:t>
            </a:r>
            <a:r>
              <a:rPr spc="-5" dirty="0"/>
              <a:t>cho</a:t>
            </a:r>
            <a:r>
              <a:rPr spc="-10" dirty="0"/>
              <a:t> </a:t>
            </a:r>
            <a:r>
              <a:rPr spc="-5" dirty="0"/>
              <a:t>một hành</a:t>
            </a:r>
            <a:r>
              <a:rPr spc="20" dirty="0"/>
              <a:t> </a:t>
            </a:r>
            <a:r>
              <a:rPr spc="-5" dirty="0"/>
              <a:t>động</a:t>
            </a:r>
            <a:r>
              <a:rPr spc="5" dirty="0"/>
              <a:t> </a:t>
            </a:r>
            <a:r>
              <a:rPr spc="-5" dirty="0"/>
              <a:t>hoặc</a:t>
            </a:r>
            <a:r>
              <a:rPr spc="-10" dirty="0"/>
              <a:t> </a:t>
            </a:r>
            <a:r>
              <a:rPr spc="-5" dirty="0"/>
              <a:t>một </a:t>
            </a:r>
            <a:r>
              <a:rPr spc="-755" dirty="0"/>
              <a:t> </a:t>
            </a:r>
            <a:r>
              <a:rPr dirty="0"/>
              <a:t>chuỗi</a:t>
            </a:r>
            <a:r>
              <a:rPr spc="-20" dirty="0"/>
              <a:t> </a:t>
            </a:r>
            <a:r>
              <a:rPr spc="-5" dirty="0"/>
              <a:t>các</a:t>
            </a:r>
            <a:r>
              <a:rPr spc="-20" dirty="0"/>
              <a:t> </a:t>
            </a:r>
            <a:r>
              <a:rPr spc="-5" dirty="0"/>
              <a:t>hành</a:t>
            </a:r>
            <a:r>
              <a:rPr spc="10" dirty="0"/>
              <a:t> </a:t>
            </a:r>
            <a:r>
              <a:rPr spc="-5" dirty="0"/>
              <a:t>động.</a:t>
            </a:r>
          </a:p>
          <a:p>
            <a:pPr marL="254000" marR="5080">
              <a:lnSpc>
                <a:spcPct val="140000"/>
              </a:lnSpc>
              <a:spcBef>
                <a:spcPts val="994"/>
              </a:spcBef>
              <a:buFont typeface="Microsoft Sans Serif"/>
              <a:buChar char="•"/>
              <a:tabLst>
                <a:tab pos="650240" algn="l"/>
                <a:tab pos="650875" algn="l"/>
              </a:tabLst>
            </a:pPr>
            <a:r>
              <a:rPr spc="-10" dirty="0"/>
              <a:t>Câu</a:t>
            </a:r>
            <a:r>
              <a:rPr spc="5" dirty="0"/>
              <a:t> </a:t>
            </a:r>
            <a:r>
              <a:rPr spc="-10" dirty="0"/>
              <a:t>lệnh</a:t>
            </a:r>
            <a:r>
              <a:rPr spc="10" dirty="0">
                <a:solidFill>
                  <a:srgbClr val="0000FF"/>
                </a:solidFill>
              </a:rPr>
              <a:t> </a:t>
            </a:r>
            <a:r>
              <a:rPr i="1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Segoe UI"/>
                <a:cs typeface="Segoe UI"/>
              </a:rPr>
              <a:t>System.out.println("Welcome</a:t>
            </a:r>
            <a:r>
              <a:rPr i="1" u="heavy" spc="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Segoe UI"/>
                <a:cs typeface="Segoe UI"/>
              </a:rPr>
              <a:t> </a:t>
            </a:r>
            <a:r>
              <a:rPr i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Segoe UI"/>
                <a:cs typeface="Segoe UI"/>
              </a:rPr>
              <a:t>to</a:t>
            </a:r>
            <a:r>
              <a:rPr i="1" u="heavy" spc="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Segoe UI"/>
                <a:cs typeface="Segoe UI"/>
              </a:rPr>
              <a:t> </a:t>
            </a:r>
            <a:r>
              <a:rPr i="1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Segoe UI"/>
                <a:cs typeface="Segoe UI"/>
              </a:rPr>
              <a:t>Java!")</a:t>
            </a:r>
            <a:r>
              <a:rPr i="1" spc="40" dirty="0">
                <a:solidFill>
                  <a:srgbClr val="0000FF"/>
                </a:solidFill>
                <a:latin typeface="Segoe UI"/>
                <a:cs typeface="Segoe UI"/>
              </a:rPr>
              <a:t> </a:t>
            </a:r>
            <a:r>
              <a:rPr spc="-10" dirty="0"/>
              <a:t>trong</a:t>
            </a:r>
            <a:r>
              <a:rPr spc="5" dirty="0"/>
              <a:t> </a:t>
            </a:r>
            <a:r>
              <a:rPr spc="-5" dirty="0"/>
              <a:t>chương</a:t>
            </a:r>
            <a:r>
              <a:rPr spc="15" dirty="0"/>
              <a:t> </a:t>
            </a:r>
            <a:r>
              <a:rPr spc="-5" dirty="0"/>
              <a:t>trình </a:t>
            </a:r>
            <a:r>
              <a:rPr spc="-750" dirty="0"/>
              <a:t> </a:t>
            </a:r>
            <a:r>
              <a:rPr spc="-5" dirty="0"/>
              <a:t>ví</a:t>
            </a:r>
            <a:r>
              <a:rPr spc="-15" dirty="0"/>
              <a:t> </a:t>
            </a:r>
            <a:r>
              <a:rPr spc="-5" dirty="0"/>
              <a:t>dụ</a:t>
            </a:r>
            <a:r>
              <a:rPr spc="10" dirty="0"/>
              <a:t> </a:t>
            </a:r>
            <a:r>
              <a:rPr spc="-5" dirty="0"/>
              <a:t>1.1 </a:t>
            </a:r>
            <a:r>
              <a:rPr spc="-10" dirty="0"/>
              <a:t>là</a:t>
            </a:r>
            <a:r>
              <a:rPr spc="10" dirty="0"/>
              <a:t> </a:t>
            </a:r>
            <a:r>
              <a:rPr spc="-5" dirty="0"/>
              <a:t>một </a:t>
            </a:r>
            <a:r>
              <a:rPr dirty="0"/>
              <a:t>câu</a:t>
            </a:r>
            <a:r>
              <a:rPr spc="-15" dirty="0"/>
              <a:t> </a:t>
            </a:r>
            <a:r>
              <a:rPr spc="-5" dirty="0"/>
              <a:t>lệnh hiển</a:t>
            </a:r>
            <a:r>
              <a:rPr dirty="0"/>
              <a:t> </a:t>
            </a:r>
            <a:r>
              <a:rPr spc="-5" dirty="0"/>
              <a:t>thị</a:t>
            </a:r>
            <a:r>
              <a:rPr spc="5" dirty="0"/>
              <a:t> </a:t>
            </a:r>
            <a:r>
              <a:rPr spc="-5" dirty="0"/>
              <a:t>lời</a:t>
            </a:r>
            <a:r>
              <a:rPr spc="-15" dirty="0"/>
              <a:t> </a:t>
            </a:r>
            <a:r>
              <a:rPr spc="-5" dirty="0"/>
              <a:t>chào</a:t>
            </a:r>
            <a:r>
              <a:rPr spc="5" dirty="0"/>
              <a:t> </a:t>
            </a:r>
            <a:r>
              <a:rPr spc="-15" dirty="0"/>
              <a:t>"</a:t>
            </a:r>
            <a:r>
              <a:rPr i="1" spc="-15" dirty="0">
                <a:latin typeface="Segoe UI"/>
                <a:cs typeface="Segoe UI"/>
              </a:rPr>
              <a:t>Welcome</a:t>
            </a:r>
            <a:r>
              <a:rPr i="1" spc="10" dirty="0">
                <a:latin typeface="Segoe UI"/>
                <a:cs typeface="Segoe UI"/>
              </a:rPr>
              <a:t> </a:t>
            </a:r>
            <a:r>
              <a:rPr i="1" spc="-5" dirty="0">
                <a:latin typeface="Segoe UI"/>
                <a:cs typeface="Segoe UI"/>
              </a:rPr>
              <a:t>to</a:t>
            </a:r>
            <a:r>
              <a:rPr i="1" dirty="0">
                <a:latin typeface="Segoe UI"/>
                <a:cs typeface="Segoe UI"/>
              </a:rPr>
              <a:t> </a:t>
            </a:r>
            <a:r>
              <a:rPr i="1" spc="-10" dirty="0">
                <a:latin typeface="Segoe UI"/>
                <a:cs typeface="Segoe UI"/>
              </a:rPr>
              <a:t>Java</a:t>
            </a:r>
            <a:r>
              <a:rPr spc="-10" dirty="0"/>
              <a:t>!".</a:t>
            </a:r>
          </a:p>
          <a:p>
            <a:pPr marL="650240" indent="-396875">
              <a:lnSpc>
                <a:spcPct val="100000"/>
              </a:lnSpc>
              <a:spcBef>
                <a:spcPts val="2355"/>
              </a:spcBef>
              <a:buFont typeface="Microsoft Sans Serif"/>
              <a:buChar char="•"/>
              <a:tabLst>
                <a:tab pos="650240" algn="l"/>
                <a:tab pos="650875" algn="l"/>
              </a:tabLst>
            </a:pPr>
            <a:r>
              <a:rPr spc="-5" dirty="0"/>
              <a:t>Mọi câu</a:t>
            </a:r>
            <a:r>
              <a:rPr spc="-20" dirty="0"/>
              <a:t> </a:t>
            </a:r>
            <a:r>
              <a:rPr spc="-10" dirty="0"/>
              <a:t>lệnh</a:t>
            </a:r>
            <a:r>
              <a:rPr spc="10" dirty="0"/>
              <a:t> </a:t>
            </a:r>
            <a:r>
              <a:rPr spc="-10" dirty="0"/>
              <a:t>trong</a:t>
            </a:r>
            <a:r>
              <a:rPr spc="-5" dirty="0"/>
              <a:t> </a:t>
            </a:r>
            <a:r>
              <a:rPr spc="-25" dirty="0"/>
              <a:t>Java</a:t>
            </a:r>
            <a:r>
              <a:rPr spc="-15" dirty="0"/>
              <a:t> </a:t>
            </a:r>
            <a:r>
              <a:rPr spc="-5" dirty="0"/>
              <a:t>kết</a:t>
            </a:r>
            <a:r>
              <a:rPr dirty="0"/>
              <a:t> </a:t>
            </a:r>
            <a:r>
              <a:rPr spc="-5" dirty="0"/>
              <a:t>thúc</a:t>
            </a:r>
            <a:r>
              <a:rPr spc="-10" dirty="0"/>
              <a:t> </a:t>
            </a:r>
            <a:r>
              <a:rPr spc="-5" dirty="0"/>
              <a:t>bởi</a:t>
            </a:r>
            <a:r>
              <a:rPr spc="10" dirty="0"/>
              <a:t> </a:t>
            </a:r>
            <a:r>
              <a:rPr spc="-5" dirty="0"/>
              <a:t>một</a:t>
            </a:r>
            <a:r>
              <a:rPr spc="-10" dirty="0"/>
              <a:t> </a:t>
            </a:r>
            <a:r>
              <a:rPr spc="-5" dirty="0"/>
              <a:t>dấu</a:t>
            </a:r>
            <a:r>
              <a:rPr spc="10" dirty="0"/>
              <a:t> </a:t>
            </a:r>
            <a:r>
              <a:rPr spc="-5" dirty="0"/>
              <a:t>chấm phẩy</a:t>
            </a:r>
            <a:r>
              <a:rPr spc="15" dirty="0"/>
              <a:t> </a:t>
            </a:r>
            <a:r>
              <a:rPr b="1" spc="-5" dirty="0">
                <a:solidFill>
                  <a:srgbClr val="0000FF"/>
                </a:solidFill>
                <a:latin typeface="Segoe UI"/>
                <a:cs typeface="Segoe UI"/>
              </a:rPr>
              <a:t>(;)</a:t>
            </a:r>
            <a:r>
              <a:rPr spc="-5" dirty="0"/>
              <a:t>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61482" y="349072"/>
            <a:ext cx="11798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Blocks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4507" y="1159027"/>
            <a:ext cx="10368915" cy="1903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0100"/>
              </a:lnSpc>
              <a:spcBef>
                <a:spcPts val="100"/>
              </a:spcBef>
              <a:buClr>
                <a:srgbClr val="44536A"/>
              </a:buClr>
              <a:buSzPct val="75000"/>
              <a:buFont typeface="Wingdings"/>
              <a:buChar char=""/>
              <a:tabLst>
                <a:tab pos="476884" algn="l"/>
                <a:tab pos="477520" algn="l"/>
              </a:tabLst>
            </a:pPr>
            <a:r>
              <a:rPr sz="2800" spc="-10" dirty="0">
                <a:solidFill>
                  <a:srgbClr val="1B1B2D"/>
                </a:solidFill>
                <a:latin typeface="Times New Roman"/>
                <a:cs typeface="Times New Roman"/>
              </a:rPr>
              <a:t>Một</a:t>
            </a:r>
            <a:r>
              <a:rPr sz="2800" spc="1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1B1B2D"/>
                </a:solidFill>
                <a:latin typeface="Times New Roman"/>
                <a:cs typeface="Times New Roman"/>
              </a:rPr>
              <a:t>cặp</a:t>
            </a:r>
            <a:r>
              <a:rPr sz="2800" spc="5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dấu</a:t>
            </a:r>
            <a:r>
              <a:rPr sz="2800" spc="5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ngoặc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 nhọn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trong </a:t>
            </a:r>
            <a:r>
              <a:rPr sz="2800" spc="-10" dirty="0">
                <a:solidFill>
                  <a:srgbClr val="1B1B2D"/>
                </a:solidFill>
                <a:latin typeface="Times New Roman"/>
                <a:cs typeface="Times New Roman"/>
              </a:rPr>
              <a:t>một</a:t>
            </a:r>
            <a:r>
              <a:rPr sz="2800" spc="1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chương</a:t>
            </a:r>
            <a:r>
              <a:rPr sz="2800" spc="5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trình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 hình</a:t>
            </a:r>
            <a:r>
              <a:rPr sz="2800" spc="-1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thành </a:t>
            </a:r>
            <a:r>
              <a:rPr sz="2800" spc="-10" dirty="0">
                <a:solidFill>
                  <a:srgbClr val="1B1B2D"/>
                </a:solidFill>
                <a:latin typeface="Times New Roman"/>
                <a:cs typeface="Times New Roman"/>
              </a:rPr>
              <a:t>một</a:t>
            </a:r>
            <a:r>
              <a:rPr sz="2800" spc="25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khối </a:t>
            </a:r>
            <a:r>
              <a:rPr sz="2800" spc="-685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nhóm</a:t>
            </a:r>
            <a:r>
              <a:rPr sz="2800" spc="-10" dirty="0">
                <a:solidFill>
                  <a:srgbClr val="1B1B2D"/>
                </a:solidFill>
                <a:latin typeface="Times New Roman"/>
                <a:cs typeface="Times New Roman"/>
              </a:rPr>
              <a:t> các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thành</a:t>
            </a:r>
            <a:r>
              <a:rPr sz="2800" spc="-1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phần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của</a:t>
            </a:r>
            <a:r>
              <a:rPr sz="2800" spc="-10" dirty="0">
                <a:solidFill>
                  <a:srgbClr val="1B1B2D"/>
                </a:solidFill>
                <a:latin typeface="Times New Roman"/>
                <a:cs typeface="Times New Roman"/>
              </a:rPr>
              <a:t> một</a:t>
            </a:r>
            <a:r>
              <a:rPr sz="2800" spc="15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chương</a:t>
            </a:r>
            <a:r>
              <a:rPr sz="2800" spc="-1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trình.</a:t>
            </a:r>
            <a:endParaRPr sz="2800">
              <a:latin typeface="Times New Roman"/>
              <a:cs typeface="Times New Roman"/>
            </a:endParaRPr>
          </a:p>
          <a:p>
            <a:pPr marL="477520" indent="-464820">
              <a:lnSpc>
                <a:spcPct val="100000"/>
              </a:lnSpc>
              <a:spcBef>
                <a:spcPts val="2014"/>
              </a:spcBef>
              <a:buClr>
                <a:srgbClr val="44536A"/>
              </a:buClr>
              <a:buSzPct val="75000"/>
              <a:buFont typeface="Wingdings"/>
              <a:buChar char=""/>
              <a:tabLst>
                <a:tab pos="476884" algn="l"/>
                <a:tab pos="477520" algn="l"/>
              </a:tabLst>
            </a:pPr>
            <a:r>
              <a:rPr sz="2800" spc="-110" dirty="0">
                <a:solidFill>
                  <a:srgbClr val="1B1B2D"/>
                </a:solidFill>
                <a:latin typeface="Times New Roman"/>
                <a:cs typeface="Times New Roman"/>
              </a:rPr>
              <a:t>Vai</a:t>
            </a:r>
            <a:r>
              <a:rPr sz="2800" spc="5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trò</a:t>
            </a:r>
            <a:r>
              <a:rPr sz="2800" spc="5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tương</a:t>
            </a:r>
            <a:r>
              <a:rPr sz="2800" spc="-1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tự </a:t>
            </a:r>
            <a:r>
              <a:rPr sz="2800" spc="-10" dirty="0">
                <a:solidFill>
                  <a:srgbClr val="1B1B2D"/>
                </a:solidFill>
                <a:latin typeface="Times New Roman"/>
                <a:cs typeface="Times New Roman"/>
              </a:rPr>
              <a:t>cặp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từ</a:t>
            </a:r>
            <a:r>
              <a:rPr sz="2800" spc="-1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khóa</a:t>
            </a:r>
            <a:r>
              <a:rPr sz="2800" spc="-25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Begin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…end;</a:t>
            </a:r>
            <a:r>
              <a:rPr sz="2800" spc="1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trong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 Pascal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7700" y="4229100"/>
            <a:ext cx="8153400" cy="2070100"/>
          </a:xfrm>
          <a:custGeom>
            <a:avLst/>
            <a:gdLst/>
            <a:ahLst/>
            <a:cxnLst/>
            <a:rect l="l" t="t" r="r" b="b"/>
            <a:pathLst>
              <a:path w="8153400" h="2070100">
                <a:moveTo>
                  <a:pt x="8102600" y="50800"/>
                </a:moveTo>
                <a:lnTo>
                  <a:pt x="50800" y="50800"/>
                </a:lnTo>
                <a:lnTo>
                  <a:pt x="50800" y="76200"/>
                </a:lnTo>
                <a:lnTo>
                  <a:pt x="50800" y="1993900"/>
                </a:lnTo>
                <a:lnTo>
                  <a:pt x="50800" y="2019300"/>
                </a:lnTo>
                <a:lnTo>
                  <a:pt x="8102600" y="2019300"/>
                </a:lnTo>
                <a:lnTo>
                  <a:pt x="8102600" y="1993900"/>
                </a:lnTo>
                <a:lnTo>
                  <a:pt x="76200" y="1993900"/>
                </a:lnTo>
                <a:lnTo>
                  <a:pt x="76200" y="76200"/>
                </a:lnTo>
                <a:lnTo>
                  <a:pt x="8077200" y="76200"/>
                </a:lnTo>
                <a:lnTo>
                  <a:pt x="8077200" y="1993392"/>
                </a:lnTo>
                <a:lnTo>
                  <a:pt x="8102600" y="1993404"/>
                </a:lnTo>
                <a:lnTo>
                  <a:pt x="8102600" y="76200"/>
                </a:lnTo>
                <a:lnTo>
                  <a:pt x="8102600" y="50800"/>
                </a:lnTo>
                <a:close/>
              </a:path>
              <a:path w="8153400" h="2070100">
                <a:moveTo>
                  <a:pt x="8153400" y="0"/>
                </a:moveTo>
                <a:lnTo>
                  <a:pt x="0" y="0"/>
                </a:lnTo>
                <a:lnTo>
                  <a:pt x="0" y="25400"/>
                </a:lnTo>
                <a:lnTo>
                  <a:pt x="0" y="2044700"/>
                </a:lnTo>
                <a:lnTo>
                  <a:pt x="0" y="2070100"/>
                </a:lnTo>
                <a:lnTo>
                  <a:pt x="8153400" y="2070100"/>
                </a:lnTo>
                <a:lnTo>
                  <a:pt x="8153400" y="2044700"/>
                </a:lnTo>
                <a:lnTo>
                  <a:pt x="25400" y="2044700"/>
                </a:lnTo>
                <a:lnTo>
                  <a:pt x="25400" y="25400"/>
                </a:lnTo>
                <a:lnTo>
                  <a:pt x="8128000" y="25400"/>
                </a:lnTo>
                <a:lnTo>
                  <a:pt x="8128000" y="2044192"/>
                </a:lnTo>
                <a:lnTo>
                  <a:pt x="8153400" y="2044204"/>
                </a:lnTo>
                <a:lnTo>
                  <a:pt x="8153400" y="25400"/>
                </a:lnTo>
                <a:lnTo>
                  <a:pt x="81534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4540" y="4290441"/>
            <a:ext cx="529653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public</a:t>
            </a:r>
            <a:r>
              <a:rPr sz="2400" spc="-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class</a:t>
            </a:r>
            <a:r>
              <a:rPr sz="2400" spc="-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0000FF"/>
                </a:solidFill>
                <a:latin typeface="Times New Roman"/>
                <a:cs typeface="Times New Roman"/>
              </a:rPr>
              <a:t>Welcome</a:t>
            </a:r>
            <a:r>
              <a:rPr sz="24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317500" marR="5080" indent="-153035">
              <a:lnSpc>
                <a:spcPct val="100000"/>
              </a:lnSpc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public static void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main(String[] 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args)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{ </a:t>
            </a: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System.out.println("Welcome</a:t>
            </a:r>
            <a:r>
              <a:rPr sz="2400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to</a:t>
            </a:r>
            <a:r>
              <a:rPr sz="24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Java!");</a:t>
            </a:r>
            <a:endParaRPr sz="24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11161" y="4344161"/>
            <a:ext cx="1676400" cy="477520"/>
          </a:xfrm>
          <a:prstGeom prst="rect">
            <a:avLst/>
          </a:prstGeom>
          <a:ln w="19811">
            <a:solidFill>
              <a:srgbClr val="993366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5"/>
              </a:spcBef>
            </a:pPr>
            <a:r>
              <a:rPr sz="2400" spc="-5" dirty="0">
                <a:solidFill>
                  <a:srgbClr val="36365C"/>
                </a:solidFill>
                <a:latin typeface="Times New Roman"/>
                <a:cs typeface="Times New Roman"/>
              </a:rPr>
              <a:t>Class</a:t>
            </a:r>
            <a:r>
              <a:rPr sz="2400" spc="-4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6365C"/>
                </a:solidFill>
                <a:latin typeface="Times New Roman"/>
                <a:cs typeface="Times New Roman"/>
              </a:rPr>
              <a:t>block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34561" y="4433061"/>
            <a:ext cx="3276600" cy="127000"/>
          </a:xfrm>
          <a:custGeom>
            <a:avLst/>
            <a:gdLst/>
            <a:ahLst/>
            <a:cxnLst/>
            <a:rect l="l" t="t" r="r" b="b"/>
            <a:pathLst>
              <a:path w="3276600" h="127000">
                <a:moveTo>
                  <a:pt x="127000" y="0"/>
                </a:moveTo>
                <a:lnTo>
                  <a:pt x="0" y="63500"/>
                </a:lnTo>
                <a:lnTo>
                  <a:pt x="127000" y="127000"/>
                </a:lnTo>
                <a:lnTo>
                  <a:pt x="84124" y="73406"/>
                </a:lnTo>
                <a:lnTo>
                  <a:pt x="76200" y="73406"/>
                </a:lnTo>
                <a:lnTo>
                  <a:pt x="76200" y="53593"/>
                </a:lnTo>
                <a:lnTo>
                  <a:pt x="84124" y="53593"/>
                </a:lnTo>
                <a:lnTo>
                  <a:pt x="127000" y="0"/>
                </a:lnTo>
                <a:close/>
              </a:path>
              <a:path w="3276600" h="127000">
                <a:moveTo>
                  <a:pt x="76200" y="63500"/>
                </a:moveTo>
                <a:lnTo>
                  <a:pt x="76200" y="73406"/>
                </a:lnTo>
                <a:lnTo>
                  <a:pt x="84124" y="73406"/>
                </a:lnTo>
                <a:lnTo>
                  <a:pt x="76200" y="63500"/>
                </a:lnTo>
                <a:close/>
              </a:path>
              <a:path w="3276600" h="127000">
                <a:moveTo>
                  <a:pt x="3276599" y="53593"/>
                </a:moveTo>
                <a:lnTo>
                  <a:pt x="84124" y="53593"/>
                </a:lnTo>
                <a:lnTo>
                  <a:pt x="76200" y="63500"/>
                </a:lnTo>
                <a:lnTo>
                  <a:pt x="84124" y="73406"/>
                </a:lnTo>
                <a:lnTo>
                  <a:pt x="3276599" y="73406"/>
                </a:lnTo>
                <a:lnTo>
                  <a:pt x="3276599" y="53593"/>
                </a:lnTo>
                <a:close/>
              </a:path>
              <a:path w="3276600" h="127000">
                <a:moveTo>
                  <a:pt x="84124" y="53593"/>
                </a:moveTo>
                <a:lnTo>
                  <a:pt x="76200" y="53593"/>
                </a:lnTo>
                <a:lnTo>
                  <a:pt x="76200" y="63500"/>
                </a:lnTo>
                <a:lnTo>
                  <a:pt x="84124" y="53593"/>
                </a:lnTo>
                <a:close/>
              </a:path>
            </a:pathLst>
          </a:custGeom>
          <a:solidFill>
            <a:srgbClr val="3636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204965" y="5026914"/>
            <a:ext cx="1905000" cy="475615"/>
          </a:xfrm>
          <a:prstGeom prst="rect">
            <a:avLst/>
          </a:prstGeom>
          <a:ln w="19811">
            <a:solidFill>
              <a:srgbClr val="993366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75"/>
              </a:spcBef>
            </a:pPr>
            <a:r>
              <a:rPr sz="2400" dirty="0">
                <a:solidFill>
                  <a:srgbClr val="36365C"/>
                </a:solidFill>
                <a:latin typeface="Times New Roman"/>
                <a:cs typeface="Times New Roman"/>
              </a:rPr>
              <a:t>Method</a:t>
            </a:r>
            <a:r>
              <a:rPr sz="2400" spc="-6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6365C"/>
                </a:solidFill>
                <a:latin typeface="Times New Roman"/>
                <a:cs typeface="Times New Roman"/>
              </a:rPr>
              <a:t>block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251966" y="4829302"/>
            <a:ext cx="5562600" cy="889000"/>
            <a:chOff x="1251966" y="4829302"/>
            <a:chExt cx="5562600" cy="889000"/>
          </a:xfrm>
        </p:grpSpPr>
        <p:sp>
          <p:nvSpPr>
            <p:cNvPr id="10" name="object 10"/>
            <p:cNvSpPr/>
            <p:nvPr/>
          </p:nvSpPr>
          <p:spPr>
            <a:xfrm>
              <a:off x="1251966" y="4829302"/>
              <a:ext cx="5562600" cy="889000"/>
            </a:xfrm>
            <a:custGeom>
              <a:avLst/>
              <a:gdLst/>
              <a:ahLst/>
              <a:cxnLst/>
              <a:rect l="l" t="t" r="r" b="b"/>
              <a:pathLst>
                <a:path w="5562600" h="889000">
                  <a:moveTo>
                    <a:pt x="5562600" y="815594"/>
                  </a:moveTo>
                  <a:lnTo>
                    <a:pt x="84124" y="815594"/>
                  </a:lnTo>
                  <a:lnTo>
                    <a:pt x="127000" y="762000"/>
                  </a:lnTo>
                  <a:lnTo>
                    <a:pt x="0" y="825500"/>
                  </a:lnTo>
                  <a:lnTo>
                    <a:pt x="127000" y="889000"/>
                  </a:lnTo>
                  <a:lnTo>
                    <a:pt x="84124" y="835406"/>
                  </a:lnTo>
                  <a:lnTo>
                    <a:pt x="5562600" y="835406"/>
                  </a:lnTo>
                  <a:lnTo>
                    <a:pt x="5562600" y="815594"/>
                  </a:lnTo>
                  <a:close/>
                </a:path>
                <a:path w="5562600" h="889000">
                  <a:moveTo>
                    <a:pt x="5562600" y="53594"/>
                  </a:moveTo>
                  <a:lnTo>
                    <a:pt x="4656125" y="53594"/>
                  </a:lnTo>
                  <a:lnTo>
                    <a:pt x="4699000" y="0"/>
                  </a:lnTo>
                  <a:lnTo>
                    <a:pt x="4572000" y="63500"/>
                  </a:lnTo>
                  <a:lnTo>
                    <a:pt x="4699000" y="127000"/>
                  </a:lnTo>
                  <a:lnTo>
                    <a:pt x="4656125" y="73406"/>
                  </a:lnTo>
                  <a:lnTo>
                    <a:pt x="5562600" y="73406"/>
                  </a:lnTo>
                  <a:lnTo>
                    <a:pt x="5562600" y="53594"/>
                  </a:lnTo>
                  <a:close/>
                </a:path>
              </a:pathLst>
            </a:custGeom>
            <a:solidFill>
              <a:srgbClr val="3636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799325" y="4877562"/>
              <a:ext cx="5080" cy="794385"/>
            </a:xfrm>
            <a:custGeom>
              <a:avLst/>
              <a:gdLst/>
              <a:ahLst/>
              <a:cxnLst/>
              <a:rect l="l" t="t" r="r" b="b"/>
              <a:pathLst>
                <a:path w="5079" h="794385">
                  <a:moveTo>
                    <a:pt x="0" y="152400"/>
                  </a:moveTo>
                  <a:lnTo>
                    <a:pt x="0" y="0"/>
                  </a:lnTo>
                </a:path>
                <a:path w="5079" h="794385">
                  <a:moveTo>
                    <a:pt x="4572" y="794004"/>
                  </a:moveTo>
                  <a:lnTo>
                    <a:pt x="4572" y="641604"/>
                  </a:lnTo>
                </a:path>
              </a:pathLst>
            </a:custGeom>
            <a:ln w="19812">
              <a:solidFill>
                <a:srgbClr val="3636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03570" y="349072"/>
            <a:ext cx="12934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Class</a:t>
            </a:r>
            <a:r>
              <a:rPr spc="5" dirty="0"/>
              <a:t>e</a:t>
            </a:r>
            <a:r>
              <a:rPr dirty="0"/>
              <a:t>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1197610"/>
            <a:ext cx="10617200" cy="352171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70485">
              <a:lnSpc>
                <a:spcPts val="3020"/>
              </a:lnSpc>
              <a:spcBef>
                <a:spcPts val="480"/>
              </a:spcBef>
              <a:buFont typeface="Microsoft Sans Serif"/>
              <a:buChar char="•"/>
              <a:tabLst>
                <a:tab pos="469900" algn="l"/>
                <a:tab pos="470534" algn="l"/>
                <a:tab pos="2574290" algn="l"/>
              </a:tabLst>
            </a:pPr>
            <a:r>
              <a:rPr sz="28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Class</a:t>
            </a:r>
            <a:r>
              <a:rPr sz="2800" b="1" i="1" spc="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lớp</a:t>
            </a:r>
            <a:r>
              <a:rPr sz="2800" i="1" spc="-5" dirty="0">
                <a:solidFill>
                  <a:srgbClr val="36365C"/>
                </a:solidFill>
                <a:latin typeface="Times New Roman"/>
                <a:cs typeface="Times New Roman"/>
              </a:rPr>
              <a:t>)</a:t>
            </a:r>
            <a:r>
              <a:rPr sz="2800" i="1" spc="3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là	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thiết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yếu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trong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 xây</a:t>
            </a:r>
            <a:r>
              <a:rPr sz="2800" spc="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dựng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cấu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trúc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 Java.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Một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class là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một </a:t>
            </a:r>
            <a:r>
              <a:rPr sz="2800" spc="-68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khuôn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mẫu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hay bản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thiết</a:t>
            </a:r>
            <a:r>
              <a:rPr sz="2800" spc="-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kế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cho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các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đối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tượng.</a:t>
            </a:r>
            <a:endParaRPr sz="2800">
              <a:latin typeface="Times New Roman"/>
              <a:cs typeface="Times New Roman"/>
            </a:endParaRPr>
          </a:p>
          <a:p>
            <a:pPr marL="12700" marR="151765">
              <a:lnSpc>
                <a:spcPts val="3020"/>
              </a:lnSpc>
              <a:spcBef>
                <a:spcPts val="1015"/>
              </a:spcBef>
              <a:buFont typeface="Microsoft Sans Serif"/>
              <a:buChar char="•"/>
              <a:tabLst>
                <a:tab pos="469900" algn="l"/>
                <a:tab pos="470534" algn="l"/>
              </a:tabLst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Để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lập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trình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trong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Java, bạn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phải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hiểu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các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 class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và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có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thể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 viết,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sử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dụng </a:t>
            </a:r>
            <a:r>
              <a:rPr sz="2800" spc="-68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chúng.</a:t>
            </a:r>
            <a:endParaRPr sz="2800">
              <a:latin typeface="Times New Roman"/>
              <a:cs typeface="Times New Roman"/>
            </a:endParaRPr>
          </a:p>
          <a:p>
            <a:pPr marL="12700" marR="175260">
              <a:lnSpc>
                <a:spcPts val="3020"/>
              </a:lnSpc>
              <a:spcBef>
                <a:spcPts val="1005"/>
              </a:spcBef>
              <a:buFont typeface="Microsoft Sans Serif"/>
              <a:buChar char="•"/>
              <a:tabLst>
                <a:tab pos="469900" algn="l"/>
                <a:tab pos="470534" algn="l"/>
              </a:tabLst>
            </a:pP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Những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bí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ẩn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của class sẽ tiếp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tục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được khám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phá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 dần xuyên suốt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khóa </a:t>
            </a:r>
            <a:r>
              <a:rPr sz="2800" spc="-68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học.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ts val="3020"/>
              </a:lnSpc>
              <a:spcBef>
                <a:spcPts val="1005"/>
              </a:spcBef>
              <a:buFont typeface="Microsoft Sans Serif"/>
              <a:buChar char="•"/>
              <a:tabLst>
                <a:tab pos="469900" algn="l"/>
                <a:tab pos="470534" algn="l"/>
              </a:tabLst>
            </a:pP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Bây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giờ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bạn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chỉ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cần</a:t>
            </a:r>
            <a:r>
              <a:rPr sz="2800" spc="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hiểu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một</a:t>
            </a:r>
            <a:r>
              <a:rPr sz="2800" spc="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chương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trình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được xác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định bằng</a:t>
            </a:r>
            <a:r>
              <a:rPr sz="2800" spc="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cách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sử </a:t>
            </a:r>
            <a:r>
              <a:rPr sz="2800" spc="-68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dụng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một</a:t>
            </a:r>
            <a:r>
              <a:rPr sz="2800" spc="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hay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nhiều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class.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0126" y="349072"/>
            <a:ext cx="15411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Methods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1118776"/>
            <a:ext cx="10874375" cy="46869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17170" algn="just">
              <a:lnSpc>
                <a:spcPct val="130000"/>
              </a:lnSpc>
              <a:spcBef>
                <a:spcPts val="95"/>
              </a:spcBef>
              <a:buFont typeface="Microsoft Sans Serif"/>
              <a:buChar char="•"/>
              <a:tabLst>
                <a:tab pos="409575" algn="l"/>
              </a:tabLst>
            </a:pPr>
            <a:r>
              <a:rPr sz="2400" b="1" i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Segoe UI"/>
                <a:cs typeface="Segoe UI"/>
              </a:rPr>
              <a:t>System.out.println</a:t>
            </a:r>
            <a:r>
              <a:rPr sz="2400" b="1" i="1" spc="-5" dirty="0">
                <a:solidFill>
                  <a:srgbClr val="0000FF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36365C"/>
                </a:solidFill>
                <a:latin typeface="Segoe UI"/>
                <a:cs typeface="Segoe UI"/>
              </a:rPr>
              <a:t>là gì? Đó là một </a:t>
            </a:r>
            <a:r>
              <a:rPr sz="2400" b="1" i="1" spc="-5" dirty="0">
                <a:solidFill>
                  <a:srgbClr val="36365C"/>
                </a:solidFill>
                <a:latin typeface="Segoe UI"/>
                <a:cs typeface="Segoe UI"/>
              </a:rPr>
              <a:t>method </a:t>
            </a:r>
            <a:r>
              <a:rPr sz="2400" i="1" spc="-5" dirty="0">
                <a:solidFill>
                  <a:srgbClr val="36365C"/>
                </a:solidFill>
                <a:latin typeface="Segoe UI"/>
                <a:cs typeface="Segoe UI"/>
              </a:rPr>
              <a:t>(phương thức)</a:t>
            </a:r>
            <a:r>
              <a:rPr sz="2400" spc="-5" dirty="0">
                <a:solidFill>
                  <a:srgbClr val="36365C"/>
                </a:solidFill>
                <a:latin typeface="Segoe UI"/>
                <a:cs typeface="Segoe UI"/>
              </a:rPr>
              <a:t>: một </a:t>
            </a:r>
            <a:r>
              <a:rPr sz="2400" dirty="0">
                <a:solidFill>
                  <a:srgbClr val="36365C"/>
                </a:solidFill>
                <a:latin typeface="Segoe UI"/>
                <a:cs typeface="Segoe UI"/>
              </a:rPr>
              <a:t>tập các câu </a:t>
            </a:r>
            <a:r>
              <a:rPr sz="2400" spc="-645" dirty="0">
                <a:solidFill>
                  <a:srgbClr val="36365C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36365C"/>
                </a:solidFill>
                <a:latin typeface="Segoe UI"/>
                <a:cs typeface="Segoe UI"/>
              </a:rPr>
              <a:t>lệnh</a:t>
            </a:r>
            <a:r>
              <a:rPr sz="2400" spc="5" dirty="0">
                <a:solidFill>
                  <a:srgbClr val="36365C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36365C"/>
                </a:solidFill>
                <a:latin typeface="Segoe UI"/>
                <a:cs typeface="Segoe UI"/>
              </a:rPr>
              <a:t>thực</a:t>
            </a:r>
            <a:r>
              <a:rPr sz="2400" spc="10" dirty="0">
                <a:solidFill>
                  <a:srgbClr val="36365C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36365C"/>
                </a:solidFill>
                <a:latin typeface="Segoe UI"/>
                <a:cs typeface="Segoe UI"/>
              </a:rPr>
              <a:t>hiện</a:t>
            </a:r>
            <a:r>
              <a:rPr sz="2400" spc="25" dirty="0">
                <a:solidFill>
                  <a:srgbClr val="36365C"/>
                </a:solidFill>
                <a:latin typeface="Segoe UI"/>
                <a:cs typeface="Segoe UI"/>
              </a:rPr>
              <a:t> </a:t>
            </a:r>
            <a:r>
              <a:rPr sz="2400" spc="-10" dirty="0">
                <a:solidFill>
                  <a:srgbClr val="36365C"/>
                </a:solidFill>
                <a:latin typeface="Segoe UI"/>
                <a:cs typeface="Segoe UI"/>
              </a:rPr>
              <a:t>một</a:t>
            </a:r>
            <a:r>
              <a:rPr sz="2400" spc="10" dirty="0">
                <a:solidFill>
                  <a:srgbClr val="36365C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36365C"/>
                </a:solidFill>
                <a:latin typeface="Segoe UI"/>
                <a:cs typeface="Segoe UI"/>
              </a:rPr>
              <a:t>chuỗi</a:t>
            </a:r>
            <a:r>
              <a:rPr sz="2400" spc="45" dirty="0">
                <a:solidFill>
                  <a:srgbClr val="36365C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36365C"/>
                </a:solidFill>
                <a:latin typeface="Segoe UI"/>
                <a:cs typeface="Segoe UI"/>
              </a:rPr>
              <a:t>các</a:t>
            </a:r>
            <a:r>
              <a:rPr sz="2400" spc="15" dirty="0">
                <a:solidFill>
                  <a:srgbClr val="36365C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36365C"/>
                </a:solidFill>
                <a:latin typeface="Segoe UI"/>
                <a:cs typeface="Segoe UI"/>
              </a:rPr>
              <a:t>thao</a:t>
            </a:r>
            <a:r>
              <a:rPr sz="2400" spc="15" dirty="0">
                <a:solidFill>
                  <a:srgbClr val="36365C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36365C"/>
                </a:solidFill>
                <a:latin typeface="Segoe UI"/>
                <a:cs typeface="Segoe UI"/>
              </a:rPr>
              <a:t>tác</a:t>
            </a:r>
            <a:r>
              <a:rPr sz="2400" spc="15" dirty="0">
                <a:solidFill>
                  <a:srgbClr val="36365C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36365C"/>
                </a:solidFill>
                <a:latin typeface="Segoe UI"/>
                <a:cs typeface="Segoe UI"/>
              </a:rPr>
              <a:t>để</a:t>
            </a:r>
            <a:r>
              <a:rPr sz="2400" spc="-10" dirty="0">
                <a:solidFill>
                  <a:srgbClr val="36365C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36365C"/>
                </a:solidFill>
                <a:latin typeface="Segoe UI"/>
                <a:cs typeface="Segoe UI"/>
              </a:rPr>
              <a:t>hiển</a:t>
            </a:r>
            <a:r>
              <a:rPr sz="2400" spc="15" dirty="0">
                <a:solidFill>
                  <a:srgbClr val="36365C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36365C"/>
                </a:solidFill>
                <a:latin typeface="Segoe UI"/>
                <a:cs typeface="Segoe UI"/>
              </a:rPr>
              <a:t>thị</a:t>
            </a:r>
            <a:r>
              <a:rPr sz="2400" spc="5" dirty="0">
                <a:solidFill>
                  <a:srgbClr val="36365C"/>
                </a:solidFill>
                <a:latin typeface="Segoe UI"/>
                <a:cs typeface="Segoe UI"/>
              </a:rPr>
              <a:t> </a:t>
            </a:r>
            <a:r>
              <a:rPr sz="2400" spc="-10" dirty="0">
                <a:solidFill>
                  <a:srgbClr val="36365C"/>
                </a:solidFill>
                <a:latin typeface="Segoe UI"/>
                <a:cs typeface="Segoe UI"/>
              </a:rPr>
              <a:t>một</a:t>
            </a:r>
            <a:r>
              <a:rPr sz="2400" spc="25" dirty="0">
                <a:solidFill>
                  <a:srgbClr val="36365C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36365C"/>
                </a:solidFill>
                <a:latin typeface="Segoe UI"/>
                <a:cs typeface="Segoe UI"/>
              </a:rPr>
              <a:t>thông</a:t>
            </a:r>
            <a:r>
              <a:rPr sz="2400" spc="20" dirty="0">
                <a:solidFill>
                  <a:srgbClr val="36365C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36365C"/>
                </a:solidFill>
                <a:latin typeface="Segoe UI"/>
                <a:cs typeface="Segoe UI"/>
              </a:rPr>
              <a:t>tin</a:t>
            </a:r>
            <a:r>
              <a:rPr sz="2400" spc="15" dirty="0">
                <a:solidFill>
                  <a:srgbClr val="36365C"/>
                </a:solidFill>
                <a:latin typeface="Segoe UI"/>
                <a:cs typeface="Segoe UI"/>
              </a:rPr>
              <a:t> </a:t>
            </a:r>
            <a:r>
              <a:rPr sz="2400" spc="-10" dirty="0">
                <a:solidFill>
                  <a:srgbClr val="36365C"/>
                </a:solidFill>
                <a:latin typeface="Segoe UI"/>
                <a:cs typeface="Segoe UI"/>
              </a:rPr>
              <a:t>trên</a:t>
            </a:r>
            <a:r>
              <a:rPr sz="2400" spc="5" dirty="0">
                <a:solidFill>
                  <a:srgbClr val="36365C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36365C"/>
                </a:solidFill>
                <a:latin typeface="Segoe UI"/>
                <a:cs typeface="Segoe UI"/>
              </a:rPr>
              <a:t>màn</a:t>
            </a:r>
            <a:r>
              <a:rPr sz="2400" dirty="0">
                <a:solidFill>
                  <a:srgbClr val="36365C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36365C"/>
                </a:solidFill>
                <a:latin typeface="Segoe UI"/>
                <a:cs typeface="Segoe UI"/>
              </a:rPr>
              <a:t>hình.</a:t>
            </a:r>
            <a:endParaRPr sz="2400">
              <a:latin typeface="Segoe UI"/>
              <a:cs typeface="Segoe UI"/>
            </a:endParaRPr>
          </a:p>
          <a:p>
            <a:pPr marL="12700" marR="254000" algn="just">
              <a:lnSpc>
                <a:spcPct val="130000"/>
              </a:lnSpc>
              <a:spcBef>
                <a:spcPts val="1000"/>
              </a:spcBef>
              <a:buFont typeface="Microsoft Sans Serif"/>
              <a:buChar char="•"/>
              <a:tabLst>
                <a:tab pos="409575" algn="l"/>
              </a:tabLst>
            </a:pPr>
            <a:r>
              <a:rPr sz="2400" dirty="0">
                <a:solidFill>
                  <a:srgbClr val="36365C"/>
                </a:solidFill>
                <a:latin typeface="Segoe UI"/>
                <a:cs typeface="Segoe UI"/>
              </a:rPr>
              <a:t>Nó thậm </a:t>
            </a:r>
            <a:r>
              <a:rPr sz="2400" spc="-5" dirty="0">
                <a:solidFill>
                  <a:srgbClr val="36365C"/>
                </a:solidFill>
                <a:latin typeface="Segoe UI"/>
                <a:cs typeface="Segoe UI"/>
              </a:rPr>
              <a:t>chí có </a:t>
            </a:r>
            <a:r>
              <a:rPr sz="2400" dirty="0">
                <a:solidFill>
                  <a:srgbClr val="36365C"/>
                </a:solidFill>
                <a:latin typeface="Segoe UI"/>
                <a:cs typeface="Segoe UI"/>
              </a:rPr>
              <a:t>thể được sử dụng </a:t>
            </a:r>
            <a:r>
              <a:rPr sz="2400" spc="-5" dirty="0">
                <a:solidFill>
                  <a:srgbClr val="36365C"/>
                </a:solidFill>
                <a:latin typeface="Segoe UI"/>
                <a:cs typeface="Segoe UI"/>
              </a:rPr>
              <a:t>mà không </a:t>
            </a:r>
            <a:r>
              <a:rPr sz="2400" dirty="0">
                <a:solidFill>
                  <a:srgbClr val="36365C"/>
                </a:solidFill>
                <a:latin typeface="Segoe UI"/>
                <a:cs typeface="Segoe UI"/>
              </a:rPr>
              <a:t>cần hiểu đầy đủ </a:t>
            </a:r>
            <a:r>
              <a:rPr sz="2400" spc="-5" dirty="0">
                <a:solidFill>
                  <a:srgbClr val="36365C"/>
                </a:solidFill>
                <a:latin typeface="Segoe UI"/>
                <a:cs typeface="Segoe UI"/>
              </a:rPr>
              <a:t>chi </a:t>
            </a:r>
            <a:r>
              <a:rPr sz="2400" dirty="0">
                <a:solidFill>
                  <a:srgbClr val="36365C"/>
                </a:solidFill>
                <a:latin typeface="Segoe UI"/>
                <a:cs typeface="Segoe UI"/>
              </a:rPr>
              <a:t>tiết </a:t>
            </a:r>
            <a:r>
              <a:rPr sz="2400" spc="-5" dirty="0">
                <a:solidFill>
                  <a:srgbClr val="36365C"/>
                </a:solidFill>
                <a:latin typeface="Segoe UI"/>
                <a:cs typeface="Segoe UI"/>
              </a:rPr>
              <a:t>nó làm </a:t>
            </a:r>
            <a:r>
              <a:rPr sz="2400" spc="-645" dirty="0">
                <a:solidFill>
                  <a:srgbClr val="36365C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36365C"/>
                </a:solidFill>
                <a:latin typeface="Segoe UI"/>
                <a:cs typeface="Segoe UI"/>
              </a:rPr>
              <a:t>việc</a:t>
            </a:r>
            <a:r>
              <a:rPr sz="2400" spc="5" dirty="0">
                <a:solidFill>
                  <a:srgbClr val="36365C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36365C"/>
                </a:solidFill>
                <a:latin typeface="Segoe UI"/>
                <a:cs typeface="Segoe UI"/>
              </a:rPr>
              <a:t>như</a:t>
            </a:r>
            <a:r>
              <a:rPr sz="2400" spc="15" dirty="0">
                <a:solidFill>
                  <a:srgbClr val="36365C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36365C"/>
                </a:solidFill>
                <a:latin typeface="Segoe UI"/>
                <a:cs typeface="Segoe UI"/>
              </a:rPr>
              <a:t>thế</a:t>
            </a:r>
            <a:r>
              <a:rPr sz="2400" spc="5" dirty="0">
                <a:solidFill>
                  <a:srgbClr val="36365C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36365C"/>
                </a:solidFill>
                <a:latin typeface="Segoe UI"/>
                <a:cs typeface="Segoe UI"/>
              </a:rPr>
              <a:t>nào.</a:t>
            </a:r>
            <a:endParaRPr sz="2400">
              <a:latin typeface="Segoe UI"/>
              <a:cs typeface="Segoe UI"/>
            </a:endParaRPr>
          </a:p>
          <a:p>
            <a:pPr marL="12700" marR="5080" algn="just">
              <a:lnSpc>
                <a:spcPct val="130000"/>
              </a:lnSpc>
              <a:spcBef>
                <a:spcPts val="1005"/>
              </a:spcBef>
              <a:buFont typeface="Microsoft Sans Serif"/>
              <a:buChar char="•"/>
              <a:tabLst>
                <a:tab pos="409575" algn="l"/>
              </a:tabLst>
            </a:pPr>
            <a:r>
              <a:rPr sz="2400" dirty="0">
                <a:solidFill>
                  <a:srgbClr val="36365C"/>
                </a:solidFill>
                <a:latin typeface="Segoe UI"/>
                <a:cs typeface="Segoe UI"/>
              </a:rPr>
              <a:t>Nó được sử dụng bằng </a:t>
            </a:r>
            <a:r>
              <a:rPr sz="2400" spc="-5" dirty="0">
                <a:solidFill>
                  <a:srgbClr val="36365C"/>
                </a:solidFill>
                <a:latin typeface="Segoe UI"/>
                <a:cs typeface="Segoe UI"/>
              </a:rPr>
              <a:t>cách </a:t>
            </a:r>
            <a:r>
              <a:rPr sz="2400" dirty="0">
                <a:solidFill>
                  <a:srgbClr val="36365C"/>
                </a:solidFill>
                <a:latin typeface="Segoe UI"/>
                <a:cs typeface="Segoe UI"/>
              </a:rPr>
              <a:t>gọi </a:t>
            </a:r>
            <a:r>
              <a:rPr sz="2400" spc="-5" dirty="0">
                <a:solidFill>
                  <a:srgbClr val="36365C"/>
                </a:solidFill>
                <a:latin typeface="Segoe UI"/>
                <a:cs typeface="Segoe UI"/>
              </a:rPr>
              <a:t>một </a:t>
            </a:r>
            <a:r>
              <a:rPr sz="2400" dirty="0">
                <a:solidFill>
                  <a:srgbClr val="36365C"/>
                </a:solidFill>
                <a:latin typeface="Segoe UI"/>
                <a:cs typeface="Segoe UI"/>
              </a:rPr>
              <a:t>câu </a:t>
            </a:r>
            <a:r>
              <a:rPr sz="2400" spc="-5" dirty="0">
                <a:solidFill>
                  <a:srgbClr val="36365C"/>
                </a:solidFill>
                <a:latin typeface="Segoe UI"/>
                <a:cs typeface="Segoe UI"/>
              </a:rPr>
              <a:t>lệnh </a:t>
            </a:r>
            <a:r>
              <a:rPr sz="2400" dirty="0">
                <a:solidFill>
                  <a:srgbClr val="36365C"/>
                </a:solidFill>
                <a:latin typeface="Segoe UI"/>
                <a:cs typeface="Segoe UI"/>
              </a:rPr>
              <a:t>với tham số </a:t>
            </a:r>
            <a:r>
              <a:rPr sz="2400" spc="-5" dirty="0">
                <a:solidFill>
                  <a:srgbClr val="36365C"/>
                </a:solidFill>
                <a:latin typeface="Segoe UI"/>
                <a:cs typeface="Segoe UI"/>
              </a:rPr>
              <a:t>chuỗi ký </a:t>
            </a:r>
            <a:r>
              <a:rPr sz="2400" dirty="0">
                <a:solidFill>
                  <a:srgbClr val="36365C"/>
                </a:solidFill>
                <a:latin typeface="Segoe UI"/>
                <a:cs typeface="Segoe UI"/>
              </a:rPr>
              <a:t>tự </a:t>
            </a:r>
            <a:r>
              <a:rPr sz="2400" spc="-5" dirty="0">
                <a:solidFill>
                  <a:srgbClr val="36365C"/>
                </a:solidFill>
                <a:latin typeface="Segoe UI"/>
                <a:cs typeface="Segoe UI"/>
              </a:rPr>
              <a:t>(string) </a:t>
            </a:r>
            <a:r>
              <a:rPr sz="2400" spc="-645" dirty="0">
                <a:solidFill>
                  <a:srgbClr val="36365C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36365C"/>
                </a:solidFill>
                <a:latin typeface="Segoe UI"/>
                <a:cs typeface="Segoe UI"/>
              </a:rPr>
              <a:t>được </a:t>
            </a:r>
            <a:r>
              <a:rPr sz="2400" spc="-15" dirty="0">
                <a:solidFill>
                  <a:srgbClr val="36365C"/>
                </a:solidFill>
                <a:latin typeface="Segoe UI"/>
                <a:cs typeface="Segoe UI"/>
              </a:rPr>
              <a:t>bao </a:t>
            </a:r>
            <a:r>
              <a:rPr sz="2400" dirty="0">
                <a:solidFill>
                  <a:srgbClr val="36365C"/>
                </a:solidFill>
                <a:latin typeface="Segoe UI"/>
                <a:cs typeface="Segoe UI"/>
              </a:rPr>
              <a:t>bởi cặp dấu nháy </a:t>
            </a:r>
            <a:r>
              <a:rPr sz="2400" spc="-15" dirty="0">
                <a:solidFill>
                  <a:srgbClr val="36365C"/>
                </a:solidFill>
                <a:latin typeface="Segoe UI"/>
                <a:cs typeface="Segoe UI"/>
              </a:rPr>
              <a:t>kép. </a:t>
            </a:r>
            <a:r>
              <a:rPr sz="2400" spc="-50" dirty="0">
                <a:solidFill>
                  <a:srgbClr val="36365C"/>
                </a:solidFill>
                <a:latin typeface="Segoe UI"/>
                <a:cs typeface="Segoe UI"/>
              </a:rPr>
              <a:t>Trong </a:t>
            </a:r>
            <a:r>
              <a:rPr sz="2400" dirty="0">
                <a:solidFill>
                  <a:srgbClr val="36365C"/>
                </a:solidFill>
                <a:latin typeface="Segoe UI"/>
                <a:cs typeface="Segoe UI"/>
              </a:rPr>
              <a:t>trường hợp </a:t>
            </a:r>
            <a:r>
              <a:rPr sz="2400" spc="-30" dirty="0">
                <a:solidFill>
                  <a:srgbClr val="36365C"/>
                </a:solidFill>
                <a:latin typeface="Segoe UI"/>
                <a:cs typeface="Segoe UI"/>
              </a:rPr>
              <a:t>này, </a:t>
            </a:r>
            <a:r>
              <a:rPr sz="2400" dirty="0">
                <a:solidFill>
                  <a:srgbClr val="36365C"/>
                </a:solidFill>
                <a:latin typeface="Segoe UI"/>
                <a:cs typeface="Segoe UI"/>
              </a:rPr>
              <a:t>tham số </a:t>
            </a:r>
            <a:r>
              <a:rPr sz="2400" spc="-5" dirty="0">
                <a:solidFill>
                  <a:srgbClr val="36365C"/>
                </a:solidFill>
                <a:latin typeface="Segoe UI"/>
                <a:cs typeface="Segoe UI"/>
              </a:rPr>
              <a:t>là</a:t>
            </a:r>
            <a:r>
              <a:rPr sz="2400" dirty="0">
                <a:solidFill>
                  <a:srgbClr val="36365C"/>
                </a:solidFill>
                <a:latin typeface="Segoe UI"/>
                <a:cs typeface="Segoe UI"/>
              </a:rPr>
              <a:t> </a:t>
            </a:r>
            <a:r>
              <a:rPr sz="2400" u="heavy" spc="-15" dirty="0">
                <a:solidFill>
                  <a:srgbClr val="36365C"/>
                </a:solidFill>
                <a:uFill>
                  <a:solidFill>
                    <a:srgbClr val="36365C"/>
                  </a:solidFill>
                </a:uFill>
                <a:latin typeface="Segoe UI"/>
                <a:cs typeface="Segoe UI"/>
              </a:rPr>
              <a:t>"Welcome </a:t>
            </a:r>
            <a:r>
              <a:rPr sz="2400" u="heavy" spc="-10" dirty="0">
                <a:solidFill>
                  <a:srgbClr val="36365C"/>
                </a:solidFill>
                <a:uFill>
                  <a:solidFill>
                    <a:srgbClr val="36365C"/>
                  </a:solidFill>
                </a:uFill>
                <a:latin typeface="Segoe UI"/>
                <a:cs typeface="Segoe UI"/>
              </a:rPr>
              <a:t>to </a:t>
            </a:r>
            <a:r>
              <a:rPr sz="2400" spc="-5" dirty="0">
                <a:solidFill>
                  <a:srgbClr val="36365C"/>
                </a:solidFill>
                <a:latin typeface="Segoe UI"/>
                <a:cs typeface="Segoe UI"/>
              </a:rPr>
              <a:t> </a:t>
            </a:r>
            <a:r>
              <a:rPr sz="2400" u="heavy" spc="-15" dirty="0">
                <a:solidFill>
                  <a:srgbClr val="36365C"/>
                </a:solidFill>
                <a:uFill>
                  <a:solidFill>
                    <a:srgbClr val="36365C"/>
                  </a:solidFill>
                </a:uFill>
                <a:latin typeface="Segoe UI"/>
                <a:cs typeface="Segoe UI"/>
              </a:rPr>
              <a:t>Java!"</a:t>
            </a:r>
            <a:endParaRPr sz="2400">
              <a:latin typeface="Segoe UI"/>
              <a:cs typeface="Segoe UI"/>
            </a:endParaRPr>
          </a:p>
          <a:p>
            <a:pPr marL="408940" indent="-396875" algn="just">
              <a:lnSpc>
                <a:spcPct val="100000"/>
              </a:lnSpc>
              <a:spcBef>
                <a:spcPts val="1860"/>
              </a:spcBef>
              <a:buFont typeface="Microsoft Sans Serif"/>
              <a:buChar char="•"/>
              <a:tabLst>
                <a:tab pos="409575" algn="l"/>
              </a:tabLst>
            </a:pPr>
            <a:r>
              <a:rPr sz="2400" spc="-5" dirty="0">
                <a:solidFill>
                  <a:srgbClr val="36365C"/>
                </a:solidFill>
                <a:latin typeface="Segoe UI"/>
                <a:cs typeface="Segoe UI"/>
              </a:rPr>
              <a:t>Bạn</a:t>
            </a:r>
            <a:r>
              <a:rPr sz="2400" dirty="0">
                <a:solidFill>
                  <a:srgbClr val="36365C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36365C"/>
                </a:solidFill>
                <a:latin typeface="Segoe UI"/>
                <a:cs typeface="Segoe UI"/>
              </a:rPr>
              <a:t>có</a:t>
            </a:r>
            <a:r>
              <a:rPr sz="2400" spc="20" dirty="0">
                <a:solidFill>
                  <a:srgbClr val="36365C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36365C"/>
                </a:solidFill>
                <a:latin typeface="Segoe UI"/>
                <a:cs typeface="Segoe UI"/>
              </a:rPr>
              <a:t>thể</a:t>
            </a:r>
            <a:r>
              <a:rPr sz="2400" spc="5" dirty="0">
                <a:solidFill>
                  <a:srgbClr val="36365C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36365C"/>
                </a:solidFill>
                <a:latin typeface="Segoe UI"/>
                <a:cs typeface="Segoe UI"/>
              </a:rPr>
              <a:t>gọi</a:t>
            </a:r>
            <a:r>
              <a:rPr sz="2400" spc="5" dirty="0">
                <a:solidFill>
                  <a:srgbClr val="36365C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36365C"/>
                </a:solidFill>
                <a:latin typeface="Segoe UI"/>
                <a:cs typeface="Segoe UI"/>
              </a:rPr>
              <a:t>phương</a:t>
            </a:r>
            <a:r>
              <a:rPr sz="2400" spc="10" dirty="0">
                <a:solidFill>
                  <a:srgbClr val="36365C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36365C"/>
                </a:solidFill>
                <a:latin typeface="Segoe UI"/>
                <a:cs typeface="Segoe UI"/>
              </a:rPr>
              <a:t>thức</a:t>
            </a:r>
            <a:r>
              <a:rPr sz="2400" spc="10" dirty="0">
                <a:solidFill>
                  <a:srgbClr val="36365C"/>
                </a:solidFill>
                <a:latin typeface="Segoe UI"/>
                <a:cs typeface="Segoe UI"/>
              </a:rPr>
              <a:t> </a:t>
            </a:r>
            <a:r>
              <a:rPr sz="2400" u="heavy" spc="-5" dirty="0">
                <a:solidFill>
                  <a:srgbClr val="36365C"/>
                </a:solidFill>
                <a:uFill>
                  <a:solidFill>
                    <a:srgbClr val="36365C"/>
                  </a:solidFill>
                </a:uFill>
                <a:latin typeface="Segoe UI"/>
                <a:cs typeface="Segoe UI"/>
              </a:rPr>
              <a:t>println</a:t>
            </a:r>
            <a:r>
              <a:rPr sz="2400" spc="35" dirty="0">
                <a:solidFill>
                  <a:srgbClr val="36365C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36365C"/>
                </a:solidFill>
                <a:latin typeface="Segoe UI"/>
                <a:cs typeface="Segoe UI"/>
              </a:rPr>
              <a:t>với</a:t>
            </a:r>
            <a:r>
              <a:rPr sz="2400" spc="20" dirty="0">
                <a:solidFill>
                  <a:srgbClr val="36365C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36365C"/>
                </a:solidFill>
                <a:latin typeface="Segoe UI"/>
                <a:cs typeface="Segoe UI"/>
              </a:rPr>
              <a:t>các tham</a:t>
            </a:r>
            <a:r>
              <a:rPr sz="2400" spc="5" dirty="0">
                <a:solidFill>
                  <a:srgbClr val="36365C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36365C"/>
                </a:solidFill>
                <a:latin typeface="Segoe UI"/>
                <a:cs typeface="Segoe UI"/>
              </a:rPr>
              <a:t>số</a:t>
            </a:r>
            <a:r>
              <a:rPr sz="2400" spc="5" dirty="0">
                <a:solidFill>
                  <a:srgbClr val="36365C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36365C"/>
                </a:solidFill>
                <a:latin typeface="Segoe UI"/>
                <a:cs typeface="Segoe UI"/>
              </a:rPr>
              <a:t>khác</a:t>
            </a:r>
            <a:r>
              <a:rPr sz="2400" spc="10" dirty="0">
                <a:solidFill>
                  <a:srgbClr val="36365C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36365C"/>
                </a:solidFill>
                <a:latin typeface="Segoe UI"/>
                <a:cs typeface="Segoe UI"/>
              </a:rPr>
              <a:t>nhau</a:t>
            </a:r>
            <a:r>
              <a:rPr sz="2400" spc="25" dirty="0">
                <a:solidFill>
                  <a:srgbClr val="36365C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36365C"/>
                </a:solidFill>
                <a:latin typeface="Segoe UI"/>
                <a:cs typeface="Segoe UI"/>
              </a:rPr>
              <a:t>để</a:t>
            </a:r>
            <a:r>
              <a:rPr sz="2400" spc="-10" dirty="0">
                <a:solidFill>
                  <a:srgbClr val="36365C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36365C"/>
                </a:solidFill>
                <a:latin typeface="Segoe UI"/>
                <a:cs typeface="Segoe UI"/>
              </a:rPr>
              <a:t>in</a:t>
            </a:r>
            <a:r>
              <a:rPr sz="2400" spc="15" dirty="0">
                <a:solidFill>
                  <a:srgbClr val="36365C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36365C"/>
                </a:solidFill>
                <a:latin typeface="Segoe UI"/>
                <a:cs typeface="Segoe UI"/>
              </a:rPr>
              <a:t>ra</a:t>
            </a:r>
            <a:r>
              <a:rPr sz="2400" spc="5" dirty="0">
                <a:solidFill>
                  <a:srgbClr val="36365C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36365C"/>
                </a:solidFill>
                <a:latin typeface="Segoe UI"/>
                <a:cs typeface="Segoe UI"/>
              </a:rPr>
              <a:t>những</a:t>
            </a:r>
            <a:endParaRPr sz="2400">
              <a:latin typeface="Segoe UI"/>
              <a:cs typeface="Segoe UI"/>
            </a:endParaRPr>
          </a:p>
          <a:p>
            <a:pPr marL="12700" algn="just">
              <a:lnSpc>
                <a:spcPct val="100000"/>
              </a:lnSpc>
              <a:spcBef>
                <a:spcPts val="869"/>
              </a:spcBef>
            </a:pPr>
            <a:r>
              <a:rPr sz="2400" spc="-5" dirty="0">
                <a:solidFill>
                  <a:srgbClr val="36365C"/>
                </a:solidFill>
                <a:latin typeface="Segoe UI"/>
                <a:cs typeface="Segoe UI"/>
              </a:rPr>
              <a:t>message</a:t>
            </a:r>
            <a:r>
              <a:rPr sz="2400" spc="-40" dirty="0">
                <a:solidFill>
                  <a:srgbClr val="36365C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36365C"/>
                </a:solidFill>
                <a:latin typeface="Segoe UI"/>
                <a:cs typeface="Segoe UI"/>
              </a:rPr>
              <a:t>khác nhau.</a:t>
            </a:r>
            <a:endParaRPr sz="2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45785" y="349072"/>
            <a:ext cx="24098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Main</a:t>
            </a:r>
            <a:r>
              <a:rPr spc="-80" dirty="0"/>
              <a:t> </a:t>
            </a:r>
            <a:r>
              <a:rPr dirty="0"/>
              <a:t>Method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121410"/>
            <a:ext cx="10405745" cy="42900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233679">
              <a:lnSpc>
                <a:spcPts val="3020"/>
              </a:lnSpc>
              <a:spcBef>
                <a:spcPts val="480"/>
              </a:spcBef>
              <a:buFont typeface="Microsoft Sans Serif"/>
              <a:buChar char="•"/>
              <a:tabLst>
                <a:tab pos="530860" algn="l"/>
                <a:tab pos="531495" algn="l"/>
              </a:tabLst>
            </a:pPr>
            <a:r>
              <a:rPr sz="28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main</a:t>
            </a:r>
            <a:r>
              <a:rPr sz="2800" b="1" spc="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method</a:t>
            </a:r>
            <a:r>
              <a:rPr sz="2800" spc="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cung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cấp</a:t>
            </a:r>
            <a:r>
              <a:rPr sz="2800" spc="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sự kiểm soát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luồng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chương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trình.</a:t>
            </a:r>
            <a:r>
              <a:rPr sz="2800" spc="-6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36365C"/>
                </a:solidFill>
                <a:latin typeface="Times New Roman"/>
                <a:cs typeface="Times New Roman"/>
              </a:rPr>
              <a:t>Trình</a:t>
            </a:r>
            <a:r>
              <a:rPr sz="2800" spc="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biên </a:t>
            </a:r>
            <a:r>
              <a:rPr sz="2800" spc="-68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dịch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Java thực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hiện ứng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dụng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bằng</a:t>
            </a:r>
            <a:r>
              <a:rPr sz="2800" spc="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cách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gọi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đến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u="heavy" spc="-10" dirty="0">
                <a:solidFill>
                  <a:srgbClr val="36365C"/>
                </a:solidFill>
                <a:uFill>
                  <a:solidFill>
                    <a:srgbClr val="36365C"/>
                  </a:solidFill>
                </a:uFill>
                <a:latin typeface="Times New Roman"/>
                <a:cs typeface="Times New Roman"/>
              </a:rPr>
              <a:t>main</a:t>
            </a:r>
            <a:r>
              <a:rPr sz="2800" spc="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method.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ts val="3020"/>
              </a:lnSpc>
              <a:spcBef>
                <a:spcPts val="1015"/>
              </a:spcBef>
              <a:buFont typeface="Microsoft Sans Serif"/>
              <a:buChar char="•"/>
              <a:tabLst>
                <a:tab pos="530860" algn="l"/>
                <a:tab pos="531495" algn="l"/>
              </a:tabLst>
            </a:pP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Mọi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chương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trình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Java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phải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có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main</a:t>
            </a:r>
            <a:r>
              <a:rPr sz="2800" spc="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method,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nó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là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điểm khởi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đầu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khi </a:t>
            </a:r>
            <a:r>
              <a:rPr sz="2800" spc="-68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thực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hiện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chương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trình.</a:t>
            </a:r>
            <a:endParaRPr sz="2800">
              <a:latin typeface="Times New Roman"/>
              <a:cs typeface="Times New Roman"/>
            </a:endParaRPr>
          </a:p>
          <a:p>
            <a:pPr marL="530860" indent="-518795">
              <a:lnSpc>
                <a:spcPct val="100000"/>
              </a:lnSpc>
              <a:spcBef>
                <a:spcPts val="620"/>
              </a:spcBef>
              <a:buFont typeface="Microsoft Sans Serif"/>
              <a:buChar char="•"/>
              <a:tabLst>
                <a:tab pos="530860" algn="l"/>
                <a:tab pos="531495" algn="l"/>
              </a:tabLst>
            </a:pP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Dạng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thức</a:t>
            </a:r>
            <a:r>
              <a:rPr sz="2800" spc="-3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của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u="heavy" spc="-10" dirty="0">
                <a:solidFill>
                  <a:srgbClr val="36365C"/>
                </a:solidFill>
                <a:uFill>
                  <a:solidFill>
                    <a:srgbClr val="36365C"/>
                  </a:solidFill>
                </a:uFill>
                <a:latin typeface="Times New Roman"/>
                <a:cs typeface="Times New Roman"/>
              </a:rPr>
              <a:t>main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method: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100">
              <a:latin typeface="Times New Roman"/>
              <a:cs typeface="Times New Roman"/>
            </a:endParaRPr>
          </a:p>
          <a:p>
            <a:pPr marL="530860">
              <a:lnSpc>
                <a:spcPct val="100000"/>
              </a:lnSpc>
            </a:pPr>
            <a:r>
              <a:rPr sz="2800" spc="-5" dirty="0">
                <a:solidFill>
                  <a:srgbClr val="0000FF"/>
                </a:solidFill>
                <a:latin typeface="Segoe UI"/>
                <a:cs typeface="Segoe UI"/>
              </a:rPr>
              <a:t>public</a:t>
            </a:r>
            <a:r>
              <a:rPr sz="2800" spc="5" dirty="0">
                <a:solidFill>
                  <a:srgbClr val="0000FF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Segoe UI"/>
                <a:cs typeface="Segoe UI"/>
              </a:rPr>
              <a:t>static</a:t>
            </a:r>
            <a:r>
              <a:rPr sz="2800" dirty="0">
                <a:solidFill>
                  <a:srgbClr val="0000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Segoe UI"/>
                <a:cs typeface="Segoe UI"/>
              </a:rPr>
              <a:t>void</a:t>
            </a:r>
            <a:r>
              <a:rPr sz="2800" spc="-15" dirty="0">
                <a:solidFill>
                  <a:srgbClr val="0000FF"/>
                </a:solidFill>
                <a:latin typeface="Segoe UI"/>
                <a:cs typeface="Segoe UI"/>
              </a:rPr>
              <a:t> main(String[]</a:t>
            </a:r>
            <a:r>
              <a:rPr sz="2800" spc="40" dirty="0">
                <a:solidFill>
                  <a:srgbClr val="0000FF"/>
                </a:solidFill>
                <a:latin typeface="Segoe UI"/>
                <a:cs typeface="Segoe UI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Segoe UI"/>
                <a:cs typeface="Segoe UI"/>
              </a:rPr>
              <a:t>args)</a:t>
            </a:r>
            <a:r>
              <a:rPr sz="2800" spc="10" dirty="0">
                <a:solidFill>
                  <a:srgbClr val="0000FF"/>
                </a:solidFill>
                <a:latin typeface="Segoe UI"/>
                <a:cs typeface="Segoe U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Segoe UI"/>
                <a:cs typeface="Segoe UI"/>
              </a:rPr>
              <a:t>{</a:t>
            </a:r>
            <a:endParaRPr sz="2800">
              <a:latin typeface="Segoe UI"/>
              <a:cs typeface="Segoe UI"/>
            </a:endParaRPr>
          </a:p>
          <a:p>
            <a:pPr marL="724535">
              <a:lnSpc>
                <a:spcPct val="100000"/>
              </a:lnSpc>
              <a:spcBef>
                <a:spcPts val="660"/>
              </a:spcBef>
            </a:pPr>
            <a:r>
              <a:rPr sz="2800" spc="-5" dirty="0">
                <a:solidFill>
                  <a:srgbClr val="0000FF"/>
                </a:solidFill>
                <a:latin typeface="Segoe UI"/>
                <a:cs typeface="Segoe UI"/>
              </a:rPr>
              <a:t>//</a:t>
            </a:r>
            <a:r>
              <a:rPr sz="2800" spc="-25" dirty="0">
                <a:solidFill>
                  <a:srgbClr val="0000FF"/>
                </a:solidFill>
                <a:latin typeface="Segoe UI"/>
                <a:cs typeface="Segoe UI"/>
              </a:rPr>
              <a:t> </a:t>
            </a:r>
            <a:r>
              <a:rPr sz="2800" spc="-15" dirty="0">
                <a:solidFill>
                  <a:srgbClr val="0000FF"/>
                </a:solidFill>
                <a:latin typeface="Segoe UI"/>
                <a:cs typeface="Segoe UI"/>
              </a:rPr>
              <a:t>Statements;</a:t>
            </a:r>
            <a:endParaRPr sz="2800">
              <a:latin typeface="Segoe UI"/>
              <a:cs typeface="Segoe UI"/>
            </a:endParaRPr>
          </a:p>
          <a:p>
            <a:pPr marL="530860">
              <a:lnSpc>
                <a:spcPct val="100000"/>
              </a:lnSpc>
              <a:spcBef>
                <a:spcPts val="660"/>
              </a:spcBef>
            </a:pPr>
            <a:r>
              <a:rPr sz="2800" spc="-5" dirty="0">
                <a:solidFill>
                  <a:srgbClr val="0000FF"/>
                </a:solidFill>
                <a:latin typeface="Segoe UI"/>
                <a:cs typeface="Segoe UI"/>
              </a:rPr>
              <a:t>}</a:t>
            </a:r>
            <a:endParaRPr sz="2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24255" y="219456"/>
            <a:ext cx="11166475" cy="832485"/>
            <a:chOff x="524255" y="219456"/>
            <a:chExt cx="11166475" cy="832485"/>
          </a:xfrm>
        </p:grpSpPr>
        <p:sp>
          <p:nvSpPr>
            <p:cNvPr id="3" name="object 3"/>
            <p:cNvSpPr/>
            <p:nvPr/>
          </p:nvSpPr>
          <p:spPr>
            <a:xfrm>
              <a:off x="4977384" y="990600"/>
              <a:ext cx="6707505" cy="55244"/>
            </a:xfrm>
            <a:custGeom>
              <a:avLst/>
              <a:gdLst/>
              <a:ahLst/>
              <a:cxnLst/>
              <a:rect l="l" t="t" r="r" b="b"/>
              <a:pathLst>
                <a:path w="6707505" h="55244">
                  <a:moveTo>
                    <a:pt x="6707123" y="0"/>
                  </a:moveTo>
                  <a:lnTo>
                    <a:pt x="0" y="0"/>
                  </a:lnTo>
                  <a:lnTo>
                    <a:pt x="0" y="54863"/>
                  </a:lnTo>
                  <a:lnTo>
                    <a:pt x="6707123" y="54863"/>
                  </a:lnTo>
                  <a:lnTo>
                    <a:pt x="6707123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977384" y="990600"/>
              <a:ext cx="6707505" cy="55244"/>
            </a:xfrm>
            <a:custGeom>
              <a:avLst/>
              <a:gdLst/>
              <a:ahLst/>
              <a:cxnLst/>
              <a:rect l="l" t="t" r="r" b="b"/>
              <a:pathLst>
                <a:path w="6707505" h="55244">
                  <a:moveTo>
                    <a:pt x="0" y="54863"/>
                  </a:moveTo>
                  <a:lnTo>
                    <a:pt x="6707123" y="54863"/>
                  </a:lnTo>
                  <a:lnTo>
                    <a:pt x="6707123" y="0"/>
                  </a:lnTo>
                  <a:lnTo>
                    <a:pt x="0" y="0"/>
                  </a:lnTo>
                  <a:lnTo>
                    <a:pt x="0" y="54863"/>
                  </a:lnTo>
                  <a:close/>
                </a:path>
              </a:pathLst>
            </a:custGeom>
            <a:ln w="12192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14472" y="990600"/>
              <a:ext cx="1963420" cy="55244"/>
            </a:xfrm>
            <a:custGeom>
              <a:avLst/>
              <a:gdLst/>
              <a:ahLst/>
              <a:cxnLst/>
              <a:rect l="l" t="t" r="r" b="b"/>
              <a:pathLst>
                <a:path w="1963420" h="55244">
                  <a:moveTo>
                    <a:pt x="1962912" y="0"/>
                  </a:moveTo>
                  <a:lnTo>
                    <a:pt x="0" y="0"/>
                  </a:lnTo>
                  <a:lnTo>
                    <a:pt x="0" y="54863"/>
                  </a:lnTo>
                  <a:lnTo>
                    <a:pt x="1962912" y="54863"/>
                  </a:lnTo>
                  <a:lnTo>
                    <a:pt x="1962912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14472" y="990600"/>
              <a:ext cx="1963420" cy="55244"/>
            </a:xfrm>
            <a:custGeom>
              <a:avLst/>
              <a:gdLst/>
              <a:ahLst/>
              <a:cxnLst/>
              <a:rect l="l" t="t" r="r" b="b"/>
              <a:pathLst>
                <a:path w="1963420" h="55244">
                  <a:moveTo>
                    <a:pt x="0" y="54863"/>
                  </a:moveTo>
                  <a:lnTo>
                    <a:pt x="1962912" y="54863"/>
                  </a:lnTo>
                  <a:lnTo>
                    <a:pt x="1962912" y="0"/>
                  </a:lnTo>
                  <a:lnTo>
                    <a:pt x="0" y="0"/>
                  </a:lnTo>
                  <a:lnTo>
                    <a:pt x="0" y="54863"/>
                  </a:lnTo>
                  <a:close/>
                </a:path>
              </a:pathLst>
            </a:custGeom>
            <a:ln w="12191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3211" y="990600"/>
              <a:ext cx="2452370" cy="55244"/>
            </a:xfrm>
            <a:custGeom>
              <a:avLst/>
              <a:gdLst/>
              <a:ahLst/>
              <a:cxnLst/>
              <a:rect l="l" t="t" r="r" b="b"/>
              <a:pathLst>
                <a:path w="2452370" h="55244">
                  <a:moveTo>
                    <a:pt x="2452116" y="0"/>
                  </a:moveTo>
                  <a:lnTo>
                    <a:pt x="0" y="0"/>
                  </a:lnTo>
                  <a:lnTo>
                    <a:pt x="0" y="54863"/>
                  </a:lnTo>
                  <a:lnTo>
                    <a:pt x="2452116" y="54863"/>
                  </a:lnTo>
                  <a:lnTo>
                    <a:pt x="245211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3211" y="990600"/>
              <a:ext cx="2452370" cy="55244"/>
            </a:xfrm>
            <a:custGeom>
              <a:avLst/>
              <a:gdLst/>
              <a:ahLst/>
              <a:cxnLst/>
              <a:rect l="l" t="t" r="r" b="b"/>
              <a:pathLst>
                <a:path w="2452370" h="55244">
                  <a:moveTo>
                    <a:pt x="0" y="54863"/>
                  </a:moveTo>
                  <a:lnTo>
                    <a:pt x="2452116" y="54863"/>
                  </a:lnTo>
                  <a:lnTo>
                    <a:pt x="2452116" y="0"/>
                  </a:lnTo>
                  <a:lnTo>
                    <a:pt x="0" y="0"/>
                  </a:lnTo>
                  <a:lnTo>
                    <a:pt x="0" y="54863"/>
                  </a:lnTo>
                  <a:close/>
                </a:path>
              </a:pathLst>
            </a:custGeom>
            <a:ln w="12192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4255" y="219456"/>
              <a:ext cx="772668" cy="771144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315974" y="352120"/>
            <a:ext cx="91376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171717"/>
                </a:solidFill>
                <a:latin typeface="Times New Roman"/>
                <a:cs typeface="Times New Roman"/>
              </a:rPr>
              <a:t>Q</a:t>
            </a:r>
            <a:r>
              <a:rPr sz="3000" b="1" spc="-15" dirty="0">
                <a:solidFill>
                  <a:srgbClr val="171717"/>
                </a:solidFill>
                <a:latin typeface="Times New Roman"/>
                <a:cs typeface="Times New Roman"/>
              </a:rPr>
              <a:t>&amp;</a:t>
            </a:r>
            <a:r>
              <a:rPr sz="3000" b="1" dirty="0">
                <a:solidFill>
                  <a:srgbClr val="171717"/>
                </a:solidFill>
                <a:latin typeface="Times New Roman"/>
                <a:cs typeface="Times New Roman"/>
              </a:rPr>
              <a:t>A</a:t>
            </a:r>
            <a:endParaRPr sz="3000">
              <a:latin typeface="Times New Roman"/>
              <a:cs typeface="Times New Roman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67455" y="1839467"/>
            <a:ext cx="5250180" cy="3139439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54496" y="0"/>
              <a:ext cx="5937504" cy="685799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0644" y="1487424"/>
              <a:ext cx="3762755" cy="227685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3145" y="4050029"/>
              <a:ext cx="4146537" cy="49656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0684891" y="6384137"/>
            <a:ext cx="2724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6365C"/>
                </a:solidFill>
                <a:latin typeface="Segoe UI"/>
                <a:cs typeface="Segoe UI"/>
              </a:rPr>
              <a:t>28</a:t>
            </a:r>
            <a:endParaRPr sz="1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0670" y="349072"/>
            <a:ext cx="19792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Java</a:t>
            </a:r>
            <a:r>
              <a:rPr spc="-55" dirty="0"/>
              <a:t> </a:t>
            </a:r>
            <a:r>
              <a:rPr dirty="0"/>
              <a:t>là</a:t>
            </a:r>
            <a:r>
              <a:rPr spc="-30" dirty="0"/>
              <a:t> </a:t>
            </a:r>
            <a:r>
              <a:rPr dirty="0"/>
              <a:t>gì</a:t>
            </a:r>
            <a:r>
              <a:rPr spc="-40" dirty="0"/>
              <a:t> </a:t>
            </a:r>
            <a:r>
              <a:rPr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350010"/>
            <a:ext cx="11017250" cy="275399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33655" indent="-228600">
              <a:lnSpc>
                <a:spcPts val="3020"/>
              </a:lnSpc>
              <a:spcBef>
                <a:spcPts val="480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Java là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một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ngôn ngữ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lập trình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(</a:t>
            </a:r>
            <a:r>
              <a:rPr sz="2800" i="1" spc="-10" dirty="0">
                <a:solidFill>
                  <a:srgbClr val="36365C"/>
                </a:solidFill>
                <a:latin typeface="Times New Roman"/>
                <a:cs typeface="Times New Roman"/>
              </a:rPr>
              <a:t>programming </a:t>
            </a:r>
            <a:r>
              <a:rPr sz="2800" i="1" dirty="0">
                <a:solidFill>
                  <a:srgbClr val="36365C"/>
                </a:solidFill>
                <a:latin typeface="Times New Roman"/>
                <a:cs typeface="Times New Roman"/>
              </a:rPr>
              <a:t>language):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một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ngôn ngữ </a:t>
            </a:r>
            <a:r>
              <a:rPr sz="2800" spc="-25" dirty="0">
                <a:solidFill>
                  <a:srgbClr val="36365C"/>
                </a:solidFill>
                <a:latin typeface="Times New Roman"/>
                <a:cs typeface="Times New Roman"/>
              </a:rPr>
              <a:t>mà </a:t>
            </a:r>
            <a:r>
              <a:rPr sz="2800" spc="-68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bạn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có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thể học</a:t>
            </a:r>
            <a:r>
              <a:rPr sz="2800" spc="-2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cách</a:t>
            </a:r>
            <a:r>
              <a:rPr sz="2800" spc="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viết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và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máy</a:t>
            </a:r>
            <a:r>
              <a:rPr sz="2800" spc="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tính</a:t>
            </a:r>
            <a:r>
              <a:rPr sz="2800" spc="-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có</a:t>
            </a:r>
            <a:r>
              <a:rPr sz="2800" spc="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thể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hiểu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được</a:t>
            </a:r>
            <a:endParaRPr sz="2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Java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hiện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đang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là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một</a:t>
            </a:r>
            <a:r>
              <a:rPr sz="2800" spc="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ngôn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ngữ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rất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phổ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biến</a:t>
            </a:r>
            <a:endParaRPr sz="28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3020"/>
              </a:lnSpc>
              <a:spcBef>
                <a:spcPts val="1040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Java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là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một</a:t>
            </a:r>
            <a:r>
              <a:rPr sz="2800" spc="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ngôn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ngữ</a:t>
            </a:r>
            <a:r>
              <a:rPr sz="2800" spc="-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mạnh</a:t>
            </a:r>
            <a:r>
              <a:rPr sz="2800" spc="2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và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có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tầm bao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quát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rộng</a:t>
            </a:r>
            <a:r>
              <a:rPr sz="2800" spc="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-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nhưng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nó </a:t>
            </a:r>
            <a:r>
              <a:rPr sz="2800" b="1" i="1" dirty="0">
                <a:solidFill>
                  <a:srgbClr val="36365C"/>
                </a:solidFill>
                <a:latin typeface="Times New Roman"/>
                <a:cs typeface="Times New Roman"/>
              </a:rPr>
              <a:t>không</a:t>
            </a:r>
            <a:r>
              <a:rPr sz="2800" b="1" i="1" spc="-5" dirty="0">
                <a:solidFill>
                  <a:srgbClr val="36365C"/>
                </a:solidFill>
                <a:latin typeface="Times New Roman"/>
                <a:cs typeface="Times New Roman"/>
              </a:rPr>
              <a:t> đơn </a:t>
            </a:r>
            <a:r>
              <a:rPr sz="2800" b="1" i="1" spc="-68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36365C"/>
                </a:solidFill>
                <a:latin typeface="Times New Roman"/>
                <a:cs typeface="Times New Roman"/>
              </a:rPr>
              <a:t>giản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!</a:t>
            </a:r>
            <a:endParaRPr sz="2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Được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 so</a:t>
            </a:r>
            <a:r>
              <a:rPr sz="2800" spc="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sánh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với</a:t>
            </a:r>
            <a:r>
              <a:rPr sz="2800" spc="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C++,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Java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rất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"tao nhã"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(elegant)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3563" y="4401311"/>
            <a:ext cx="3048000" cy="196193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992991" y="6595154"/>
            <a:ext cx="1466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252525"/>
                </a:solidFill>
                <a:latin typeface="Microsoft Sans Serif"/>
                <a:cs typeface="Microsoft Sans Serif"/>
              </a:rPr>
              <a:t>3</a:t>
            </a:fld>
            <a:endParaRPr sz="1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91378" y="349072"/>
            <a:ext cx="13201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Lịch</a:t>
            </a:r>
            <a:r>
              <a:rPr spc="-90" dirty="0"/>
              <a:t> </a:t>
            </a:r>
            <a:r>
              <a:rPr dirty="0"/>
              <a:t>sử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178331"/>
            <a:ext cx="6861175" cy="3611245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445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1990,</a:t>
            </a:r>
            <a:r>
              <a:rPr sz="2800" spc="-2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James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Gosling</a:t>
            </a:r>
            <a:r>
              <a:rPr sz="2800" spc="-3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và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Sun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Microsystems</a:t>
            </a:r>
            <a:endParaRPr sz="2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350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Tên ban đầu:</a:t>
            </a:r>
            <a:r>
              <a:rPr sz="2800" spc="-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Oak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(cây sồi)</a:t>
            </a:r>
            <a:endParaRPr sz="2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340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Java,</a:t>
            </a:r>
            <a:r>
              <a:rPr sz="2800" spc="-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20/05/1995,</a:t>
            </a:r>
            <a:r>
              <a:rPr sz="2800" spc="-5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Sun</a:t>
            </a:r>
            <a:r>
              <a:rPr sz="2800" spc="-5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45" dirty="0">
                <a:solidFill>
                  <a:srgbClr val="36365C"/>
                </a:solidFill>
                <a:latin typeface="Times New Roman"/>
                <a:cs typeface="Times New Roman"/>
              </a:rPr>
              <a:t>World</a:t>
            </a:r>
            <a:endParaRPr sz="2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345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HotJava:</a:t>
            </a:r>
            <a:r>
              <a:rPr sz="2800" spc="-6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36365C"/>
                </a:solidFill>
                <a:latin typeface="Times New Roman"/>
                <a:cs typeface="Times New Roman"/>
              </a:rPr>
              <a:t>Trình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duyệt</a:t>
            </a:r>
            <a:r>
              <a:rPr sz="2800" spc="-6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80" dirty="0">
                <a:solidFill>
                  <a:srgbClr val="36365C"/>
                </a:solidFill>
                <a:latin typeface="Times New Roman"/>
                <a:cs typeface="Times New Roman"/>
              </a:rPr>
              <a:t>Web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 hỗ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trợ Java đầu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tiên</a:t>
            </a:r>
            <a:endParaRPr sz="2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345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JDK</a:t>
            </a:r>
            <a:r>
              <a:rPr sz="2800" spc="-2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Evolutions</a:t>
            </a:r>
            <a:endParaRPr sz="2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345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J2SE,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J2ME,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and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J2EE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55635" y="1472183"/>
            <a:ext cx="4040124" cy="211378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992991" y="6595154"/>
            <a:ext cx="1466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252525"/>
                </a:solidFill>
                <a:latin typeface="Microsoft Sans Serif"/>
                <a:cs typeface="Microsoft Sans Serif"/>
              </a:rPr>
              <a:t>4</a:t>
            </a:fld>
            <a:endParaRPr sz="1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48734" y="349072"/>
            <a:ext cx="40036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Các</a:t>
            </a:r>
            <a:r>
              <a:rPr spc="-20" dirty="0"/>
              <a:t> </a:t>
            </a:r>
            <a:r>
              <a:rPr spc="-5" dirty="0"/>
              <a:t>đặc</a:t>
            </a:r>
            <a:r>
              <a:rPr spc="-15" dirty="0"/>
              <a:t> </a:t>
            </a:r>
            <a:r>
              <a:rPr spc="-5" dirty="0"/>
              <a:t>điểm</a:t>
            </a:r>
            <a:r>
              <a:rPr spc="-20" dirty="0"/>
              <a:t> </a:t>
            </a:r>
            <a:r>
              <a:rPr dirty="0"/>
              <a:t>của</a:t>
            </a:r>
            <a:r>
              <a:rPr spc="-20" dirty="0"/>
              <a:t> </a:t>
            </a:r>
            <a:r>
              <a:rPr dirty="0"/>
              <a:t>Java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992991" y="6595154"/>
            <a:ext cx="1466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252525"/>
                </a:solidFill>
                <a:latin typeface="Microsoft Sans Serif"/>
                <a:cs typeface="Microsoft Sans Serif"/>
              </a:rPr>
              <a:t>5</a:t>
            </a:fld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22094" y="1406412"/>
            <a:ext cx="3261360" cy="5191125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60"/>
              </a:spcBef>
              <a:buFont typeface="Microsoft Sans Serif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36365C"/>
                </a:solidFill>
                <a:latin typeface="Times New Roman"/>
                <a:cs typeface="Times New Roman"/>
              </a:rPr>
              <a:t>Java</a:t>
            </a:r>
            <a:r>
              <a:rPr sz="2200" spc="-3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6365C"/>
                </a:solidFill>
                <a:latin typeface="Times New Roman"/>
                <a:cs typeface="Times New Roman"/>
              </a:rPr>
              <a:t>is</a:t>
            </a:r>
            <a:r>
              <a:rPr sz="2200" spc="-2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6365C"/>
                </a:solidFill>
                <a:latin typeface="Times New Roman"/>
                <a:cs typeface="Times New Roman"/>
              </a:rPr>
              <a:t>simple</a:t>
            </a:r>
            <a:endParaRPr sz="2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060"/>
              </a:spcBef>
              <a:buFont typeface="Microsoft Sans Serif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36365C"/>
                </a:solidFill>
                <a:latin typeface="Times New Roman"/>
                <a:cs typeface="Times New Roman"/>
              </a:rPr>
              <a:t>Java</a:t>
            </a:r>
            <a:r>
              <a:rPr sz="22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6365C"/>
                </a:solidFill>
                <a:latin typeface="Times New Roman"/>
                <a:cs typeface="Times New Roman"/>
              </a:rPr>
              <a:t>is</a:t>
            </a:r>
            <a:r>
              <a:rPr sz="22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6365C"/>
                </a:solidFill>
                <a:latin typeface="Times New Roman"/>
                <a:cs typeface="Times New Roman"/>
              </a:rPr>
              <a:t>object-oriented</a:t>
            </a:r>
            <a:endParaRPr sz="2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055"/>
              </a:spcBef>
              <a:buFont typeface="Microsoft Sans Serif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36365C"/>
                </a:solidFill>
                <a:latin typeface="Times New Roman"/>
                <a:cs typeface="Times New Roman"/>
              </a:rPr>
              <a:t>Java</a:t>
            </a:r>
            <a:r>
              <a:rPr sz="2200" spc="-2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6365C"/>
                </a:solidFill>
                <a:latin typeface="Times New Roman"/>
                <a:cs typeface="Times New Roman"/>
              </a:rPr>
              <a:t>is</a:t>
            </a:r>
            <a:r>
              <a:rPr sz="2200" spc="-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6365C"/>
                </a:solidFill>
                <a:latin typeface="Times New Roman"/>
                <a:cs typeface="Times New Roman"/>
              </a:rPr>
              <a:t>distributed</a:t>
            </a:r>
            <a:endParaRPr sz="2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055"/>
              </a:spcBef>
              <a:buFont typeface="Microsoft Sans Serif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36365C"/>
                </a:solidFill>
                <a:latin typeface="Times New Roman"/>
                <a:cs typeface="Times New Roman"/>
              </a:rPr>
              <a:t>Java</a:t>
            </a:r>
            <a:r>
              <a:rPr sz="2200" spc="-2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6365C"/>
                </a:solidFill>
                <a:latin typeface="Times New Roman"/>
                <a:cs typeface="Times New Roman"/>
              </a:rPr>
              <a:t>is</a:t>
            </a:r>
            <a:r>
              <a:rPr sz="22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6365C"/>
                </a:solidFill>
                <a:latin typeface="Times New Roman"/>
                <a:cs typeface="Times New Roman"/>
              </a:rPr>
              <a:t>interpreted</a:t>
            </a:r>
            <a:endParaRPr sz="2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060"/>
              </a:spcBef>
              <a:buFont typeface="Microsoft Sans Serif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36365C"/>
                </a:solidFill>
                <a:latin typeface="Times New Roman"/>
                <a:cs typeface="Times New Roman"/>
              </a:rPr>
              <a:t>Java</a:t>
            </a:r>
            <a:r>
              <a:rPr sz="2200" spc="-3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6365C"/>
                </a:solidFill>
                <a:latin typeface="Times New Roman"/>
                <a:cs typeface="Times New Roman"/>
              </a:rPr>
              <a:t>is</a:t>
            </a:r>
            <a:r>
              <a:rPr sz="2200" spc="-3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6365C"/>
                </a:solidFill>
                <a:latin typeface="Times New Roman"/>
                <a:cs typeface="Times New Roman"/>
              </a:rPr>
              <a:t>robust</a:t>
            </a:r>
            <a:endParaRPr sz="2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055"/>
              </a:spcBef>
              <a:buFont typeface="Microsoft Sans Serif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36365C"/>
                </a:solidFill>
                <a:latin typeface="Times New Roman"/>
                <a:cs typeface="Times New Roman"/>
              </a:rPr>
              <a:t>Java</a:t>
            </a:r>
            <a:r>
              <a:rPr sz="2200" spc="-4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6365C"/>
                </a:solidFill>
                <a:latin typeface="Times New Roman"/>
                <a:cs typeface="Times New Roman"/>
              </a:rPr>
              <a:t>is</a:t>
            </a:r>
            <a:r>
              <a:rPr sz="2200" spc="-3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6365C"/>
                </a:solidFill>
                <a:latin typeface="Times New Roman"/>
                <a:cs typeface="Times New Roman"/>
              </a:rPr>
              <a:t>secure</a:t>
            </a:r>
            <a:endParaRPr sz="2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055"/>
              </a:spcBef>
              <a:buFont typeface="Microsoft Sans Serif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36365C"/>
                </a:solidFill>
                <a:latin typeface="Times New Roman"/>
                <a:cs typeface="Times New Roman"/>
              </a:rPr>
              <a:t>Java</a:t>
            </a:r>
            <a:r>
              <a:rPr sz="22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6365C"/>
                </a:solidFill>
                <a:latin typeface="Times New Roman"/>
                <a:cs typeface="Times New Roman"/>
              </a:rPr>
              <a:t>is architecture-neutral</a:t>
            </a:r>
            <a:endParaRPr sz="2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060"/>
              </a:spcBef>
              <a:buFont typeface="Microsoft Sans Serif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36365C"/>
                </a:solidFill>
                <a:latin typeface="Times New Roman"/>
                <a:cs typeface="Times New Roman"/>
              </a:rPr>
              <a:t>Java</a:t>
            </a:r>
            <a:r>
              <a:rPr sz="2200" spc="-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6365C"/>
                </a:solidFill>
                <a:latin typeface="Times New Roman"/>
                <a:cs typeface="Times New Roman"/>
              </a:rPr>
              <a:t>is</a:t>
            </a:r>
            <a:r>
              <a:rPr sz="2200" spc="-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6365C"/>
                </a:solidFill>
                <a:latin typeface="Times New Roman"/>
                <a:cs typeface="Times New Roman"/>
              </a:rPr>
              <a:t>portable</a:t>
            </a:r>
            <a:endParaRPr sz="2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055"/>
              </a:spcBef>
              <a:buFont typeface="Microsoft Sans Serif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36365C"/>
                </a:solidFill>
                <a:latin typeface="Times New Roman"/>
                <a:cs typeface="Times New Roman"/>
              </a:rPr>
              <a:t>Java’s</a:t>
            </a:r>
            <a:r>
              <a:rPr sz="2200" spc="-5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6365C"/>
                </a:solidFill>
                <a:latin typeface="Times New Roman"/>
                <a:cs typeface="Times New Roman"/>
              </a:rPr>
              <a:t>performance</a:t>
            </a:r>
            <a:endParaRPr sz="2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055"/>
              </a:spcBef>
              <a:buFont typeface="Microsoft Sans Serif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36365C"/>
                </a:solidFill>
                <a:latin typeface="Times New Roman"/>
                <a:cs typeface="Times New Roman"/>
              </a:rPr>
              <a:t>Java</a:t>
            </a:r>
            <a:r>
              <a:rPr sz="2200" spc="-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6365C"/>
                </a:solidFill>
                <a:latin typeface="Times New Roman"/>
                <a:cs typeface="Times New Roman"/>
              </a:rPr>
              <a:t>is</a:t>
            </a:r>
            <a:r>
              <a:rPr sz="2200" spc="-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6365C"/>
                </a:solidFill>
                <a:latin typeface="Times New Roman"/>
                <a:cs typeface="Times New Roman"/>
              </a:rPr>
              <a:t>multithreaded</a:t>
            </a:r>
            <a:endParaRPr sz="2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060"/>
              </a:spcBef>
              <a:buFont typeface="Microsoft Sans Serif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36365C"/>
                </a:solidFill>
                <a:latin typeface="Times New Roman"/>
                <a:cs typeface="Times New Roman"/>
              </a:rPr>
              <a:t>Java</a:t>
            </a:r>
            <a:r>
              <a:rPr sz="2200" spc="-2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6365C"/>
                </a:solidFill>
                <a:latin typeface="Times New Roman"/>
                <a:cs typeface="Times New Roman"/>
              </a:rPr>
              <a:t>is</a:t>
            </a:r>
            <a:r>
              <a:rPr sz="2200" spc="-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6365C"/>
                </a:solidFill>
                <a:latin typeface="Times New Roman"/>
                <a:cs typeface="Times New Roman"/>
              </a:rPr>
              <a:t>dynamic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09564" y="1407693"/>
            <a:ext cx="2519045" cy="5189855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55"/>
              </a:spcBef>
              <a:buClr>
                <a:srgbClr val="44536A"/>
              </a:buClr>
              <a:buSzPct val="75000"/>
              <a:buFont typeface="Wingdings"/>
              <a:buChar char="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srgbClr val="36365C"/>
                </a:solidFill>
                <a:latin typeface="Times New Roman"/>
                <a:cs typeface="Times New Roman"/>
              </a:rPr>
              <a:t>đơn</a:t>
            </a:r>
            <a:r>
              <a:rPr sz="2200" spc="-4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6365C"/>
                </a:solidFill>
                <a:latin typeface="Times New Roman"/>
                <a:cs typeface="Times New Roman"/>
              </a:rPr>
              <a:t>giản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55"/>
              </a:spcBef>
              <a:buClr>
                <a:srgbClr val="44536A"/>
              </a:buClr>
              <a:buSzPct val="75000"/>
              <a:buFont typeface="Wingdings"/>
              <a:buChar char="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srgbClr val="36365C"/>
                </a:solidFill>
                <a:latin typeface="Times New Roman"/>
                <a:cs typeface="Times New Roman"/>
              </a:rPr>
              <a:t>hướng</a:t>
            </a:r>
            <a:r>
              <a:rPr sz="2200" spc="-2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36365C"/>
                </a:solidFill>
                <a:latin typeface="Times New Roman"/>
                <a:cs typeface="Times New Roman"/>
              </a:rPr>
              <a:t>đối</a:t>
            </a:r>
            <a:r>
              <a:rPr sz="2200" spc="-2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6365C"/>
                </a:solidFill>
                <a:latin typeface="Times New Roman"/>
                <a:cs typeface="Times New Roman"/>
              </a:rPr>
              <a:t>tượng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55"/>
              </a:spcBef>
              <a:buClr>
                <a:srgbClr val="44536A"/>
              </a:buClr>
              <a:buSzPct val="75000"/>
              <a:buFont typeface="Wingdings"/>
              <a:buChar char="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srgbClr val="36365C"/>
                </a:solidFill>
                <a:latin typeface="Times New Roman"/>
                <a:cs typeface="Times New Roman"/>
              </a:rPr>
              <a:t>phân</a:t>
            </a:r>
            <a:r>
              <a:rPr sz="2200" spc="-4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6365C"/>
                </a:solidFill>
                <a:latin typeface="Times New Roman"/>
                <a:cs typeface="Times New Roman"/>
              </a:rPr>
              <a:t>tán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60"/>
              </a:spcBef>
              <a:buClr>
                <a:srgbClr val="44536A"/>
              </a:buClr>
              <a:buSzPct val="75000"/>
              <a:buFont typeface="Wingdings"/>
              <a:buChar char=""/>
              <a:tabLst>
                <a:tab pos="354965" algn="l"/>
                <a:tab pos="355600" algn="l"/>
              </a:tabLst>
            </a:pPr>
            <a:r>
              <a:rPr sz="2200" dirty="0">
                <a:solidFill>
                  <a:srgbClr val="36365C"/>
                </a:solidFill>
                <a:latin typeface="Times New Roman"/>
                <a:cs typeface="Times New Roman"/>
              </a:rPr>
              <a:t>thông</a:t>
            </a:r>
            <a:r>
              <a:rPr sz="2200" spc="-3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6365C"/>
                </a:solidFill>
                <a:latin typeface="Times New Roman"/>
                <a:cs typeface="Times New Roman"/>
              </a:rPr>
              <a:t>dịch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55"/>
              </a:spcBef>
              <a:buClr>
                <a:srgbClr val="44536A"/>
              </a:buClr>
              <a:buSzPct val="75000"/>
              <a:buFont typeface="Wingdings"/>
              <a:buChar char=""/>
              <a:tabLst>
                <a:tab pos="354965" algn="l"/>
                <a:tab pos="355600" algn="l"/>
              </a:tabLst>
            </a:pPr>
            <a:r>
              <a:rPr sz="2200" spc="-10" dirty="0">
                <a:solidFill>
                  <a:srgbClr val="36365C"/>
                </a:solidFill>
                <a:latin typeface="Times New Roman"/>
                <a:cs typeface="Times New Roman"/>
              </a:rPr>
              <a:t>mạnh</a:t>
            </a:r>
            <a:r>
              <a:rPr sz="2200" spc="-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200" spc="-25" dirty="0">
                <a:solidFill>
                  <a:srgbClr val="36365C"/>
                </a:solidFill>
                <a:latin typeface="Times New Roman"/>
                <a:cs typeface="Times New Roman"/>
              </a:rPr>
              <a:t>mẽ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55"/>
              </a:spcBef>
              <a:buClr>
                <a:srgbClr val="44536A"/>
              </a:buClr>
              <a:buSzPct val="75000"/>
              <a:buFont typeface="Wingdings"/>
              <a:buChar char="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srgbClr val="36365C"/>
                </a:solidFill>
                <a:latin typeface="Times New Roman"/>
                <a:cs typeface="Times New Roman"/>
              </a:rPr>
              <a:t>bảo</a:t>
            </a:r>
            <a:r>
              <a:rPr sz="2200" spc="-4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36365C"/>
                </a:solidFill>
                <a:latin typeface="Times New Roman"/>
                <a:cs typeface="Times New Roman"/>
              </a:rPr>
              <a:t>mật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60"/>
              </a:spcBef>
              <a:buClr>
                <a:srgbClr val="44536A"/>
              </a:buClr>
              <a:buSzPct val="75000"/>
              <a:buFont typeface="Wingdings"/>
              <a:buChar char="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srgbClr val="36365C"/>
                </a:solidFill>
                <a:latin typeface="Times New Roman"/>
                <a:cs typeface="Times New Roman"/>
              </a:rPr>
              <a:t>kiến</a:t>
            </a:r>
            <a:r>
              <a:rPr sz="2200" spc="-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6365C"/>
                </a:solidFill>
                <a:latin typeface="Times New Roman"/>
                <a:cs typeface="Times New Roman"/>
              </a:rPr>
              <a:t>trúc</a:t>
            </a:r>
            <a:r>
              <a:rPr sz="2200" dirty="0">
                <a:solidFill>
                  <a:srgbClr val="36365C"/>
                </a:solidFill>
                <a:latin typeface="Times New Roman"/>
                <a:cs typeface="Times New Roman"/>
              </a:rPr>
              <a:t> trung</a:t>
            </a:r>
            <a:r>
              <a:rPr sz="2200" spc="-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6365C"/>
                </a:solidFill>
                <a:latin typeface="Times New Roman"/>
                <a:cs typeface="Times New Roman"/>
              </a:rPr>
              <a:t>tính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55"/>
              </a:spcBef>
              <a:buClr>
                <a:srgbClr val="44536A"/>
              </a:buClr>
              <a:buSzPct val="75000"/>
              <a:buFont typeface="Wingdings"/>
              <a:buChar char=""/>
              <a:tabLst>
                <a:tab pos="354965" algn="l"/>
                <a:tab pos="355600" algn="l"/>
              </a:tabLst>
            </a:pPr>
            <a:r>
              <a:rPr sz="2200" dirty="0">
                <a:solidFill>
                  <a:srgbClr val="36365C"/>
                </a:solidFill>
                <a:latin typeface="Times New Roman"/>
                <a:cs typeface="Times New Roman"/>
              </a:rPr>
              <a:t>khả</a:t>
            </a:r>
            <a:r>
              <a:rPr sz="2200" spc="-5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36365C"/>
                </a:solidFill>
                <a:latin typeface="Times New Roman"/>
                <a:cs typeface="Times New Roman"/>
              </a:rPr>
              <a:t>chuyển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60"/>
              </a:spcBef>
              <a:buClr>
                <a:srgbClr val="44536A"/>
              </a:buClr>
              <a:buSzPct val="75000"/>
              <a:buFont typeface="Wingdings"/>
              <a:buChar char="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srgbClr val="36365C"/>
                </a:solidFill>
                <a:latin typeface="Times New Roman"/>
                <a:cs typeface="Times New Roman"/>
              </a:rPr>
              <a:t>hiệu</a:t>
            </a:r>
            <a:r>
              <a:rPr sz="2200" spc="-3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36365C"/>
                </a:solidFill>
                <a:latin typeface="Times New Roman"/>
                <a:cs typeface="Times New Roman"/>
              </a:rPr>
              <a:t>quả</a:t>
            </a:r>
            <a:r>
              <a:rPr sz="2200" spc="-2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36365C"/>
                </a:solidFill>
                <a:latin typeface="Times New Roman"/>
                <a:cs typeface="Times New Roman"/>
              </a:rPr>
              <a:t>cao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55"/>
              </a:spcBef>
              <a:buClr>
                <a:srgbClr val="44536A"/>
              </a:buClr>
              <a:buSzPct val="75000"/>
              <a:buFont typeface="Wingdings"/>
              <a:buChar char=""/>
              <a:tabLst>
                <a:tab pos="354965" algn="l"/>
                <a:tab pos="355600" algn="l"/>
              </a:tabLst>
            </a:pPr>
            <a:r>
              <a:rPr sz="2200" dirty="0">
                <a:solidFill>
                  <a:srgbClr val="36365C"/>
                </a:solidFill>
                <a:latin typeface="Times New Roman"/>
                <a:cs typeface="Times New Roman"/>
              </a:rPr>
              <a:t>đa</a:t>
            </a:r>
            <a:r>
              <a:rPr sz="2200" spc="-4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36365C"/>
                </a:solidFill>
                <a:latin typeface="Times New Roman"/>
                <a:cs typeface="Times New Roman"/>
              </a:rPr>
              <a:t>tuyến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55"/>
              </a:spcBef>
              <a:buClr>
                <a:srgbClr val="44536A"/>
              </a:buClr>
              <a:buSzPct val="75000"/>
              <a:buFont typeface="Wingdings"/>
              <a:buChar char="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srgbClr val="36365C"/>
                </a:solidFill>
                <a:latin typeface="Times New Roman"/>
                <a:cs typeface="Times New Roman"/>
              </a:rPr>
              <a:t>linh</a:t>
            </a:r>
            <a:r>
              <a:rPr sz="2200" spc="-3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36365C"/>
                </a:solidFill>
                <a:latin typeface="Times New Roman"/>
                <a:cs typeface="Times New Roman"/>
              </a:rPr>
              <a:t>động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1334">
              <a:lnSpc>
                <a:spcPct val="100000"/>
              </a:lnSpc>
              <a:spcBef>
                <a:spcPts val="105"/>
              </a:spcBef>
            </a:pPr>
            <a:r>
              <a:rPr dirty="0"/>
              <a:t>Các</a:t>
            </a:r>
            <a:r>
              <a:rPr spc="-20" dirty="0"/>
              <a:t> </a:t>
            </a:r>
            <a:r>
              <a:rPr spc="-5" dirty="0"/>
              <a:t>đặc</a:t>
            </a:r>
            <a:r>
              <a:rPr spc="-15" dirty="0"/>
              <a:t> </a:t>
            </a:r>
            <a:r>
              <a:rPr dirty="0"/>
              <a:t>trưng</a:t>
            </a:r>
            <a:r>
              <a:rPr spc="-20" dirty="0"/>
              <a:t> </a:t>
            </a:r>
            <a:r>
              <a:rPr dirty="0"/>
              <a:t>của</a:t>
            </a:r>
            <a:r>
              <a:rPr spc="-30" dirty="0"/>
              <a:t> </a:t>
            </a:r>
            <a:r>
              <a:rPr dirty="0"/>
              <a:t>Java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992991" y="6595154"/>
            <a:ext cx="1466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252525"/>
                </a:solidFill>
                <a:latin typeface="Microsoft Sans Serif"/>
                <a:cs typeface="Microsoft Sans Serif"/>
              </a:rPr>
              <a:t>6</a:t>
            </a:fld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4507" y="1262634"/>
            <a:ext cx="10866755" cy="3439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40385" indent="-287020">
              <a:lnSpc>
                <a:spcPct val="100000"/>
              </a:lnSpc>
              <a:spcBef>
                <a:spcPts val="95"/>
              </a:spcBef>
              <a:buSzPct val="96428"/>
              <a:buFont typeface="Wingdings"/>
              <a:buChar char=""/>
              <a:tabLst>
                <a:tab pos="299720" algn="l"/>
              </a:tabLst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Là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ngôn ngữ</a:t>
            </a:r>
            <a:r>
              <a:rPr sz="2800" spc="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hướng</a:t>
            </a:r>
            <a:r>
              <a:rPr sz="2800" b="1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đối</a:t>
            </a:r>
            <a:r>
              <a:rPr sz="2800" b="1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tượng</a:t>
            </a:r>
            <a:r>
              <a:rPr sz="2800" b="1" spc="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(hướng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đối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tượng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sẽ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được giải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thích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rõ </a:t>
            </a:r>
            <a:r>
              <a:rPr sz="2800" spc="-68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ràng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trong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bài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sau)</a:t>
            </a:r>
            <a:endParaRPr sz="2800">
              <a:latin typeface="Times New Roman"/>
              <a:cs typeface="Times New Roman"/>
            </a:endParaRPr>
          </a:p>
          <a:p>
            <a:pPr marL="299085" marR="421640" indent="-287020">
              <a:lnSpc>
                <a:spcPct val="100000"/>
              </a:lnSpc>
              <a:buSzPct val="96428"/>
              <a:buFont typeface="Wingdings"/>
              <a:buChar char=""/>
              <a:tabLst>
                <a:tab pos="299720" algn="l"/>
              </a:tabLst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Chạy bằng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máy</a:t>
            </a:r>
            <a:r>
              <a:rPr sz="2800" spc="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ảo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36365C"/>
                </a:solidFill>
                <a:latin typeface="Times New Roman"/>
                <a:cs typeface="Times New Roman"/>
              </a:rPr>
              <a:t>Java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.</a:t>
            </a:r>
            <a:r>
              <a:rPr sz="2800" spc="-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Chương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trình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 muốn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thực thi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phải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biên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dịch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ra </a:t>
            </a:r>
            <a:r>
              <a:rPr sz="2800" spc="-68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mã</a:t>
            </a:r>
            <a:r>
              <a:rPr sz="2800" spc="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5" dirty="0">
                <a:solidFill>
                  <a:srgbClr val="36365C"/>
                </a:solidFill>
                <a:latin typeface="Times New Roman"/>
                <a:cs typeface="Times New Roman"/>
              </a:rPr>
              <a:t>máy,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mà</a:t>
            </a:r>
            <a:r>
              <a:rPr sz="2800" spc="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mã</a:t>
            </a:r>
            <a:r>
              <a:rPr sz="2800" spc="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máy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mỗi</a:t>
            </a:r>
            <a:r>
              <a:rPr sz="2800" spc="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hệ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điều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hành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là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khác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nhau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như</a:t>
            </a:r>
            <a:r>
              <a:rPr sz="2800" spc="-5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36365C"/>
                </a:solidFill>
                <a:latin typeface="Times New Roman"/>
                <a:cs typeface="Times New Roman"/>
              </a:rPr>
              <a:t>Windows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biên </a:t>
            </a:r>
            <a:r>
              <a:rPr sz="2800" spc="-68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dịch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dưới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dạng file có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đuôi</a:t>
            </a:r>
            <a:r>
              <a:rPr sz="2800" spc="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36365C"/>
                </a:solidFill>
                <a:latin typeface="Times New Roman"/>
                <a:cs typeface="Times New Roman"/>
              </a:rPr>
              <a:t>.EXE</a:t>
            </a:r>
            <a:r>
              <a:rPr sz="2800" b="1" spc="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còn</a:t>
            </a:r>
            <a:r>
              <a:rPr sz="2800" spc="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Linux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 có</a:t>
            </a:r>
            <a:r>
              <a:rPr sz="2800" spc="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dạng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đuôi</a:t>
            </a:r>
            <a:r>
              <a:rPr sz="2800" spc="-3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36365C"/>
                </a:solidFill>
                <a:latin typeface="Times New Roman"/>
                <a:cs typeface="Times New Roman"/>
              </a:rPr>
              <a:t>.ELF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.</a:t>
            </a:r>
            <a:r>
              <a:rPr sz="2800" spc="-3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0" dirty="0">
                <a:solidFill>
                  <a:srgbClr val="36365C"/>
                </a:solidFill>
                <a:latin typeface="Times New Roman"/>
                <a:cs typeface="Times New Roman"/>
              </a:rPr>
              <a:t>Việc </a:t>
            </a:r>
            <a:r>
              <a:rPr sz="2800" spc="-4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Java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có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thể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chạy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mọi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hệ điều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hành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là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do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nhà phát</a:t>
            </a:r>
            <a:r>
              <a:rPr sz="2800" spc="-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triển</a:t>
            </a:r>
            <a:r>
              <a:rPr sz="2800" spc="3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36365C"/>
                </a:solidFill>
                <a:latin typeface="Times New Roman"/>
                <a:cs typeface="Times New Roman"/>
              </a:rPr>
              <a:t>Sun</a:t>
            </a:r>
            <a:endParaRPr sz="2800">
              <a:latin typeface="Times New Roman"/>
              <a:cs typeface="Times New Roman"/>
            </a:endParaRPr>
          </a:p>
          <a:p>
            <a:pPr marL="299085" marR="5080">
              <a:lnSpc>
                <a:spcPct val="100000"/>
              </a:lnSpc>
            </a:pPr>
            <a:r>
              <a:rPr sz="2800" b="1" spc="-10" dirty="0">
                <a:solidFill>
                  <a:srgbClr val="36365C"/>
                </a:solidFill>
                <a:latin typeface="Times New Roman"/>
                <a:cs typeface="Times New Roman"/>
              </a:rPr>
              <a:t>Microsytems</a:t>
            </a: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phát</a:t>
            </a:r>
            <a:r>
              <a:rPr sz="2800" spc="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triển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máy</a:t>
            </a:r>
            <a:r>
              <a:rPr sz="2800" spc="2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ảo</a:t>
            </a:r>
            <a:r>
              <a:rPr sz="2800" spc="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(JVM)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chịu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trách</a:t>
            </a:r>
            <a:r>
              <a:rPr sz="2800" spc="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nhiệm việc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0" dirty="0">
                <a:solidFill>
                  <a:srgbClr val="36365C"/>
                </a:solidFill>
                <a:latin typeface="Times New Roman"/>
                <a:cs typeface="Times New Roman"/>
              </a:rPr>
              <a:t>này.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Bài</a:t>
            </a:r>
            <a:r>
              <a:rPr sz="2800" spc="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học </a:t>
            </a:r>
            <a:r>
              <a:rPr sz="2800" spc="-68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sau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ta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sẽ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cài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 đặt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môi</a:t>
            </a:r>
            <a:r>
              <a:rPr sz="2800" spc="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trường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Java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524255" y="219456"/>
            <a:ext cx="11166475" cy="832485"/>
            <a:chOff x="524255" y="219456"/>
            <a:chExt cx="11166475" cy="832485"/>
          </a:xfrm>
        </p:grpSpPr>
        <p:sp>
          <p:nvSpPr>
            <p:cNvPr id="4" name="object 4"/>
            <p:cNvSpPr/>
            <p:nvPr/>
          </p:nvSpPr>
          <p:spPr>
            <a:xfrm>
              <a:off x="4977384" y="990600"/>
              <a:ext cx="6707505" cy="55244"/>
            </a:xfrm>
            <a:custGeom>
              <a:avLst/>
              <a:gdLst/>
              <a:ahLst/>
              <a:cxnLst/>
              <a:rect l="l" t="t" r="r" b="b"/>
              <a:pathLst>
                <a:path w="6707505" h="55244">
                  <a:moveTo>
                    <a:pt x="6707123" y="0"/>
                  </a:moveTo>
                  <a:lnTo>
                    <a:pt x="0" y="0"/>
                  </a:lnTo>
                  <a:lnTo>
                    <a:pt x="0" y="54863"/>
                  </a:lnTo>
                  <a:lnTo>
                    <a:pt x="6707123" y="54863"/>
                  </a:lnTo>
                  <a:lnTo>
                    <a:pt x="6707123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77384" y="990600"/>
              <a:ext cx="6707505" cy="55244"/>
            </a:xfrm>
            <a:custGeom>
              <a:avLst/>
              <a:gdLst/>
              <a:ahLst/>
              <a:cxnLst/>
              <a:rect l="l" t="t" r="r" b="b"/>
              <a:pathLst>
                <a:path w="6707505" h="55244">
                  <a:moveTo>
                    <a:pt x="0" y="54863"/>
                  </a:moveTo>
                  <a:lnTo>
                    <a:pt x="6707123" y="54863"/>
                  </a:lnTo>
                  <a:lnTo>
                    <a:pt x="6707123" y="0"/>
                  </a:lnTo>
                  <a:lnTo>
                    <a:pt x="0" y="0"/>
                  </a:lnTo>
                  <a:lnTo>
                    <a:pt x="0" y="54863"/>
                  </a:lnTo>
                  <a:close/>
                </a:path>
              </a:pathLst>
            </a:custGeom>
            <a:ln w="12192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14472" y="990600"/>
              <a:ext cx="1963420" cy="55244"/>
            </a:xfrm>
            <a:custGeom>
              <a:avLst/>
              <a:gdLst/>
              <a:ahLst/>
              <a:cxnLst/>
              <a:rect l="l" t="t" r="r" b="b"/>
              <a:pathLst>
                <a:path w="1963420" h="55244">
                  <a:moveTo>
                    <a:pt x="1962912" y="0"/>
                  </a:moveTo>
                  <a:lnTo>
                    <a:pt x="0" y="0"/>
                  </a:lnTo>
                  <a:lnTo>
                    <a:pt x="0" y="54863"/>
                  </a:lnTo>
                  <a:lnTo>
                    <a:pt x="1962912" y="54863"/>
                  </a:lnTo>
                  <a:lnTo>
                    <a:pt x="1962912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14472" y="990600"/>
              <a:ext cx="1963420" cy="55244"/>
            </a:xfrm>
            <a:custGeom>
              <a:avLst/>
              <a:gdLst/>
              <a:ahLst/>
              <a:cxnLst/>
              <a:rect l="l" t="t" r="r" b="b"/>
              <a:pathLst>
                <a:path w="1963420" h="55244">
                  <a:moveTo>
                    <a:pt x="0" y="54863"/>
                  </a:moveTo>
                  <a:lnTo>
                    <a:pt x="1962912" y="54863"/>
                  </a:lnTo>
                  <a:lnTo>
                    <a:pt x="1962912" y="0"/>
                  </a:lnTo>
                  <a:lnTo>
                    <a:pt x="0" y="0"/>
                  </a:lnTo>
                  <a:lnTo>
                    <a:pt x="0" y="54863"/>
                  </a:lnTo>
                  <a:close/>
                </a:path>
              </a:pathLst>
            </a:custGeom>
            <a:ln w="12191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3211" y="990600"/>
              <a:ext cx="2452370" cy="55244"/>
            </a:xfrm>
            <a:custGeom>
              <a:avLst/>
              <a:gdLst/>
              <a:ahLst/>
              <a:cxnLst/>
              <a:rect l="l" t="t" r="r" b="b"/>
              <a:pathLst>
                <a:path w="2452370" h="55244">
                  <a:moveTo>
                    <a:pt x="2452116" y="0"/>
                  </a:moveTo>
                  <a:lnTo>
                    <a:pt x="0" y="0"/>
                  </a:lnTo>
                  <a:lnTo>
                    <a:pt x="0" y="54863"/>
                  </a:lnTo>
                  <a:lnTo>
                    <a:pt x="2452116" y="54863"/>
                  </a:lnTo>
                  <a:lnTo>
                    <a:pt x="245211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53211" y="990600"/>
              <a:ext cx="2452370" cy="55244"/>
            </a:xfrm>
            <a:custGeom>
              <a:avLst/>
              <a:gdLst/>
              <a:ahLst/>
              <a:cxnLst/>
              <a:rect l="l" t="t" r="r" b="b"/>
              <a:pathLst>
                <a:path w="2452370" h="55244">
                  <a:moveTo>
                    <a:pt x="0" y="54863"/>
                  </a:moveTo>
                  <a:lnTo>
                    <a:pt x="2452116" y="54863"/>
                  </a:lnTo>
                  <a:lnTo>
                    <a:pt x="2452116" y="0"/>
                  </a:lnTo>
                  <a:lnTo>
                    <a:pt x="0" y="0"/>
                  </a:lnTo>
                  <a:lnTo>
                    <a:pt x="0" y="54863"/>
                  </a:lnTo>
                  <a:close/>
                </a:path>
              </a:pathLst>
            </a:custGeom>
            <a:ln w="12192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4255" y="219456"/>
              <a:ext cx="772668" cy="771144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1334">
              <a:lnSpc>
                <a:spcPct val="100000"/>
              </a:lnSpc>
              <a:spcBef>
                <a:spcPts val="105"/>
              </a:spcBef>
            </a:pPr>
            <a:r>
              <a:rPr dirty="0"/>
              <a:t>Các</a:t>
            </a:r>
            <a:r>
              <a:rPr spc="-20" dirty="0"/>
              <a:t> </a:t>
            </a:r>
            <a:r>
              <a:rPr spc="-5" dirty="0"/>
              <a:t>đặc</a:t>
            </a:r>
            <a:r>
              <a:rPr spc="-15" dirty="0"/>
              <a:t> </a:t>
            </a:r>
            <a:r>
              <a:rPr dirty="0"/>
              <a:t>trưng</a:t>
            </a:r>
            <a:r>
              <a:rPr spc="-20" dirty="0"/>
              <a:t> </a:t>
            </a:r>
            <a:r>
              <a:rPr dirty="0"/>
              <a:t>của</a:t>
            </a:r>
            <a:r>
              <a:rPr spc="-30" dirty="0"/>
              <a:t> </a:t>
            </a:r>
            <a:r>
              <a:rPr dirty="0"/>
              <a:t>Java</a:t>
            </a: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10853" y="1241989"/>
            <a:ext cx="4413666" cy="4865835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680415" y="1350391"/>
            <a:ext cx="4811395" cy="3439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5"/>
              </a:spcBef>
              <a:buSzPct val="96428"/>
              <a:buFont typeface="Wingdings"/>
              <a:buChar char=""/>
              <a:tabLst>
                <a:tab pos="299720" algn="l"/>
              </a:tabLst>
            </a:pP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Đa nhiệm – Đa </a:t>
            </a:r>
            <a:r>
              <a:rPr sz="2800" b="1" dirty="0">
                <a:solidFill>
                  <a:srgbClr val="36365C"/>
                </a:solidFill>
                <a:latin typeface="Times New Roman"/>
                <a:cs typeface="Times New Roman"/>
              </a:rPr>
              <a:t>luồng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: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Java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hỗ </a:t>
            </a:r>
            <a:r>
              <a:rPr sz="2800" spc="-68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trợ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lập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trình</a:t>
            </a:r>
            <a:r>
              <a:rPr sz="2800" spc="-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đa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nhiệm,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đa</a:t>
            </a:r>
            <a:r>
              <a:rPr sz="2800" spc="-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luồng </a:t>
            </a:r>
            <a:r>
              <a:rPr sz="2800" spc="-68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cho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phép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chạy nhiều tiến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trình 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chạy song song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trong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một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thời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điểm</a:t>
            </a:r>
            <a:r>
              <a:rPr sz="2800" spc="-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và tương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tác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lẫn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nhau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36365C"/>
              </a:buClr>
              <a:buFont typeface="Wingdings"/>
              <a:buChar char=""/>
            </a:pPr>
            <a:endParaRPr sz="2900">
              <a:latin typeface="Times New Roman"/>
              <a:cs typeface="Times New Roman"/>
            </a:endParaRPr>
          </a:p>
          <a:p>
            <a:pPr marL="299085" marR="137160" indent="-287020">
              <a:lnSpc>
                <a:spcPct val="100000"/>
              </a:lnSpc>
              <a:buSzPct val="96428"/>
              <a:buFont typeface="Wingdings"/>
              <a:buChar char=""/>
              <a:tabLst>
                <a:tab pos="299720" algn="l"/>
              </a:tabLst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Java </a:t>
            </a: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bỏ đa </a:t>
            </a:r>
            <a:r>
              <a:rPr sz="2800" b="1" spc="-15" dirty="0">
                <a:solidFill>
                  <a:srgbClr val="36365C"/>
                </a:solidFill>
                <a:latin typeface="Times New Roman"/>
                <a:cs typeface="Times New Roman"/>
              </a:rPr>
              <a:t>kế </a:t>
            </a:r>
            <a:r>
              <a:rPr sz="2800" b="1" dirty="0">
                <a:solidFill>
                  <a:srgbClr val="36365C"/>
                </a:solidFill>
                <a:latin typeface="Times New Roman"/>
                <a:cs typeface="Times New Roman"/>
              </a:rPr>
              <a:t>thừa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trong 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C++ </a:t>
            </a:r>
            <a:r>
              <a:rPr sz="2800" spc="-68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thay</a:t>
            </a:r>
            <a:r>
              <a:rPr sz="2800" spc="-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bằng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sử</a:t>
            </a:r>
            <a:r>
              <a:rPr sz="2800" b="1" spc="-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36365C"/>
                </a:solidFill>
                <a:latin typeface="Times New Roman"/>
                <a:cs typeface="Times New Roman"/>
              </a:rPr>
              <a:t>dụng</a:t>
            </a:r>
            <a:r>
              <a:rPr sz="2800" b="1" spc="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Interface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992991" y="6595154"/>
            <a:ext cx="1466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252525"/>
                </a:solidFill>
                <a:latin typeface="Microsoft Sans Serif"/>
                <a:cs typeface="Microsoft Sans Serif"/>
              </a:rPr>
              <a:t>7</a:t>
            </a:fld>
            <a:endParaRPr sz="1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9157" y="349072"/>
            <a:ext cx="79044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Các</a:t>
            </a:r>
            <a:r>
              <a:rPr spc="-10" dirty="0"/>
              <a:t> </a:t>
            </a:r>
            <a:r>
              <a:rPr spc="-5" dirty="0"/>
              <a:t>phiên</a:t>
            </a:r>
            <a:r>
              <a:rPr dirty="0"/>
              <a:t> bản</a:t>
            </a:r>
            <a:r>
              <a:rPr spc="-35" dirty="0"/>
              <a:t> </a:t>
            </a:r>
            <a:r>
              <a:rPr dirty="0"/>
              <a:t>JDK</a:t>
            </a:r>
            <a:r>
              <a:rPr spc="-15" dirty="0"/>
              <a:t> </a:t>
            </a:r>
            <a:r>
              <a:rPr dirty="0"/>
              <a:t>(Java</a:t>
            </a:r>
            <a:r>
              <a:rPr spc="-20" dirty="0"/>
              <a:t> </a:t>
            </a:r>
            <a:r>
              <a:rPr dirty="0"/>
              <a:t>Devenlopment</a:t>
            </a:r>
            <a:r>
              <a:rPr spc="-40" dirty="0"/>
              <a:t> </a:t>
            </a:r>
            <a:r>
              <a:rPr dirty="0"/>
              <a:t>Kit)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922886" y="6595154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252525"/>
                </a:solidFill>
                <a:latin typeface="Microsoft Sans Serif"/>
                <a:cs typeface="Microsoft Sans Serif"/>
              </a:rPr>
              <a:t>8</a:t>
            </a:fld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7880" y="1228233"/>
            <a:ext cx="4886960" cy="501523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270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2800" spc="-5" dirty="0" smtClean="0">
                <a:solidFill>
                  <a:srgbClr val="1B1B2D"/>
                </a:solidFill>
                <a:latin typeface="Times New Roman"/>
                <a:cs typeface="Times New Roman"/>
              </a:rPr>
              <a:t>Java</a:t>
            </a:r>
            <a:r>
              <a:rPr sz="2800" spc="-40" dirty="0" smtClean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 smtClean="0">
                <a:solidFill>
                  <a:srgbClr val="1B1B2D"/>
                </a:solidFill>
                <a:latin typeface="Times New Roman"/>
                <a:cs typeface="Times New Roman"/>
              </a:rPr>
              <a:t>1</a:t>
            </a:r>
            <a:endParaRPr sz="2800" dirty="0" smtClean="0">
              <a:latin typeface="Times New Roman"/>
              <a:cs typeface="Times New Roman"/>
            </a:endParaRPr>
          </a:p>
          <a:p>
            <a:pPr marL="698500" lvl="1" indent="-228600">
              <a:lnSpc>
                <a:spcPct val="100000"/>
              </a:lnSpc>
              <a:spcBef>
                <a:spcPts val="170"/>
              </a:spcBef>
              <a:buFont typeface="Microsoft Sans Serif"/>
              <a:buChar char="•"/>
              <a:tabLst>
                <a:tab pos="698500" algn="l"/>
              </a:tabLst>
            </a:pPr>
            <a:r>
              <a:rPr sz="2800" spc="-5" dirty="0" smtClean="0">
                <a:solidFill>
                  <a:srgbClr val="1B1B2D"/>
                </a:solidFill>
                <a:latin typeface="Times New Roman"/>
                <a:cs typeface="Times New Roman"/>
              </a:rPr>
              <a:t>JDK</a:t>
            </a:r>
            <a:r>
              <a:rPr sz="2800" spc="-35" dirty="0" smtClean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dirty="0" smtClean="0">
                <a:solidFill>
                  <a:srgbClr val="1B1B2D"/>
                </a:solidFill>
                <a:latin typeface="Times New Roman"/>
                <a:cs typeface="Times New Roman"/>
              </a:rPr>
              <a:t>1.02</a:t>
            </a:r>
            <a:r>
              <a:rPr sz="2800" spc="-25" dirty="0" smtClean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dirty="0" smtClean="0">
                <a:solidFill>
                  <a:srgbClr val="1B1B2D"/>
                </a:solidFill>
                <a:latin typeface="Times New Roman"/>
                <a:cs typeface="Times New Roman"/>
              </a:rPr>
              <a:t>(1995)</a:t>
            </a:r>
            <a:endParaRPr sz="2800" dirty="0" smtClean="0">
              <a:latin typeface="Times New Roman"/>
              <a:cs typeface="Times New Roman"/>
            </a:endParaRPr>
          </a:p>
          <a:p>
            <a:pPr marL="698500" lvl="1" indent="-228600">
              <a:lnSpc>
                <a:spcPct val="100000"/>
              </a:lnSpc>
              <a:spcBef>
                <a:spcPts val="170"/>
              </a:spcBef>
              <a:buFont typeface="Microsoft Sans Serif"/>
              <a:buChar char="•"/>
              <a:tabLst>
                <a:tab pos="698500" algn="l"/>
              </a:tabLst>
            </a:pPr>
            <a:r>
              <a:rPr sz="2800" spc="-5" dirty="0" smtClean="0">
                <a:solidFill>
                  <a:srgbClr val="1B1B2D"/>
                </a:solidFill>
                <a:latin typeface="Times New Roman"/>
                <a:cs typeface="Times New Roman"/>
              </a:rPr>
              <a:t>JDK</a:t>
            </a:r>
            <a:r>
              <a:rPr sz="2800" spc="-25" dirty="0" smtClean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dirty="0" smtClean="0">
                <a:solidFill>
                  <a:srgbClr val="1B1B2D"/>
                </a:solidFill>
                <a:latin typeface="Times New Roman"/>
                <a:cs typeface="Times New Roman"/>
              </a:rPr>
              <a:t>1.1</a:t>
            </a:r>
            <a:r>
              <a:rPr sz="2800" spc="-25" dirty="0" smtClean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 smtClean="0">
                <a:solidFill>
                  <a:srgbClr val="1B1B2D"/>
                </a:solidFill>
                <a:latin typeface="Times New Roman"/>
                <a:cs typeface="Times New Roman"/>
              </a:rPr>
              <a:t>(1996)</a:t>
            </a:r>
            <a:endParaRPr sz="2800" dirty="0" smtClean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2800" spc="-5" dirty="0" smtClean="0">
                <a:solidFill>
                  <a:srgbClr val="1B1B2D"/>
                </a:solidFill>
                <a:latin typeface="Times New Roman"/>
                <a:cs typeface="Times New Roman"/>
              </a:rPr>
              <a:t>Java</a:t>
            </a:r>
            <a:r>
              <a:rPr sz="2800" spc="-45" dirty="0" smtClean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 smtClean="0">
                <a:solidFill>
                  <a:srgbClr val="1B1B2D"/>
                </a:solidFill>
                <a:latin typeface="Times New Roman"/>
                <a:cs typeface="Times New Roman"/>
              </a:rPr>
              <a:t>2</a:t>
            </a:r>
            <a:endParaRPr sz="2800" dirty="0" smtClean="0">
              <a:latin typeface="Times New Roman"/>
              <a:cs typeface="Times New Roman"/>
            </a:endParaRPr>
          </a:p>
          <a:p>
            <a:pPr marL="698500" lvl="1" indent="-228600">
              <a:lnSpc>
                <a:spcPct val="100000"/>
              </a:lnSpc>
              <a:spcBef>
                <a:spcPts val="165"/>
              </a:spcBef>
              <a:buFont typeface="Microsoft Sans Serif"/>
              <a:buChar char="•"/>
              <a:tabLst>
                <a:tab pos="698500" algn="l"/>
              </a:tabLst>
            </a:pPr>
            <a:r>
              <a:rPr sz="2800" spc="-5" dirty="0" smtClean="0">
                <a:solidFill>
                  <a:srgbClr val="1B1B2D"/>
                </a:solidFill>
                <a:latin typeface="Times New Roman"/>
                <a:cs typeface="Times New Roman"/>
              </a:rPr>
              <a:t>SDK</a:t>
            </a:r>
            <a:r>
              <a:rPr sz="2800" dirty="0" smtClean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 smtClean="0">
                <a:solidFill>
                  <a:srgbClr val="1B1B2D"/>
                </a:solidFill>
                <a:latin typeface="Times New Roman"/>
                <a:cs typeface="Times New Roman"/>
              </a:rPr>
              <a:t>v</a:t>
            </a:r>
            <a:r>
              <a:rPr sz="2800" spc="-15" dirty="0" smtClean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 smtClean="0">
                <a:solidFill>
                  <a:srgbClr val="1B1B2D"/>
                </a:solidFill>
                <a:latin typeface="Times New Roman"/>
                <a:cs typeface="Times New Roman"/>
              </a:rPr>
              <a:t>1.2</a:t>
            </a:r>
            <a:r>
              <a:rPr sz="2800" spc="-15" dirty="0" smtClean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dirty="0" smtClean="0">
                <a:solidFill>
                  <a:srgbClr val="1B1B2D"/>
                </a:solidFill>
                <a:latin typeface="Times New Roman"/>
                <a:cs typeface="Times New Roman"/>
              </a:rPr>
              <a:t>(JDK</a:t>
            </a:r>
            <a:r>
              <a:rPr sz="2800" spc="-5" dirty="0" smtClean="0">
                <a:solidFill>
                  <a:srgbClr val="1B1B2D"/>
                </a:solidFill>
                <a:latin typeface="Times New Roman"/>
                <a:cs typeface="Times New Roman"/>
              </a:rPr>
              <a:t> 1.2,</a:t>
            </a:r>
            <a:r>
              <a:rPr sz="2800" spc="-15" dirty="0" smtClean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dirty="0" smtClean="0">
                <a:solidFill>
                  <a:srgbClr val="1B1B2D"/>
                </a:solidFill>
                <a:latin typeface="Times New Roman"/>
                <a:cs typeface="Times New Roman"/>
              </a:rPr>
              <a:t>1998)</a:t>
            </a:r>
            <a:endParaRPr sz="2800" dirty="0" smtClean="0">
              <a:latin typeface="Times New Roman"/>
              <a:cs typeface="Times New Roman"/>
            </a:endParaRPr>
          </a:p>
          <a:p>
            <a:pPr marL="698500" lvl="1" indent="-228600">
              <a:lnSpc>
                <a:spcPct val="100000"/>
              </a:lnSpc>
              <a:spcBef>
                <a:spcPts val="160"/>
              </a:spcBef>
              <a:buFont typeface="Microsoft Sans Serif"/>
              <a:buChar char="•"/>
              <a:tabLst>
                <a:tab pos="698500" algn="l"/>
              </a:tabLst>
            </a:pPr>
            <a:r>
              <a:rPr sz="2800" spc="-5" dirty="0" smtClean="0">
                <a:solidFill>
                  <a:srgbClr val="1B1B2D"/>
                </a:solidFill>
                <a:latin typeface="Times New Roman"/>
                <a:cs typeface="Times New Roman"/>
              </a:rPr>
              <a:t>SDK</a:t>
            </a:r>
            <a:r>
              <a:rPr sz="2800" spc="5" dirty="0" smtClean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 smtClean="0">
                <a:solidFill>
                  <a:srgbClr val="1B1B2D"/>
                </a:solidFill>
                <a:latin typeface="Times New Roman"/>
                <a:cs typeface="Times New Roman"/>
              </a:rPr>
              <a:t>v</a:t>
            </a:r>
            <a:r>
              <a:rPr sz="2800" spc="-10" dirty="0" smtClean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dirty="0" smtClean="0">
                <a:solidFill>
                  <a:srgbClr val="1B1B2D"/>
                </a:solidFill>
                <a:latin typeface="Times New Roman"/>
                <a:cs typeface="Times New Roman"/>
              </a:rPr>
              <a:t>1.3</a:t>
            </a:r>
            <a:r>
              <a:rPr sz="2800" spc="-15" dirty="0" smtClean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 smtClean="0">
                <a:solidFill>
                  <a:srgbClr val="1B1B2D"/>
                </a:solidFill>
                <a:latin typeface="Times New Roman"/>
                <a:cs typeface="Times New Roman"/>
              </a:rPr>
              <a:t>(JDK</a:t>
            </a:r>
            <a:r>
              <a:rPr sz="2800" spc="5" dirty="0" smtClean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 smtClean="0">
                <a:solidFill>
                  <a:srgbClr val="1B1B2D"/>
                </a:solidFill>
                <a:latin typeface="Times New Roman"/>
                <a:cs typeface="Times New Roman"/>
              </a:rPr>
              <a:t>1.3,</a:t>
            </a:r>
            <a:r>
              <a:rPr sz="2800" spc="-15" dirty="0" smtClean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 smtClean="0">
                <a:solidFill>
                  <a:srgbClr val="1B1B2D"/>
                </a:solidFill>
                <a:latin typeface="Times New Roman"/>
                <a:cs typeface="Times New Roman"/>
              </a:rPr>
              <a:t>2000)</a:t>
            </a:r>
            <a:endParaRPr sz="2800" dirty="0" smtClean="0">
              <a:latin typeface="Times New Roman"/>
              <a:cs typeface="Times New Roman"/>
            </a:endParaRPr>
          </a:p>
          <a:p>
            <a:pPr marL="698500" lvl="1" indent="-228600">
              <a:lnSpc>
                <a:spcPct val="100000"/>
              </a:lnSpc>
              <a:spcBef>
                <a:spcPts val="170"/>
              </a:spcBef>
              <a:buFont typeface="Microsoft Sans Serif"/>
              <a:buChar char="•"/>
              <a:tabLst>
                <a:tab pos="698500" algn="l"/>
              </a:tabLst>
            </a:pPr>
            <a:r>
              <a:rPr sz="2800" spc="-5" dirty="0" smtClean="0">
                <a:solidFill>
                  <a:srgbClr val="1B1B2D"/>
                </a:solidFill>
                <a:latin typeface="Times New Roman"/>
                <a:cs typeface="Times New Roman"/>
              </a:rPr>
              <a:t>SDK</a:t>
            </a:r>
            <a:r>
              <a:rPr sz="2800" spc="5" dirty="0" smtClean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 smtClean="0">
                <a:solidFill>
                  <a:srgbClr val="1B1B2D"/>
                </a:solidFill>
                <a:latin typeface="Times New Roman"/>
                <a:cs typeface="Times New Roman"/>
              </a:rPr>
              <a:t>v</a:t>
            </a:r>
            <a:r>
              <a:rPr sz="2800" spc="-10" dirty="0" smtClean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dirty="0" smtClean="0">
                <a:solidFill>
                  <a:srgbClr val="1B1B2D"/>
                </a:solidFill>
                <a:latin typeface="Times New Roman"/>
                <a:cs typeface="Times New Roman"/>
              </a:rPr>
              <a:t>1.4</a:t>
            </a:r>
            <a:r>
              <a:rPr sz="2800" spc="-15" dirty="0" smtClean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 smtClean="0">
                <a:solidFill>
                  <a:srgbClr val="1B1B2D"/>
                </a:solidFill>
                <a:latin typeface="Times New Roman"/>
                <a:cs typeface="Times New Roman"/>
              </a:rPr>
              <a:t>(JDK</a:t>
            </a:r>
            <a:r>
              <a:rPr sz="2800" spc="5" dirty="0" smtClean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 smtClean="0">
                <a:solidFill>
                  <a:srgbClr val="1B1B2D"/>
                </a:solidFill>
                <a:latin typeface="Times New Roman"/>
                <a:cs typeface="Times New Roman"/>
              </a:rPr>
              <a:t>1.4,</a:t>
            </a:r>
            <a:r>
              <a:rPr sz="2800" spc="-15" dirty="0" smtClean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 smtClean="0">
                <a:solidFill>
                  <a:srgbClr val="1B1B2D"/>
                </a:solidFill>
                <a:latin typeface="Times New Roman"/>
                <a:cs typeface="Times New Roman"/>
              </a:rPr>
              <a:t>2002)</a:t>
            </a:r>
            <a:endParaRPr sz="2800" dirty="0" smtClean="0">
              <a:latin typeface="Times New Roman"/>
              <a:cs typeface="Times New Roman"/>
            </a:endParaRPr>
          </a:p>
          <a:p>
            <a:pPr marL="698500" lvl="1" indent="-228600">
              <a:lnSpc>
                <a:spcPct val="100000"/>
              </a:lnSpc>
              <a:spcBef>
                <a:spcPts val="165"/>
              </a:spcBef>
              <a:buFont typeface="Microsoft Sans Serif"/>
              <a:buChar char="•"/>
              <a:tabLst>
                <a:tab pos="698500" algn="l"/>
              </a:tabLst>
            </a:pPr>
            <a:r>
              <a:rPr sz="2800" spc="-5" dirty="0" smtClean="0">
                <a:solidFill>
                  <a:srgbClr val="1B1B2D"/>
                </a:solidFill>
                <a:latin typeface="Times New Roman"/>
                <a:cs typeface="Times New Roman"/>
              </a:rPr>
              <a:t>SDK</a:t>
            </a:r>
            <a:r>
              <a:rPr sz="2800" dirty="0" smtClean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 smtClean="0">
                <a:solidFill>
                  <a:srgbClr val="1B1B2D"/>
                </a:solidFill>
                <a:latin typeface="Times New Roman"/>
                <a:cs typeface="Times New Roman"/>
              </a:rPr>
              <a:t>v</a:t>
            </a:r>
            <a:r>
              <a:rPr sz="2800" spc="-15" dirty="0" smtClean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 smtClean="0">
                <a:solidFill>
                  <a:srgbClr val="1B1B2D"/>
                </a:solidFill>
                <a:latin typeface="Times New Roman"/>
                <a:cs typeface="Times New Roman"/>
              </a:rPr>
              <a:t>5.0</a:t>
            </a:r>
            <a:r>
              <a:rPr sz="2800" spc="-15" dirty="0" smtClean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dirty="0" smtClean="0">
                <a:solidFill>
                  <a:srgbClr val="1B1B2D"/>
                </a:solidFill>
                <a:latin typeface="Times New Roman"/>
                <a:cs typeface="Times New Roman"/>
              </a:rPr>
              <a:t>(JDK</a:t>
            </a:r>
            <a:r>
              <a:rPr sz="2800" spc="-5" dirty="0" smtClean="0">
                <a:solidFill>
                  <a:srgbClr val="1B1B2D"/>
                </a:solidFill>
                <a:latin typeface="Times New Roman"/>
                <a:cs typeface="Times New Roman"/>
              </a:rPr>
              <a:t> 5.0,</a:t>
            </a:r>
            <a:r>
              <a:rPr sz="2800" spc="-15" dirty="0" smtClean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dirty="0" smtClean="0">
                <a:solidFill>
                  <a:srgbClr val="1B1B2D"/>
                </a:solidFill>
                <a:latin typeface="Times New Roman"/>
                <a:cs typeface="Times New Roman"/>
              </a:rPr>
              <a:t>2004)</a:t>
            </a:r>
            <a:endParaRPr sz="2800" dirty="0" smtClean="0">
              <a:latin typeface="Times New Roman"/>
              <a:cs typeface="Times New Roman"/>
            </a:endParaRPr>
          </a:p>
          <a:p>
            <a:pPr marL="698500" lvl="1" indent="-228600">
              <a:lnSpc>
                <a:spcPct val="100000"/>
              </a:lnSpc>
              <a:spcBef>
                <a:spcPts val="160"/>
              </a:spcBef>
              <a:buFont typeface="Microsoft Sans Serif"/>
              <a:buChar char="•"/>
              <a:tabLst>
                <a:tab pos="698500" algn="l"/>
              </a:tabLst>
            </a:pPr>
            <a:r>
              <a:rPr sz="2800" spc="-5" dirty="0" smtClean="0">
                <a:solidFill>
                  <a:srgbClr val="1B1B2D"/>
                </a:solidFill>
                <a:latin typeface="Times New Roman"/>
                <a:cs typeface="Times New Roman"/>
              </a:rPr>
              <a:t>Java</a:t>
            </a:r>
            <a:r>
              <a:rPr sz="2800" spc="-20" dirty="0" smtClean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 smtClean="0">
                <a:solidFill>
                  <a:srgbClr val="1B1B2D"/>
                </a:solidFill>
                <a:latin typeface="Times New Roman"/>
                <a:cs typeface="Times New Roman"/>
              </a:rPr>
              <a:t>SE</a:t>
            </a:r>
            <a:r>
              <a:rPr sz="2800" spc="-15" dirty="0" smtClean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 smtClean="0">
                <a:solidFill>
                  <a:srgbClr val="1B1B2D"/>
                </a:solidFill>
                <a:latin typeface="Times New Roman"/>
                <a:cs typeface="Times New Roman"/>
              </a:rPr>
              <a:t>6 </a:t>
            </a:r>
            <a:r>
              <a:rPr sz="2800" spc="-25" dirty="0" smtClean="0">
                <a:solidFill>
                  <a:srgbClr val="1B1B2D"/>
                </a:solidFill>
                <a:latin typeface="Times New Roman"/>
                <a:cs typeface="Times New Roman"/>
              </a:rPr>
              <a:t>(11th</a:t>
            </a:r>
            <a:r>
              <a:rPr sz="2800" spc="-15" dirty="0" smtClean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 smtClean="0">
                <a:solidFill>
                  <a:srgbClr val="1B1B2D"/>
                </a:solidFill>
                <a:latin typeface="Times New Roman"/>
                <a:cs typeface="Times New Roman"/>
              </a:rPr>
              <a:t>Dec</a:t>
            </a:r>
            <a:r>
              <a:rPr sz="2800" spc="-20" dirty="0" smtClean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dirty="0" smtClean="0">
                <a:solidFill>
                  <a:srgbClr val="1B1B2D"/>
                </a:solidFill>
                <a:latin typeface="Times New Roman"/>
                <a:cs typeface="Times New Roman"/>
              </a:rPr>
              <a:t>2006)</a:t>
            </a:r>
            <a:endParaRPr sz="2800" dirty="0" smtClean="0">
              <a:latin typeface="Times New Roman"/>
              <a:cs typeface="Times New Roman"/>
            </a:endParaRPr>
          </a:p>
          <a:p>
            <a:pPr marL="698500" lvl="1" indent="-228600">
              <a:lnSpc>
                <a:spcPct val="100000"/>
              </a:lnSpc>
              <a:spcBef>
                <a:spcPts val="170"/>
              </a:spcBef>
              <a:buFont typeface="Microsoft Sans Serif"/>
              <a:buChar char="•"/>
              <a:tabLst>
                <a:tab pos="698500" algn="l"/>
              </a:tabLst>
            </a:pPr>
            <a:r>
              <a:rPr sz="2800" spc="-5" dirty="0" smtClean="0">
                <a:solidFill>
                  <a:srgbClr val="1B1B2D"/>
                </a:solidFill>
                <a:latin typeface="Times New Roman"/>
                <a:cs typeface="Times New Roman"/>
              </a:rPr>
              <a:t>Java</a:t>
            </a:r>
            <a:r>
              <a:rPr sz="2800" spc="-15" dirty="0" smtClean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 smtClean="0">
                <a:solidFill>
                  <a:srgbClr val="1B1B2D"/>
                </a:solidFill>
                <a:latin typeface="Times New Roman"/>
                <a:cs typeface="Times New Roman"/>
              </a:rPr>
              <a:t>SE</a:t>
            </a:r>
            <a:r>
              <a:rPr sz="2800" spc="-15" dirty="0" smtClean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 smtClean="0">
                <a:solidFill>
                  <a:srgbClr val="1B1B2D"/>
                </a:solidFill>
                <a:latin typeface="Times New Roman"/>
                <a:cs typeface="Times New Roman"/>
              </a:rPr>
              <a:t>7 </a:t>
            </a:r>
            <a:r>
              <a:rPr sz="2800" dirty="0" smtClean="0">
                <a:solidFill>
                  <a:srgbClr val="1B1B2D"/>
                </a:solidFill>
                <a:latin typeface="Times New Roman"/>
                <a:cs typeface="Times New Roman"/>
              </a:rPr>
              <a:t>(28th</a:t>
            </a:r>
            <a:r>
              <a:rPr sz="2800" spc="-20" dirty="0" smtClean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 smtClean="0">
                <a:solidFill>
                  <a:srgbClr val="1B1B2D"/>
                </a:solidFill>
                <a:latin typeface="Times New Roman"/>
                <a:cs typeface="Times New Roman"/>
              </a:rPr>
              <a:t>July</a:t>
            </a:r>
            <a:r>
              <a:rPr sz="2800" spc="-15" dirty="0" smtClean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25" dirty="0" smtClean="0">
                <a:solidFill>
                  <a:srgbClr val="1B1B2D"/>
                </a:solidFill>
                <a:latin typeface="Times New Roman"/>
                <a:cs typeface="Times New Roman"/>
              </a:rPr>
              <a:t>2011)</a:t>
            </a:r>
            <a:endParaRPr sz="2800" dirty="0" smtClean="0">
              <a:latin typeface="Times New Roman"/>
              <a:cs typeface="Times New Roman"/>
            </a:endParaRPr>
          </a:p>
          <a:p>
            <a:pPr marL="698500" lvl="1" indent="-228600">
              <a:lnSpc>
                <a:spcPct val="100000"/>
              </a:lnSpc>
              <a:spcBef>
                <a:spcPts val="165"/>
              </a:spcBef>
              <a:buFont typeface="Microsoft Sans Serif"/>
              <a:buChar char="•"/>
              <a:tabLst>
                <a:tab pos="698500" algn="l"/>
              </a:tabLst>
            </a:pPr>
            <a:r>
              <a:rPr sz="2800" spc="-5" dirty="0" smtClean="0">
                <a:solidFill>
                  <a:srgbClr val="1B1B2D"/>
                </a:solidFill>
                <a:latin typeface="Times New Roman"/>
                <a:cs typeface="Times New Roman"/>
              </a:rPr>
              <a:t>Java</a:t>
            </a:r>
            <a:r>
              <a:rPr sz="2800" spc="-20" dirty="0" smtClean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 smtClean="0">
                <a:solidFill>
                  <a:srgbClr val="1B1B2D"/>
                </a:solidFill>
                <a:latin typeface="Times New Roman"/>
                <a:cs typeface="Times New Roman"/>
              </a:rPr>
              <a:t>SE</a:t>
            </a:r>
            <a:r>
              <a:rPr sz="2800" spc="-15" dirty="0" smtClean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 smtClean="0">
                <a:solidFill>
                  <a:srgbClr val="1B1B2D"/>
                </a:solidFill>
                <a:latin typeface="Times New Roman"/>
                <a:cs typeface="Times New Roman"/>
              </a:rPr>
              <a:t>8</a:t>
            </a:r>
            <a:r>
              <a:rPr sz="2800" spc="-10" dirty="0" smtClean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dirty="0" smtClean="0">
                <a:solidFill>
                  <a:srgbClr val="1B1B2D"/>
                </a:solidFill>
                <a:latin typeface="Times New Roman"/>
                <a:cs typeface="Times New Roman"/>
              </a:rPr>
              <a:t>(18th</a:t>
            </a:r>
            <a:r>
              <a:rPr sz="2800" spc="-20" dirty="0" smtClean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 smtClean="0">
                <a:solidFill>
                  <a:srgbClr val="1B1B2D"/>
                </a:solidFill>
                <a:latin typeface="Times New Roman"/>
                <a:cs typeface="Times New Roman"/>
              </a:rPr>
              <a:t>March</a:t>
            </a:r>
            <a:r>
              <a:rPr sz="2800" spc="-15" dirty="0" smtClean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dirty="0" smtClean="0">
                <a:solidFill>
                  <a:srgbClr val="1B1B2D"/>
                </a:solidFill>
                <a:latin typeface="Times New Roman"/>
                <a:cs typeface="Times New Roman"/>
              </a:rPr>
              <a:t>2014)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22645" y="1393952"/>
            <a:ext cx="5849620" cy="43210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Microsoft Sans Serif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Java</a:t>
            </a:r>
            <a:r>
              <a:rPr sz="2800" spc="-15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SE</a:t>
            </a:r>
            <a:r>
              <a:rPr sz="2800" spc="-15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9 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(21st</a:t>
            </a:r>
            <a:r>
              <a:rPr sz="2800" spc="-1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Sep 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2017)</a:t>
            </a:r>
            <a:endParaRPr sz="28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Microsoft Sans Serif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Java</a:t>
            </a:r>
            <a:r>
              <a:rPr sz="2800" spc="-2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SE</a:t>
            </a:r>
            <a:r>
              <a:rPr sz="2800" spc="-1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10</a:t>
            </a:r>
            <a:r>
              <a:rPr sz="2800" spc="-15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(20th</a:t>
            </a:r>
            <a:r>
              <a:rPr sz="2800" spc="-15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March</a:t>
            </a:r>
            <a:r>
              <a:rPr sz="2800" spc="2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2018)</a:t>
            </a:r>
            <a:endParaRPr sz="28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Microsoft Sans Serif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Java</a:t>
            </a:r>
            <a:r>
              <a:rPr sz="2800" spc="-1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SE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5" dirty="0">
                <a:solidFill>
                  <a:srgbClr val="1B1B2D"/>
                </a:solidFill>
                <a:latin typeface="Times New Roman"/>
                <a:cs typeface="Times New Roman"/>
              </a:rPr>
              <a:t>11</a:t>
            </a:r>
            <a:r>
              <a:rPr sz="2800" spc="-1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(Phiên</a:t>
            </a:r>
            <a:r>
              <a:rPr sz="2800" spc="-1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bản</a:t>
            </a:r>
            <a:r>
              <a:rPr sz="2800" spc="-1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hỗ trợ dài</a:t>
            </a:r>
            <a:r>
              <a:rPr sz="2800" spc="5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hạn)</a:t>
            </a:r>
            <a:endParaRPr sz="2800" dirty="0">
              <a:latin typeface="Times New Roman"/>
              <a:cs typeface="Times New Roman"/>
            </a:endParaRPr>
          </a:p>
          <a:p>
            <a:pPr marL="469900" marR="434340" indent="-457200">
              <a:lnSpc>
                <a:spcPct val="100000"/>
              </a:lnSpc>
              <a:buFont typeface="Microsoft Sans Serif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Java</a:t>
            </a:r>
            <a:r>
              <a:rPr sz="2800" spc="-1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SE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B1B2D"/>
                </a:solidFill>
                <a:latin typeface="Times New Roman"/>
                <a:cs typeface="Times New Roman"/>
              </a:rPr>
              <a:t>12</a:t>
            </a:r>
            <a:r>
              <a:rPr sz="2800" dirty="0">
                <a:solidFill>
                  <a:srgbClr val="1B1B2D"/>
                </a:solidFill>
                <a:latin typeface="Times New Roman"/>
                <a:cs typeface="Times New Roman"/>
              </a:rPr>
              <a:t> </a:t>
            </a:r>
            <a:r>
              <a:rPr sz="2800" spc="-5" dirty="0" smtClean="0">
                <a:solidFill>
                  <a:srgbClr val="1B1B2D"/>
                </a:solidFill>
                <a:latin typeface="Times New Roman"/>
                <a:cs typeface="Times New Roman"/>
              </a:rPr>
              <a:t>(</a:t>
            </a:r>
            <a:r>
              <a:rPr lang="en-US" sz="2800" spc="-5" dirty="0" smtClean="0">
                <a:solidFill>
                  <a:srgbClr val="1B1B2D"/>
                </a:solidFill>
                <a:latin typeface="Times New Roman"/>
                <a:cs typeface="Times New Roman"/>
              </a:rPr>
              <a:t>2018</a:t>
            </a:r>
            <a:r>
              <a:rPr sz="2800" spc="-5" dirty="0" smtClean="0">
                <a:solidFill>
                  <a:srgbClr val="1B1B2D"/>
                </a:solidFill>
                <a:latin typeface="Times New Roman"/>
                <a:cs typeface="Times New Roman"/>
              </a:rPr>
              <a:t>)</a:t>
            </a:r>
            <a:endParaRPr lang="en-US" sz="2800" spc="-5" dirty="0" smtClean="0">
              <a:solidFill>
                <a:srgbClr val="1B1B2D"/>
              </a:solidFill>
              <a:latin typeface="Times New Roman"/>
              <a:cs typeface="Times New Roman"/>
            </a:endParaRPr>
          </a:p>
          <a:p>
            <a:pPr marL="469900" marR="434340" indent="-457200">
              <a:buFont typeface="Microsoft Sans Serif"/>
              <a:buChar char="•"/>
              <a:tabLst>
                <a:tab pos="469265" algn="l"/>
                <a:tab pos="469900" algn="l"/>
              </a:tabLst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JDK 13 (Java SE 13), JDK 14 (Java SE 14), JDK 15 (Java SE 15), JDK 16 (Java SE 16), JDK 17 (Java SE 17):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57978" y="349072"/>
            <a:ext cx="23869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JDK</a:t>
            </a:r>
            <a:r>
              <a:rPr spc="-90" dirty="0"/>
              <a:t> </a:t>
            </a:r>
            <a:r>
              <a:rPr dirty="0"/>
              <a:t>Editions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922886" y="6595154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252525"/>
                </a:solidFill>
                <a:latin typeface="Microsoft Sans Serif"/>
                <a:cs typeface="Microsoft Sans Serif"/>
              </a:rPr>
              <a:t>9</a:t>
            </a:fld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4507" y="1251044"/>
            <a:ext cx="10734675" cy="458914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265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Java</a:t>
            </a:r>
            <a:r>
              <a:rPr sz="2800" b="1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Standard</a:t>
            </a:r>
            <a:r>
              <a:rPr sz="2800" b="1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Edition</a:t>
            </a:r>
            <a:r>
              <a:rPr sz="2800" b="1" spc="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(J2SE)</a:t>
            </a:r>
            <a:endParaRPr sz="2800">
              <a:latin typeface="Times New Roman"/>
              <a:cs typeface="Times New Roman"/>
            </a:endParaRPr>
          </a:p>
          <a:p>
            <a:pPr marL="698500" marR="5080" lvl="1" indent="-229235">
              <a:lnSpc>
                <a:spcPts val="3030"/>
              </a:lnSpc>
              <a:spcBef>
                <a:spcPts val="545"/>
              </a:spcBef>
              <a:buFont typeface="Microsoft Sans Serif"/>
              <a:buChar char="•"/>
              <a:tabLst>
                <a:tab pos="699135" algn="l"/>
              </a:tabLst>
            </a:pP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J2SE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có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thể được dùng để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phát triển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các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ứng dụng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hoặc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các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applet độc </a:t>
            </a:r>
            <a:r>
              <a:rPr sz="2800" spc="-68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lập phía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client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(client-side).</a:t>
            </a:r>
            <a:endParaRPr sz="2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10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Java</a:t>
            </a:r>
            <a:r>
              <a:rPr sz="2800" b="1" spc="-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Enterprise</a:t>
            </a:r>
            <a:r>
              <a:rPr sz="2800" b="1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36365C"/>
                </a:solidFill>
                <a:latin typeface="Times New Roman"/>
                <a:cs typeface="Times New Roman"/>
              </a:rPr>
              <a:t>Edition</a:t>
            </a:r>
            <a:r>
              <a:rPr sz="2800" b="1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(J2EE)</a:t>
            </a:r>
            <a:endParaRPr sz="2800">
              <a:latin typeface="Times New Roman"/>
              <a:cs typeface="Times New Roman"/>
            </a:endParaRPr>
          </a:p>
          <a:p>
            <a:pPr marL="698500" marR="20320" lvl="1" indent="-229235">
              <a:lnSpc>
                <a:spcPts val="3020"/>
              </a:lnSpc>
              <a:spcBef>
                <a:spcPts val="550"/>
              </a:spcBef>
              <a:buFont typeface="Microsoft Sans Serif"/>
              <a:buChar char="•"/>
              <a:tabLst>
                <a:tab pos="699135" algn="l"/>
              </a:tabLst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J2EE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có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thể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 được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dùng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để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 phát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triển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các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ứng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dụng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 phía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server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(server- </a:t>
            </a:r>
            <a:r>
              <a:rPr sz="2800" spc="-68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side)</a:t>
            </a:r>
            <a:r>
              <a:rPr sz="2800" spc="-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như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các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Java servlet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và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Java ServerPages.</a:t>
            </a:r>
            <a:endParaRPr sz="2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Java</a:t>
            </a:r>
            <a:r>
              <a:rPr sz="2800" b="1" spc="-15" dirty="0">
                <a:solidFill>
                  <a:srgbClr val="36365C"/>
                </a:solidFill>
                <a:latin typeface="Times New Roman"/>
                <a:cs typeface="Times New Roman"/>
              </a:rPr>
              <a:t> Micro </a:t>
            </a: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Edition</a:t>
            </a:r>
            <a:r>
              <a:rPr sz="2800" b="1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(J2ME).</a:t>
            </a:r>
            <a:endParaRPr sz="2800">
              <a:latin typeface="Times New Roman"/>
              <a:cs typeface="Times New Roman"/>
            </a:endParaRPr>
          </a:p>
          <a:p>
            <a:pPr marL="698500" marR="100330" lvl="1" indent="-229235">
              <a:lnSpc>
                <a:spcPts val="3020"/>
              </a:lnSpc>
              <a:spcBef>
                <a:spcPts val="550"/>
              </a:spcBef>
              <a:buFont typeface="Microsoft Sans Serif"/>
              <a:buChar char="•"/>
              <a:tabLst>
                <a:tab pos="699135" algn="l"/>
              </a:tabLst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J2ME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có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thể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được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sử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dụng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để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phát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triển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các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ứng</a:t>
            </a:r>
            <a:r>
              <a:rPr sz="2800" spc="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dụng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 cho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các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 thiết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bị </a:t>
            </a:r>
            <a:r>
              <a:rPr sz="2800" spc="-68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di động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như</a:t>
            </a:r>
            <a:r>
              <a:rPr sz="2800" spc="-2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ĐTDĐ.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Bài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giảng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sử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dụng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 J2SE</a:t>
            </a:r>
            <a:r>
              <a:rPr sz="2800" spc="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để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giới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thiệu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lập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trình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Java.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1523</Words>
  <Application>Microsoft Office PowerPoint</Application>
  <PresentationFormat>Widescreen</PresentationFormat>
  <Paragraphs>228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Calibri</vt:lpstr>
      <vt:lpstr>Microsoft Sans Serif</vt:lpstr>
      <vt:lpstr>Segoe UI</vt:lpstr>
      <vt:lpstr>Symbol</vt:lpstr>
      <vt:lpstr>Times New Roman</vt:lpstr>
      <vt:lpstr>Wingdings</vt:lpstr>
      <vt:lpstr>Office Theme</vt:lpstr>
      <vt:lpstr>PowerPoint Presentation</vt:lpstr>
      <vt:lpstr>Java là gì</vt:lpstr>
      <vt:lpstr>Java là gì ?</vt:lpstr>
      <vt:lpstr>Lịch sử</vt:lpstr>
      <vt:lpstr>Các đặc điểm của Java</vt:lpstr>
      <vt:lpstr>Các đặc trưng của Java</vt:lpstr>
      <vt:lpstr>Các đặc trưng của Java</vt:lpstr>
      <vt:lpstr>Các phiên bản JDK (Java Devenlopment Kit)</vt:lpstr>
      <vt:lpstr>JDK Editions</vt:lpstr>
      <vt:lpstr>Java IDE Tools</vt:lpstr>
      <vt:lpstr>Bắt đầu với lập trình Java</vt:lpstr>
      <vt:lpstr>Một chương trình Java đơn giản</vt:lpstr>
      <vt:lpstr>Tạo, biên dịch, chạy chương trình</vt:lpstr>
      <vt:lpstr>Biên dịch và chạy một chương trình</vt:lpstr>
      <vt:lpstr>Các thành phần của một chương trình Java</vt:lpstr>
      <vt:lpstr>Comments</vt:lpstr>
      <vt:lpstr>Package</vt:lpstr>
      <vt:lpstr>Reserved Words</vt:lpstr>
      <vt:lpstr>Modifiers (Từ bổ nghĩa)</vt:lpstr>
      <vt:lpstr>Statements</vt:lpstr>
      <vt:lpstr>Blocks</vt:lpstr>
      <vt:lpstr>Classes</vt:lpstr>
      <vt:lpstr>Methods</vt:lpstr>
      <vt:lpstr>Main Method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Đặng Thảo</dc:creator>
  <cp:lastModifiedBy>7390</cp:lastModifiedBy>
  <cp:revision>2</cp:revision>
  <dcterms:created xsi:type="dcterms:W3CDTF">2022-10-12T12:11:01Z</dcterms:created>
  <dcterms:modified xsi:type="dcterms:W3CDTF">2024-04-25T06:07:56Z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2021-06-09T00:00:00Z</vt:filetime>
  </property>
  <property fmtid="{D5CDD505-2E9C-101B-9397-08002B2CF9AE}" pid="3" name="Creator">
    <vt:lpwstr>Foxit Software Inc.</vt:lpwstr>
  </property>
  <property fmtid="{D5CDD505-2E9C-101B-9397-08002B2CF9AE}" pid="4" name="LastSaved">
    <vt:filetime>2022-10-12T00:00:00Z</vt:filetime>
  </property>
</Properties>
</file>