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70" r:id="rId4"/>
    <p:sldId id="263" r:id="rId5"/>
    <p:sldId id="264" r:id="rId6"/>
    <p:sldId id="297" r:id="rId7"/>
    <p:sldId id="296" r:id="rId8"/>
    <p:sldId id="266" r:id="rId9"/>
    <p:sldId id="268" r:id="rId10"/>
    <p:sldId id="269" r:id="rId11"/>
    <p:sldId id="271" r:id="rId12"/>
    <p:sldId id="274" r:id="rId13"/>
    <p:sldId id="275" r:id="rId14"/>
    <p:sldId id="276" r:id="rId15"/>
    <p:sldId id="272" r:id="rId16"/>
    <p:sldId id="277" r:id="rId17"/>
    <p:sldId id="278" r:id="rId18"/>
    <p:sldId id="279" r:id="rId19"/>
    <p:sldId id="280" r:id="rId20"/>
    <p:sldId id="281" r:id="rId21"/>
    <p:sldId id="285" r:id="rId22"/>
    <p:sldId id="282" r:id="rId23"/>
    <p:sldId id="283" r:id="rId24"/>
    <p:sldId id="284" r:id="rId25"/>
    <p:sldId id="287" r:id="rId26"/>
    <p:sldId id="288" r:id="rId27"/>
    <p:sldId id="289" r:id="rId28"/>
    <p:sldId id="290" r:id="rId29"/>
    <p:sldId id="291" r:id="rId30"/>
    <p:sldId id="292" r:id="rId31"/>
    <p:sldId id="293" r:id="rId32"/>
    <p:sldId id="294" r:id="rId33"/>
    <p:sldId id="295" r:id="rId34"/>
    <p:sldId id="262" r:id="rId35"/>
  </p:sldIdLst>
  <p:sldSz cx="12192000" cy="6858000"/>
  <p:notesSz cx="6858000" cy="9144000"/>
  <p:embeddedFontLst>
    <p:embeddedFont>
      <p:font typeface="Oi" panose="020B0604020202020204" charset="0"/>
      <p:regular r:id="rId37"/>
    </p:embeddedFont>
    <p:embeddedFont>
      <p:font typeface="Microsoft Sans Serif" panose="020B0604020202020204" pitchFamily="3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8" autoAdjust="0"/>
  </p:normalViewPr>
  <p:slideViewPr>
    <p:cSldViewPr snapToGrid="0">
      <p:cViewPr varScale="1">
        <p:scale>
          <a:sx n="60" d="100"/>
          <a:sy n="60" d="100"/>
        </p:scale>
        <p:origin x="98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541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8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607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04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3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63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480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859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22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87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714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655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186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112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621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99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461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763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07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36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525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276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518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788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17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132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26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96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5169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60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865414" y="2857500"/>
            <a:ext cx="5269852" cy="92333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vi-VN" sz="6000" b="0" i="0" u="none" strike="noStrike" cap="none" smtClean="0">
                <a:solidFill>
                  <a:srgbClr val="154A8D"/>
                </a:solidFill>
                <a:latin typeface="Arial"/>
                <a:ea typeface="Arial"/>
                <a:cs typeface="Arial"/>
                <a:sym typeface="Arial"/>
              </a:rPr>
              <a:t>Kiểu dữ liệu</a:t>
            </a:r>
            <a:endParaRPr sz="6000" b="0" i="0" u="none" strike="noStrike" cap="none" dirty="0">
              <a:solidFill>
                <a:srgbClr val="154A8D"/>
              </a:solidFill>
              <a:latin typeface="Arial"/>
              <a:ea typeface="Arial"/>
              <a:cs typeface="Arial"/>
              <a:sym typeface="Arial"/>
            </a:endParaRP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3436521" cy="640843"/>
          </a:xfrm>
        </p:spPr>
        <p:txBody>
          <a:bodyPr>
            <a:normAutofit fontScale="90000"/>
          </a:bodyPr>
          <a:lstStyle/>
          <a:p>
            <a:r>
              <a:rPr lang="en-US" sz="3200" b="1" dirty="0" smtClean="0">
                <a:latin typeface="Times New Roman" panose="02020603050405020304" pitchFamily="18" charset="0"/>
                <a:cs typeface="Times New Roman" panose="02020603050405020304" pitchFamily="18" charset="0"/>
              </a:rPr>
              <a:t>Code </a:t>
            </a:r>
            <a:r>
              <a:rPr lang="en-US" sz="3200" b="1" dirty="0" err="1" smtClean="0">
                <a:latin typeface="Times New Roman" panose="02020603050405020304" pitchFamily="18" charset="0"/>
                <a:cs typeface="Times New Roman" panose="02020603050405020304" pitchFamily="18" charset="0"/>
              </a:rPr>
              <a:t>ví</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dụ</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về</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Hằng</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8" y="3282043"/>
            <a:ext cx="9906002" cy="3265713"/>
          </a:xfrm>
        </p:spPr>
        <p:txBody>
          <a:bodyPr>
            <a:normAutofit fontScale="92500"/>
          </a:bodyPr>
          <a:lstStyle/>
          <a:p>
            <a:r>
              <a:rPr lang="vi-VN" dirty="0">
                <a:latin typeface="Times New Roman" panose="02020603050405020304" pitchFamily="18" charset="0"/>
                <a:cs typeface="Times New Roman" panose="02020603050405020304" pitchFamily="18" charset="0"/>
              </a:rPr>
              <a:t>Trong ví dụ này, SO_NGUYEN_HANG là một hằng số kiểu số nguyên được khai báo bằng từ khóa final.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Sau </a:t>
            </a:r>
            <a:r>
              <a:rPr lang="vi-VN" dirty="0">
                <a:latin typeface="Times New Roman" panose="02020603050405020304" pitchFamily="18" charset="0"/>
                <a:cs typeface="Times New Roman" panose="02020603050405020304" pitchFamily="18" charset="0"/>
              </a:rPr>
              <a:t>khi gán giá trị một lần, giá trị của hằng số không thể thay đổi. Nếu bạn cố gắng thay đổi giá trị của một hằng số, compiler sẽ báo lỗi</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Việc sử dụng hằng số có thể giúp làm cho mã nguồn của bạn trở nên rõ ràng và dễ bảo trì, đặc biệt là khi bạn muốn đảm bảo rằng giá trị của một biến không thay đổi trong suốt vòng đời của chương trình.</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4274721" y="1178469"/>
            <a:ext cx="5905804" cy="1974951"/>
          </a:xfrm>
          <a:prstGeom prst="rect">
            <a:avLst/>
          </a:prstGeom>
        </p:spPr>
      </p:pic>
    </p:spTree>
    <p:extLst>
      <p:ext uri="{BB962C8B-B14F-4D97-AF65-F5344CB8AC3E}">
        <p14:creationId xmlns:p14="http://schemas.microsoft.com/office/powerpoint/2010/main" val="380918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2) </a:t>
            </a:r>
            <a:r>
              <a:rPr lang="en-US" sz="3200" b="1" dirty="0" err="1" smtClean="0">
                <a:latin typeface="Times New Roman" panose="02020603050405020304" pitchFamily="18" charset="0"/>
                <a:cs typeface="Times New Roman" panose="02020603050405020304" pitchFamily="18" charset="0"/>
              </a:rPr>
              <a:t>Các</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liệu</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en-US" dirty="0" smtClean="0">
                <a:latin typeface="Times New Roman" panose="02020603050405020304" pitchFamily="18" charset="0"/>
                <a:cs typeface="Times New Roman" panose="02020603050405020304" pitchFamily="18" charset="0"/>
              </a:rPr>
              <a:t>Bit</a:t>
            </a:r>
          </a:p>
          <a:p>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kiểu dữ liệu nguyên thủy</a:t>
            </a:r>
          </a:p>
          <a:p>
            <a:r>
              <a:rPr lang="en-US" dirty="0" err="1" smtClean="0">
                <a:latin typeface="Times New Roman" panose="02020603050405020304" pitchFamily="18" charset="0"/>
                <a:cs typeface="Times New Roman" panose="02020603050405020304" pitchFamily="18" charset="0"/>
              </a:rPr>
              <a:t>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Java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51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2.1) Bit</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vi-VN" dirty="0">
                <a:latin typeface="Times New Roman" panose="02020603050405020304" pitchFamily="18" charset="0"/>
                <a:cs typeface="Times New Roman" panose="02020603050405020304" pitchFamily="18" charset="0"/>
              </a:rPr>
              <a:t>Một bit (binary digit) là đơn vị thông tin nhỏ nhất trong hệ thống đếm nhị phân (binary).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Một </a:t>
            </a:r>
            <a:r>
              <a:rPr lang="vi-VN" dirty="0">
                <a:latin typeface="Times New Roman" panose="02020603050405020304" pitchFamily="18" charset="0"/>
                <a:cs typeface="Times New Roman" panose="02020603050405020304" pitchFamily="18" charset="0"/>
              </a:rPr>
              <a:t>bit có thể có giá trị là 0 hoặc 1, đại diện cho trạng thái tắt hoặc bật.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Tên </a:t>
            </a:r>
            <a:r>
              <a:rPr lang="vi-VN" dirty="0">
                <a:latin typeface="Times New Roman" panose="02020603050405020304" pitchFamily="18" charset="0"/>
                <a:cs typeface="Times New Roman" panose="02020603050405020304" pitchFamily="18" charset="0"/>
              </a:rPr>
              <a:t>"bit" là viết tắt của "binary digit" và là cơ sở của hệ thống đếm nhị phân, mà là cơ sở 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9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bit </a:t>
            </a:r>
            <a:r>
              <a:rPr lang="en-US" sz="3200" b="1" dirty="0" err="1">
                <a:latin typeface="Times New Roman" panose="02020603050405020304" pitchFamily="18" charset="0"/>
                <a:cs typeface="Times New Roman" panose="02020603050405020304" pitchFamily="18" charset="0"/>
              </a:rPr>
              <a:t>có</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diễn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vi-VN" dirty="0">
                <a:latin typeface="Times New Roman" panose="02020603050405020304" pitchFamily="18" charset="0"/>
                <a:cs typeface="Times New Roman" panose="02020603050405020304" pitchFamily="18" charset="0"/>
              </a:rPr>
              <a:t>Cách mà bit biểu diễn giá trị của kiểu dữ liệu dựa trên cơ bản của hệ thống đếm nhị phân.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hệ thống này, mỗi bit có thể đại diện cho một trạng thái tắt hoặc bật, ứng với giá trị 0 hoặc 1.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Bằng </a:t>
            </a:r>
            <a:r>
              <a:rPr lang="vi-VN" dirty="0">
                <a:latin typeface="Times New Roman" panose="02020603050405020304" pitchFamily="18" charset="0"/>
                <a:cs typeface="Times New Roman" panose="02020603050405020304" pitchFamily="18" charset="0"/>
              </a:rPr>
              <a:t>cách kết hợp nhiều bit lại với nhau, chúng ta có thể biểu diễn các giá trị số học, ký tự, hoặc bất kỳ thông tin nào khác.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41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sao</a:t>
            </a:r>
            <a:r>
              <a:rPr lang="en-US" sz="3200" b="1" dirty="0">
                <a:latin typeface="Times New Roman" panose="02020603050405020304" pitchFamily="18" charset="0"/>
                <a:cs typeface="Times New Roman" panose="02020603050405020304" pitchFamily="18" charset="0"/>
              </a:rPr>
              <a:t> bit </a:t>
            </a:r>
            <a:r>
              <a:rPr lang="en-US" sz="3200" b="1" dirty="0" err="1">
                <a:latin typeface="Times New Roman" panose="02020603050405020304" pitchFamily="18" charset="0"/>
                <a:cs typeface="Times New Roman" panose="02020603050405020304" pitchFamily="18" charset="0"/>
              </a:rPr>
              <a:t>có</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diễn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trị</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en-US" sz="3200" b="1"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4"/>
            <a:ext cx="10523483" cy="4526189"/>
          </a:xfrm>
        </p:spPr>
        <p:txBody>
          <a:bodyPr>
            <a:normAutofit/>
          </a:bodyPr>
          <a:lstStyle/>
          <a:p>
            <a:r>
              <a:rPr lang="vi-VN" dirty="0">
                <a:latin typeface="Times New Roman" panose="02020603050405020304" pitchFamily="18" charset="0"/>
                <a:cs typeface="Times New Roman" panose="02020603050405020304" pitchFamily="18" charset="0"/>
              </a:rPr>
              <a:t>Ví dụ, với 3 bit, chúng ta có 2^3 = 8 giá trị khác nhau (từ 0 đến 7) được </a:t>
            </a:r>
            <a:r>
              <a:rPr lang="vi-VN" dirty="0" smtClean="0">
                <a:latin typeface="Times New Roman" panose="02020603050405020304" pitchFamily="18" charset="0"/>
                <a:cs typeface="Times New Roman" panose="02020603050405020304" pitchFamily="18" charset="0"/>
              </a:rPr>
              <a:t>biểu </a:t>
            </a:r>
            <a:r>
              <a:rPr lang="vi-VN" dirty="0">
                <a:latin typeface="Times New Roman" panose="02020603050405020304" pitchFamily="18" charset="0"/>
                <a:cs typeface="Times New Roman" panose="02020603050405020304" pitchFamily="18" charset="0"/>
              </a:rPr>
              <a:t>diễn như sau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000 (</a:t>
            </a:r>
            <a:r>
              <a:rPr lang="en-US" dirty="0" smtClean="0">
                <a:latin typeface="Times New Roman" panose="02020603050405020304" pitchFamily="18" charset="0"/>
                <a:cs typeface="Times New Roman" panose="02020603050405020304" pitchFamily="18" charset="0"/>
              </a:rPr>
              <a:t>0), 001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 , 010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2), 011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3), 100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4), 101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5), 110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6), 111 </a:t>
            </a:r>
            <a:r>
              <a:rPr lang="en-US" dirty="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Ở mức đơn giản, một bit có thể biểu diễn trạng thái "mở" hoặc "đóng", nhưng khi chúng ta kết hợp nhiều bit lại với nhau, chúng ta có thể biểu diễn một loạt các giá trị, từ 0 đến 2^n - 1, với n là số lượng bit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Ví dụ, để biểu diễn một số nguyên từ 0 đến 15, chúng ta cần 4 bit (2^4 = 16), và giá trị của mỗi số nguyên sẽ được biểu diễn dưới dạng một dãy 4 bit.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24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2.2)</a:t>
            </a:r>
            <a:r>
              <a:rPr lang="en-US" sz="3200" b="1" dirty="0" err="1" smtClean="0">
                <a:latin typeface="Times New Roman" panose="02020603050405020304" pitchFamily="18" charset="0"/>
                <a:cs typeface="Times New Roman" panose="02020603050405020304" pitchFamily="18" charset="0"/>
              </a:rPr>
              <a:t>Các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kiểu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dữ</a:t>
            </a:r>
            <a:r>
              <a:rPr lang="en-US" sz="3200" b="1" dirty="0" smtClean="0">
                <a:latin typeface="Times New Roman" panose="02020603050405020304" pitchFamily="18" charset="0"/>
                <a:cs typeface="Times New Roman" panose="02020603050405020304" pitchFamily="18" charset="0"/>
              </a:rPr>
              <a:t> lieu </a:t>
            </a:r>
            <a:r>
              <a:rPr lang="en-US" sz="3200" b="1" dirty="0" err="1" smtClean="0">
                <a:latin typeface="Times New Roman" panose="02020603050405020304" pitchFamily="18" charset="0"/>
                <a:cs typeface="Times New Roman" panose="02020603050405020304" pitchFamily="18" charset="0"/>
              </a:rPr>
              <a:t>nguyên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thủy</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825625"/>
            <a:ext cx="4729844" cy="3744858"/>
          </a:xfrm>
        </p:spPr>
        <p:txBody>
          <a:bodyPr/>
          <a:lstStyle/>
          <a:p>
            <a:pPr marL="114300" indent="0">
              <a:buNone/>
            </a:pPr>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a:t>
            </a:r>
          </a:p>
          <a:p>
            <a:pPr marL="571500" lvl="1" indent="0">
              <a:buNone/>
            </a:pPr>
            <a:r>
              <a:rPr lang="en-US" b="1" dirty="0">
                <a:latin typeface="Times New Roman" panose="02020603050405020304" pitchFamily="18" charset="0"/>
                <a:cs typeface="Times New Roman" panose="02020603050405020304" pitchFamily="18" charset="0"/>
              </a:rPr>
              <a:t>byte</a:t>
            </a:r>
            <a:r>
              <a:rPr lang="en-US" dirty="0">
                <a:latin typeface="Times New Roman" panose="02020603050405020304" pitchFamily="18" charset="0"/>
                <a:cs typeface="Times New Roman" panose="02020603050405020304" pitchFamily="18" charset="0"/>
              </a:rPr>
              <a:t>: 8-bit,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-128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127.</a:t>
            </a:r>
          </a:p>
          <a:p>
            <a:pPr marL="571500" lvl="1" indent="0">
              <a:buNone/>
            </a:pPr>
            <a:r>
              <a:rPr lang="en-US" b="1" dirty="0">
                <a:latin typeface="Times New Roman" panose="02020603050405020304" pitchFamily="18" charset="0"/>
                <a:cs typeface="Times New Roman" panose="02020603050405020304" pitchFamily="18" charset="0"/>
              </a:rPr>
              <a:t>short</a:t>
            </a:r>
            <a:r>
              <a:rPr lang="en-US" dirty="0">
                <a:latin typeface="Times New Roman" panose="02020603050405020304" pitchFamily="18" charset="0"/>
                <a:cs typeface="Times New Roman" panose="02020603050405020304" pitchFamily="18" charset="0"/>
              </a:rPr>
              <a:t>: 16-bit,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-32,768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32,767.</a:t>
            </a:r>
          </a:p>
          <a:p>
            <a:pPr marL="571500" lvl="1" indent="0">
              <a:buNone/>
            </a:pPr>
            <a:r>
              <a:rPr lang="en-US" b="1"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32-bit,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-2^31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2^31 - 1.</a:t>
            </a:r>
          </a:p>
          <a:p>
            <a:pPr marL="571500" lvl="1" indent="0">
              <a:buNone/>
            </a:pPr>
            <a:r>
              <a:rPr lang="en-US" b="1" dirty="0">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 64-bit,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-2^63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2^63 - 1.</a:t>
            </a:r>
          </a:p>
        </p:txBody>
      </p:sp>
      <p:pic>
        <p:nvPicPr>
          <p:cNvPr id="2" name="Picture 1"/>
          <p:cNvPicPr>
            <a:picLocks noChangeAspect="1"/>
          </p:cNvPicPr>
          <p:nvPr/>
        </p:nvPicPr>
        <p:blipFill>
          <a:blip r:embed="rId5"/>
          <a:stretch>
            <a:fillRect/>
          </a:stretch>
        </p:blipFill>
        <p:spPr>
          <a:xfrm>
            <a:off x="5867400" y="1955765"/>
            <a:ext cx="5033277" cy="3484577"/>
          </a:xfrm>
          <a:prstGeom prst="rect">
            <a:avLst/>
          </a:prstGeom>
        </p:spPr>
      </p:pic>
    </p:spTree>
    <p:extLst>
      <p:ext uri="{BB962C8B-B14F-4D97-AF65-F5344CB8AC3E}">
        <p14:creationId xmlns:p14="http://schemas.microsoft.com/office/powerpoint/2010/main" val="197807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2.2)</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liệu</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nguyên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thủy</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smtClean="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float</a:t>
            </a:r>
            <a:r>
              <a:rPr lang="vi-VN" dirty="0">
                <a:latin typeface="Times New Roman" panose="02020603050405020304" pitchFamily="18" charset="0"/>
                <a:cs typeface="Times New Roman" panose="02020603050405020304" pitchFamily="18" charset="0"/>
              </a:rPr>
              <a:t>: 32-bit, có thể lưu trữ giá trị số thực với độ chính xác tương đối.</a:t>
            </a:r>
          </a:p>
          <a:p>
            <a:r>
              <a:rPr lang="vi-VN" b="1" dirty="0">
                <a:latin typeface="Times New Roman" panose="02020603050405020304" pitchFamily="18" charset="0"/>
                <a:cs typeface="Times New Roman" panose="02020603050405020304" pitchFamily="18" charset="0"/>
              </a:rPr>
              <a:t>double</a:t>
            </a:r>
            <a:r>
              <a:rPr lang="vi-VN" dirty="0">
                <a:latin typeface="Times New Roman" panose="02020603050405020304" pitchFamily="18" charset="0"/>
                <a:cs typeface="Times New Roman" panose="02020603050405020304" pitchFamily="18" charset="0"/>
              </a:rPr>
              <a:t>: 64-bit, có độ chính xác cao hơn so với float.</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3420283" y="3516313"/>
            <a:ext cx="4927473" cy="2648209"/>
          </a:xfrm>
          <a:prstGeom prst="rect">
            <a:avLst/>
          </a:prstGeom>
        </p:spPr>
      </p:pic>
    </p:spTree>
    <p:extLst>
      <p:ext uri="{BB962C8B-B14F-4D97-AF65-F5344CB8AC3E}">
        <p14:creationId xmlns:p14="http://schemas.microsoft.com/office/powerpoint/2010/main" val="93282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2.2)</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nguyên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thủy</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smtClean="0">
                <a:latin typeface="Times New Roman" panose="02020603050405020304" pitchFamily="18" charset="0"/>
                <a:cs typeface="Times New Roman" panose="02020603050405020304" pitchFamily="18" charset="0"/>
              </a:rPr>
              <a:t>:</a:t>
            </a:r>
          </a:p>
          <a:p>
            <a:r>
              <a:rPr lang="vi-VN" b="1" dirty="0">
                <a:latin typeface="Times New Roman" panose="02020603050405020304" pitchFamily="18" charset="0"/>
                <a:cs typeface="Times New Roman" panose="02020603050405020304" pitchFamily="18" charset="0"/>
              </a:rPr>
              <a:t>char</a:t>
            </a:r>
            <a:r>
              <a:rPr lang="vi-VN" dirty="0">
                <a:latin typeface="Times New Roman" panose="02020603050405020304" pitchFamily="18" charset="0"/>
                <a:cs typeface="Times New Roman" panose="02020603050405020304" pitchFamily="18" charset="0"/>
              </a:rPr>
              <a:t>: 16-bit, lưu trữ một ký tự Unicode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Kiểu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boolean</a:t>
            </a:r>
            <a:r>
              <a:rPr lang="en-US" b="1"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true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false</a:t>
            </a:r>
            <a:r>
              <a:rPr lang="en-US" b="1"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5"/>
          <a:stretch>
            <a:fillRect/>
          </a:stretch>
        </p:blipFill>
        <p:spPr>
          <a:xfrm>
            <a:off x="4321084" y="2984477"/>
            <a:ext cx="5491182" cy="1375252"/>
          </a:xfrm>
          <a:prstGeom prst="rect">
            <a:avLst/>
          </a:prstGeom>
        </p:spPr>
      </p:pic>
      <p:pic>
        <p:nvPicPr>
          <p:cNvPr id="5" name="Picture 4"/>
          <p:cNvPicPr>
            <a:picLocks noChangeAspect="1"/>
          </p:cNvPicPr>
          <p:nvPr/>
        </p:nvPicPr>
        <p:blipFill>
          <a:blip r:embed="rId6"/>
          <a:stretch>
            <a:fillRect/>
          </a:stretch>
        </p:blipFill>
        <p:spPr>
          <a:xfrm>
            <a:off x="4321084" y="5507506"/>
            <a:ext cx="4969873" cy="1221829"/>
          </a:xfrm>
          <a:prstGeom prst="rect">
            <a:avLst/>
          </a:prstGeom>
        </p:spPr>
      </p:pic>
    </p:spTree>
    <p:extLst>
      <p:ext uri="{BB962C8B-B14F-4D97-AF65-F5344CB8AC3E}">
        <p14:creationId xmlns:p14="http://schemas.microsoft.com/office/powerpoint/2010/main" val="11502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3) </a:t>
            </a:r>
            <a:r>
              <a:rPr lang="en-US" sz="3200" b="1" dirty="0" err="1" smtClean="0">
                <a:latin typeface="Times New Roman" panose="02020603050405020304" pitchFamily="18" charset="0"/>
                <a:cs typeface="Times New Roman" panose="02020603050405020304" pitchFamily="18" charset="0"/>
              </a:rPr>
              <a:t>Toán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tử</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1422454"/>
          </a:xfrm>
        </p:spPr>
        <p:txBody>
          <a:bodyPr>
            <a:normAutofit/>
          </a:bodyPr>
          <a:lstStyle/>
          <a:p>
            <a:r>
              <a:rPr lang="vi-VN" dirty="0">
                <a:latin typeface="Times New Roman" panose="02020603050405020304" pitchFamily="18" charset="0"/>
                <a:cs typeface="Times New Roman" panose="02020603050405020304" pitchFamily="18" charset="0"/>
              </a:rPr>
              <a:t>Java hỗ trợ một loạt các toán tử để thực hiện các phép toán khác nhau trên biến và giá trị. Dưới đây là một số toán tử phổ biến trong Java và ví dụ minh họa</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876300" y="3147038"/>
            <a:ext cx="3592033" cy="273256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gán</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so </a:t>
            </a:r>
            <a:r>
              <a:rPr lang="en-US" dirty="0" err="1" smtClean="0">
                <a:latin typeface="Times New Roman" panose="02020603050405020304" pitchFamily="18" charset="0"/>
                <a:cs typeface="Times New Roman" panose="02020603050405020304" pitchFamily="18" charset="0"/>
              </a:rPr>
              <a:t>sánh</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logic</a:t>
            </a: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35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3.1) </a:t>
            </a:r>
            <a:r>
              <a:rPr lang="en-US" sz="3200" b="1" dirty="0" err="1" smtClean="0">
                <a:latin typeface="Times New Roman" panose="02020603050405020304" pitchFamily="18" charset="0"/>
                <a:cs typeface="Times New Roman" panose="02020603050405020304" pitchFamily="18" charset="0"/>
              </a:rPr>
              <a:t>Toán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tử</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số</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học</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6636489" cy="2161403"/>
          </a:xfrm>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5"/>
          <a:stretch>
            <a:fillRect/>
          </a:stretch>
        </p:blipFill>
        <p:spPr>
          <a:xfrm>
            <a:off x="1761125" y="3987028"/>
            <a:ext cx="5825657" cy="2359235"/>
          </a:xfrm>
          <a:prstGeom prst="rect">
            <a:avLst/>
          </a:prstGeom>
        </p:spPr>
      </p:pic>
    </p:spTree>
    <p:extLst>
      <p:ext uri="{BB962C8B-B14F-4D97-AF65-F5344CB8AC3E}">
        <p14:creationId xmlns:p14="http://schemas.microsoft.com/office/powerpoint/2010/main" val="377512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err="1" smtClean="0">
                <a:latin typeface="Times New Roman" panose="02020603050405020304" pitchFamily="18" charset="0"/>
                <a:cs typeface="Times New Roman" panose="02020603050405020304" pitchFamily="18" charset="0"/>
              </a:rPr>
              <a:t>Nội</a:t>
            </a:r>
            <a:r>
              <a:rPr lang="en-US" sz="3200" b="1" dirty="0" smtClean="0">
                <a:latin typeface="Times New Roman" panose="02020603050405020304" pitchFamily="18" charset="0"/>
                <a:cs typeface="Times New Roman" panose="02020603050405020304" pitchFamily="18" charset="0"/>
              </a:rPr>
              <a:t> dung </a:t>
            </a:r>
            <a:r>
              <a:rPr lang="en-US" sz="3200" b="1" dirty="0" err="1" smtClean="0">
                <a:latin typeface="Times New Roman" panose="02020603050405020304" pitchFamily="18" charset="0"/>
                <a:cs typeface="Times New Roman" panose="02020603050405020304" pitchFamily="18" charset="0"/>
              </a:rPr>
              <a:t>bài</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học</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3882657" cy="3416226"/>
          </a:xfrm>
        </p:spPr>
        <p:txBody>
          <a:bodyPr/>
          <a:lstStyle/>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hằng</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Java</a:t>
            </a: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Biểu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Java</a:t>
            </a:r>
          </a:p>
          <a:p>
            <a:pPr marL="628650" indent="-514350">
              <a:buFont typeface="+mj-lt"/>
              <a:buAutoNum type="arabicPeriod"/>
            </a:pPr>
            <a:r>
              <a:rPr lang="en-US" dirty="0" smtClean="0">
                <a:latin typeface="Times New Roman" panose="02020603050405020304" pitchFamily="18" charset="0"/>
                <a:cs typeface="Times New Roman" panose="02020603050405020304" pitchFamily="18" charset="0"/>
              </a:rPr>
              <a:t>Case Studies</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3.2</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tử</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gán</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825625"/>
            <a:ext cx="6615224" cy="914908"/>
          </a:xfrm>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trái</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2515138" y="2971859"/>
            <a:ext cx="5855813" cy="1452389"/>
          </a:xfrm>
          <a:prstGeom prst="rect">
            <a:avLst/>
          </a:prstGeom>
        </p:spPr>
      </p:pic>
    </p:spTree>
    <p:extLst>
      <p:ext uri="{BB962C8B-B14F-4D97-AF65-F5344CB8AC3E}">
        <p14:creationId xmlns:p14="http://schemas.microsoft.com/office/powerpoint/2010/main" val="225757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3.2)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gán</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825625"/>
            <a:ext cx="3340396" cy="686308"/>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object 3"/>
          <p:cNvGraphicFramePr>
            <a:graphicFrameLocks noGrp="1"/>
          </p:cNvGraphicFramePr>
          <p:nvPr>
            <p:extLst>
              <p:ext uri="{D42A27DB-BD31-4B8C-83A1-F6EECF244321}">
                <p14:modId xmlns:p14="http://schemas.microsoft.com/office/powerpoint/2010/main" val="1570633520"/>
              </p:ext>
            </p:extLst>
          </p:nvPr>
        </p:nvGraphicFramePr>
        <p:xfrm>
          <a:off x="3069772" y="2536540"/>
          <a:ext cx="4840852" cy="3916810"/>
        </p:xfrm>
        <a:graphic>
          <a:graphicData uri="http://schemas.openxmlformats.org/drawingml/2006/table">
            <a:tbl>
              <a:tblPr firstRow="1" bandRow="1">
                <a:tableStyleId>{2D5ABB26-0587-4C30-8999-92F81FD0307C}</a:tableStyleId>
              </a:tblPr>
              <a:tblGrid>
                <a:gridCol w="1453716">
                  <a:extLst>
                    <a:ext uri="{9D8B030D-6E8A-4147-A177-3AD203B41FA5}">
                      <a16:colId xmlns:a16="http://schemas.microsoft.com/office/drawing/2014/main" val="20000"/>
                    </a:ext>
                  </a:extLst>
                </a:gridCol>
                <a:gridCol w="1645364">
                  <a:extLst>
                    <a:ext uri="{9D8B030D-6E8A-4147-A177-3AD203B41FA5}">
                      <a16:colId xmlns:a16="http://schemas.microsoft.com/office/drawing/2014/main" val="20001"/>
                    </a:ext>
                  </a:extLst>
                </a:gridCol>
                <a:gridCol w="1741772">
                  <a:extLst>
                    <a:ext uri="{9D8B030D-6E8A-4147-A177-3AD203B41FA5}">
                      <a16:colId xmlns:a16="http://schemas.microsoft.com/office/drawing/2014/main" val="20002"/>
                    </a:ext>
                  </a:extLst>
                </a:gridCol>
              </a:tblGrid>
              <a:tr h="751059">
                <a:tc>
                  <a:txBody>
                    <a:bodyPr/>
                    <a:lstStyle/>
                    <a:p>
                      <a:pPr marL="31750">
                        <a:lnSpc>
                          <a:spcPts val="3055"/>
                        </a:lnSpc>
                      </a:pPr>
                      <a:r>
                        <a:rPr sz="2800" i="1" spc="-5" dirty="0">
                          <a:solidFill>
                            <a:srgbClr val="36365C"/>
                          </a:solidFill>
                          <a:latin typeface="Times New Roman"/>
                          <a:cs typeface="Times New Roman"/>
                        </a:rPr>
                        <a:t>Operator</a:t>
                      </a:r>
                      <a:endParaRPr sz="2800" dirty="0">
                        <a:latin typeface="Times New Roman"/>
                        <a:cs typeface="Times New Roman"/>
                      </a:endParaRPr>
                    </a:p>
                  </a:txBody>
                  <a:tcPr marL="0" marR="0" marT="0" marB="0"/>
                </a:tc>
                <a:tc>
                  <a:txBody>
                    <a:bodyPr/>
                    <a:lstStyle/>
                    <a:p>
                      <a:pPr marL="224154">
                        <a:lnSpc>
                          <a:spcPts val="3055"/>
                        </a:lnSpc>
                      </a:pPr>
                      <a:r>
                        <a:rPr sz="2800" i="1" spc="-5" dirty="0">
                          <a:solidFill>
                            <a:srgbClr val="36365C"/>
                          </a:solidFill>
                          <a:latin typeface="Times New Roman"/>
                          <a:cs typeface="Times New Roman"/>
                        </a:rPr>
                        <a:t>Example</a:t>
                      </a:r>
                      <a:endParaRPr sz="2800" dirty="0">
                        <a:latin typeface="Times New Roman"/>
                        <a:cs typeface="Times New Roman"/>
                      </a:endParaRPr>
                    </a:p>
                  </a:txBody>
                  <a:tcPr marL="0" marR="0" marT="0" marB="0"/>
                </a:tc>
                <a:tc>
                  <a:txBody>
                    <a:bodyPr/>
                    <a:lstStyle/>
                    <a:p>
                      <a:pPr marL="321310">
                        <a:lnSpc>
                          <a:spcPts val="3055"/>
                        </a:lnSpc>
                      </a:pPr>
                      <a:r>
                        <a:rPr sz="2800" i="1" spc="-5" dirty="0">
                          <a:solidFill>
                            <a:srgbClr val="36365C"/>
                          </a:solidFill>
                          <a:latin typeface="Times New Roman"/>
                          <a:cs typeface="Times New Roman"/>
                        </a:rPr>
                        <a:t>Equivalent</a:t>
                      </a:r>
                      <a:endParaRPr sz="2800" dirty="0">
                        <a:latin typeface="Times New Roman"/>
                        <a:cs typeface="Times New Roman"/>
                      </a:endParaRPr>
                    </a:p>
                  </a:txBody>
                  <a:tcPr marL="0" marR="0" marT="0" marB="0"/>
                </a:tc>
                <a:extLst>
                  <a:ext uri="{0D108BD9-81ED-4DB2-BD59-A6C34878D82A}">
                    <a16:rowId xmlns:a16="http://schemas.microsoft.com/office/drawing/2014/main" val="10000"/>
                  </a:ext>
                </a:extLst>
              </a:tr>
              <a:tr h="487583">
                <a:tc>
                  <a:txBody>
                    <a:bodyPr/>
                    <a:lstStyle/>
                    <a:p>
                      <a:pPr marL="31750">
                        <a:lnSpc>
                          <a:spcPct val="100000"/>
                        </a:lnSpc>
                        <a:spcBef>
                          <a:spcPts val="665"/>
                        </a:spcBef>
                      </a:pPr>
                      <a:r>
                        <a:rPr sz="2800" spc="-10" dirty="0">
                          <a:solidFill>
                            <a:srgbClr val="36365C"/>
                          </a:solidFill>
                          <a:latin typeface="Times New Roman"/>
                          <a:cs typeface="Times New Roman"/>
                        </a:rPr>
                        <a:t>+=</a:t>
                      </a:r>
                      <a:endParaRPr sz="2800">
                        <a:latin typeface="Times New Roman"/>
                        <a:cs typeface="Times New Roman"/>
                      </a:endParaRPr>
                    </a:p>
                  </a:txBody>
                  <a:tcPr marL="0" marR="0" marT="84455" marB="0"/>
                </a:tc>
                <a:tc>
                  <a:txBody>
                    <a:bodyPr/>
                    <a:lstStyle/>
                    <a:p>
                      <a:pPr marL="224154">
                        <a:lnSpc>
                          <a:spcPct val="100000"/>
                        </a:lnSpc>
                        <a:spcBef>
                          <a:spcPts val="665"/>
                        </a:spcBef>
                      </a:pPr>
                      <a:r>
                        <a:rPr sz="2800" spc="-10" dirty="0">
                          <a:solidFill>
                            <a:srgbClr val="36365C"/>
                          </a:solidFill>
                          <a:latin typeface="Times New Roman"/>
                          <a:cs typeface="Times New Roman"/>
                        </a:rPr>
                        <a:t>i+=8</a:t>
                      </a:r>
                      <a:endParaRPr sz="2800">
                        <a:latin typeface="Times New Roman"/>
                        <a:cs typeface="Times New Roman"/>
                      </a:endParaRPr>
                    </a:p>
                  </a:txBody>
                  <a:tcPr marL="0" marR="0" marT="84455" marB="0"/>
                </a:tc>
                <a:tc>
                  <a:txBody>
                    <a:bodyPr/>
                    <a:lstStyle/>
                    <a:p>
                      <a:pPr marL="321310">
                        <a:lnSpc>
                          <a:spcPct val="100000"/>
                        </a:lnSpc>
                        <a:spcBef>
                          <a:spcPts val="665"/>
                        </a:spcBef>
                      </a:pPr>
                      <a:r>
                        <a:rPr sz="2800" spc="-5" dirty="0">
                          <a:solidFill>
                            <a:srgbClr val="36365C"/>
                          </a:solidFill>
                          <a:latin typeface="Times New Roman"/>
                          <a:cs typeface="Times New Roman"/>
                        </a:rPr>
                        <a:t>i</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30" dirty="0">
                          <a:solidFill>
                            <a:srgbClr val="36365C"/>
                          </a:solidFill>
                          <a:latin typeface="Times New Roman"/>
                          <a:cs typeface="Times New Roman"/>
                        </a:rPr>
                        <a:t> </a:t>
                      </a:r>
                      <a:r>
                        <a:rPr sz="2800" spc="-10" dirty="0">
                          <a:solidFill>
                            <a:srgbClr val="36365C"/>
                          </a:solidFill>
                          <a:latin typeface="Times New Roman"/>
                          <a:cs typeface="Times New Roman"/>
                        </a:rPr>
                        <a:t>i+8</a:t>
                      </a:r>
                      <a:endParaRPr sz="2800" dirty="0">
                        <a:latin typeface="Times New Roman"/>
                        <a:cs typeface="Times New Roman"/>
                      </a:endParaRPr>
                    </a:p>
                  </a:txBody>
                  <a:tcPr marL="0" marR="0" marT="84455" marB="0"/>
                </a:tc>
                <a:extLst>
                  <a:ext uri="{0D108BD9-81ED-4DB2-BD59-A6C34878D82A}">
                    <a16:rowId xmlns:a16="http://schemas.microsoft.com/office/drawing/2014/main" val="10001"/>
                  </a:ext>
                </a:extLst>
              </a:tr>
              <a:tr h="804528">
                <a:tc>
                  <a:txBody>
                    <a:bodyPr/>
                    <a:lstStyle/>
                    <a:p>
                      <a:pPr marL="31750">
                        <a:lnSpc>
                          <a:spcPct val="100000"/>
                        </a:lnSpc>
                        <a:spcBef>
                          <a:spcPts val="660"/>
                        </a:spcBef>
                      </a:pPr>
                      <a:r>
                        <a:rPr sz="2800" spc="-5" dirty="0">
                          <a:solidFill>
                            <a:srgbClr val="36365C"/>
                          </a:solidFill>
                          <a:latin typeface="Times New Roman"/>
                          <a:cs typeface="Times New Roman"/>
                        </a:rPr>
                        <a:t>-=</a:t>
                      </a:r>
                      <a:endParaRPr sz="2800">
                        <a:latin typeface="Times New Roman"/>
                        <a:cs typeface="Times New Roman"/>
                      </a:endParaRPr>
                    </a:p>
                  </a:txBody>
                  <a:tcPr marL="0" marR="0" marT="83820" marB="0"/>
                </a:tc>
                <a:tc>
                  <a:txBody>
                    <a:bodyPr/>
                    <a:lstStyle/>
                    <a:p>
                      <a:pPr marL="224154">
                        <a:lnSpc>
                          <a:spcPct val="100000"/>
                        </a:lnSpc>
                        <a:spcBef>
                          <a:spcPts val="660"/>
                        </a:spcBef>
                      </a:pPr>
                      <a:r>
                        <a:rPr sz="2800" spc="-5" dirty="0">
                          <a:solidFill>
                            <a:srgbClr val="36365C"/>
                          </a:solidFill>
                          <a:latin typeface="Times New Roman"/>
                          <a:cs typeface="Times New Roman"/>
                        </a:rPr>
                        <a:t>f-=8.0</a:t>
                      </a:r>
                      <a:endParaRPr sz="2800">
                        <a:latin typeface="Times New Roman"/>
                        <a:cs typeface="Times New Roman"/>
                      </a:endParaRPr>
                    </a:p>
                  </a:txBody>
                  <a:tcPr marL="0" marR="0" marT="83820" marB="0"/>
                </a:tc>
                <a:tc>
                  <a:txBody>
                    <a:bodyPr/>
                    <a:lstStyle/>
                    <a:p>
                      <a:pPr marL="321310">
                        <a:lnSpc>
                          <a:spcPct val="100000"/>
                        </a:lnSpc>
                        <a:spcBef>
                          <a:spcPts val="660"/>
                        </a:spcBef>
                      </a:pPr>
                      <a:r>
                        <a:rPr sz="2800" spc="-5" dirty="0">
                          <a:solidFill>
                            <a:srgbClr val="36365C"/>
                          </a:solidFill>
                          <a:latin typeface="Times New Roman"/>
                          <a:cs typeface="Times New Roman"/>
                        </a:rPr>
                        <a:t>f</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30" dirty="0">
                          <a:solidFill>
                            <a:srgbClr val="36365C"/>
                          </a:solidFill>
                          <a:latin typeface="Times New Roman"/>
                          <a:cs typeface="Times New Roman"/>
                        </a:rPr>
                        <a:t> </a:t>
                      </a:r>
                      <a:r>
                        <a:rPr sz="2800" dirty="0">
                          <a:solidFill>
                            <a:srgbClr val="36365C"/>
                          </a:solidFill>
                          <a:latin typeface="Times New Roman"/>
                          <a:cs typeface="Times New Roman"/>
                        </a:rPr>
                        <a:t>f-8.0</a:t>
                      </a:r>
                      <a:endParaRPr sz="2800">
                        <a:latin typeface="Times New Roman"/>
                        <a:cs typeface="Times New Roman"/>
                      </a:endParaRPr>
                    </a:p>
                  </a:txBody>
                  <a:tcPr marL="0" marR="0" marT="83820" marB="0"/>
                </a:tc>
                <a:extLst>
                  <a:ext uri="{0D108BD9-81ED-4DB2-BD59-A6C34878D82A}">
                    <a16:rowId xmlns:a16="http://schemas.microsoft.com/office/drawing/2014/main" val="10002"/>
                  </a:ext>
                </a:extLst>
              </a:tr>
              <a:tr h="487583">
                <a:tc>
                  <a:txBody>
                    <a:bodyPr/>
                    <a:lstStyle/>
                    <a:p>
                      <a:pPr marL="31750">
                        <a:lnSpc>
                          <a:spcPct val="100000"/>
                        </a:lnSpc>
                        <a:spcBef>
                          <a:spcPts val="665"/>
                        </a:spcBef>
                      </a:pPr>
                      <a:r>
                        <a:rPr sz="2800" dirty="0">
                          <a:solidFill>
                            <a:srgbClr val="36365C"/>
                          </a:solidFill>
                          <a:latin typeface="Times New Roman"/>
                          <a:cs typeface="Times New Roman"/>
                        </a:rPr>
                        <a:t>*=</a:t>
                      </a:r>
                      <a:endParaRPr sz="2800">
                        <a:latin typeface="Times New Roman"/>
                        <a:cs typeface="Times New Roman"/>
                      </a:endParaRPr>
                    </a:p>
                  </a:txBody>
                  <a:tcPr marL="0" marR="0" marT="84455" marB="0"/>
                </a:tc>
                <a:tc>
                  <a:txBody>
                    <a:bodyPr/>
                    <a:lstStyle/>
                    <a:p>
                      <a:pPr marL="224154">
                        <a:lnSpc>
                          <a:spcPct val="100000"/>
                        </a:lnSpc>
                        <a:spcBef>
                          <a:spcPts val="665"/>
                        </a:spcBef>
                      </a:pPr>
                      <a:r>
                        <a:rPr sz="2800" spc="-5" dirty="0">
                          <a:solidFill>
                            <a:srgbClr val="36365C"/>
                          </a:solidFill>
                          <a:latin typeface="Times New Roman"/>
                          <a:cs typeface="Times New Roman"/>
                        </a:rPr>
                        <a:t>i*=8</a:t>
                      </a:r>
                      <a:endParaRPr sz="2800">
                        <a:latin typeface="Times New Roman"/>
                        <a:cs typeface="Times New Roman"/>
                      </a:endParaRPr>
                    </a:p>
                  </a:txBody>
                  <a:tcPr marL="0" marR="0" marT="84455" marB="0"/>
                </a:tc>
                <a:tc>
                  <a:txBody>
                    <a:bodyPr/>
                    <a:lstStyle/>
                    <a:p>
                      <a:pPr marL="321310">
                        <a:lnSpc>
                          <a:spcPct val="100000"/>
                        </a:lnSpc>
                        <a:spcBef>
                          <a:spcPts val="665"/>
                        </a:spcBef>
                      </a:pPr>
                      <a:r>
                        <a:rPr sz="2800" spc="-5" dirty="0">
                          <a:solidFill>
                            <a:srgbClr val="36365C"/>
                          </a:solidFill>
                          <a:latin typeface="Times New Roman"/>
                          <a:cs typeface="Times New Roman"/>
                        </a:rPr>
                        <a:t>i</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35" dirty="0">
                          <a:solidFill>
                            <a:srgbClr val="36365C"/>
                          </a:solidFill>
                          <a:latin typeface="Times New Roman"/>
                          <a:cs typeface="Times New Roman"/>
                        </a:rPr>
                        <a:t> </a:t>
                      </a:r>
                      <a:r>
                        <a:rPr sz="2800" dirty="0">
                          <a:solidFill>
                            <a:srgbClr val="36365C"/>
                          </a:solidFill>
                          <a:latin typeface="Times New Roman"/>
                          <a:cs typeface="Times New Roman"/>
                        </a:rPr>
                        <a:t>i*8</a:t>
                      </a:r>
                      <a:endParaRPr sz="2800">
                        <a:latin typeface="Times New Roman"/>
                        <a:cs typeface="Times New Roman"/>
                      </a:endParaRPr>
                    </a:p>
                  </a:txBody>
                  <a:tcPr marL="0" marR="0" marT="84455" marB="0"/>
                </a:tc>
                <a:extLst>
                  <a:ext uri="{0D108BD9-81ED-4DB2-BD59-A6C34878D82A}">
                    <a16:rowId xmlns:a16="http://schemas.microsoft.com/office/drawing/2014/main" val="10003"/>
                  </a:ext>
                </a:extLst>
              </a:tr>
              <a:tr h="486977">
                <a:tc>
                  <a:txBody>
                    <a:bodyPr/>
                    <a:lstStyle/>
                    <a:p>
                      <a:pPr marL="31750">
                        <a:lnSpc>
                          <a:spcPct val="100000"/>
                        </a:lnSpc>
                        <a:spcBef>
                          <a:spcPts val="660"/>
                        </a:spcBef>
                      </a:pPr>
                      <a:r>
                        <a:rPr sz="2800" spc="-5" dirty="0">
                          <a:solidFill>
                            <a:srgbClr val="36365C"/>
                          </a:solidFill>
                          <a:latin typeface="Times New Roman"/>
                          <a:cs typeface="Times New Roman"/>
                        </a:rPr>
                        <a:t>/=</a:t>
                      </a:r>
                      <a:endParaRPr sz="2800">
                        <a:latin typeface="Times New Roman"/>
                        <a:cs typeface="Times New Roman"/>
                      </a:endParaRPr>
                    </a:p>
                  </a:txBody>
                  <a:tcPr marL="0" marR="0" marT="83820" marB="0"/>
                </a:tc>
                <a:tc>
                  <a:txBody>
                    <a:bodyPr/>
                    <a:lstStyle/>
                    <a:p>
                      <a:pPr marL="224154">
                        <a:lnSpc>
                          <a:spcPct val="100000"/>
                        </a:lnSpc>
                        <a:spcBef>
                          <a:spcPts val="660"/>
                        </a:spcBef>
                      </a:pPr>
                      <a:r>
                        <a:rPr sz="2800" spc="-5" dirty="0">
                          <a:solidFill>
                            <a:srgbClr val="36365C"/>
                          </a:solidFill>
                          <a:latin typeface="Times New Roman"/>
                          <a:cs typeface="Times New Roman"/>
                        </a:rPr>
                        <a:t>i/=8</a:t>
                      </a:r>
                      <a:endParaRPr sz="2800">
                        <a:latin typeface="Times New Roman"/>
                        <a:cs typeface="Times New Roman"/>
                      </a:endParaRPr>
                    </a:p>
                  </a:txBody>
                  <a:tcPr marL="0" marR="0" marT="83820" marB="0"/>
                </a:tc>
                <a:tc>
                  <a:txBody>
                    <a:bodyPr/>
                    <a:lstStyle/>
                    <a:p>
                      <a:pPr marL="321310">
                        <a:lnSpc>
                          <a:spcPct val="100000"/>
                        </a:lnSpc>
                        <a:spcBef>
                          <a:spcPts val="660"/>
                        </a:spcBef>
                      </a:pPr>
                      <a:r>
                        <a:rPr sz="2800" spc="-5" dirty="0">
                          <a:solidFill>
                            <a:srgbClr val="36365C"/>
                          </a:solidFill>
                          <a:latin typeface="Times New Roman"/>
                          <a:cs typeface="Times New Roman"/>
                        </a:rPr>
                        <a:t>i</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i/8</a:t>
                      </a:r>
                      <a:endParaRPr sz="2800">
                        <a:latin typeface="Times New Roman"/>
                        <a:cs typeface="Times New Roman"/>
                      </a:endParaRPr>
                    </a:p>
                  </a:txBody>
                  <a:tcPr marL="0" marR="0" marT="83820" marB="0"/>
                </a:tc>
                <a:extLst>
                  <a:ext uri="{0D108BD9-81ED-4DB2-BD59-A6C34878D82A}">
                    <a16:rowId xmlns:a16="http://schemas.microsoft.com/office/drawing/2014/main" val="10004"/>
                  </a:ext>
                </a:extLst>
              </a:tr>
              <a:tr h="791992">
                <a:tc>
                  <a:txBody>
                    <a:bodyPr/>
                    <a:lstStyle/>
                    <a:p>
                      <a:pPr marL="31750">
                        <a:lnSpc>
                          <a:spcPts val="3304"/>
                        </a:lnSpc>
                        <a:spcBef>
                          <a:spcPts val="665"/>
                        </a:spcBef>
                      </a:pPr>
                      <a:r>
                        <a:rPr sz="2800" spc="-10" dirty="0">
                          <a:solidFill>
                            <a:srgbClr val="36365C"/>
                          </a:solidFill>
                          <a:latin typeface="Times New Roman"/>
                          <a:cs typeface="Times New Roman"/>
                        </a:rPr>
                        <a:t>%=</a:t>
                      </a:r>
                      <a:endParaRPr sz="2800">
                        <a:latin typeface="Times New Roman"/>
                        <a:cs typeface="Times New Roman"/>
                      </a:endParaRPr>
                    </a:p>
                  </a:txBody>
                  <a:tcPr marL="0" marR="0" marT="84455" marB="0"/>
                </a:tc>
                <a:tc>
                  <a:txBody>
                    <a:bodyPr/>
                    <a:lstStyle/>
                    <a:p>
                      <a:pPr marL="224154">
                        <a:lnSpc>
                          <a:spcPts val="3304"/>
                        </a:lnSpc>
                        <a:spcBef>
                          <a:spcPts val="665"/>
                        </a:spcBef>
                      </a:pPr>
                      <a:r>
                        <a:rPr sz="2800" spc="-5" dirty="0">
                          <a:solidFill>
                            <a:srgbClr val="36365C"/>
                          </a:solidFill>
                          <a:latin typeface="Times New Roman"/>
                          <a:cs typeface="Times New Roman"/>
                        </a:rPr>
                        <a:t>i%=8</a:t>
                      </a:r>
                      <a:endParaRPr sz="2800">
                        <a:latin typeface="Times New Roman"/>
                        <a:cs typeface="Times New Roman"/>
                      </a:endParaRPr>
                    </a:p>
                  </a:txBody>
                  <a:tcPr marL="0" marR="0" marT="84455" marB="0"/>
                </a:tc>
                <a:tc>
                  <a:txBody>
                    <a:bodyPr/>
                    <a:lstStyle/>
                    <a:p>
                      <a:pPr marL="321310">
                        <a:lnSpc>
                          <a:spcPts val="3304"/>
                        </a:lnSpc>
                        <a:spcBef>
                          <a:spcPts val="665"/>
                        </a:spcBef>
                      </a:pPr>
                      <a:r>
                        <a:rPr sz="2800" spc="-5" dirty="0">
                          <a:solidFill>
                            <a:srgbClr val="36365C"/>
                          </a:solidFill>
                          <a:latin typeface="Times New Roman"/>
                          <a:cs typeface="Times New Roman"/>
                        </a:rPr>
                        <a:t>i</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40" dirty="0">
                          <a:solidFill>
                            <a:srgbClr val="36365C"/>
                          </a:solidFill>
                          <a:latin typeface="Times New Roman"/>
                          <a:cs typeface="Times New Roman"/>
                        </a:rPr>
                        <a:t> </a:t>
                      </a:r>
                      <a:r>
                        <a:rPr sz="2800" spc="-5" dirty="0">
                          <a:solidFill>
                            <a:srgbClr val="36365C"/>
                          </a:solidFill>
                          <a:latin typeface="Times New Roman"/>
                          <a:cs typeface="Times New Roman"/>
                        </a:rPr>
                        <a:t>i%8</a:t>
                      </a:r>
                      <a:endParaRPr sz="2800" dirty="0">
                        <a:latin typeface="Times New Roman"/>
                        <a:cs typeface="Times New Roman"/>
                      </a:endParaRPr>
                    </a:p>
                  </a:txBody>
                  <a:tcPr marL="0" marR="0" marT="84455"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37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3.3)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tử</a:t>
            </a:r>
            <a:r>
              <a:rPr lang="en-US" sz="3200" b="1" dirty="0">
                <a:latin typeface="Times New Roman" panose="02020603050405020304" pitchFamily="18" charset="0"/>
                <a:cs typeface="Times New Roman" panose="02020603050405020304" pitchFamily="18" charset="0"/>
              </a:rPr>
              <a:t> so </a:t>
            </a:r>
            <a:r>
              <a:rPr lang="en-US" sz="3200" b="1" dirty="0" err="1" smtClean="0">
                <a:latin typeface="Times New Roman" panose="02020603050405020304" pitchFamily="18" charset="0"/>
                <a:cs typeface="Times New Roman" panose="02020603050405020304" pitchFamily="18" charset="0"/>
              </a:rPr>
              <a:t>sánh</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4038191" cy="3394961"/>
          </a:xfrm>
        </p:spPr>
        <p:txBody>
          <a:bodyPr>
            <a:normAutofit fontScale="92500"/>
          </a:bodyPr>
          <a:lstStyle/>
          <a:p>
            <a:r>
              <a:rPr lang="vi-VN" dirty="0">
                <a:latin typeface="Times New Roman" panose="02020603050405020304" pitchFamily="18" charset="0"/>
                <a:cs typeface="Times New Roman" panose="02020603050405020304" pitchFamily="18" charset="0"/>
              </a:rPr>
              <a:t>==: So sánh bằng.</a:t>
            </a:r>
          </a:p>
          <a:p>
            <a:r>
              <a:rPr lang="vi-VN" dirty="0">
                <a:latin typeface="Times New Roman" panose="02020603050405020304" pitchFamily="18" charset="0"/>
                <a:cs typeface="Times New Roman" panose="02020603050405020304" pitchFamily="18" charset="0"/>
              </a:rPr>
              <a:t>!=: So sánh khác.</a:t>
            </a:r>
          </a:p>
          <a:p>
            <a:r>
              <a:rPr lang="vi-VN" dirty="0">
                <a:latin typeface="Times New Roman" panose="02020603050405020304" pitchFamily="18" charset="0"/>
                <a:cs typeface="Times New Roman" panose="02020603050405020304" pitchFamily="18" charset="0"/>
              </a:rPr>
              <a:t>&gt;: So sánh lớn hơn.</a:t>
            </a:r>
          </a:p>
          <a:p>
            <a:r>
              <a:rPr lang="vi-VN" dirty="0">
                <a:latin typeface="Times New Roman" panose="02020603050405020304" pitchFamily="18" charset="0"/>
                <a:cs typeface="Times New Roman" panose="02020603050405020304" pitchFamily="18" charset="0"/>
              </a:rPr>
              <a:t>&lt;: So sánh nhỏ hơn.</a:t>
            </a:r>
          </a:p>
          <a:p>
            <a:r>
              <a:rPr lang="vi-VN" dirty="0">
                <a:latin typeface="Times New Roman" panose="02020603050405020304" pitchFamily="18" charset="0"/>
                <a:cs typeface="Times New Roman" panose="02020603050405020304" pitchFamily="18" charset="0"/>
              </a:rPr>
              <a:t>&gt;=: Lớn hơn hoặc bằng.</a:t>
            </a:r>
          </a:p>
          <a:p>
            <a:r>
              <a:rPr lang="vi-VN" dirty="0">
                <a:latin typeface="Times New Roman" panose="02020603050405020304" pitchFamily="18" charset="0"/>
                <a:cs typeface="Times New Roman" panose="02020603050405020304" pitchFamily="18" charset="0"/>
              </a:rPr>
              <a:t>&lt;=: Nhỏ hơn hoặc bằng.</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4876390" y="1825625"/>
            <a:ext cx="6308592" cy="2207532"/>
          </a:xfrm>
          <a:prstGeom prst="rect">
            <a:avLst/>
          </a:prstGeom>
        </p:spPr>
      </p:pic>
    </p:spTree>
    <p:extLst>
      <p:ext uri="{BB962C8B-B14F-4D97-AF65-F5344CB8AC3E}">
        <p14:creationId xmlns:p14="http://schemas.microsoft.com/office/powerpoint/2010/main" val="235705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3.3)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tử</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logic</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1690688"/>
          </a:xfrm>
        </p:spPr>
        <p:txBody>
          <a:bodyPr/>
          <a:lstStyle/>
          <a:p>
            <a:r>
              <a:rPr lang="vi-VN" dirty="0">
                <a:latin typeface="Times New Roman" panose="02020603050405020304" pitchFamily="18" charset="0"/>
                <a:cs typeface="Times New Roman" panose="02020603050405020304" pitchFamily="18" charset="0"/>
              </a:rPr>
              <a:t>&amp;&amp; (AND): Trả về true nếu cả hai điều kiện đều đúng.</a:t>
            </a:r>
          </a:p>
          <a:p>
            <a:r>
              <a:rPr lang="vi-VN" dirty="0">
                <a:latin typeface="Times New Roman" panose="02020603050405020304" pitchFamily="18" charset="0"/>
                <a:cs typeface="Times New Roman" panose="02020603050405020304" pitchFamily="18" charset="0"/>
              </a:rPr>
              <a:t>|| (OR): Trả về true nếu ít nhất một trong hai điều kiện đúng.</a:t>
            </a:r>
          </a:p>
          <a:p>
            <a:r>
              <a:rPr lang="vi-VN" dirty="0">
                <a:latin typeface="Times New Roman" panose="02020603050405020304" pitchFamily="18" charset="0"/>
                <a:cs typeface="Times New Roman" panose="02020603050405020304" pitchFamily="18" charset="0"/>
              </a:rPr>
              <a:t>! (NOT): Đảo ngược giá trị của điều kiện.</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1990584" y="3516313"/>
            <a:ext cx="7639476" cy="2085107"/>
          </a:xfrm>
          <a:prstGeom prst="rect">
            <a:avLst/>
          </a:prstGeom>
        </p:spPr>
      </p:pic>
    </p:spTree>
    <p:extLst>
      <p:ext uri="{BB962C8B-B14F-4D97-AF65-F5344CB8AC3E}">
        <p14:creationId xmlns:p14="http://schemas.microsoft.com/office/powerpoint/2010/main" val="38400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3.4)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tử</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ba</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ngôi</a:t>
            </a:r>
            <a:r>
              <a:rPr lang="en-US" sz="3200" b="1" dirty="0" smtClean="0">
                <a:latin typeface="Times New Roman" panose="02020603050405020304" pitchFamily="18" charset="0"/>
                <a:cs typeface="Times New Roman" panose="02020603050405020304" pitchFamily="18" charset="0"/>
              </a:rPr>
              <a:t> (Conditional </a:t>
            </a:r>
            <a:r>
              <a:rPr lang="en-US" sz="3200" b="1" dirty="0">
                <a:latin typeface="Times New Roman" panose="02020603050405020304" pitchFamily="18" charset="0"/>
                <a:cs typeface="Times New Roman" panose="02020603050405020304" pitchFamily="18" charset="0"/>
              </a:rPr>
              <a:t>Operator):</a:t>
            </a:r>
          </a:p>
        </p:txBody>
      </p:sp>
      <p:sp>
        <p:nvSpPr>
          <p:cNvPr id="4" name="Text Placeholder 3"/>
          <p:cNvSpPr>
            <a:spLocks noGrp="1"/>
          </p:cNvSpPr>
          <p:nvPr>
            <p:ph type="body" idx="1"/>
          </p:nvPr>
        </p:nvSpPr>
        <p:spPr>
          <a:xfrm>
            <a:off x="838199" y="1825625"/>
            <a:ext cx="10523483" cy="686308"/>
          </a:xfrm>
        </p:spPr>
        <p:txBody>
          <a:bodyPr/>
          <a:lstStyle/>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5"/>
          <a:stretch>
            <a:fillRect/>
          </a:stretch>
        </p:blipFill>
        <p:spPr>
          <a:xfrm>
            <a:off x="2220142" y="2740533"/>
            <a:ext cx="7478642" cy="2296914"/>
          </a:xfrm>
          <a:prstGeom prst="rect">
            <a:avLst/>
          </a:prstGeom>
        </p:spPr>
      </p:pic>
    </p:spTree>
    <p:extLst>
      <p:ext uri="{BB962C8B-B14F-4D97-AF65-F5344CB8AC3E}">
        <p14:creationId xmlns:p14="http://schemas.microsoft.com/office/powerpoint/2010/main" val="19055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3.5)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tăng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giảm</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1378284"/>
          </a:xfrm>
        </p:spPr>
        <p:txBody>
          <a:bodyPr/>
          <a:lstStyle/>
          <a:p>
            <a:r>
              <a:rPr lang="vi-VN" dirty="0">
                <a:latin typeface="Times New Roman" panose="02020603050405020304" pitchFamily="18" charset="0"/>
                <a:cs typeface="Times New Roman" panose="02020603050405020304" pitchFamily="18" charset="0"/>
              </a:rPr>
              <a:t>Trong Java, có hai loại toán tử tăng giảm: toán tử tăng ++ và toán tử giảm --. Cả hai toán tử này được sử dụng để tăng hoặc giảm giá trị của một biến số nguyên một đơn vị</a:t>
            </a:r>
            <a:endParaRPr lang="en-US" dirty="0">
              <a:latin typeface="Times New Roman" panose="02020603050405020304" pitchFamily="18" charset="0"/>
              <a:cs typeface="Times New Roman" panose="02020603050405020304" pitchFamily="18" charset="0"/>
            </a:endParaRPr>
          </a:p>
        </p:txBody>
      </p:sp>
      <p:sp>
        <p:nvSpPr>
          <p:cNvPr id="6" name="object 3"/>
          <p:cNvSpPr txBox="1"/>
          <p:nvPr/>
        </p:nvSpPr>
        <p:spPr>
          <a:xfrm>
            <a:off x="4091947" y="5077557"/>
            <a:ext cx="918844" cy="473709"/>
          </a:xfrm>
          <a:prstGeom prst="rect">
            <a:avLst/>
          </a:prstGeom>
        </p:spPr>
        <p:txBody>
          <a:bodyPr vert="horz" wrap="square" lIns="0" tIns="17780" rIns="0" bIns="0" rtlCol="0">
            <a:spAutoFit/>
          </a:bodyPr>
          <a:lstStyle/>
          <a:p>
            <a:pPr marL="12700">
              <a:lnSpc>
                <a:spcPct val="100000"/>
              </a:lnSpc>
              <a:spcBef>
                <a:spcPts val="140"/>
              </a:spcBef>
            </a:pPr>
            <a:r>
              <a:rPr sz="2900" spc="5" dirty="0">
                <a:latin typeface="Courier New"/>
                <a:cs typeface="Courier New"/>
              </a:rPr>
              <a:t>x</a:t>
            </a:r>
            <a:r>
              <a:rPr sz="2900" spc="10" dirty="0">
                <a:latin typeface="Courier New"/>
                <a:cs typeface="Courier New"/>
              </a:rPr>
              <a:t>––</a:t>
            </a:r>
            <a:r>
              <a:rPr sz="2900" spc="25" dirty="0">
                <a:latin typeface="Courier New"/>
                <a:cs typeface="Courier New"/>
              </a:rPr>
              <a:t>;</a:t>
            </a:r>
            <a:endParaRPr sz="2900">
              <a:latin typeface="Courier New"/>
              <a:cs typeface="Courier New"/>
            </a:endParaRPr>
          </a:p>
        </p:txBody>
      </p:sp>
      <p:sp>
        <p:nvSpPr>
          <p:cNvPr id="7" name="object 4"/>
          <p:cNvSpPr txBox="1"/>
          <p:nvPr/>
        </p:nvSpPr>
        <p:spPr>
          <a:xfrm>
            <a:off x="5207230" y="5140656"/>
            <a:ext cx="3929379" cy="398145"/>
          </a:xfrm>
          <a:prstGeom prst="rect">
            <a:avLst/>
          </a:prstGeom>
        </p:spPr>
        <p:txBody>
          <a:bodyPr vert="horz" wrap="square" lIns="0" tIns="11430" rIns="0" bIns="0" rtlCol="0">
            <a:spAutoFit/>
          </a:bodyPr>
          <a:lstStyle/>
          <a:p>
            <a:pPr marL="12700">
              <a:lnSpc>
                <a:spcPct val="100000"/>
              </a:lnSpc>
              <a:spcBef>
                <a:spcPts val="90"/>
              </a:spcBef>
            </a:pPr>
            <a:r>
              <a:rPr sz="2450" spc="-10" dirty="0">
                <a:latin typeface="Courier New"/>
                <a:cs typeface="Courier New"/>
              </a:rPr>
              <a:t>//</a:t>
            </a:r>
            <a:r>
              <a:rPr sz="2450" spc="-25" dirty="0">
                <a:latin typeface="Courier New"/>
                <a:cs typeface="Courier New"/>
              </a:rPr>
              <a:t> </a:t>
            </a:r>
            <a:r>
              <a:rPr sz="2450" spc="-10" dirty="0">
                <a:latin typeface="Courier New"/>
                <a:cs typeface="Courier New"/>
              </a:rPr>
              <a:t>Same</a:t>
            </a:r>
            <a:r>
              <a:rPr sz="2450" spc="-20" dirty="0">
                <a:latin typeface="Courier New"/>
                <a:cs typeface="Courier New"/>
              </a:rPr>
              <a:t> </a:t>
            </a:r>
            <a:r>
              <a:rPr sz="2450" spc="-10" dirty="0">
                <a:latin typeface="Courier New"/>
                <a:cs typeface="Courier New"/>
              </a:rPr>
              <a:t>as</a:t>
            </a:r>
            <a:r>
              <a:rPr sz="2450" spc="-25" dirty="0">
                <a:latin typeface="Courier New"/>
                <a:cs typeface="Courier New"/>
              </a:rPr>
              <a:t> </a:t>
            </a:r>
            <a:r>
              <a:rPr sz="2450" spc="-5" dirty="0">
                <a:latin typeface="Courier New"/>
                <a:cs typeface="Courier New"/>
              </a:rPr>
              <a:t>x</a:t>
            </a:r>
            <a:r>
              <a:rPr sz="2450" spc="-20" dirty="0">
                <a:latin typeface="Courier New"/>
                <a:cs typeface="Courier New"/>
              </a:rPr>
              <a:t> </a:t>
            </a:r>
            <a:r>
              <a:rPr sz="2450" spc="-5" dirty="0">
                <a:latin typeface="Courier New"/>
                <a:cs typeface="Courier New"/>
              </a:rPr>
              <a:t>=</a:t>
            </a:r>
            <a:r>
              <a:rPr sz="2450" spc="-25" dirty="0">
                <a:latin typeface="Courier New"/>
                <a:cs typeface="Courier New"/>
              </a:rPr>
              <a:t> </a:t>
            </a:r>
            <a:r>
              <a:rPr sz="2450" spc="-5" dirty="0">
                <a:latin typeface="Courier New"/>
                <a:cs typeface="Courier New"/>
              </a:rPr>
              <a:t>x</a:t>
            </a:r>
            <a:r>
              <a:rPr sz="2450" spc="-25" dirty="0">
                <a:latin typeface="Courier New"/>
                <a:cs typeface="Courier New"/>
              </a:rPr>
              <a:t> </a:t>
            </a:r>
            <a:r>
              <a:rPr sz="2450" spc="-5" dirty="0">
                <a:latin typeface="Courier New"/>
                <a:cs typeface="Courier New"/>
              </a:rPr>
              <a:t>-</a:t>
            </a:r>
            <a:r>
              <a:rPr sz="2450" spc="-30" dirty="0">
                <a:latin typeface="Courier New"/>
                <a:cs typeface="Courier New"/>
              </a:rPr>
              <a:t> </a:t>
            </a:r>
            <a:r>
              <a:rPr sz="2450" spc="-10" dirty="0">
                <a:latin typeface="Courier New"/>
                <a:cs typeface="Courier New"/>
              </a:rPr>
              <a:t>1;</a:t>
            </a:r>
            <a:endParaRPr sz="2450">
              <a:latin typeface="Courier New"/>
              <a:cs typeface="Courier New"/>
            </a:endParaRPr>
          </a:p>
        </p:txBody>
      </p:sp>
      <p:sp>
        <p:nvSpPr>
          <p:cNvPr id="8" name="object 5"/>
          <p:cNvSpPr txBox="1"/>
          <p:nvPr/>
        </p:nvSpPr>
        <p:spPr>
          <a:xfrm>
            <a:off x="4091947" y="5872554"/>
            <a:ext cx="917575" cy="473709"/>
          </a:xfrm>
          <a:prstGeom prst="rect">
            <a:avLst/>
          </a:prstGeom>
        </p:spPr>
        <p:txBody>
          <a:bodyPr vert="horz" wrap="square" lIns="0" tIns="17780" rIns="0" bIns="0" rtlCol="0">
            <a:spAutoFit/>
          </a:bodyPr>
          <a:lstStyle/>
          <a:p>
            <a:pPr marL="12700">
              <a:lnSpc>
                <a:spcPct val="100000"/>
              </a:lnSpc>
              <a:spcBef>
                <a:spcPts val="140"/>
              </a:spcBef>
            </a:pPr>
            <a:r>
              <a:rPr sz="2900" spc="10" dirty="0">
                <a:latin typeface="Courier New"/>
                <a:cs typeface="Courier New"/>
              </a:rPr>
              <a:t>–</a:t>
            </a:r>
            <a:r>
              <a:rPr sz="2900" spc="5" dirty="0">
                <a:latin typeface="Courier New"/>
                <a:cs typeface="Courier New"/>
              </a:rPr>
              <a:t>–</a:t>
            </a:r>
            <a:r>
              <a:rPr sz="2900" spc="10" dirty="0">
                <a:latin typeface="Courier New"/>
                <a:cs typeface="Courier New"/>
              </a:rPr>
              <a:t>x;</a:t>
            </a:r>
            <a:endParaRPr sz="2900">
              <a:latin typeface="Courier New"/>
              <a:cs typeface="Courier New"/>
            </a:endParaRPr>
          </a:p>
        </p:txBody>
      </p:sp>
      <p:sp>
        <p:nvSpPr>
          <p:cNvPr id="9" name="object 6"/>
          <p:cNvSpPr txBox="1"/>
          <p:nvPr/>
        </p:nvSpPr>
        <p:spPr>
          <a:xfrm>
            <a:off x="5207230" y="5935653"/>
            <a:ext cx="3929379" cy="398145"/>
          </a:xfrm>
          <a:prstGeom prst="rect">
            <a:avLst/>
          </a:prstGeom>
        </p:spPr>
        <p:txBody>
          <a:bodyPr vert="horz" wrap="square" lIns="0" tIns="11430" rIns="0" bIns="0" rtlCol="0">
            <a:spAutoFit/>
          </a:bodyPr>
          <a:lstStyle/>
          <a:p>
            <a:pPr marL="12700">
              <a:lnSpc>
                <a:spcPct val="100000"/>
              </a:lnSpc>
              <a:spcBef>
                <a:spcPts val="90"/>
              </a:spcBef>
            </a:pPr>
            <a:r>
              <a:rPr sz="2450" spc="-10" dirty="0">
                <a:latin typeface="Courier New"/>
                <a:cs typeface="Courier New"/>
              </a:rPr>
              <a:t>//</a:t>
            </a:r>
            <a:r>
              <a:rPr sz="2450" spc="-25" dirty="0">
                <a:latin typeface="Courier New"/>
                <a:cs typeface="Courier New"/>
              </a:rPr>
              <a:t> </a:t>
            </a:r>
            <a:r>
              <a:rPr sz="2450" spc="-10" dirty="0">
                <a:latin typeface="Courier New"/>
                <a:cs typeface="Courier New"/>
              </a:rPr>
              <a:t>Same</a:t>
            </a:r>
            <a:r>
              <a:rPr sz="2450" spc="-20" dirty="0">
                <a:latin typeface="Courier New"/>
                <a:cs typeface="Courier New"/>
              </a:rPr>
              <a:t> </a:t>
            </a:r>
            <a:r>
              <a:rPr sz="2450" spc="-10" dirty="0">
                <a:latin typeface="Courier New"/>
                <a:cs typeface="Courier New"/>
              </a:rPr>
              <a:t>as</a:t>
            </a:r>
            <a:r>
              <a:rPr sz="2450" spc="-25" dirty="0">
                <a:latin typeface="Courier New"/>
                <a:cs typeface="Courier New"/>
              </a:rPr>
              <a:t> </a:t>
            </a:r>
            <a:r>
              <a:rPr sz="2450" spc="-5" dirty="0">
                <a:latin typeface="Courier New"/>
                <a:cs typeface="Courier New"/>
              </a:rPr>
              <a:t>x</a:t>
            </a:r>
            <a:r>
              <a:rPr sz="2450" spc="-20" dirty="0">
                <a:latin typeface="Courier New"/>
                <a:cs typeface="Courier New"/>
              </a:rPr>
              <a:t> </a:t>
            </a:r>
            <a:r>
              <a:rPr sz="2450" spc="-5" dirty="0">
                <a:latin typeface="Courier New"/>
                <a:cs typeface="Courier New"/>
              </a:rPr>
              <a:t>=</a:t>
            </a:r>
            <a:r>
              <a:rPr sz="2450" spc="-25" dirty="0">
                <a:latin typeface="Courier New"/>
                <a:cs typeface="Courier New"/>
              </a:rPr>
              <a:t> </a:t>
            </a:r>
            <a:r>
              <a:rPr sz="2450" spc="-5" dirty="0">
                <a:latin typeface="Courier New"/>
                <a:cs typeface="Courier New"/>
              </a:rPr>
              <a:t>x</a:t>
            </a:r>
            <a:r>
              <a:rPr sz="2450" spc="-25" dirty="0">
                <a:latin typeface="Courier New"/>
                <a:cs typeface="Courier New"/>
              </a:rPr>
              <a:t> </a:t>
            </a:r>
            <a:r>
              <a:rPr sz="2450" spc="-5" dirty="0">
                <a:latin typeface="Courier New"/>
                <a:cs typeface="Courier New"/>
              </a:rPr>
              <a:t>-</a:t>
            </a:r>
            <a:r>
              <a:rPr sz="2450" spc="-30" dirty="0">
                <a:latin typeface="Courier New"/>
                <a:cs typeface="Courier New"/>
              </a:rPr>
              <a:t> </a:t>
            </a:r>
            <a:r>
              <a:rPr sz="2450" spc="-10" dirty="0">
                <a:latin typeface="Courier New"/>
                <a:cs typeface="Courier New"/>
              </a:rPr>
              <a:t>1;</a:t>
            </a:r>
            <a:endParaRPr sz="2450">
              <a:latin typeface="Courier New"/>
              <a:cs typeface="Courier New"/>
            </a:endParaRPr>
          </a:p>
        </p:txBody>
      </p:sp>
      <p:sp>
        <p:nvSpPr>
          <p:cNvPr id="10" name="object 7"/>
          <p:cNvSpPr/>
          <p:nvPr/>
        </p:nvSpPr>
        <p:spPr>
          <a:xfrm>
            <a:off x="3126292" y="3386028"/>
            <a:ext cx="874394" cy="401320"/>
          </a:xfrm>
          <a:custGeom>
            <a:avLst/>
            <a:gdLst/>
            <a:ahLst/>
            <a:cxnLst/>
            <a:rect l="l" t="t" r="r" b="b"/>
            <a:pathLst>
              <a:path w="874394" h="401319">
                <a:moveTo>
                  <a:pt x="0" y="0"/>
                </a:moveTo>
                <a:lnTo>
                  <a:pt x="874210" y="390125"/>
                </a:lnTo>
              </a:path>
              <a:path w="874394" h="401319">
                <a:moveTo>
                  <a:pt x="602648" y="401193"/>
                </a:moveTo>
                <a:lnTo>
                  <a:pt x="874210" y="390125"/>
                </a:lnTo>
                <a:lnTo>
                  <a:pt x="703074" y="178692"/>
                </a:lnTo>
              </a:path>
            </a:pathLst>
          </a:custGeom>
          <a:ln w="22294">
            <a:solidFill>
              <a:srgbClr val="000000"/>
            </a:solidFill>
          </a:ln>
        </p:spPr>
        <p:txBody>
          <a:bodyPr wrap="square" lIns="0" tIns="0" rIns="0" bIns="0" rtlCol="0"/>
          <a:lstStyle/>
          <a:p>
            <a:endParaRPr/>
          </a:p>
        </p:txBody>
      </p:sp>
      <p:sp>
        <p:nvSpPr>
          <p:cNvPr id="11" name="object 8"/>
          <p:cNvSpPr/>
          <p:nvPr/>
        </p:nvSpPr>
        <p:spPr>
          <a:xfrm>
            <a:off x="3126292" y="4129304"/>
            <a:ext cx="874394" cy="394335"/>
          </a:xfrm>
          <a:custGeom>
            <a:avLst/>
            <a:gdLst/>
            <a:ahLst/>
            <a:cxnLst/>
            <a:rect l="l" t="t" r="r" b="b"/>
            <a:pathLst>
              <a:path w="874394" h="394335">
                <a:moveTo>
                  <a:pt x="0" y="0"/>
                </a:moveTo>
                <a:lnTo>
                  <a:pt x="874210" y="371637"/>
                </a:lnTo>
              </a:path>
              <a:path w="874394" h="394335">
                <a:moveTo>
                  <a:pt x="602648" y="393804"/>
                </a:moveTo>
                <a:lnTo>
                  <a:pt x="874210" y="375316"/>
                </a:lnTo>
                <a:lnTo>
                  <a:pt x="699356" y="167717"/>
                </a:lnTo>
              </a:path>
            </a:pathLst>
          </a:custGeom>
          <a:ln w="22294">
            <a:solidFill>
              <a:srgbClr val="000000"/>
            </a:solidFill>
          </a:ln>
        </p:spPr>
        <p:txBody>
          <a:bodyPr wrap="square" lIns="0" tIns="0" rIns="0" bIns="0" rtlCol="0"/>
          <a:lstStyle/>
          <a:p>
            <a:endParaRPr/>
          </a:p>
        </p:txBody>
      </p:sp>
      <p:sp>
        <p:nvSpPr>
          <p:cNvPr id="12" name="object 9"/>
          <p:cNvSpPr txBox="1"/>
          <p:nvPr/>
        </p:nvSpPr>
        <p:spPr>
          <a:xfrm>
            <a:off x="2195508" y="3137880"/>
            <a:ext cx="6757670" cy="1977389"/>
          </a:xfrm>
          <a:prstGeom prst="rect">
            <a:avLst/>
          </a:prstGeom>
        </p:spPr>
        <p:txBody>
          <a:bodyPr vert="horz" wrap="square" lIns="0" tIns="66675" rIns="0" bIns="0" rtlCol="0">
            <a:spAutoFit/>
          </a:bodyPr>
          <a:lstStyle/>
          <a:p>
            <a:pPr marL="12700">
              <a:lnSpc>
                <a:spcPct val="100000"/>
              </a:lnSpc>
              <a:spcBef>
                <a:spcPts val="525"/>
              </a:spcBef>
            </a:pPr>
            <a:r>
              <a:rPr sz="2450" spc="-20" dirty="0">
                <a:latin typeface="Times New Roman"/>
                <a:cs typeface="Times New Roman"/>
              </a:rPr>
              <a:t>suffix</a:t>
            </a:r>
            <a:endParaRPr sz="2450" dirty="0">
              <a:latin typeface="Times New Roman"/>
              <a:cs typeface="Times New Roman"/>
            </a:endParaRPr>
          </a:p>
          <a:p>
            <a:pPr marL="1908810">
              <a:lnSpc>
                <a:spcPts val="2710"/>
              </a:lnSpc>
              <a:spcBef>
                <a:spcPts val="430"/>
              </a:spcBef>
            </a:pPr>
            <a:r>
              <a:rPr sz="2450" spc="-10" dirty="0">
                <a:latin typeface="Courier New"/>
                <a:cs typeface="Courier New"/>
              </a:rPr>
              <a:t>x++;</a:t>
            </a:r>
            <a:r>
              <a:rPr sz="2450" spc="-25" dirty="0">
                <a:latin typeface="Courier New"/>
                <a:cs typeface="Courier New"/>
              </a:rPr>
              <a:t> </a:t>
            </a:r>
            <a:r>
              <a:rPr sz="2450" spc="-10" dirty="0">
                <a:latin typeface="Courier New"/>
                <a:cs typeface="Courier New"/>
              </a:rPr>
              <a:t>//</a:t>
            </a:r>
            <a:r>
              <a:rPr sz="2450" spc="-20" dirty="0">
                <a:latin typeface="Courier New"/>
                <a:cs typeface="Courier New"/>
              </a:rPr>
              <a:t> </a:t>
            </a:r>
            <a:r>
              <a:rPr sz="2450" spc="-10" dirty="0">
                <a:latin typeface="Courier New"/>
                <a:cs typeface="Courier New"/>
              </a:rPr>
              <a:t>Same</a:t>
            </a:r>
            <a:r>
              <a:rPr sz="2450" spc="-20" dirty="0">
                <a:latin typeface="Courier New"/>
                <a:cs typeface="Courier New"/>
              </a:rPr>
              <a:t> </a:t>
            </a:r>
            <a:r>
              <a:rPr sz="2450" spc="-10" dirty="0">
                <a:latin typeface="Courier New"/>
                <a:cs typeface="Courier New"/>
              </a:rPr>
              <a:t>as</a:t>
            </a:r>
            <a:r>
              <a:rPr sz="2450" spc="-20" dirty="0">
                <a:latin typeface="Courier New"/>
                <a:cs typeface="Courier New"/>
              </a:rPr>
              <a:t> </a:t>
            </a:r>
            <a:r>
              <a:rPr sz="2450" spc="-5" dirty="0">
                <a:latin typeface="Courier New"/>
                <a:cs typeface="Courier New"/>
              </a:rPr>
              <a:t>x</a:t>
            </a:r>
            <a:r>
              <a:rPr sz="2450" spc="-20" dirty="0">
                <a:latin typeface="Courier New"/>
                <a:cs typeface="Courier New"/>
              </a:rPr>
              <a:t> </a:t>
            </a:r>
            <a:r>
              <a:rPr sz="2450" spc="-5" dirty="0">
                <a:latin typeface="Courier New"/>
                <a:cs typeface="Courier New"/>
              </a:rPr>
              <a:t>=</a:t>
            </a:r>
            <a:r>
              <a:rPr sz="2450" spc="-20" dirty="0">
                <a:latin typeface="Courier New"/>
                <a:cs typeface="Courier New"/>
              </a:rPr>
              <a:t> </a:t>
            </a:r>
            <a:r>
              <a:rPr sz="2450" spc="-5" dirty="0">
                <a:latin typeface="Courier New"/>
                <a:cs typeface="Courier New"/>
              </a:rPr>
              <a:t>x</a:t>
            </a:r>
            <a:r>
              <a:rPr sz="2450" spc="-20" dirty="0">
                <a:latin typeface="Courier New"/>
                <a:cs typeface="Courier New"/>
              </a:rPr>
              <a:t> </a:t>
            </a:r>
            <a:r>
              <a:rPr sz="2450" spc="-5" dirty="0">
                <a:latin typeface="Courier New"/>
                <a:cs typeface="Courier New"/>
              </a:rPr>
              <a:t>+</a:t>
            </a:r>
            <a:r>
              <a:rPr sz="2450" spc="-20" dirty="0">
                <a:latin typeface="Courier New"/>
                <a:cs typeface="Courier New"/>
              </a:rPr>
              <a:t> </a:t>
            </a:r>
            <a:r>
              <a:rPr sz="2450" spc="-15" dirty="0">
                <a:latin typeface="Courier New"/>
                <a:cs typeface="Courier New"/>
              </a:rPr>
              <a:t>1;</a:t>
            </a:r>
            <a:endParaRPr sz="2450" dirty="0">
              <a:latin typeface="Courier New"/>
              <a:cs typeface="Courier New"/>
            </a:endParaRPr>
          </a:p>
          <a:p>
            <a:pPr marL="12700">
              <a:lnSpc>
                <a:spcPts val="2710"/>
              </a:lnSpc>
            </a:pPr>
            <a:r>
              <a:rPr sz="2450" spc="-5" dirty="0">
                <a:latin typeface="Times New Roman"/>
                <a:cs typeface="Times New Roman"/>
              </a:rPr>
              <a:t>prefix</a:t>
            </a:r>
            <a:endParaRPr sz="2450" dirty="0">
              <a:latin typeface="Times New Roman"/>
              <a:cs typeface="Times New Roman"/>
            </a:endParaRPr>
          </a:p>
          <a:p>
            <a:pPr marL="1908810">
              <a:lnSpc>
                <a:spcPts val="2860"/>
              </a:lnSpc>
              <a:spcBef>
                <a:spcPts val="430"/>
              </a:spcBef>
            </a:pPr>
            <a:r>
              <a:rPr sz="2450" spc="-10" dirty="0">
                <a:latin typeface="Courier New"/>
                <a:cs typeface="Courier New"/>
              </a:rPr>
              <a:t>++x;</a:t>
            </a:r>
            <a:r>
              <a:rPr sz="2450" spc="-25" dirty="0">
                <a:latin typeface="Courier New"/>
                <a:cs typeface="Courier New"/>
              </a:rPr>
              <a:t> </a:t>
            </a:r>
            <a:r>
              <a:rPr sz="2450" spc="-10" dirty="0">
                <a:latin typeface="Courier New"/>
                <a:cs typeface="Courier New"/>
              </a:rPr>
              <a:t>//</a:t>
            </a:r>
            <a:r>
              <a:rPr sz="2450" spc="-20" dirty="0">
                <a:latin typeface="Courier New"/>
                <a:cs typeface="Courier New"/>
              </a:rPr>
              <a:t> </a:t>
            </a:r>
            <a:r>
              <a:rPr sz="2450" spc="-10" dirty="0">
                <a:latin typeface="Courier New"/>
                <a:cs typeface="Courier New"/>
              </a:rPr>
              <a:t>Same</a:t>
            </a:r>
            <a:r>
              <a:rPr sz="2450" spc="-20" dirty="0">
                <a:latin typeface="Courier New"/>
                <a:cs typeface="Courier New"/>
              </a:rPr>
              <a:t> </a:t>
            </a:r>
            <a:r>
              <a:rPr sz="2450" spc="-10" dirty="0">
                <a:latin typeface="Courier New"/>
                <a:cs typeface="Courier New"/>
              </a:rPr>
              <a:t>as</a:t>
            </a:r>
            <a:r>
              <a:rPr sz="2450" spc="-20" dirty="0">
                <a:latin typeface="Courier New"/>
                <a:cs typeface="Courier New"/>
              </a:rPr>
              <a:t> </a:t>
            </a:r>
            <a:r>
              <a:rPr sz="2450" spc="-5" dirty="0">
                <a:latin typeface="Courier New"/>
                <a:cs typeface="Courier New"/>
              </a:rPr>
              <a:t>x</a:t>
            </a:r>
            <a:r>
              <a:rPr sz="2450" spc="-20" dirty="0">
                <a:latin typeface="Courier New"/>
                <a:cs typeface="Courier New"/>
              </a:rPr>
              <a:t> </a:t>
            </a:r>
            <a:r>
              <a:rPr sz="2450" spc="-5" dirty="0">
                <a:latin typeface="Courier New"/>
                <a:cs typeface="Courier New"/>
              </a:rPr>
              <a:t>=</a:t>
            </a:r>
            <a:r>
              <a:rPr sz="2450" spc="-20" dirty="0">
                <a:latin typeface="Courier New"/>
                <a:cs typeface="Courier New"/>
              </a:rPr>
              <a:t> </a:t>
            </a:r>
            <a:r>
              <a:rPr sz="2450" spc="-5" dirty="0">
                <a:latin typeface="Courier New"/>
                <a:cs typeface="Courier New"/>
              </a:rPr>
              <a:t>x</a:t>
            </a:r>
            <a:r>
              <a:rPr sz="2450" spc="-20" dirty="0">
                <a:latin typeface="Courier New"/>
                <a:cs typeface="Courier New"/>
              </a:rPr>
              <a:t> </a:t>
            </a:r>
            <a:r>
              <a:rPr sz="2450" spc="-5" dirty="0">
                <a:latin typeface="Courier New"/>
                <a:cs typeface="Courier New"/>
              </a:rPr>
              <a:t>+</a:t>
            </a:r>
            <a:r>
              <a:rPr sz="2450" spc="-20" dirty="0">
                <a:latin typeface="Courier New"/>
                <a:cs typeface="Courier New"/>
              </a:rPr>
              <a:t> </a:t>
            </a:r>
            <a:r>
              <a:rPr sz="2450" spc="-10" dirty="0">
                <a:latin typeface="Courier New"/>
                <a:cs typeface="Courier New"/>
              </a:rPr>
              <a:t>1;</a:t>
            </a:r>
            <a:endParaRPr sz="2450" dirty="0">
              <a:latin typeface="Courier New"/>
              <a:cs typeface="Courier New"/>
            </a:endParaRPr>
          </a:p>
          <a:p>
            <a:pPr marL="12700">
              <a:lnSpc>
                <a:spcPts val="2860"/>
              </a:lnSpc>
            </a:pPr>
            <a:r>
              <a:rPr sz="2450" spc="-20" dirty="0">
                <a:latin typeface="Times New Roman"/>
                <a:cs typeface="Times New Roman"/>
              </a:rPr>
              <a:t>suffix</a:t>
            </a:r>
            <a:endParaRPr sz="2450" dirty="0">
              <a:latin typeface="Times New Roman"/>
              <a:cs typeface="Times New Roman"/>
            </a:endParaRPr>
          </a:p>
        </p:txBody>
      </p:sp>
      <p:sp>
        <p:nvSpPr>
          <p:cNvPr id="13" name="object 10"/>
          <p:cNvSpPr/>
          <p:nvPr/>
        </p:nvSpPr>
        <p:spPr>
          <a:xfrm>
            <a:off x="3126292" y="4910235"/>
            <a:ext cx="874394" cy="394335"/>
          </a:xfrm>
          <a:custGeom>
            <a:avLst/>
            <a:gdLst/>
            <a:ahLst/>
            <a:cxnLst/>
            <a:rect l="l" t="t" r="r" b="b"/>
            <a:pathLst>
              <a:path w="874394" h="394335">
                <a:moveTo>
                  <a:pt x="0" y="0"/>
                </a:moveTo>
                <a:lnTo>
                  <a:pt x="874210" y="371637"/>
                </a:lnTo>
              </a:path>
              <a:path w="874394" h="394335">
                <a:moveTo>
                  <a:pt x="602648" y="393804"/>
                </a:moveTo>
                <a:lnTo>
                  <a:pt x="874210" y="375347"/>
                </a:lnTo>
                <a:lnTo>
                  <a:pt x="699356" y="167006"/>
                </a:lnTo>
              </a:path>
            </a:pathLst>
          </a:custGeom>
          <a:ln w="22294">
            <a:solidFill>
              <a:srgbClr val="000000"/>
            </a:solidFill>
          </a:ln>
        </p:spPr>
        <p:txBody>
          <a:bodyPr wrap="square" lIns="0" tIns="0" rIns="0" bIns="0" rtlCol="0"/>
          <a:lstStyle/>
          <a:p>
            <a:endParaRPr/>
          </a:p>
        </p:txBody>
      </p:sp>
      <p:sp>
        <p:nvSpPr>
          <p:cNvPr id="14" name="object 11"/>
          <p:cNvSpPr txBox="1"/>
          <p:nvPr/>
        </p:nvSpPr>
        <p:spPr>
          <a:xfrm>
            <a:off x="2195508" y="5534460"/>
            <a:ext cx="765810" cy="398145"/>
          </a:xfrm>
          <a:prstGeom prst="rect">
            <a:avLst/>
          </a:prstGeom>
        </p:spPr>
        <p:txBody>
          <a:bodyPr vert="horz" wrap="square" lIns="0" tIns="11430" rIns="0" bIns="0" rtlCol="0">
            <a:spAutoFit/>
          </a:bodyPr>
          <a:lstStyle/>
          <a:p>
            <a:pPr marL="12700">
              <a:lnSpc>
                <a:spcPct val="100000"/>
              </a:lnSpc>
              <a:spcBef>
                <a:spcPts val="90"/>
              </a:spcBef>
            </a:pPr>
            <a:r>
              <a:rPr sz="2450" spc="-5" dirty="0">
                <a:latin typeface="Times New Roman"/>
                <a:cs typeface="Times New Roman"/>
              </a:rPr>
              <a:t>p</a:t>
            </a:r>
            <a:r>
              <a:rPr sz="2450" dirty="0">
                <a:latin typeface="Times New Roman"/>
                <a:cs typeface="Times New Roman"/>
              </a:rPr>
              <a:t>r</a:t>
            </a:r>
            <a:r>
              <a:rPr sz="2450" spc="-5" dirty="0">
                <a:latin typeface="Times New Roman"/>
                <a:cs typeface="Times New Roman"/>
              </a:rPr>
              <a:t>e</a:t>
            </a:r>
            <a:r>
              <a:rPr sz="2450" spc="-35" dirty="0">
                <a:latin typeface="Times New Roman"/>
                <a:cs typeface="Times New Roman"/>
              </a:rPr>
              <a:t>f</a:t>
            </a:r>
            <a:r>
              <a:rPr sz="2450" spc="-5" dirty="0">
                <a:latin typeface="Times New Roman"/>
                <a:cs typeface="Times New Roman"/>
              </a:rPr>
              <a:t>ix</a:t>
            </a:r>
            <a:endParaRPr sz="2450">
              <a:latin typeface="Times New Roman"/>
              <a:cs typeface="Times New Roman"/>
            </a:endParaRPr>
          </a:p>
        </p:txBody>
      </p:sp>
      <p:sp>
        <p:nvSpPr>
          <p:cNvPr id="15" name="object 12"/>
          <p:cNvSpPr/>
          <p:nvPr/>
        </p:nvSpPr>
        <p:spPr>
          <a:xfrm>
            <a:off x="3126292" y="5727399"/>
            <a:ext cx="874394" cy="394335"/>
          </a:xfrm>
          <a:custGeom>
            <a:avLst/>
            <a:gdLst/>
            <a:ahLst/>
            <a:cxnLst/>
            <a:rect l="l" t="t" r="r" b="b"/>
            <a:pathLst>
              <a:path w="874394" h="394335">
                <a:moveTo>
                  <a:pt x="0" y="0"/>
                </a:moveTo>
                <a:lnTo>
                  <a:pt x="874210" y="371637"/>
                </a:lnTo>
              </a:path>
              <a:path w="874394" h="394335">
                <a:moveTo>
                  <a:pt x="602648" y="393804"/>
                </a:moveTo>
                <a:lnTo>
                  <a:pt x="874210" y="375316"/>
                </a:lnTo>
                <a:lnTo>
                  <a:pt x="699356" y="167717"/>
                </a:lnTo>
              </a:path>
            </a:pathLst>
          </a:custGeom>
          <a:ln w="2229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46875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Code </a:t>
            </a:r>
            <a:r>
              <a:rPr lang="en-US" sz="3200" b="1" dirty="0" err="1" smtClean="0">
                <a:latin typeface="Times New Roman" panose="02020603050405020304" pitchFamily="18" charset="0"/>
                <a:cs typeface="Times New Roman" panose="02020603050405020304" pitchFamily="18" charset="0"/>
              </a:rPr>
              <a:t>ví</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dụ</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8" y="1825625"/>
            <a:ext cx="3312561" cy="3744858"/>
          </a:xfrm>
        </p:spPr>
        <p:txBody>
          <a:bodyPr>
            <a:normAutofit fontScale="70000" lnSpcReduction="20000"/>
          </a:bodyPr>
          <a:lstStyle/>
          <a:p>
            <a:r>
              <a:rPr lang="vi-VN" dirty="0">
                <a:latin typeface="Times New Roman" panose="02020603050405020304" pitchFamily="18" charset="0"/>
                <a:cs typeface="Times New Roman" panose="02020603050405020304" pitchFamily="18" charset="0"/>
              </a:rPr>
              <a:t>Trong ví dụ này, chúng ta có biến x và sử dụng toán tử ++ và -- để tăng và giảm giá trị của biến này.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Chú </a:t>
            </a:r>
            <a:r>
              <a:rPr lang="vi-VN" dirty="0">
                <a:latin typeface="Times New Roman" panose="02020603050405020304" pitchFamily="18" charset="0"/>
                <a:cs typeface="Times New Roman" panose="02020603050405020304" pitchFamily="18" charset="0"/>
              </a:rPr>
              <a:t>ý rằng toán tử tăng và giảm có thể được sử dụng cả trước (prefix) và sau (postfix) </a:t>
            </a:r>
            <a:r>
              <a:rPr lang="vi-VN" dirty="0" smtClean="0">
                <a:latin typeface="Times New Roman" panose="02020603050405020304" pitchFamily="18" charset="0"/>
                <a:cs typeface="Times New Roman" panose="02020603050405020304" pitchFamily="18" charset="0"/>
              </a:rPr>
              <a:t>biến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a:t>
            </a:r>
            <a:r>
              <a:rPr lang="vi-VN" dirty="0" smtClean="0">
                <a:latin typeface="Times New Roman" panose="02020603050405020304" pitchFamily="18" charset="0"/>
                <a:cs typeface="Times New Roman" panose="02020603050405020304" pitchFamily="18" charset="0"/>
              </a:rPr>
              <a:t>ới </a:t>
            </a:r>
            <a:r>
              <a:rPr lang="vi-VN" dirty="0">
                <a:latin typeface="Times New Roman" panose="02020603050405020304" pitchFamily="18" charset="0"/>
                <a:cs typeface="Times New Roman" panose="02020603050405020304" pitchFamily="18" charset="0"/>
              </a:rPr>
              <a:t>sự khác biệt là sự thay đổi giá trị xảy ra trước hay sau khi giá trị được sử dụng trong biểu thức.</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4150759" y="1252094"/>
            <a:ext cx="8025209" cy="4166443"/>
          </a:xfrm>
          <a:prstGeom prst="rect">
            <a:avLst/>
          </a:prstGeom>
        </p:spPr>
      </p:pic>
    </p:spTree>
    <p:extLst>
      <p:ext uri="{BB962C8B-B14F-4D97-AF65-F5344CB8AC3E}">
        <p14:creationId xmlns:p14="http://schemas.microsoft.com/office/powerpoint/2010/main" val="271860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4) </a:t>
            </a:r>
            <a:r>
              <a:rPr lang="en-US" sz="3200" b="1" dirty="0" err="1" smtClean="0">
                <a:latin typeface="Times New Roman" panose="02020603050405020304" pitchFamily="18" charset="0"/>
                <a:cs typeface="Times New Roman" panose="02020603050405020304" pitchFamily="18" charset="0"/>
              </a:rPr>
              <a:t>Biểu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thức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trong</a:t>
            </a:r>
            <a:r>
              <a:rPr lang="en-US" sz="3200" b="1" dirty="0" smtClean="0">
                <a:latin typeface="Times New Roman" panose="02020603050405020304" pitchFamily="18" charset="0"/>
                <a:cs typeface="Times New Roman" panose="02020603050405020304" pitchFamily="18" charset="0"/>
              </a:rPr>
              <a:t> Java</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235473"/>
          </a:xfrm>
        </p:spPr>
        <p:txBody>
          <a:bodyPr/>
          <a:lstStyle/>
          <a:p>
            <a:r>
              <a:rPr lang="vi-VN" dirty="0">
                <a:latin typeface="Times New Roman" panose="02020603050405020304" pitchFamily="18" charset="0"/>
                <a:cs typeface="Times New Roman" panose="02020603050405020304" pitchFamily="18" charset="0"/>
              </a:rPr>
              <a:t>Biểu thức trong Java là một chuỗi các thành phần, bao gồm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dirty="0" smtClean="0">
                <a:latin typeface="Times New Roman" panose="02020603050405020304" pitchFamily="18" charset="0"/>
                <a:cs typeface="Times New Roman" panose="02020603050405020304" pitchFamily="18" charset="0"/>
              </a:rPr>
              <a:t>toán tử</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dirty="0" smtClean="0">
                <a:latin typeface="Times New Roman" panose="02020603050405020304" pitchFamily="18" charset="0"/>
                <a:cs typeface="Times New Roman" panose="02020603050405020304" pitchFamily="18" charset="0"/>
              </a:rPr>
              <a:t>toán hạng</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phần tử </a:t>
            </a:r>
            <a:r>
              <a:rPr lang="vi-VN" dirty="0" smtClean="0">
                <a:latin typeface="Times New Roman" panose="02020603050405020304" pitchFamily="18" charset="0"/>
                <a:cs typeface="Times New Roman" panose="02020603050405020304" pitchFamily="18" charset="0"/>
              </a:rPr>
              <a:t>khác</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Đ</a:t>
            </a:r>
            <a:r>
              <a:rPr lang="vi-VN" dirty="0" smtClean="0">
                <a:latin typeface="Times New Roman" panose="02020603050405020304" pitchFamily="18" charset="0"/>
                <a:cs typeface="Times New Roman" panose="02020603050405020304" pitchFamily="18" charset="0"/>
              </a:rPr>
              <a:t>ược </a:t>
            </a:r>
            <a:r>
              <a:rPr lang="vi-VN" dirty="0">
                <a:latin typeface="Times New Roman" panose="02020603050405020304" pitchFamily="18" charset="0"/>
                <a:cs typeface="Times New Roman" panose="02020603050405020304" pitchFamily="18" charset="0"/>
              </a:rPr>
              <a:t>sắp xếp để thực hiện một phép toán cụ thể. </a:t>
            </a:r>
            <a:r>
              <a:rPr lang="vi-VN" dirty="0" smtClean="0">
                <a:latin typeface="Times New Roman" panose="02020603050405020304" pitchFamily="18" charset="0"/>
                <a:cs typeface="Times New Roman" panose="02020603050405020304" pitchFamily="18" charset="0"/>
              </a:rPr>
              <a:t>Biểu </a:t>
            </a:r>
            <a:r>
              <a:rPr lang="vi-VN" dirty="0">
                <a:latin typeface="Times New Roman" panose="02020603050405020304" pitchFamily="18" charset="0"/>
                <a:cs typeface="Times New Roman" panose="02020603050405020304" pitchFamily="18" charset="0"/>
              </a:rPr>
              <a:t>thức có thể là một giá trị đơn, một biến, hoặc một kết hợp của chúng.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Vd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ngôi</a:t>
            </a:r>
            <a:r>
              <a:rPr lang="en-US" dirty="0">
                <a:latin typeface="Times New Roman" panose="02020603050405020304" pitchFamily="18" charset="0"/>
                <a:cs typeface="Times New Roman" panose="02020603050405020304" pitchFamily="18" charset="0"/>
              </a:rPr>
              <a:t> (? :):</a:t>
            </a:r>
          </a:p>
        </p:txBody>
      </p:sp>
      <p:pic>
        <p:nvPicPr>
          <p:cNvPr id="2" name="Picture 1"/>
          <p:cNvPicPr>
            <a:picLocks noChangeAspect="1"/>
          </p:cNvPicPr>
          <p:nvPr/>
        </p:nvPicPr>
        <p:blipFill>
          <a:blip r:embed="rId5"/>
          <a:stretch>
            <a:fillRect/>
          </a:stretch>
        </p:blipFill>
        <p:spPr>
          <a:xfrm>
            <a:off x="2559036" y="5196035"/>
            <a:ext cx="5554252" cy="775780"/>
          </a:xfrm>
          <a:prstGeom prst="rect">
            <a:avLst/>
          </a:prstGeom>
        </p:spPr>
      </p:pic>
    </p:spTree>
    <p:extLst>
      <p:ext uri="{BB962C8B-B14F-4D97-AF65-F5344CB8AC3E}">
        <p14:creationId xmlns:p14="http://schemas.microsoft.com/office/powerpoint/2010/main" val="12258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Ép</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kiểu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trong</a:t>
            </a:r>
            <a:r>
              <a:rPr lang="en-US" sz="3200" b="1" dirty="0" smtClean="0">
                <a:latin typeface="Times New Roman" panose="02020603050405020304" pitchFamily="18" charset="0"/>
                <a:cs typeface="Times New Roman" panose="02020603050405020304" pitchFamily="18" charset="0"/>
              </a:rPr>
              <a:t> Java</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76300" y="1690688"/>
            <a:ext cx="10523483" cy="1913749"/>
          </a:xfrm>
        </p:spPr>
        <p:txBody>
          <a:bodyPr/>
          <a:lstStyle/>
          <a:p>
            <a:r>
              <a:rPr lang="vi-VN" dirty="0">
                <a:latin typeface="Times New Roman" panose="02020603050405020304" pitchFamily="18" charset="0"/>
                <a:cs typeface="Times New Roman" panose="02020603050405020304" pitchFamily="18" charset="0"/>
              </a:rPr>
              <a:t>Ép kiểu trong Java (type casting) là quá trình chuyển đổi giữa các kiểu dữ liệu khác nhau. Có hai loại ép kiểu chính trong Java: ép kiểu ngầm định (implicit casting) và ép kiểu tường minh (explicit casting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966738" y="3551497"/>
            <a:ext cx="4476307" cy="17809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Oi"/>
                <a:ea typeface="Oi"/>
                <a:cs typeface="Oi"/>
                <a:sym typeface="O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Oi"/>
                <a:ea typeface="Oi"/>
                <a:cs typeface="Oi"/>
                <a:sym typeface="O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ngầm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tường</a:t>
            </a:r>
            <a:r>
              <a:rPr lang="en-US" dirty="0" smtClean="0">
                <a:latin typeface="Times New Roman" panose="02020603050405020304" pitchFamily="18" charset="0"/>
                <a:cs typeface="Times New Roman" panose="02020603050405020304" pitchFamily="18" charset="0"/>
              </a:rPr>
              <a:t> minh</a:t>
            </a: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08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5.1</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Ép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ngầm</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định</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1162124"/>
          </a:xfrm>
        </p:spPr>
        <p:txBody>
          <a:bodyPr/>
          <a:lstStyle/>
          <a:p>
            <a:r>
              <a:rPr lang="en-US" dirty="0" err="1">
                <a:latin typeface="Times New Roman" panose="02020603050405020304" pitchFamily="18" charset="0"/>
                <a:cs typeface="Times New Roman" panose="02020603050405020304" pitchFamily="18" charset="0"/>
              </a:rPr>
              <a:t>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Java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thiệp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5"/>
          <a:stretch>
            <a:fillRect/>
          </a:stretch>
        </p:blipFill>
        <p:spPr>
          <a:xfrm>
            <a:off x="919210" y="3096836"/>
            <a:ext cx="10857631" cy="1202435"/>
          </a:xfrm>
          <a:prstGeom prst="rect">
            <a:avLst/>
          </a:prstGeom>
        </p:spPr>
      </p:pic>
    </p:spTree>
    <p:extLst>
      <p:ext uri="{BB962C8B-B14F-4D97-AF65-F5344CB8AC3E}">
        <p14:creationId xmlns:p14="http://schemas.microsoft.com/office/powerpoint/2010/main" val="368271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I) </a:t>
            </a:r>
            <a:r>
              <a:rPr lang="en-US" sz="3200" b="1" dirty="0" err="1">
                <a:latin typeface="Times New Roman" panose="02020603050405020304" pitchFamily="18" charset="0"/>
                <a:cs typeface="Times New Roman" panose="02020603050405020304" pitchFamily="18" charset="0"/>
              </a:rPr>
              <a:t>Tên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biến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hằng</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825625"/>
            <a:ext cx="4818322" cy="2554989"/>
          </a:xfrm>
        </p:spPr>
        <p:txBody>
          <a:bodyPr/>
          <a:lstStyle/>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ên</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Biến</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gán</a:t>
            </a:r>
            <a:endParaRPr lang="en-US"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US" dirty="0" err="1" smtClean="0">
                <a:latin typeface="Times New Roman" panose="02020603050405020304" pitchFamily="18" charset="0"/>
                <a:cs typeface="Times New Roman" panose="02020603050405020304" pitchFamily="18" charset="0"/>
              </a:rPr>
              <a:t>Hằng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1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5.2) </a:t>
            </a:r>
            <a:r>
              <a:rPr lang="vi-VN" sz="3200" b="1" dirty="0">
                <a:latin typeface="Times New Roman" panose="02020603050405020304" pitchFamily="18" charset="0"/>
                <a:cs typeface="Times New Roman" panose="02020603050405020304" pitchFamily="18" charset="0"/>
              </a:rPr>
              <a:t>Ép kiểu tường minh (Explicit Casting</a:t>
            </a:r>
            <a:r>
              <a:rPr lang="vi-VN"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1130226"/>
          </a:xfrm>
        </p:spPr>
        <p:txBody>
          <a:bodyPr/>
          <a:lstStyle/>
          <a:p>
            <a:r>
              <a:rPr lang="vi-VN" dirty="0">
                <a:latin typeface="Times New Roman" panose="02020603050405020304" pitchFamily="18" charset="0"/>
                <a:cs typeface="Times New Roman" panose="02020603050405020304" pitchFamily="18" charset="0"/>
              </a:rPr>
              <a:t>Ép kiểu tường minh là quá trình chuyển đổi kiểu dữ liệu mà lập trình viên phải thực hiện bằng cách sử dụng cú pháp đặc biệt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1175657" y="3112383"/>
            <a:ext cx="10801306" cy="1171342"/>
          </a:xfrm>
          <a:prstGeom prst="rect">
            <a:avLst/>
          </a:prstGeom>
        </p:spPr>
      </p:pic>
    </p:spTree>
    <p:extLst>
      <p:ext uri="{BB962C8B-B14F-4D97-AF65-F5344CB8AC3E}">
        <p14:creationId xmlns:p14="http://schemas.microsoft.com/office/powerpoint/2010/main" val="266953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Code </a:t>
            </a:r>
            <a:r>
              <a:rPr lang="en-US" sz="3200" b="1" dirty="0" err="1" smtClean="0">
                <a:latin typeface="Times New Roman" panose="02020603050405020304" pitchFamily="18" charset="0"/>
                <a:cs typeface="Times New Roman" panose="02020603050405020304" pitchFamily="18" charset="0"/>
              </a:rPr>
              <a:t>ví</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dụ</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về</a:t>
            </a:r>
            <a:r>
              <a:rPr lang="en-US" sz="3200" b="1" dirty="0" smtClean="0">
                <a:latin typeface="Times New Roman" panose="02020603050405020304" pitchFamily="18" charset="0"/>
                <a:cs typeface="Times New Roman" panose="02020603050405020304" pitchFamily="18" charset="0"/>
              </a:rPr>
              <a:t> 2 </a:t>
            </a:r>
            <a:r>
              <a:rPr lang="en-US" sz="3200" b="1" dirty="0" err="1" smtClean="0">
                <a:latin typeface="Times New Roman" panose="02020603050405020304" pitchFamily="18" charset="0"/>
                <a:cs typeface="Times New Roman" panose="02020603050405020304" pitchFamily="18" charset="0"/>
              </a:rPr>
              <a:t>loại</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ép</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kiểu</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825625"/>
            <a:ext cx="4321630" cy="4640490"/>
          </a:xfrm>
        </p:spPr>
        <p:txBody>
          <a:bodyPr>
            <a:normAutofit lnSpcReduction="10000"/>
          </a:bodyPr>
          <a:lstStyle/>
          <a:p>
            <a:pPr algn="just"/>
            <a:r>
              <a:rPr lang="vi-VN" dirty="0">
                <a:latin typeface="Times New Roman" panose="02020603050405020304" pitchFamily="18" charset="0"/>
                <a:cs typeface="Times New Roman" panose="02020603050405020304" pitchFamily="18" charset="0"/>
              </a:rPr>
              <a:t>Trong ví dụ này, chúng ta thấy cả hai loại ép kiểu. </a:t>
            </a:r>
            <a:endParaRPr lang="en-US" dirty="0" smtClean="0">
              <a:latin typeface="Times New Roman" panose="02020603050405020304" pitchFamily="18" charset="0"/>
              <a:cs typeface="Times New Roman" panose="02020603050405020304" pitchFamily="18" charset="0"/>
            </a:endParaRPr>
          </a:p>
          <a:p>
            <a:pPr algn="just"/>
            <a:r>
              <a:rPr lang="vi-VN" dirty="0" smtClean="0">
                <a:latin typeface="Times New Roman" panose="02020603050405020304" pitchFamily="18" charset="0"/>
                <a:cs typeface="Times New Roman" panose="02020603050405020304" pitchFamily="18" charset="0"/>
              </a:rPr>
              <a:t>Ép </a:t>
            </a:r>
            <a:r>
              <a:rPr lang="vi-VN" dirty="0">
                <a:latin typeface="Times New Roman" panose="02020603050405020304" pitchFamily="18" charset="0"/>
                <a:cs typeface="Times New Roman" panose="02020603050405020304" pitchFamily="18" charset="0"/>
              </a:rPr>
              <a:t>kiểu ngầm định xảy ra khi chúng ta gán giá trị từ một biến kiểu dữ liệu sang biến kiểu dữ liệu khác mà không cần phải làm gì thêm. </a:t>
            </a:r>
            <a:endParaRPr lang="en-US" dirty="0" smtClean="0">
              <a:latin typeface="Times New Roman" panose="02020603050405020304" pitchFamily="18" charset="0"/>
              <a:cs typeface="Times New Roman" panose="02020603050405020304" pitchFamily="18" charset="0"/>
            </a:endParaRPr>
          </a:p>
          <a:p>
            <a:pPr algn="just"/>
            <a:r>
              <a:rPr lang="vi-VN" dirty="0" smtClean="0">
                <a:latin typeface="Times New Roman" panose="02020603050405020304" pitchFamily="18" charset="0"/>
                <a:cs typeface="Times New Roman" panose="02020603050405020304" pitchFamily="18" charset="0"/>
              </a:rPr>
              <a:t>Ép </a:t>
            </a:r>
            <a:r>
              <a:rPr lang="vi-VN" dirty="0">
                <a:latin typeface="Times New Roman" panose="02020603050405020304" pitchFamily="18" charset="0"/>
                <a:cs typeface="Times New Roman" panose="02020603050405020304" pitchFamily="18" charset="0"/>
              </a:rPr>
              <a:t>kiểu tường minh sử dụng toán tử (type) để chuyển đổi kiểu dữ liệu một cách rõ ràng.</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5284845" y="1690688"/>
            <a:ext cx="6553537" cy="3308520"/>
          </a:xfrm>
          <a:prstGeom prst="rect">
            <a:avLst/>
          </a:prstGeom>
        </p:spPr>
      </p:pic>
    </p:spTree>
    <p:extLst>
      <p:ext uri="{BB962C8B-B14F-4D97-AF65-F5344CB8AC3E}">
        <p14:creationId xmlns:p14="http://schemas.microsoft.com/office/powerpoint/2010/main" val="360658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5.3) </a:t>
            </a:r>
            <a:r>
              <a:rPr lang="en-US" sz="3200" b="1" dirty="0" err="1" smtClean="0">
                <a:latin typeface="Times New Roman" panose="02020603050405020304" pitchFamily="18" charset="0"/>
                <a:cs typeface="Times New Roman" panose="02020603050405020304" pitchFamily="18" charset="0"/>
              </a:rPr>
              <a:t>Mức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độ</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ưu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của</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ép</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kiểu</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4379232"/>
          </a:xfrm>
        </p:spPr>
        <p:txBody>
          <a:bodyPr>
            <a:normAutofit/>
          </a:bodyPr>
          <a:lstStyle/>
          <a:p>
            <a:r>
              <a:rPr lang="vi-VN" dirty="0">
                <a:latin typeface="Times New Roman" panose="02020603050405020304" pitchFamily="18" charset="0"/>
                <a:cs typeface="Times New Roman" panose="02020603050405020304" pitchFamily="18" charset="0"/>
              </a:rPr>
              <a:t>Mức ưu tiên ép kiểu (type casting precedence) là quy tắc xác định thứ tự ưu tiên khi chuyển đổi giữa các kiểu dữ liệu khác nhau. Khi </a:t>
            </a:r>
            <a:r>
              <a:rPr lang="vi-VN" dirty="0" smtClean="0">
                <a:latin typeface="Times New Roman" panose="02020603050405020304" pitchFamily="18" charset="0"/>
                <a:cs typeface="Times New Roman" panose="02020603050405020304" pitchFamily="18" charset="0"/>
              </a:rPr>
              <a:t>kết </a:t>
            </a:r>
            <a:r>
              <a:rPr lang="vi-VN" dirty="0">
                <a:latin typeface="Times New Roman" panose="02020603050405020304" pitchFamily="18" charset="0"/>
                <a:cs typeface="Times New Roman" panose="02020603050405020304" pitchFamily="18" charset="0"/>
              </a:rPr>
              <a:t>hợp nhiều kiểu dữ liệu trong một biểu thức hoặc phép toán, Java sẽ tự động chuyển đổi chúng theo một thứ tự ưu tiên cụ thể</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Mức ưu tiên ép kiểu thông thường (theo thứ tự tăng dần của kích thước dữ liệu):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byte &lt; short &lt;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&lt; long &lt; float &lt; double</a:t>
            </a:r>
            <a:r>
              <a:rPr lang="en-US" dirty="0" smtClean="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Lưu ý rằng việc chuyển đổi giữa các kiểu dữ liệu có thể dẫn đến mất mát dữ liệu nếu kiểu đích có kích thước nhỏ hơn kiểu nguồn.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28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dirty="0" err="1" smtClean="0">
                <a:latin typeface="Times New Roman" panose="02020603050405020304" pitchFamily="18" charset="0"/>
                <a:cs typeface="Times New Roman" panose="02020603050405020304" pitchFamily="18" charset="0"/>
              </a:rPr>
              <a:t>Ví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mức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ưu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ép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kiểu</a:t>
            </a:r>
            <a:endParaRPr 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4142015" cy="4656818"/>
          </a:xfrm>
        </p:spPr>
        <p:txBody>
          <a:bodyPr>
            <a:normAutofit fontScale="92500" lnSpcReduction="20000"/>
          </a:bodyPr>
          <a:lstStyle/>
          <a:p>
            <a:r>
              <a:rPr lang="vi-VN" dirty="0">
                <a:latin typeface="Times New Roman" panose="02020603050405020304" pitchFamily="18" charset="0"/>
                <a:cs typeface="Times New Roman" panose="02020603050405020304" pitchFamily="18" charset="0"/>
              </a:rPr>
              <a:t>Trong ví dụ này, mức ưu tiên ép kiểu được thể hiện khi thực hiện phép cộng. Java tự động chuyển đổi soNguyen từ kiểu int sang kiểu double trong biểu thức soNguyen + soThuc, vì kiểu double có mức ưu tiên cao hơn int. Tương tự, soNguyen được chuyển đổi sang kiểu long trong biểu thức soNguyen + soNguyenLon, vì kiểu long có mức ưu tiên cao hơn int.</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5148140" y="1690688"/>
            <a:ext cx="6428045" cy="4024312"/>
          </a:xfrm>
          <a:prstGeom prst="rect">
            <a:avLst/>
          </a:prstGeom>
        </p:spPr>
      </p:pic>
    </p:spTree>
    <p:extLst>
      <p:ext uri="{BB962C8B-B14F-4D97-AF65-F5344CB8AC3E}">
        <p14:creationId xmlns:p14="http://schemas.microsoft.com/office/powerpoint/2010/main" val="1613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7"/>
          <p:cNvPicPr preferRelativeResize="0"/>
          <p:nvPr/>
        </p:nvPicPr>
        <p:blipFill rotWithShape="1">
          <a:blip r:embed="rId3">
            <a:alphaModFix/>
          </a:blip>
          <a:srcRect/>
          <a:stretch/>
        </p:blipFill>
        <p:spPr>
          <a:xfrm>
            <a:off x="-20782" y="20782"/>
            <a:ext cx="12192000" cy="6858000"/>
          </a:xfrm>
          <a:prstGeom prst="rect">
            <a:avLst/>
          </a:prstGeom>
          <a:noFill/>
          <a:ln>
            <a:noFill/>
          </a:ln>
        </p:spPr>
      </p:pic>
      <p:sp>
        <p:nvSpPr>
          <p:cNvPr id="105" name="Google Shape;105;p7"/>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106" name="Google Shape;106;p7"/>
          <p:cNvPicPr preferRelativeResize="0"/>
          <p:nvPr/>
        </p:nvPicPr>
        <p:blipFill rotWithShape="1">
          <a:blip r:embed="rId4">
            <a:alphaModFix/>
          </a:blip>
          <a:srcRect/>
          <a:stretch/>
        </p:blipFill>
        <p:spPr>
          <a:xfrm>
            <a:off x="304800" y="228600"/>
            <a:ext cx="1143000" cy="821245"/>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3584944"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1.1) </a:t>
            </a:r>
            <a:r>
              <a:rPr lang="en-US" sz="3200" b="1" dirty="0" err="1" smtClean="0">
                <a:latin typeface="Times New Roman" panose="02020603050405020304" pitchFamily="18" charset="0"/>
                <a:cs typeface="Times New Roman" panose="02020603050405020304" pitchFamily="18" charset="0"/>
              </a:rPr>
              <a:t>Cách</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đặt</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a:t>
            </a:r>
            <a:r>
              <a:rPr lang="en-US" sz="3200" b="1" dirty="0" err="1" smtClean="0">
                <a:latin typeface="Times New Roman" panose="02020603050405020304" pitchFamily="18" charset="0"/>
                <a:cs typeface="Times New Roman" panose="02020603050405020304" pitchFamily="18" charset="0"/>
              </a:rPr>
              <a:t>ên</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vi-VN" dirty="0">
                <a:latin typeface="Times New Roman" panose="02020603050405020304" pitchFamily="18" charset="0"/>
                <a:cs typeface="Times New Roman" panose="02020603050405020304" pitchFamily="18" charset="0"/>
              </a:rPr>
              <a:t>Một tên là một chuỗi các ký tự gồm các chữ, số, dấu gạch dưới (_), và dấu </a:t>
            </a:r>
            <a:r>
              <a:rPr lang="vi-VN" dirty="0" smtClean="0">
                <a:latin typeface="Times New Roman" panose="02020603050405020304" pitchFamily="18" charset="0"/>
                <a:cs typeface="Times New Roman" panose="02020603050405020304" pitchFamily="18" charset="0"/>
              </a:rPr>
              <a:t>dollar </a:t>
            </a:r>
            <a:r>
              <a:rPr lang="vi-VN"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Một tên phải bắt đầu bởi một chữ, dấu gạch dưới (_), hoặc dấu dollar ($).  Nó không thể bắt đầu bởi một số.</a:t>
            </a:r>
          </a:p>
          <a:p>
            <a:r>
              <a:rPr lang="vi-VN" dirty="0">
                <a:latin typeface="Times New Roman" panose="02020603050405020304" pitchFamily="18" charset="0"/>
                <a:cs typeface="Times New Roman" panose="02020603050405020304" pitchFamily="18" charset="0"/>
              </a:rPr>
              <a:t>Một tên không thể là một từ khóa.</a:t>
            </a:r>
          </a:p>
          <a:p>
            <a:r>
              <a:rPr lang="vi-VN" dirty="0">
                <a:latin typeface="Times New Roman" panose="02020603050405020304" pitchFamily="18" charset="0"/>
                <a:cs typeface="Times New Roman" panose="02020603050405020304" pitchFamily="18" charset="0"/>
              </a:rPr>
              <a:t>Một tên không thể là true, false, hoặc null.</a:t>
            </a:r>
          </a:p>
          <a:p>
            <a:r>
              <a:rPr lang="vi-VN" dirty="0">
                <a:latin typeface="Times New Roman" panose="02020603050405020304" pitchFamily="18" charset="0"/>
                <a:cs typeface="Times New Roman" panose="02020603050405020304" pitchFamily="18" charset="0"/>
              </a:rPr>
              <a:t>Một tên có thể có độ dài bất kỳ.</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54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2713074"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1.2) </a:t>
            </a:r>
            <a:r>
              <a:rPr lang="en-US" sz="3200" b="1" dirty="0" err="1" smtClean="0">
                <a:latin typeface="Times New Roman" panose="02020603050405020304" pitchFamily="18" charset="0"/>
                <a:cs typeface="Times New Roman" panose="02020603050405020304" pitchFamily="18" charset="0"/>
              </a:rPr>
              <a:t>Biến</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9560443" cy="3744858"/>
          </a:xfrm>
        </p:spPr>
        <p:txBody>
          <a:bodyPr>
            <a:normAutofit fontScale="85000" lnSpcReduction="10000"/>
          </a:bodyPr>
          <a:lstStyle/>
          <a:p>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trí</a:t>
            </a:r>
            <a:r>
              <a:rPr lang="en-US" dirty="0" smtClean="0">
                <a:latin typeface="Times New Roman" panose="02020603050405020304" pitchFamily="18" charset="0"/>
                <a:cs typeface="Times New Roman" panose="02020603050405020304" pitchFamily="18" charset="0"/>
              </a:rPr>
              <a:t> ô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nó</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12700">
              <a:lnSpc>
                <a:spcPct val="100000"/>
              </a:lnSpc>
              <a:spcBef>
                <a:spcPts val="1780"/>
              </a:spcBef>
            </a:pP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a:t>
            </a:r>
          </a:p>
          <a:p>
            <a:pPr marL="12700">
              <a:lnSpc>
                <a:spcPct val="100000"/>
              </a:lnSpc>
              <a:spcBef>
                <a:spcPts val="1780"/>
              </a:spcBef>
            </a:pPr>
            <a:r>
              <a:rPr lang="en-US" b="1" spc="-5" dirty="0" err="1" smtClean="0">
                <a:solidFill>
                  <a:srgbClr val="36365C"/>
                </a:solidFill>
                <a:latin typeface="Times New Roman"/>
                <a:cs typeface="Times New Roman"/>
              </a:rPr>
              <a:t>Dạng</a:t>
            </a:r>
            <a:r>
              <a:rPr lang="en-US" b="1" dirty="0" smtClean="0">
                <a:solidFill>
                  <a:srgbClr val="36365C"/>
                </a:solidFill>
                <a:latin typeface="Times New Roman"/>
                <a:cs typeface="Times New Roman"/>
              </a:rPr>
              <a:t> </a:t>
            </a:r>
            <a:r>
              <a:rPr lang="en-US" b="1" spc="-5" dirty="0" err="1">
                <a:solidFill>
                  <a:srgbClr val="36365C"/>
                </a:solidFill>
                <a:latin typeface="Times New Roman"/>
                <a:cs typeface="Times New Roman"/>
              </a:rPr>
              <a:t>thức</a:t>
            </a:r>
            <a:r>
              <a:rPr lang="en-US" b="1" spc="-5" dirty="0">
                <a:solidFill>
                  <a:srgbClr val="36365C"/>
                </a:solidFill>
                <a:latin typeface="Times New Roman"/>
                <a:cs typeface="Times New Roman"/>
              </a:rPr>
              <a:t>:</a:t>
            </a:r>
            <a:r>
              <a:rPr lang="en-US" b="1" spc="250" dirty="0">
                <a:solidFill>
                  <a:srgbClr val="36365C"/>
                </a:solidFill>
                <a:latin typeface="Times New Roman"/>
                <a:cs typeface="Times New Roman"/>
              </a:rPr>
              <a:t> </a:t>
            </a:r>
            <a:r>
              <a:rPr lang="en-US" spc="-5" dirty="0">
                <a:solidFill>
                  <a:srgbClr val="36365C"/>
                </a:solidFill>
                <a:latin typeface="Times New Roman"/>
                <a:cs typeface="Times New Roman"/>
              </a:rPr>
              <a:t>datatype</a:t>
            </a:r>
            <a:r>
              <a:rPr lang="en-US" spc="-25" dirty="0">
                <a:solidFill>
                  <a:srgbClr val="36365C"/>
                </a:solidFill>
                <a:latin typeface="Times New Roman"/>
                <a:cs typeface="Times New Roman"/>
              </a:rPr>
              <a:t> </a:t>
            </a:r>
            <a:r>
              <a:rPr lang="en-US" spc="-5" dirty="0" err="1">
                <a:solidFill>
                  <a:srgbClr val="36365C"/>
                </a:solidFill>
                <a:latin typeface="Times New Roman"/>
                <a:cs typeface="Times New Roman"/>
              </a:rPr>
              <a:t>variableName</a:t>
            </a:r>
            <a:r>
              <a:rPr lang="en-US" spc="-5" dirty="0">
                <a:solidFill>
                  <a:srgbClr val="36365C"/>
                </a:solidFill>
                <a:latin typeface="Times New Roman"/>
                <a:cs typeface="Times New Roman"/>
              </a:rPr>
              <a:t>;</a:t>
            </a:r>
            <a:endParaRPr lang="en-US" dirty="0">
              <a:latin typeface="Times New Roman"/>
              <a:cs typeface="Times New Roman"/>
            </a:endParaRPr>
          </a:p>
          <a:p>
            <a:pPr marL="12700">
              <a:lnSpc>
                <a:spcPct val="100000"/>
              </a:lnSpc>
              <a:spcBef>
                <a:spcPts val="1685"/>
              </a:spcBef>
            </a:pPr>
            <a:r>
              <a:rPr lang="en-US" b="1" spc="-5" dirty="0" err="1">
                <a:solidFill>
                  <a:srgbClr val="36365C"/>
                </a:solidFill>
                <a:latin typeface="Times New Roman"/>
                <a:cs typeface="Times New Roman"/>
              </a:rPr>
              <a:t>Ví</a:t>
            </a:r>
            <a:r>
              <a:rPr lang="en-US" b="1" spc="-30" dirty="0">
                <a:solidFill>
                  <a:srgbClr val="36365C"/>
                </a:solidFill>
                <a:latin typeface="Times New Roman"/>
                <a:cs typeface="Times New Roman"/>
              </a:rPr>
              <a:t> </a:t>
            </a:r>
            <a:r>
              <a:rPr lang="en-US" b="1" spc="-5" dirty="0" err="1">
                <a:solidFill>
                  <a:srgbClr val="36365C"/>
                </a:solidFill>
                <a:latin typeface="Times New Roman"/>
                <a:cs typeface="Times New Roman"/>
              </a:rPr>
              <a:t>dụ</a:t>
            </a:r>
            <a:r>
              <a:rPr lang="en-US" b="1" spc="-5" dirty="0">
                <a:solidFill>
                  <a:srgbClr val="36365C"/>
                </a:solidFill>
                <a:latin typeface="Times New Roman"/>
                <a:cs typeface="Times New Roman"/>
              </a:rPr>
              <a:t>:</a:t>
            </a:r>
            <a:endParaRPr lang="en-US" dirty="0">
              <a:latin typeface="Times New Roman"/>
              <a:cs typeface="Times New Roman"/>
            </a:endParaRPr>
          </a:p>
          <a:p>
            <a:endParaRPr 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2620608" y="5052011"/>
            <a:ext cx="8579340" cy="1036943"/>
          </a:xfrm>
          <a:prstGeom prst="rect">
            <a:avLst/>
          </a:prstGeom>
        </p:spPr>
      </p:pic>
    </p:spTree>
    <p:extLst>
      <p:ext uri="{BB962C8B-B14F-4D97-AF65-F5344CB8AC3E}">
        <p14:creationId xmlns:p14="http://schemas.microsoft.com/office/powerpoint/2010/main" val="45669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2713074"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1.2) </a:t>
            </a:r>
            <a:r>
              <a:rPr lang="en-US" sz="3200" b="1" dirty="0" err="1" smtClean="0">
                <a:latin typeface="Times New Roman" panose="02020603050405020304" pitchFamily="18" charset="0"/>
                <a:cs typeface="Times New Roman" panose="02020603050405020304" pitchFamily="18" charset="0"/>
              </a:rPr>
              <a:t>Biến</a:t>
            </a:r>
            <a:endParaRPr lang="en-US" sz="3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589781" y="1871090"/>
            <a:ext cx="11012437" cy="3448531"/>
          </a:xfrm>
          <a:prstGeom prst="rect">
            <a:avLst/>
          </a:prstGeom>
        </p:spPr>
      </p:pic>
    </p:spTree>
    <p:extLst>
      <p:ext uri="{BB962C8B-B14F-4D97-AF65-F5344CB8AC3E}">
        <p14:creationId xmlns:p14="http://schemas.microsoft.com/office/powerpoint/2010/main" val="368332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1.3) </a:t>
            </a:r>
            <a:r>
              <a:rPr lang="en-US" sz="3200" b="1" dirty="0" err="1" smtClean="0">
                <a:latin typeface="Times New Roman" panose="02020603050405020304" pitchFamily="18" charset="0"/>
                <a:cs typeface="Times New Roman" panose="02020603050405020304" pitchFamily="18" charset="0"/>
              </a:rPr>
              <a:t>Lệnh</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biểu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thức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gán</a:t>
            </a:r>
            <a:endParaRPr lang="en-US" sz="3200" b="1" dirty="0">
              <a:latin typeface="Times New Roman" panose="02020603050405020304" pitchFamily="18" charset="0"/>
              <a:cs typeface="Times New Roman" panose="02020603050405020304" pitchFamily="18" charset="0"/>
            </a:endParaRPr>
          </a:p>
        </p:txBody>
      </p:sp>
      <p:sp>
        <p:nvSpPr>
          <p:cNvPr id="6" name="object 3"/>
          <p:cNvSpPr txBox="1"/>
          <p:nvPr/>
        </p:nvSpPr>
        <p:spPr>
          <a:xfrm>
            <a:off x="1630680" y="1690688"/>
            <a:ext cx="1732280" cy="1880870"/>
          </a:xfrm>
          <a:prstGeom prst="rect">
            <a:avLst/>
          </a:prstGeom>
        </p:spPr>
        <p:txBody>
          <a:bodyPr vert="horz" wrap="square" lIns="0" tIns="12700" rIns="0" bIns="0" rtlCol="0">
            <a:spAutoFit/>
          </a:bodyPr>
          <a:lstStyle/>
          <a:p>
            <a:pPr marL="12700" marR="5080">
              <a:lnSpc>
                <a:spcPct val="145100"/>
              </a:lnSpc>
              <a:spcBef>
                <a:spcPts val="100"/>
              </a:spcBef>
            </a:pPr>
            <a:r>
              <a:rPr sz="2800" b="1" spc="-5" dirty="0">
                <a:solidFill>
                  <a:srgbClr val="36365C"/>
                </a:solidFill>
                <a:latin typeface="Times New Roman"/>
                <a:cs typeface="Times New Roman"/>
              </a:rPr>
              <a:t>Dạng</a:t>
            </a:r>
            <a:r>
              <a:rPr sz="2800" b="1" spc="-65" dirty="0">
                <a:solidFill>
                  <a:srgbClr val="36365C"/>
                </a:solidFill>
                <a:latin typeface="Times New Roman"/>
                <a:cs typeface="Times New Roman"/>
              </a:rPr>
              <a:t> </a:t>
            </a:r>
            <a:r>
              <a:rPr sz="2800" b="1" spc="-5" dirty="0">
                <a:solidFill>
                  <a:srgbClr val="36365C"/>
                </a:solidFill>
                <a:latin typeface="Times New Roman"/>
                <a:cs typeface="Times New Roman"/>
              </a:rPr>
              <a:t>thức: </a:t>
            </a:r>
            <a:r>
              <a:rPr sz="2800" b="1" spc="-685" dirty="0">
                <a:solidFill>
                  <a:srgbClr val="36365C"/>
                </a:solidFill>
                <a:latin typeface="Times New Roman"/>
                <a:cs typeface="Times New Roman"/>
              </a:rPr>
              <a:t> </a:t>
            </a:r>
            <a:r>
              <a:rPr sz="2800" b="1" spc="-5" dirty="0">
                <a:solidFill>
                  <a:srgbClr val="36365C"/>
                </a:solidFill>
                <a:latin typeface="Times New Roman"/>
                <a:cs typeface="Times New Roman"/>
              </a:rPr>
              <a:t>Ví</a:t>
            </a:r>
            <a:r>
              <a:rPr sz="2800" b="1" dirty="0">
                <a:solidFill>
                  <a:srgbClr val="36365C"/>
                </a:solidFill>
                <a:latin typeface="Times New Roman"/>
                <a:cs typeface="Times New Roman"/>
              </a:rPr>
              <a:t> </a:t>
            </a:r>
            <a:r>
              <a:rPr sz="2800" b="1" spc="-5" dirty="0">
                <a:solidFill>
                  <a:srgbClr val="36365C"/>
                </a:solidFill>
                <a:latin typeface="Times New Roman"/>
                <a:cs typeface="Times New Roman"/>
              </a:rPr>
              <a:t>dụ:</a:t>
            </a:r>
            <a:endParaRPr sz="2800" dirty="0">
              <a:latin typeface="Times New Roman"/>
              <a:cs typeface="Times New Roman"/>
            </a:endParaRPr>
          </a:p>
          <a:p>
            <a:pPr marL="279400">
              <a:lnSpc>
                <a:spcPct val="100000"/>
              </a:lnSpc>
              <a:spcBef>
                <a:spcPts val="1500"/>
              </a:spcBef>
            </a:pPr>
            <a:r>
              <a:rPr sz="2800" spc="-5" dirty="0">
                <a:solidFill>
                  <a:srgbClr val="36365C"/>
                </a:solidFill>
                <a:latin typeface="Times New Roman"/>
                <a:cs typeface="Times New Roman"/>
              </a:rPr>
              <a:t>x</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30" dirty="0">
                <a:solidFill>
                  <a:srgbClr val="36365C"/>
                </a:solidFill>
                <a:latin typeface="Times New Roman"/>
                <a:cs typeface="Times New Roman"/>
              </a:rPr>
              <a:t> </a:t>
            </a:r>
            <a:r>
              <a:rPr sz="2800" dirty="0">
                <a:solidFill>
                  <a:srgbClr val="36365C"/>
                </a:solidFill>
                <a:latin typeface="Times New Roman"/>
                <a:cs typeface="Times New Roman"/>
              </a:rPr>
              <a:t>1;</a:t>
            </a:r>
            <a:endParaRPr sz="2800" dirty="0">
              <a:latin typeface="Times New Roman"/>
              <a:cs typeface="Times New Roman"/>
            </a:endParaRPr>
          </a:p>
        </p:txBody>
      </p:sp>
      <p:sp>
        <p:nvSpPr>
          <p:cNvPr id="7" name="object 4"/>
          <p:cNvSpPr txBox="1"/>
          <p:nvPr/>
        </p:nvSpPr>
        <p:spPr>
          <a:xfrm>
            <a:off x="3539315" y="1791679"/>
            <a:ext cx="316611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6365C"/>
                </a:solidFill>
                <a:latin typeface="Times New Roman"/>
                <a:cs typeface="Times New Roman"/>
              </a:rPr>
              <a:t>variable</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expression;</a:t>
            </a:r>
            <a:endParaRPr sz="2800" dirty="0">
              <a:latin typeface="Times New Roman"/>
              <a:cs typeface="Times New Roman"/>
            </a:endParaRPr>
          </a:p>
        </p:txBody>
      </p:sp>
      <p:sp>
        <p:nvSpPr>
          <p:cNvPr id="8" name="object 5"/>
          <p:cNvSpPr txBox="1"/>
          <p:nvPr/>
        </p:nvSpPr>
        <p:spPr>
          <a:xfrm>
            <a:off x="5314548" y="2879261"/>
            <a:ext cx="213804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6365C"/>
                </a:solidFill>
                <a:latin typeface="Times New Roman"/>
                <a:cs typeface="Times New Roman"/>
              </a:rPr>
              <a:t>//</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Gán</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1</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cho</a:t>
            </a:r>
            <a:r>
              <a:rPr sz="2800" spc="-15" dirty="0">
                <a:solidFill>
                  <a:srgbClr val="36365C"/>
                </a:solidFill>
                <a:latin typeface="Times New Roman"/>
                <a:cs typeface="Times New Roman"/>
              </a:rPr>
              <a:t> </a:t>
            </a:r>
            <a:r>
              <a:rPr sz="2800" dirty="0">
                <a:solidFill>
                  <a:srgbClr val="36365C"/>
                </a:solidFill>
                <a:latin typeface="Times New Roman"/>
                <a:cs typeface="Times New Roman"/>
              </a:rPr>
              <a:t>x;</a:t>
            </a:r>
            <a:endParaRPr sz="2800" dirty="0">
              <a:latin typeface="Times New Roman"/>
              <a:cs typeface="Times New Roman"/>
            </a:endParaRPr>
          </a:p>
        </p:txBody>
      </p:sp>
      <p:sp>
        <p:nvSpPr>
          <p:cNvPr id="9" name="object 6"/>
          <p:cNvSpPr txBox="1"/>
          <p:nvPr/>
        </p:nvSpPr>
        <p:spPr>
          <a:xfrm>
            <a:off x="1630680" y="3624897"/>
            <a:ext cx="6029325" cy="2416810"/>
          </a:xfrm>
          <a:prstGeom prst="rect">
            <a:avLst/>
          </a:prstGeom>
        </p:spPr>
        <p:txBody>
          <a:bodyPr vert="horz" wrap="square" lIns="0" tIns="12700" rIns="0" bIns="0" rtlCol="0">
            <a:spAutoFit/>
          </a:bodyPr>
          <a:lstStyle/>
          <a:p>
            <a:pPr marL="12700" marR="5080">
              <a:lnSpc>
                <a:spcPct val="140100"/>
              </a:lnSpc>
              <a:spcBef>
                <a:spcPts val="100"/>
              </a:spcBef>
              <a:tabLst>
                <a:tab pos="2489200" algn="l"/>
              </a:tabLst>
            </a:pPr>
            <a:r>
              <a:rPr sz="2800" dirty="0">
                <a:solidFill>
                  <a:srgbClr val="36365C"/>
                </a:solidFill>
                <a:latin typeface="Times New Roman"/>
                <a:cs typeface="Times New Roman"/>
              </a:rPr>
              <a:t>bankinh</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 </a:t>
            </a:r>
            <a:r>
              <a:rPr sz="2800" dirty="0">
                <a:solidFill>
                  <a:srgbClr val="36365C"/>
                </a:solidFill>
                <a:latin typeface="Times New Roman"/>
                <a:cs typeface="Times New Roman"/>
              </a:rPr>
              <a:t>10.6;	</a:t>
            </a:r>
            <a:r>
              <a:rPr sz="2800" spc="-5" dirty="0">
                <a:solidFill>
                  <a:srgbClr val="36365C"/>
                </a:solidFill>
                <a:latin typeface="Times New Roman"/>
                <a:cs typeface="Times New Roman"/>
              </a:rPr>
              <a:t>//</a:t>
            </a:r>
            <a:r>
              <a:rPr sz="2800" spc="-25" dirty="0">
                <a:solidFill>
                  <a:srgbClr val="36365C"/>
                </a:solidFill>
                <a:latin typeface="Times New Roman"/>
                <a:cs typeface="Times New Roman"/>
              </a:rPr>
              <a:t> </a:t>
            </a:r>
            <a:r>
              <a:rPr sz="2800" spc="-10" dirty="0">
                <a:solidFill>
                  <a:srgbClr val="36365C"/>
                </a:solidFill>
                <a:latin typeface="Times New Roman"/>
                <a:cs typeface="Times New Roman"/>
              </a:rPr>
              <a:t>Gán</a:t>
            </a:r>
            <a:r>
              <a:rPr sz="2800" spc="-5" dirty="0">
                <a:solidFill>
                  <a:srgbClr val="36365C"/>
                </a:solidFill>
                <a:latin typeface="Times New Roman"/>
                <a:cs typeface="Times New Roman"/>
              </a:rPr>
              <a:t> </a:t>
            </a:r>
            <a:r>
              <a:rPr sz="2800" dirty="0">
                <a:solidFill>
                  <a:srgbClr val="36365C"/>
                </a:solidFill>
                <a:latin typeface="Times New Roman"/>
                <a:cs typeface="Times New Roman"/>
              </a:rPr>
              <a:t>10.6</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cho</a:t>
            </a:r>
            <a:r>
              <a:rPr sz="2800" spc="-10" dirty="0">
                <a:solidFill>
                  <a:srgbClr val="36365C"/>
                </a:solidFill>
                <a:latin typeface="Times New Roman"/>
                <a:cs typeface="Times New Roman"/>
              </a:rPr>
              <a:t> </a:t>
            </a:r>
            <a:r>
              <a:rPr sz="2800" dirty="0">
                <a:solidFill>
                  <a:srgbClr val="36365C"/>
                </a:solidFill>
                <a:latin typeface="Times New Roman"/>
                <a:cs typeface="Times New Roman"/>
              </a:rPr>
              <a:t>bankinh; </a:t>
            </a:r>
            <a:r>
              <a:rPr sz="2800" spc="-685" dirty="0">
                <a:solidFill>
                  <a:srgbClr val="36365C"/>
                </a:solidFill>
                <a:latin typeface="Times New Roman"/>
                <a:cs typeface="Times New Roman"/>
              </a:rPr>
              <a:t> </a:t>
            </a:r>
            <a:r>
              <a:rPr sz="2800" spc="-5" dirty="0">
                <a:solidFill>
                  <a:srgbClr val="36365C"/>
                </a:solidFill>
                <a:latin typeface="Times New Roman"/>
                <a:cs typeface="Times New Roman"/>
              </a:rPr>
              <a:t>a =</a:t>
            </a:r>
            <a:r>
              <a:rPr sz="2800" dirty="0">
                <a:solidFill>
                  <a:srgbClr val="36365C"/>
                </a:solidFill>
                <a:latin typeface="Times New Roman"/>
                <a:cs typeface="Times New Roman"/>
              </a:rPr>
              <a:t> </a:t>
            </a:r>
            <a:r>
              <a:rPr sz="2800" spc="-10" dirty="0">
                <a:solidFill>
                  <a:srgbClr val="36365C"/>
                </a:solidFill>
                <a:latin typeface="Times New Roman"/>
                <a:cs typeface="Times New Roman"/>
              </a:rPr>
              <a:t>'A';	</a:t>
            </a:r>
            <a:r>
              <a:rPr sz="2800" spc="-5" dirty="0">
                <a:solidFill>
                  <a:srgbClr val="36365C"/>
                </a:solidFill>
                <a:latin typeface="Times New Roman"/>
                <a:cs typeface="Times New Roman"/>
              </a:rPr>
              <a:t>//</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Gán</a:t>
            </a:r>
            <a:r>
              <a:rPr sz="2800" dirty="0">
                <a:solidFill>
                  <a:srgbClr val="36365C"/>
                </a:solidFill>
                <a:latin typeface="Times New Roman"/>
                <a:cs typeface="Times New Roman"/>
              </a:rPr>
              <a:t> </a:t>
            </a:r>
            <a:r>
              <a:rPr sz="2800" spc="-10" dirty="0">
                <a:solidFill>
                  <a:srgbClr val="36365C"/>
                </a:solidFill>
                <a:latin typeface="Times New Roman"/>
                <a:cs typeface="Times New Roman"/>
              </a:rPr>
              <a:t>'A'</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cho</a:t>
            </a:r>
            <a:r>
              <a:rPr sz="2800" dirty="0">
                <a:solidFill>
                  <a:srgbClr val="36365C"/>
                </a:solidFill>
                <a:latin typeface="Times New Roman"/>
                <a:cs typeface="Times New Roman"/>
              </a:rPr>
              <a:t> </a:t>
            </a:r>
            <a:r>
              <a:rPr sz="2800" spc="-10" dirty="0">
                <a:solidFill>
                  <a:srgbClr val="36365C"/>
                </a:solidFill>
                <a:latin typeface="Times New Roman"/>
                <a:cs typeface="Times New Roman"/>
              </a:rPr>
              <a:t>a;</a:t>
            </a:r>
            <a:endParaRPr sz="2800" dirty="0">
              <a:latin typeface="Times New Roman"/>
              <a:cs typeface="Times New Roman"/>
            </a:endParaRPr>
          </a:p>
          <a:p>
            <a:pPr marL="12700">
              <a:lnSpc>
                <a:spcPct val="100000"/>
              </a:lnSpc>
              <a:spcBef>
                <a:spcPts val="1345"/>
              </a:spcBef>
            </a:pPr>
            <a:r>
              <a:rPr sz="2800" spc="-5" dirty="0">
                <a:solidFill>
                  <a:srgbClr val="36365C"/>
                </a:solidFill>
                <a:latin typeface="Times New Roman"/>
                <a:cs typeface="Times New Roman"/>
              </a:rPr>
              <a:t>x</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x +</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1;</a:t>
            </a:r>
            <a:endParaRPr sz="2800" dirty="0">
              <a:latin typeface="Times New Roman"/>
              <a:cs typeface="Times New Roman"/>
            </a:endParaRPr>
          </a:p>
          <a:p>
            <a:pPr marL="12700">
              <a:lnSpc>
                <a:spcPct val="100000"/>
              </a:lnSpc>
              <a:spcBef>
                <a:spcPts val="1345"/>
              </a:spcBef>
            </a:pPr>
            <a:r>
              <a:rPr sz="2800" dirty="0">
                <a:solidFill>
                  <a:srgbClr val="36365C"/>
                </a:solidFill>
                <a:latin typeface="Times New Roman"/>
                <a:cs typeface="Times New Roman"/>
              </a:rPr>
              <a:t>dttg</a:t>
            </a:r>
            <a:r>
              <a:rPr sz="2800" spc="-35" dirty="0">
                <a:solidFill>
                  <a:srgbClr val="36365C"/>
                </a:solidFill>
                <a:latin typeface="Times New Roman"/>
                <a:cs typeface="Times New Roman"/>
              </a:rPr>
              <a:t> </a:t>
            </a:r>
            <a:r>
              <a:rPr sz="2800" spc="-5" dirty="0">
                <a:solidFill>
                  <a:srgbClr val="36365C"/>
                </a:solidFill>
                <a:latin typeface="Times New Roman"/>
                <a:cs typeface="Times New Roman"/>
              </a:rPr>
              <a:t>=</a:t>
            </a:r>
            <a:r>
              <a:rPr sz="2800" spc="-25" dirty="0">
                <a:solidFill>
                  <a:srgbClr val="36365C"/>
                </a:solidFill>
                <a:latin typeface="Times New Roman"/>
                <a:cs typeface="Times New Roman"/>
              </a:rPr>
              <a:t> </a:t>
            </a:r>
            <a:r>
              <a:rPr sz="2800" dirty="0">
                <a:solidFill>
                  <a:srgbClr val="36365C"/>
                </a:solidFill>
                <a:latin typeface="Times New Roman"/>
                <a:cs typeface="Times New Roman"/>
              </a:rPr>
              <a:t>Math.sqrt(p*(p-a)*(p-b)*(p-c))</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a:t>
            </a:r>
            <a:endParaRPr sz="2800" dirty="0">
              <a:latin typeface="Times New Roman"/>
              <a:cs typeface="Times New Roman"/>
            </a:endParaRPr>
          </a:p>
        </p:txBody>
      </p:sp>
    </p:spTree>
    <p:extLst>
      <p:ext uri="{BB962C8B-B14F-4D97-AF65-F5344CB8AC3E}">
        <p14:creationId xmlns:p14="http://schemas.microsoft.com/office/powerpoint/2010/main" val="301086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a:latin typeface="Times New Roman" panose="02020603050405020304" pitchFamily="18" charset="0"/>
                <a:cs typeface="Times New Roman" panose="02020603050405020304" pitchFamily="18" charset="0"/>
              </a:rPr>
              <a:t>Code </a:t>
            </a:r>
            <a:r>
              <a:rPr lang="en-US" sz="3200" b="1" dirty="0" err="1">
                <a:latin typeface="Times New Roman" panose="02020603050405020304" pitchFamily="18" charset="0"/>
                <a:cs typeface="Times New Roman" panose="02020603050405020304" pitchFamily="18" charset="0"/>
              </a:rPr>
              <a:t>ví</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dụ</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biến</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825625"/>
            <a:ext cx="5443648" cy="4558846"/>
          </a:xfrm>
        </p:spPr>
        <p:txBody>
          <a:bodyPr>
            <a:normAutofit lnSpcReduction="10000"/>
          </a:bodyPr>
          <a:lstStyle/>
          <a:p>
            <a:r>
              <a:rPr lang="vi-VN" dirty="0">
                <a:latin typeface="Times New Roman" panose="02020603050405020304" pitchFamily="18" charset="0"/>
                <a:cs typeface="Times New Roman" panose="02020603050405020304" pitchFamily="18" charset="0"/>
              </a:rPr>
              <a:t>Trong ví dụ này, chúng ta đã khai báo ba biến với kiểu dữ liệu khác nhau: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soNguyen </a:t>
            </a:r>
            <a:r>
              <a:rPr lang="vi-VN" dirty="0">
                <a:latin typeface="Times New Roman" panose="02020603050405020304" pitchFamily="18" charset="0"/>
                <a:cs typeface="Times New Roman" panose="02020603050405020304" pitchFamily="18" charset="0"/>
              </a:rPr>
              <a:t>(kiểu số nguyên</a:t>
            </a:r>
            <a:r>
              <a:rPr lang="vi-VN"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a:t>
            </a:r>
            <a:r>
              <a:rPr lang="vi-VN" dirty="0" smtClean="0">
                <a:latin typeface="Times New Roman" panose="02020603050405020304" pitchFamily="18" charset="0"/>
                <a:cs typeface="Times New Roman" panose="02020603050405020304" pitchFamily="18" charset="0"/>
              </a:rPr>
              <a:t>oThuc </a:t>
            </a:r>
            <a:r>
              <a:rPr lang="vi-VN" dirty="0">
                <a:latin typeface="Times New Roman" panose="02020603050405020304" pitchFamily="18" charset="0"/>
                <a:cs typeface="Times New Roman" panose="02020603050405020304" pitchFamily="18" charset="0"/>
              </a:rPr>
              <a:t>(kiểu số </a:t>
            </a:r>
            <a:r>
              <a:rPr lang="vi-VN" dirty="0" smtClean="0">
                <a:latin typeface="Times New Roman" panose="02020603050405020304" pitchFamily="18" charset="0"/>
                <a:cs typeface="Times New Roman" panose="02020603050405020304" pitchFamily="18" charset="0"/>
              </a:rPr>
              <a:t>thực)</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huoi </a:t>
            </a:r>
            <a:r>
              <a:rPr lang="vi-VN" dirty="0">
                <a:latin typeface="Times New Roman" panose="02020603050405020304" pitchFamily="18" charset="0"/>
                <a:cs typeface="Times New Roman" panose="02020603050405020304" pitchFamily="18" charset="0"/>
              </a:rPr>
              <a:t>(kiểu chuỗi).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Sau </a:t>
            </a:r>
            <a:r>
              <a:rPr lang="vi-VN" dirty="0">
                <a:latin typeface="Times New Roman" panose="02020603050405020304" pitchFamily="18" charset="0"/>
                <a:cs typeface="Times New Roman" panose="02020603050405020304" pitchFamily="18" charset="0"/>
              </a:rPr>
              <a:t>đó, giá trị của các biến được hiển thị và sau đó thay đổi. Biến trong Java có thể thay đổi giá trị của mình trong quá trình thực thi của chương trình.</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6281848" y="1825625"/>
            <a:ext cx="5401247" cy="4383789"/>
          </a:xfrm>
          <a:prstGeom prst="rect">
            <a:avLst/>
          </a:prstGeom>
        </p:spPr>
      </p:pic>
    </p:spTree>
    <p:extLst>
      <p:ext uri="{BB962C8B-B14F-4D97-AF65-F5344CB8AC3E}">
        <p14:creationId xmlns:p14="http://schemas.microsoft.com/office/powerpoint/2010/main" val="274715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1049845"/>
            <a:ext cx="9209690" cy="640843"/>
          </a:xfrm>
        </p:spPr>
        <p:txBody>
          <a:bodyPr>
            <a:normAutofit/>
          </a:bodyPr>
          <a:lstStyle/>
          <a:p>
            <a:r>
              <a:rPr lang="en-US" sz="3200" b="1" dirty="0" smtClean="0">
                <a:latin typeface="Times New Roman" panose="02020603050405020304" pitchFamily="18" charset="0"/>
                <a:cs typeface="Times New Roman" panose="02020603050405020304" pitchFamily="18" charset="0"/>
              </a:rPr>
              <a:t>1.4) </a:t>
            </a:r>
            <a:r>
              <a:rPr lang="en-US" sz="3200" b="1" dirty="0" err="1" smtClean="0">
                <a:latin typeface="Times New Roman" panose="02020603050405020304" pitchFamily="18" charset="0"/>
                <a:cs typeface="Times New Roman" panose="02020603050405020304" pitchFamily="18" charset="0"/>
              </a:rPr>
              <a:t>Hằng</a:t>
            </a:r>
            <a:endParaRPr lang="en-US"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825625"/>
            <a:ext cx="10523483" cy="3744858"/>
          </a:xfrm>
        </p:spPr>
        <p:txBody>
          <a:bodyPr/>
          <a:lstStyle/>
          <a:p>
            <a:r>
              <a:rPr lang="vi-VN" dirty="0">
                <a:latin typeface="Times New Roman" panose="02020603050405020304" pitchFamily="18" charset="0"/>
                <a:cs typeface="Times New Roman" panose="02020603050405020304" pitchFamily="18" charset="0"/>
              </a:rPr>
              <a:t> "hằng" (constant) là một biến mà giá trị của nó không thay đổi sau khi đã được gán một lần. Trong Java, bạn có thể sử dụng từ khóa final để khai báo một hằng.</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447800" y="3363686"/>
            <a:ext cx="7973786" cy="2545825"/>
          </a:xfrm>
          <a:prstGeom prst="rect">
            <a:avLst/>
          </a:prstGeom>
        </p:spPr>
        <p:txBody>
          <a:bodyPr wrap="square">
            <a:spAutoFit/>
          </a:bodyPr>
          <a:lstStyle/>
          <a:p>
            <a:pPr marL="241300" indent="-229235">
              <a:spcBef>
                <a:spcPts val="770"/>
              </a:spcBef>
              <a:buFont typeface="Microsoft Sans Serif"/>
              <a:buChar char="•"/>
              <a:tabLst>
                <a:tab pos="241935" algn="l"/>
              </a:tabLst>
            </a:pPr>
            <a:r>
              <a:rPr lang="en-US" sz="2400" spc="-10" dirty="0" err="1">
                <a:solidFill>
                  <a:srgbClr val="36365C"/>
                </a:solidFill>
                <a:latin typeface="Times New Roman"/>
                <a:cs typeface="Times New Roman"/>
              </a:rPr>
              <a:t>Dạng</a:t>
            </a:r>
            <a:r>
              <a:rPr lang="en-US" sz="2400" spc="-25" dirty="0">
                <a:solidFill>
                  <a:srgbClr val="36365C"/>
                </a:solidFill>
                <a:latin typeface="Times New Roman"/>
                <a:cs typeface="Times New Roman"/>
              </a:rPr>
              <a:t> </a:t>
            </a:r>
            <a:r>
              <a:rPr lang="en-US" sz="2400" spc="-5" dirty="0" err="1">
                <a:solidFill>
                  <a:srgbClr val="36365C"/>
                </a:solidFill>
                <a:latin typeface="Times New Roman"/>
                <a:cs typeface="Times New Roman"/>
              </a:rPr>
              <a:t>thức</a:t>
            </a:r>
            <a:r>
              <a:rPr lang="en-US" sz="2400" spc="-5" dirty="0">
                <a:solidFill>
                  <a:srgbClr val="36365C"/>
                </a:solidFill>
                <a:latin typeface="Times New Roman"/>
                <a:cs typeface="Times New Roman"/>
              </a:rPr>
              <a:t>:</a:t>
            </a:r>
            <a:endParaRPr lang="en-US" sz="2400" dirty="0">
              <a:latin typeface="Times New Roman"/>
              <a:cs typeface="Times New Roman"/>
            </a:endParaRPr>
          </a:p>
          <a:p>
            <a:pPr marL="12700">
              <a:spcBef>
                <a:spcPts val="670"/>
              </a:spcBef>
            </a:pPr>
            <a:r>
              <a:rPr lang="en-US" sz="2400" dirty="0">
                <a:solidFill>
                  <a:srgbClr val="36365C"/>
                </a:solidFill>
                <a:latin typeface="Times New Roman"/>
                <a:cs typeface="Times New Roman"/>
              </a:rPr>
              <a:t>final</a:t>
            </a:r>
            <a:r>
              <a:rPr lang="en-US" sz="2400" spc="-20" dirty="0">
                <a:solidFill>
                  <a:srgbClr val="36365C"/>
                </a:solidFill>
                <a:latin typeface="Times New Roman"/>
                <a:cs typeface="Times New Roman"/>
              </a:rPr>
              <a:t> </a:t>
            </a:r>
            <a:r>
              <a:rPr lang="en-US" sz="2400" spc="-5" dirty="0">
                <a:solidFill>
                  <a:srgbClr val="36365C"/>
                </a:solidFill>
                <a:latin typeface="Times New Roman"/>
                <a:cs typeface="Times New Roman"/>
              </a:rPr>
              <a:t>datatype</a:t>
            </a:r>
            <a:r>
              <a:rPr lang="en-US" sz="2400" spc="-25" dirty="0">
                <a:solidFill>
                  <a:srgbClr val="36365C"/>
                </a:solidFill>
                <a:latin typeface="Times New Roman"/>
                <a:cs typeface="Times New Roman"/>
              </a:rPr>
              <a:t> </a:t>
            </a:r>
            <a:r>
              <a:rPr lang="en-US" sz="2400" spc="-20" dirty="0">
                <a:solidFill>
                  <a:srgbClr val="36365C"/>
                </a:solidFill>
                <a:latin typeface="Times New Roman"/>
                <a:cs typeface="Times New Roman"/>
              </a:rPr>
              <a:t>CONSTANTNAME</a:t>
            </a:r>
            <a:r>
              <a:rPr lang="en-US" sz="2400" spc="35" dirty="0">
                <a:solidFill>
                  <a:srgbClr val="36365C"/>
                </a:solidFill>
                <a:latin typeface="Times New Roman"/>
                <a:cs typeface="Times New Roman"/>
              </a:rPr>
              <a:t> </a:t>
            </a:r>
            <a:r>
              <a:rPr lang="en-US" sz="2400" spc="-5" dirty="0">
                <a:solidFill>
                  <a:srgbClr val="36365C"/>
                </a:solidFill>
                <a:latin typeface="Times New Roman"/>
                <a:cs typeface="Times New Roman"/>
              </a:rPr>
              <a:t>=</a:t>
            </a:r>
            <a:r>
              <a:rPr lang="en-US" sz="2400" spc="-55" dirty="0">
                <a:solidFill>
                  <a:srgbClr val="36365C"/>
                </a:solidFill>
                <a:latin typeface="Times New Roman"/>
                <a:cs typeface="Times New Roman"/>
              </a:rPr>
              <a:t> </a:t>
            </a:r>
            <a:r>
              <a:rPr lang="en-US" sz="2400" spc="-65" dirty="0">
                <a:solidFill>
                  <a:srgbClr val="36365C"/>
                </a:solidFill>
                <a:latin typeface="Times New Roman"/>
                <a:cs typeface="Times New Roman"/>
              </a:rPr>
              <a:t>VALUE;</a:t>
            </a:r>
            <a:endParaRPr lang="en-US" sz="2400" dirty="0">
              <a:latin typeface="Times New Roman"/>
              <a:cs typeface="Times New Roman"/>
            </a:endParaRPr>
          </a:p>
          <a:p>
            <a:pPr>
              <a:spcBef>
                <a:spcPts val="25"/>
              </a:spcBef>
            </a:pPr>
            <a:endParaRPr lang="en-US" sz="2400" dirty="0">
              <a:latin typeface="Times New Roman"/>
              <a:cs typeface="Times New Roman"/>
            </a:endParaRPr>
          </a:p>
          <a:p>
            <a:pPr marL="241300" indent="-229235">
              <a:buFont typeface="Microsoft Sans Serif"/>
              <a:buChar char="•"/>
              <a:tabLst>
                <a:tab pos="241935" algn="l"/>
              </a:tabLst>
            </a:pPr>
            <a:r>
              <a:rPr lang="en-US" sz="2400" spc="-5" dirty="0" err="1">
                <a:solidFill>
                  <a:srgbClr val="36365C"/>
                </a:solidFill>
                <a:latin typeface="Times New Roman"/>
                <a:cs typeface="Times New Roman"/>
              </a:rPr>
              <a:t>Ví</a:t>
            </a:r>
            <a:r>
              <a:rPr lang="en-US" sz="2400" spc="-35" dirty="0">
                <a:solidFill>
                  <a:srgbClr val="36365C"/>
                </a:solidFill>
                <a:latin typeface="Times New Roman"/>
                <a:cs typeface="Times New Roman"/>
              </a:rPr>
              <a:t> </a:t>
            </a:r>
            <a:r>
              <a:rPr lang="en-US" sz="2400" dirty="0" err="1">
                <a:solidFill>
                  <a:srgbClr val="36365C"/>
                </a:solidFill>
                <a:latin typeface="Times New Roman"/>
                <a:cs typeface="Times New Roman"/>
              </a:rPr>
              <a:t>dụ</a:t>
            </a:r>
            <a:r>
              <a:rPr lang="en-US" sz="2400" dirty="0">
                <a:solidFill>
                  <a:srgbClr val="36365C"/>
                </a:solidFill>
                <a:latin typeface="Times New Roman"/>
                <a:cs typeface="Times New Roman"/>
              </a:rPr>
              <a:t>:</a:t>
            </a:r>
            <a:endParaRPr lang="en-US" sz="2400" dirty="0">
              <a:latin typeface="Times New Roman"/>
              <a:cs typeface="Times New Roman"/>
            </a:endParaRPr>
          </a:p>
          <a:p>
            <a:pPr marL="12700" marR="2757170">
              <a:lnSpc>
                <a:spcPct val="119700"/>
              </a:lnSpc>
              <a:spcBef>
                <a:spcPts val="10"/>
              </a:spcBef>
            </a:pPr>
            <a:r>
              <a:rPr lang="en-US" sz="2400" i="1" dirty="0">
                <a:solidFill>
                  <a:srgbClr val="36365C"/>
                </a:solidFill>
                <a:latin typeface="Times New Roman"/>
                <a:cs typeface="Times New Roman"/>
              </a:rPr>
              <a:t>final</a:t>
            </a:r>
            <a:r>
              <a:rPr lang="en-US" sz="2400" i="1" spc="-30" dirty="0">
                <a:solidFill>
                  <a:srgbClr val="36365C"/>
                </a:solidFill>
                <a:latin typeface="Times New Roman"/>
                <a:cs typeface="Times New Roman"/>
              </a:rPr>
              <a:t> </a:t>
            </a:r>
            <a:r>
              <a:rPr lang="en-US" sz="2400" i="1" dirty="0">
                <a:solidFill>
                  <a:srgbClr val="36365C"/>
                </a:solidFill>
                <a:latin typeface="Times New Roman"/>
                <a:cs typeface="Times New Roman"/>
              </a:rPr>
              <a:t>double</a:t>
            </a:r>
            <a:r>
              <a:rPr lang="en-US" sz="2400" i="1" spc="-25" dirty="0">
                <a:solidFill>
                  <a:srgbClr val="36365C"/>
                </a:solidFill>
                <a:latin typeface="Times New Roman"/>
                <a:cs typeface="Times New Roman"/>
              </a:rPr>
              <a:t> </a:t>
            </a:r>
            <a:r>
              <a:rPr lang="en-US" sz="2400" i="1" spc="-5" dirty="0">
                <a:solidFill>
                  <a:srgbClr val="36365C"/>
                </a:solidFill>
                <a:latin typeface="Times New Roman"/>
                <a:cs typeface="Times New Roman"/>
              </a:rPr>
              <a:t>PI</a:t>
            </a:r>
            <a:r>
              <a:rPr lang="en-US" sz="2400" i="1" dirty="0">
                <a:solidFill>
                  <a:srgbClr val="36365C"/>
                </a:solidFill>
                <a:latin typeface="Times New Roman"/>
                <a:cs typeface="Times New Roman"/>
              </a:rPr>
              <a:t> </a:t>
            </a:r>
            <a:r>
              <a:rPr lang="en-US" sz="2400" i="1" spc="-5" dirty="0">
                <a:solidFill>
                  <a:srgbClr val="36365C"/>
                </a:solidFill>
                <a:latin typeface="Times New Roman"/>
                <a:cs typeface="Times New Roman"/>
              </a:rPr>
              <a:t>=</a:t>
            </a:r>
            <a:r>
              <a:rPr lang="en-US" sz="2400" i="1" spc="-10" dirty="0">
                <a:solidFill>
                  <a:srgbClr val="36365C"/>
                </a:solidFill>
                <a:latin typeface="Times New Roman"/>
                <a:cs typeface="Times New Roman"/>
              </a:rPr>
              <a:t> </a:t>
            </a:r>
            <a:r>
              <a:rPr lang="en-US" sz="2400" i="1" dirty="0">
                <a:solidFill>
                  <a:srgbClr val="36365C"/>
                </a:solidFill>
                <a:latin typeface="Times New Roman"/>
                <a:cs typeface="Times New Roman"/>
              </a:rPr>
              <a:t>3.14159; </a:t>
            </a:r>
            <a:r>
              <a:rPr lang="en-US" sz="2400" i="1" spc="-685" dirty="0">
                <a:solidFill>
                  <a:srgbClr val="36365C"/>
                </a:solidFill>
                <a:latin typeface="Times New Roman"/>
                <a:cs typeface="Times New Roman"/>
              </a:rPr>
              <a:t> </a:t>
            </a:r>
            <a:r>
              <a:rPr lang="en-US" sz="2400" i="1" dirty="0">
                <a:solidFill>
                  <a:srgbClr val="36365C"/>
                </a:solidFill>
                <a:latin typeface="Times New Roman"/>
                <a:cs typeface="Times New Roman"/>
              </a:rPr>
              <a:t>final</a:t>
            </a:r>
            <a:r>
              <a:rPr lang="en-US" sz="2400" i="1" spc="-30" dirty="0">
                <a:solidFill>
                  <a:srgbClr val="36365C"/>
                </a:solidFill>
                <a:latin typeface="Times New Roman"/>
                <a:cs typeface="Times New Roman"/>
              </a:rPr>
              <a:t> </a:t>
            </a:r>
            <a:r>
              <a:rPr lang="en-US" sz="2400" i="1" dirty="0" err="1">
                <a:solidFill>
                  <a:srgbClr val="36365C"/>
                </a:solidFill>
                <a:latin typeface="Times New Roman"/>
                <a:cs typeface="Times New Roman"/>
              </a:rPr>
              <a:t>int</a:t>
            </a:r>
            <a:r>
              <a:rPr lang="en-US" sz="2400" i="1" spc="-5" dirty="0">
                <a:solidFill>
                  <a:srgbClr val="36365C"/>
                </a:solidFill>
                <a:latin typeface="Times New Roman"/>
                <a:cs typeface="Times New Roman"/>
              </a:rPr>
              <a:t> SIZE</a:t>
            </a:r>
            <a:r>
              <a:rPr lang="en-US" sz="2400" i="1" dirty="0">
                <a:solidFill>
                  <a:srgbClr val="36365C"/>
                </a:solidFill>
                <a:latin typeface="Times New Roman"/>
                <a:cs typeface="Times New Roman"/>
              </a:rPr>
              <a:t> </a:t>
            </a:r>
            <a:r>
              <a:rPr lang="en-US" sz="2400" i="1" spc="-5" dirty="0">
                <a:solidFill>
                  <a:srgbClr val="36365C"/>
                </a:solidFill>
                <a:latin typeface="Times New Roman"/>
                <a:cs typeface="Times New Roman"/>
              </a:rPr>
              <a:t>= 3;</a:t>
            </a:r>
            <a:endParaRPr lang="en-US" sz="2400" dirty="0">
              <a:latin typeface="Times New Roman"/>
              <a:cs typeface="Times New Roman"/>
            </a:endParaRPr>
          </a:p>
        </p:txBody>
      </p:sp>
    </p:spTree>
    <p:extLst>
      <p:ext uri="{BB962C8B-B14F-4D97-AF65-F5344CB8AC3E}">
        <p14:creationId xmlns:p14="http://schemas.microsoft.com/office/powerpoint/2010/main" val="74990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1985</Words>
  <Application>Microsoft Office PowerPoint</Application>
  <PresentationFormat>Widescreen</PresentationFormat>
  <Paragraphs>179</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Times New Roman</vt:lpstr>
      <vt:lpstr>Oi</vt:lpstr>
      <vt:lpstr>Wingdings</vt:lpstr>
      <vt:lpstr>Microsoft Sans Serif</vt:lpstr>
      <vt:lpstr>Office Theme</vt:lpstr>
      <vt:lpstr>PowerPoint Presentation</vt:lpstr>
      <vt:lpstr>Nội dung bài học</vt:lpstr>
      <vt:lpstr>I) Tên, biến và hằng, </vt:lpstr>
      <vt:lpstr>1.1) Cách đặt tên</vt:lpstr>
      <vt:lpstr>1.2) Biến</vt:lpstr>
      <vt:lpstr>1.2) Biến</vt:lpstr>
      <vt:lpstr>1.3) Lệnh gán và biểu thức gán</vt:lpstr>
      <vt:lpstr>Code ví dụ về biến</vt:lpstr>
      <vt:lpstr>1.4) Hằng</vt:lpstr>
      <vt:lpstr>Code ví dụ về Hằng</vt:lpstr>
      <vt:lpstr>2) Các kiểu dữ liệu</vt:lpstr>
      <vt:lpstr>2.1) Bit</vt:lpstr>
      <vt:lpstr>Tại sao bit có thể biểu diễn giá trị của kiểu dữ liệu?</vt:lpstr>
      <vt:lpstr>Tại sao bit có thể biểu diễn giá trị của kiểu dữ liệu?</vt:lpstr>
      <vt:lpstr>2.2)Các kiểu dữ lieu nguyên thủy</vt:lpstr>
      <vt:lpstr>2.2)Các kiểu dữ liệu nguyên thủy</vt:lpstr>
      <vt:lpstr>2.2)Các kiểu dữ liệu nguyên thủy</vt:lpstr>
      <vt:lpstr>3) Toán tử</vt:lpstr>
      <vt:lpstr>3.1) Toán tử số học</vt:lpstr>
      <vt:lpstr>3.2) Toán tử gán</vt:lpstr>
      <vt:lpstr>3.2) Toán tử gán</vt:lpstr>
      <vt:lpstr>3.3) Toán tử so sánh</vt:lpstr>
      <vt:lpstr>3.3) Toán tử logic</vt:lpstr>
      <vt:lpstr>3.4) Toán tử ba ngôi (Conditional Operator):</vt:lpstr>
      <vt:lpstr>3.5) Các toán tử tăng và giảm</vt:lpstr>
      <vt:lpstr>Code ví dụ</vt:lpstr>
      <vt:lpstr>4) Biểu thức trong Java</vt:lpstr>
      <vt:lpstr>5) Ép kiểu trong Java</vt:lpstr>
      <vt:lpstr>5.1) Ép kiểu ngầm định</vt:lpstr>
      <vt:lpstr>5.2) Ép kiểu tường minh (Explicit Casting)</vt:lpstr>
      <vt:lpstr>Code ví dụ về 2 loại ép kiểu </vt:lpstr>
      <vt:lpstr>5.3) Mức độ ưu tiên của ép kiểu</vt:lpstr>
      <vt:lpstr>Ví dụ về mức độ ưu tiên ép kiểu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18</cp:revision>
  <dcterms:created xsi:type="dcterms:W3CDTF">2020-08-07T13:14:06Z</dcterms:created>
  <dcterms:modified xsi:type="dcterms:W3CDTF">2024-05-03T15:52:25Z</dcterms:modified>
</cp:coreProperties>
</file>