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9" r:id="rId3"/>
    <p:sldId id="260" r:id="rId4"/>
    <p:sldId id="263" r:id="rId5"/>
    <p:sldId id="264" r:id="rId6"/>
    <p:sldId id="265" r:id="rId7"/>
    <p:sldId id="266" r:id="rId8"/>
    <p:sldId id="287"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2" r:id="rId30"/>
  </p:sldIdLst>
  <p:sldSz cx="12192000" cy="6858000"/>
  <p:notesSz cx="6858000" cy="9144000"/>
  <p:embeddedFontLst>
    <p:embeddedFont>
      <p:font typeface="Oi" panose="020B0604020202020204" charset="0"/>
      <p:regular r:id="rId32"/>
    </p:embeddedFont>
    <p:embeddedFont>
      <p:font typeface="Microsoft Sans Serif" panose="020B0604020202020204" pitchFamily="3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6"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392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15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92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474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8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33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11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64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284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59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236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939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258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281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266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214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784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941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69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86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72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083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31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35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Câu lệnh điều khiển</a:t>
            </a:r>
            <a:endParaRPr lang="vi-VN" sz="4000" b="1" dirty="0">
              <a:solidFill>
                <a:srgbClr val="154A8D"/>
              </a:solidFill>
              <a:latin typeface="+mj-l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1.3)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switch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b="1" dirty="0">
                <a:latin typeface="Times New Roman" panose="02020603050405020304" pitchFamily="18" charset="0"/>
                <a:cs typeface="Times New Roman" panose="02020603050405020304" pitchFamily="18" charset="0"/>
              </a:rPr>
              <a:t>default</a:t>
            </a:r>
            <a:r>
              <a:rPr lang="vi-VN" dirty="0">
                <a:latin typeface="Times New Roman" panose="02020603050405020304" pitchFamily="18" charset="0"/>
                <a:cs typeface="Times New Roman" panose="02020603050405020304" pitchFamily="18" charset="0"/>
              </a:rPr>
              <a:t>: Từ khóa default được sử dụng để xác định một khối mã lệnh mà sẽ được thực hiện khi không có trường hợp nào khớp với giá trị của biểu thức</a:t>
            </a:r>
            <a:r>
              <a:rPr lang="vi-VN"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Lưu </a:t>
            </a:r>
            <a:r>
              <a:rPr lang="vi-VN" b="1" dirty="0" smtClean="0">
                <a:latin typeface="Times New Roman" panose="02020603050405020304" pitchFamily="18" charset="0"/>
                <a:cs typeface="Times New Roman" panose="02020603050405020304" pitchFamily="18" charset="0"/>
              </a:rPr>
              <a:t>ý: </a:t>
            </a:r>
            <a:r>
              <a:rPr lang="vi-VN" dirty="0" smtClean="0">
                <a:latin typeface="Times New Roman" panose="02020603050405020304" pitchFamily="18" charset="0"/>
                <a:cs typeface="Times New Roman" panose="02020603050405020304" pitchFamily="18" charset="0"/>
              </a:rPr>
              <a:t>break </a:t>
            </a:r>
            <a:r>
              <a:rPr lang="vi-VN" dirty="0">
                <a:latin typeface="Times New Roman" panose="02020603050405020304" pitchFamily="18" charset="0"/>
                <a:cs typeface="Times New Roman" panose="02020603050405020304" pitchFamily="18" charset="0"/>
              </a:rPr>
              <a:t>sau mỗi trường hợp là quan trọng để ngăn chặn việc tiếp tục kiểm tra các trường hợp khác.</a:t>
            </a:r>
            <a:r>
              <a:rPr lang="vi-VN" b="1" dirty="0">
                <a:latin typeface="Times New Roman" panose="02020603050405020304" pitchFamily="18" charset="0"/>
                <a:cs typeface="Times New Roman" panose="02020603050405020304" pitchFamily="18" charset="0"/>
              </a:rPr>
              <a:t> Nếu không có break, quá trình sẽ tiếp tục đến trường hợp tiếp theo mà không kiểm tra giá trị, </a:t>
            </a:r>
            <a:r>
              <a:rPr lang="vi-VN" dirty="0">
                <a:latin typeface="Times New Roman" panose="02020603050405020304" pitchFamily="18" charset="0"/>
                <a:cs typeface="Times New Roman" panose="02020603050405020304" pitchFamily="18" charset="0"/>
              </a:rPr>
              <a:t>và tất cả các trường hợp sau đó sẽ được thực hiện cho đến khi gặp một break hoặc kết thúc lệnh switch.</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746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Code ví dụ</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6242846" cy="4563920"/>
          </a:xfrm>
        </p:spPr>
        <p:txBody>
          <a:bodyPr>
            <a:normAutofit/>
          </a:bodyPr>
          <a:lstStyle/>
          <a:p>
            <a:r>
              <a:rPr lang="vi-VN" dirty="0">
                <a:latin typeface="Times New Roman" panose="02020603050405020304" pitchFamily="18" charset="0"/>
                <a:cs typeface="Times New Roman" panose="02020603050405020304" pitchFamily="18" charset="0"/>
              </a:rPr>
              <a:t>Trong ví dụ này, biểu thức </a:t>
            </a:r>
            <a:r>
              <a:rPr lang="vi-VN" b="1" dirty="0">
                <a:latin typeface="Times New Roman" panose="02020603050405020304" pitchFamily="18" charset="0"/>
                <a:cs typeface="Times New Roman" panose="02020603050405020304" pitchFamily="18" charset="0"/>
              </a:rPr>
              <a:t>dayOfWeek</a:t>
            </a:r>
            <a:r>
              <a:rPr lang="vi-VN" dirty="0">
                <a:latin typeface="Times New Roman" panose="02020603050405020304" pitchFamily="18" charset="0"/>
                <a:cs typeface="Times New Roman" panose="02020603050405020304" pitchFamily="18" charset="0"/>
              </a:rPr>
              <a:t> được kiểm tra trong các trường hợp từ 1 đến 7, mỗi trường hợp tương ứng với một ngày trong tuần. </a:t>
            </a:r>
            <a:endParaRPr lang="vi-VN"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Nếu </a:t>
            </a:r>
            <a:r>
              <a:rPr lang="vi-VN" dirty="0">
                <a:latin typeface="Times New Roman" panose="02020603050405020304" pitchFamily="18" charset="0"/>
                <a:cs typeface="Times New Roman" panose="02020603050405020304" pitchFamily="18" charset="0"/>
              </a:rPr>
              <a:t>giá trị của dayOfWeek khớp với một trong các trường hợp, mã lệnh bên trong trường hợp đó sẽ được thực hiện. Nếu không có trường hợp nào khớp, mã lệnh trong khối default sẽ được thực hiện</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7004044" y="1320357"/>
            <a:ext cx="4671400" cy="4720061"/>
          </a:xfrm>
          <a:prstGeom prst="rect">
            <a:avLst/>
          </a:prstGeom>
        </p:spPr>
      </p:pic>
    </p:spTree>
    <p:extLst>
      <p:ext uri="{BB962C8B-B14F-4D97-AF65-F5344CB8AC3E}">
        <p14:creationId xmlns:p14="http://schemas.microsoft.com/office/powerpoint/2010/main" val="386403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 Các lệnh lặp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4792579" cy="2468069"/>
          </a:xfrm>
        </p:spPr>
        <p:txBody>
          <a:bodyPr>
            <a:normAutofit/>
          </a:bodyPr>
          <a:lstStyle/>
          <a:p>
            <a:pPr marL="628650" indent="-514350">
              <a:buFont typeface="+mj-lt"/>
              <a:buAutoNum type="arabicPeriod"/>
            </a:pP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while</a:t>
            </a:r>
            <a:endParaRPr lang="en-US" dirty="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do-while</a:t>
            </a:r>
            <a:endParaRPr lang="en-US" dirty="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a:t>
            </a:r>
            <a:endParaRPr lang="en-US" dirty="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a:latin typeface="Times New Roman" panose="02020603050405020304" pitchFamily="18" charset="0"/>
                <a:cs typeface="Times New Roman" panose="02020603050405020304" pitchFamily="18" charset="0"/>
              </a:rPr>
              <a:t>break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continue</a:t>
            </a:r>
          </a:p>
          <a:p>
            <a:pPr marL="6286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9123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lặp</a:t>
            </a:r>
            <a:r>
              <a:rPr lang="vi-VN"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while</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15" name="object 13"/>
          <p:cNvSpPr txBox="1"/>
          <p:nvPr/>
        </p:nvSpPr>
        <p:spPr>
          <a:xfrm>
            <a:off x="1376157" y="1458930"/>
            <a:ext cx="5922645" cy="2909130"/>
          </a:xfrm>
          <a:prstGeom prst="rect">
            <a:avLst/>
          </a:prstGeom>
        </p:spPr>
        <p:txBody>
          <a:bodyPr vert="horz" wrap="square" lIns="0" tIns="53975" rIns="0" bIns="0" rtlCol="0">
            <a:spAutoFit/>
          </a:bodyPr>
          <a:lstStyle/>
          <a:p>
            <a:pPr marL="12700" marR="2432685">
              <a:lnSpc>
                <a:spcPts val="2590"/>
              </a:lnSpc>
              <a:spcBef>
                <a:spcPts val="425"/>
              </a:spcBef>
            </a:pPr>
            <a:r>
              <a:rPr sz="2400" spc="-5" dirty="0">
                <a:solidFill>
                  <a:srgbClr val="36365C"/>
                </a:solidFill>
                <a:latin typeface="Courier New"/>
                <a:cs typeface="Courier New"/>
              </a:rPr>
              <a:t>while </a:t>
            </a:r>
            <a:r>
              <a:rPr sz="2400" dirty="0">
                <a:solidFill>
                  <a:srgbClr val="36365C"/>
                </a:solidFill>
                <a:latin typeface="Courier New"/>
                <a:cs typeface="Courier New"/>
              </a:rPr>
              <a:t> </a:t>
            </a:r>
            <a:r>
              <a:rPr sz="2400" spc="-10" dirty="0">
                <a:solidFill>
                  <a:srgbClr val="36365C"/>
                </a:solidFill>
                <a:latin typeface="Courier New"/>
                <a:cs typeface="Courier New"/>
              </a:rPr>
              <a:t>(đk_tiếp_tục_lặp)</a:t>
            </a:r>
            <a:r>
              <a:rPr sz="2400" spc="-45" dirty="0">
                <a:solidFill>
                  <a:srgbClr val="36365C"/>
                </a:solidFill>
                <a:latin typeface="Courier New"/>
                <a:cs typeface="Courier New"/>
              </a:rPr>
              <a:t> </a:t>
            </a:r>
            <a:r>
              <a:rPr sz="2400" dirty="0">
                <a:solidFill>
                  <a:srgbClr val="36365C"/>
                </a:solidFill>
                <a:latin typeface="Courier New"/>
                <a:cs typeface="Courier New"/>
              </a:rPr>
              <a:t>{</a:t>
            </a:r>
            <a:endParaRPr sz="2400" dirty="0">
              <a:latin typeface="Courier New"/>
              <a:cs typeface="Courier New"/>
            </a:endParaRPr>
          </a:p>
          <a:p>
            <a:pPr marL="195580" marR="2615565">
              <a:lnSpc>
                <a:spcPts val="4029"/>
              </a:lnSpc>
              <a:spcBef>
                <a:spcPts val="295"/>
              </a:spcBef>
            </a:pPr>
            <a:r>
              <a:rPr sz="2400" spc="-5" dirty="0">
                <a:solidFill>
                  <a:srgbClr val="36365C"/>
                </a:solidFill>
                <a:latin typeface="Courier New"/>
                <a:cs typeface="Courier New"/>
              </a:rPr>
              <a:t>// </a:t>
            </a:r>
            <a:r>
              <a:rPr sz="2400" spc="-10" dirty="0">
                <a:solidFill>
                  <a:srgbClr val="36365C"/>
                </a:solidFill>
                <a:latin typeface="Courier New"/>
                <a:cs typeface="Courier New"/>
              </a:rPr>
              <a:t>thân_vòng_lặp; </a:t>
            </a:r>
            <a:r>
              <a:rPr sz="2400" spc="-1430" dirty="0">
                <a:solidFill>
                  <a:srgbClr val="36365C"/>
                </a:solidFill>
                <a:latin typeface="Courier New"/>
                <a:cs typeface="Courier New"/>
              </a:rPr>
              <a:t> </a:t>
            </a:r>
            <a:r>
              <a:rPr sz="2400" spc="-10" dirty="0">
                <a:solidFill>
                  <a:srgbClr val="36365C"/>
                </a:solidFill>
                <a:latin typeface="Courier New"/>
                <a:cs typeface="Courier New"/>
              </a:rPr>
              <a:t>các_câu_lệnh;</a:t>
            </a:r>
            <a:endParaRPr sz="2400" dirty="0">
              <a:latin typeface="Courier New"/>
              <a:cs typeface="Courier New"/>
            </a:endParaRPr>
          </a:p>
          <a:p>
            <a:pPr marL="12700">
              <a:lnSpc>
                <a:spcPct val="100000"/>
              </a:lnSpc>
              <a:spcBef>
                <a:spcPts val="830"/>
              </a:spcBef>
            </a:pPr>
            <a:r>
              <a:rPr sz="2400" dirty="0">
                <a:solidFill>
                  <a:srgbClr val="36365C"/>
                </a:solidFill>
                <a:latin typeface="Courier New"/>
                <a:cs typeface="Courier New"/>
              </a:rPr>
              <a:t>}</a:t>
            </a:r>
            <a:endParaRPr sz="2400" dirty="0">
              <a:latin typeface="Courier New"/>
              <a:cs typeface="Courier New"/>
            </a:endParaRPr>
          </a:p>
          <a:p>
            <a:pPr marL="67945">
              <a:lnSpc>
                <a:spcPct val="100000"/>
              </a:lnSpc>
              <a:spcBef>
                <a:spcPts val="2225"/>
              </a:spcBef>
            </a:pPr>
            <a:r>
              <a:rPr sz="2400" spc="-5" dirty="0">
                <a:solidFill>
                  <a:srgbClr val="36365C"/>
                </a:solidFill>
                <a:latin typeface="Times New Roman"/>
                <a:cs typeface="Times New Roman"/>
              </a:rPr>
              <a:t>Ví</a:t>
            </a:r>
            <a:r>
              <a:rPr sz="2400" spc="-40" dirty="0">
                <a:solidFill>
                  <a:srgbClr val="36365C"/>
                </a:solidFill>
                <a:latin typeface="Times New Roman"/>
                <a:cs typeface="Times New Roman"/>
              </a:rPr>
              <a:t> </a:t>
            </a:r>
            <a:r>
              <a:rPr sz="2400" dirty="0" err="1">
                <a:solidFill>
                  <a:srgbClr val="36365C"/>
                </a:solidFill>
                <a:latin typeface="Times New Roman"/>
                <a:cs typeface="Times New Roman"/>
              </a:rPr>
              <a:t>dụ</a:t>
            </a:r>
            <a:r>
              <a:rPr sz="2400" dirty="0" smtClean="0">
                <a:solidFill>
                  <a:srgbClr val="36365C"/>
                </a:solidFill>
                <a:latin typeface="Times New Roman"/>
                <a:cs typeface="Times New Roman"/>
              </a:rPr>
              <a:t>:</a:t>
            </a:r>
            <a:endParaRPr sz="2400" dirty="0">
              <a:latin typeface="Times New Roman"/>
              <a:cs typeface="Times New Roman"/>
            </a:endParaRPr>
          </a:p>
        </p:txBody>
      </p:sp>
      <p:grpSp>
        <p:nvGrpSpPr>
          <p:cNvPr id="16" name="object 14"/>
          <p:cNvGrpSpPr/>
          <p:nvPr/>
        </p:nvGrpSpPr>
        <p:grpSpPr>
          <a:xfrm>
            <a:off x="7764780" y="1517903"/>
            <a:ext cx="3401695" cy="3810000"/>
            <a:chOff x="7764780" y="1517903"/>
            <a:chExt cx="3401695" cy="3810000"/>
          </a:xfrm>
        </p:grpSpPr>
        <p:sp>
          <p:nvSpPr>
            <p:cNvPr id="17" name="object 15"/>
            <p:cNvSpPr/>
            <p:nvPr/>
          </p:nvSpPr>
          <p:spPr>
            <a:xfrm>
              <a:off x="7764780" y="1517903"/>
              <a:ext cx="3401695" cy="3810000"/>
            </a:xfrm>
            <a:custGeom>
              <a:avLst/>
              <a:gdLst/>
              <a:ahLst/>
              <a:cxnLst/>
              <a:rect l="l" t="t" r="r" b="b"/>
              <a:pathLst>
                <a:path w="3401695" h="3810000">
                  <a:moveTo>
                    <a:pt x="3401568" y="0"/>
                  </a:moveTo>
                  <a:lnTo>
                    <a:pt x="0" y="0"/>
                  </a:lnTo>
                  <a:lnTo>
                    <a:pt x="0" y="3810000"/>
                  </a:lnTo>
                  <a:lnTo>
                    <a:pt x="3401568" y="3810000"/>
                  </a:lnTo>
                  <a:lnTo>
                    <a:pt x="3401568" y="0"/>
                  </a:lnTo>
                  <a:close/>
                </a:path>
              </a:pathLst>
            </a:custGeom>
            <a:solidFill>
              <a:srgbClr val="4471C4"/>
            </a:solidFill>
          </p:spPr>
          <p:txBody>
            <a:bodyPr wrap="square" lIns="0" tIns="0" rIns="0" bIns="0" rtlCol="0"/>
            <a:lstStyle/>
            <a:p>
              <a:endParaRPr/>
            </a:p>
          </p:txBody>
        </p:sp>
        <p:sp>
          <p:nvSpPr>
            <p:cNvPr id="18" name="object 16"/>
            <p:cNvSpPr/>
            <p:nvPr/>
          </p:nvSpPr>
          <p:spPr>
            <a:xfrm>
              <a:off x="8308536" y="2223031"/>
              <a:ext cx="2044700" cy="1022350"/>
            </a:xfrm>
            <a:custGeom>
              <a:avLst/>
              <a:gdLst/>
              <a:ahLst/>
              <a:cxnLst/>
              <a:rect l="l" t="t" r="r" b="b"/>
              <a:pathLst>
                <a:path w="2044700" h="1022350">
                  <a:moveTo>
                    <a:pt x="1022205" y="0"/>
                  </a:moveTo>
                  <a:lnTo>
                    <a:pt x="0" y="511167"/>
                  </a:lnTo>
                  <a:lnTo>
                    <a:pt x="1022205" y="1022335"/>
                  </a:lnTo>
                  <a:lnTo>
                    <a:pt x="2044505" y="511168"/>
                  </a:lnTo>
                  <a:lnTo>
                    <a:pt x="1022205" y="0"/>
                  </a:lnTo>
                  <a:close/>
                </a:path>
              </a:pathLst>
            </a:custGeom>
            <a:solidFill>
              <a:srgbClr val="FFFFFF"/>
            </a:solidFill>
          </p:spPr>
          <p:txBody>
            <a:bodyPr wrap="square" lIns="0" tIns="0" rIns="0" bIns="0" rtlCol="0"/>
            <a:lstStyle/>
            <a:p>
              <a:endParaRPr/>
            </a:p>
          </p:txBody>
        </p:sp>
        <p:sp>
          <p:nvSpPr>
            <p:cNvPr id="19" name="object 17"/>
            <p:cNvSpPr/>
            <p:nvPr/>
          </p:nvSpPr>
          <p:spPr>
            <a:xfrm>
              <a:off x="8308536" y="2223031"/>
              <a:ext cx="2044700" cy="1022350"/>
            </a:xfrm>
            <a:custGeom>
              <a:avLst/>
              <a:gdLst/>
              <a:ahLst/>
              <a:cxnLst/>
              <a:rect l="l" t="t" r="r" b="b"/>
              <a:pathLst>
                <a:path w="2044700" h="1022350">
                  <a:moveTo>
                    <a:pt x="1022205" y="0"/>
                  </a:moveTo>
                  <a:lnTo>
                    <a:pt x="0" y="511167"/>
                  </a:lnTo>
                  <a:lnTo>
                    <a:pt x="1022205" y="1022335"/>
                  </a:lnTo>
                  <a:lnTo>
                    <a:pt x="2044505" y="511168"/>
                  </a:lnTo>
                  <a:lnTo>
                    <a:pt x="1022205" y="0"/>
                  </a:lnTo>
                  <a:close/>
                </a:path>
              </a:pathLst>
            </a:custGeom>
            <a:ln w="13630">
              <a:solidFill>
                <a:srgbClr val="FFFF00"/>
              </a:solidFill>
            </a:ln>
          </p:spPr>
          <p:txBody>
            <a:bodyPr wrap="square" lIns="0" tIns="0" rIns="0" bIns="0" rtlCol="0"/>
            <a:lstStyle/>
            <a:p>
              <a:endParaRPr/>
            </a:p>
          </p:txBody>
        </p:sp>
      </p:grpSp>
      <p:sp>
        <p:nvSpPr>
          <p:cNvPr id="20" name="object 18"/>
          <p:cNvSpPr txBox="1"/>
          <p:nvPr/>
        </p:nvSpPr>
        <p:spPr>
          <a:xfrm>
            <a:off x="8705550" y="2426153"/>
            <a:ext cx="1250950" cy="570865"/>
          </a:xfrm>
          <a:prstGeom prst="rect">
            <a:avLst/>
          </a:prstGeom>
        </p:spPr>
        <p:txBody>
          <a:bodyPr vert="horz" wrap="square" lIns="0" tIns="11430" rIns="0" bIns="0" rtlCol="0">
            <a:spAutoFit/>
          </a:bodyPr>
          <a:lstStyle/>
          <a:p>
            <a:pPr marL="12700" marR="5080" indent="138430">
              <a:lnSpc>
                <a:spcPct val="102200"/>
              </a:lnSpc>
              <a:spcBef>
                <a:spcPts val="90"/>
              </a:spcBef>
            </a:pPr>
            <a:r>
              <a:rPr sz="1750" spc="15" dirty="0">
                <a:solidFill>
                  <a:srgbClr val="FF0000"/>
                </a:solidFill>
                <a:latin typeface="Microsoft Sans Serif"/>
                <a:cs typeface="Microsoft Sans Serif"/>
              </a:rPr>
              <a:t>Điều kiện </a:t>
            </a:r>
            <a:r>
              <a:rPr sz="1750" spc="20" dirty="0">
                <a:solidFill>
                  <a:srgbClr val="FF0000"/>
                </a:solidFill>
                <a:latin typeface="Microsoft Sans Serif"/>
                <a:cs typeface="Microsoft Sans Serif"/>
              </a:rPr>
              <a:t> </a:t>
            </a:r>
            <a:r>
              <a:rPr sz="1750" spc="10" dirty="0">
                <a:solidFill>
                  <a:srgbClr val="FF0000"/>
                </a:solidFill>
                <a:latin typeface="Microsoft Sans Serif"/>
                <a:cs typeface="Microsoft Sans Serif"/>
              </a:rPr>
              <a:t>tiếp</a:t>
            </a:r>
            <a:r>
              <a:rPr sz="1750" spc="-10" dirty="0">
                <a:solidFill>
                  <a:srgbClr val="FF0000"/>
                </a:solidFill>
                <a:latin typeface="Microsoft Sans Serif"/>
                <a:cs typeface="Microsoft Sans Serif"/>
              </a:rPr>
              <a:t> </a:t>
            </a:r>
            <a:r>
              <a:rPr sz="1750" spc="15" dirty="0">
                <a:solidFill>
                  <a:srgbClr val="FF0000"/>
                </a:solidFill>
                <a:latin typeface="Microsoft Sans Serif"/>
                <a:cs typeface="Microsoft Sans Serif"/>
              </a:rPr>
              <a:t>tục</a:t>
            </a:r>
            <a:r>
              <a:rPr sz="1750" spc="-10" dirty="0">
                <a:solidFill>
                  <a:srgbClr val="FF0000"/>
                </a:solidFill>
                <a:latin typeface="Microsoft Sans Serif"/>
                <a:cs typeface="Microsoft Sans Serif"/>
              </a:rPr>
              <a:t> </a:t>
            </a:r>
            <a:r>
              <a:rPr sz="1750" spc="15" dirty="0">
                <a:solidFill>
                  <a:srgbClr val="FF0000"/>
                </a:solidFill>
                <a:latin typeface="Microsoft Sans Serif"/>
                <a:cs typeface="Microsoft Sans Serif"/>
              </a:rPr>
              <a:t>lặp?</a:t>
            </a:r>
            <a:endParaRPr sz="1750" dirty="0">
              <a:latin typeface="Microsoft Sans Serif"/>
              <a:cs typeface="Microsoft Sans Serif"/>
            </a:endParaRPr>
          </a:p>
        </p:txBody>
      </p:sp>
      <p:grpSp>
        <p:nvGrpSpPr>
          <p:cNvPr id="21" name="object 19"/>
          <p:cNvGrpSpPr/>
          <p:nvPr/>
        </p:nvGrpSpPr>
        <p:grpSpPr>
          <a:xfrm>
            <a:off x="8308536" y="1539202"/>
            <a:ext cx="2044700" cy="2899410"/>
            <a:chOff x="8308536" y="1539202"/>
            <a:chExt cx="2044700" cy="2899410"/>
          </a:xfrm>
        </p:grpSpPr>
        <p:sp>
          <p:nvSpPr>
            <p:cNvPr id="22" name="object 20"/>
            <p:cNvSpPr/>
            <p:nvPr/>
          </p:nvSpPr>
          <p:spPr>
            <a:xfrm>
              <a:off x="9330741" y="1711863"/>
              <a:ext cx="0" cy="405130"/>
            </a:xfrm>
            <a:custGeom>
              <a:avLst/>
              <a:gdLst/>
              <a:ahLst/>
              <a:cxnLst/>
              <a:rect l="l" t="t" r="r" b="b"/>
              <a:pathLst>
                <a:path h="405130">
                  <a:moveTo>
                    <a:pt x="0" y="0"/>
                  </a:moveTo>
                  <a:lnTo>
                    <a:pt x="0" y="404579"/>
                  </a:lnTo>
                </a:path>
              </a:pathLst>
            </a:custGeom>
            <a:ln w="22715">
              <a:solidFill>
                <a:srgbClr val="FFFF00"/>
              </a:solidFill>
            </a:ln>
          </p:spPr>
          <p:txBody>
            <a:bodyPr wrap="square" lIns="0" tIns="0" rIns="0" bIns="0" rtlCol="0"/>
            <a:lstStyle/>
            <a:p>
              <a:endParaRPr/>
            </a:p>
          </p:txBody>
        </p:sp>
        <p:pic>
          <p:nvPicPr>
            <p:cNvPr id="23" name="object 21"/>
            <p:cNvPicPr/>
            <p:nvPr/>
          </p:nvPicPr>
          <p:blipFill>
            <a:blip r:embed="rId5" cstate="print"/>
            <a:stretch>
              <a:fillRect/>
            </a:stretch>
          </p:blipFill>
          <p:spPr>
            <a:xfrm>
              <a:off x="9260322" y="2082176"/>
              <a:ext cx="140837" cy="140855"/>
            </a:xfrm>
            <a:prstGeom prst="rect">
              <a:avLst/>
            </a:prstGeom>
          </p:spPr>
        </p:pic>
        <p:pic>
          <p:nvPicPr>
            <p:cNvPr id="24" name="object 22"/>
            <p:cNvPicPr/>
            <p:nvPr/>
          </p:nvPicPr>
          <p:blipFill>
            <a:blip r:embed="rId6" cstate="print"/>
            <a:stretch>
              <a:fillRect/>
            </a:stretch>
          </p:blipFill>
          <p:spPr>
            <a:xfrm>
              <a:off x="9243285" y="1539202"/>
              <a:ext cx="174910" cy="174932"/>
            </a:xfrm>
            <a:prstGeom prst="rect">
              <a:avLst/>
            </a:prstGeom>
          </p:spPr>
        </p:pic>
        <p:sp>
          <p:nvSpPr>
            <p:cNvPr id="25" name="object 23"/>
            <p:cNvSpPr/>
            <p:nvPr/>
          </p:nvSpPr>
          <p:spPr>
            <a:xfrm>
              <a:off x="8308536" y="3756516"/>
              <a:ext cx="2044700" cy="681990"/>
            </a:xfrm>
            <a:custGeom>
              <a:avLst/>
              <a:gdLst/>
              <a:ahLst/>
              <a:cxnLst/>
              <a:rect l="l" t="t" r="r" b="b"/>
              <a:pathLst>
                <a:path w="2044700" h="681989">
                  <a:moveTo>
                    <a:pt x="2044410" y="0"/>
                  </a:moveTo>
                  <a:lnTo>
                    <a:pt x="0" y="0"/>
                  </a:lnTo>
                  <a:lnTo>
                    <a:pt x="0" y="681557"/>
                  </a:lnTo>
                  <a:lnTo>
                    <a:pt x="2044410" y="681557"/>
                  </a:lnTo>
                  <a:lnTo>
                    <a:pt x="2044410" y="0"/>
                  </a:lnTo>
                  <a:close/>
                </a:path>
              </a:pathLst>
            </a:custGeom>
            <a:solidFill>
              <a:srgbClr val="FFFFFF"/>
            </a:solidFill>
          </p:spPr>
          <p:txBody>
            <a:bodyPr wrap="square" lIns="0" tIns="0" rIns="0" bIns="0" rtlCol="0"/>
            <a:lstStyle/>
            <a:p>
              <a:endParaRPr/>
            </a:p>
          </p:txBody>
        </p:sp>
      </p:grpSp>
      <p:sp>
        <p:nvSpPr>
          <p:cNvPr id="26" name="object 24"/>
          <p:cNvSpPr txBox="1"/>
          <p:nvPr/>
        </p:nvSpPr>
        <p:spPr>
          <a:xfrm>
            <a:off x="8308536" y="3756516"/>
            <a:ext cx="2044700" cy="681990"/>
          </a:xfrm>
          <a:prstGeom prst="rect">
            <a:avLst/>
          </a:prstGeom>
          <a:ln w="13631">
            <a:solidFill>
              <a:srgbClr val="FFFF00"/>
            </a:solidFill>
          </a:ln>
        </p:spPr>
        <p:txBody>
          <a:bodyPr vert="horz" wrap="square" lIns="0" tIns="44450" rIns="0" bIns="0" rtlCol="0">
            <a:spAutoFit/>
          </a:bodyPr>
          <a:lstStyle/>
          <a:p>
            <a:pPr marL="264160" marR="256540" indent="94615">
              <a:lnSpc>
                <a:spcPct val="102200"/>
              </a:lnSpc>
              <a:spcBef>
                <a:spcPts val="350"/>
              </a:spcBef>
            </a:pPr>
            <a:r>
              <a:rPr sz="1750" spc="20" dirty="0">
                <a:solidFill>
                  <a:srgbClr val="FF0000"/>
                </a:solidFill>
                <a:latin typeface="Microsoft Sans Serif"/>
                <a:cs typeface="Microsoft Sans Serif"/>
              </a:rPr>
              <a:t>Các câu </a:t>
            </a:r>
            <a:r>
              <a:rPr sz="1750" spc="15" dirty="0">
                <a:solidFill>
                  <a:srgbClr val="FF0000"/>
                </a:solidFill>
                <a:latin typeface="Microsoft Sans Serif"/>
                <a:cs typeface="Microsoft Sans Serif"/>
              </a:rPr>
              <a:t>lệnh </a:t>
            </a:r>
            <a:r>
              <a:rPr sz="1750" spc="20" dirty="0">
                <a:solidFill>
                  <a:srgbClr val="FF0000"/>
                </a:solidFill>
                <a:latin typeface="Microsoft Sans Serif"/>
                <a:cs typeface="Microsoft Sans Serif"/>
              </a:rPr>
              <a:t> </a:t>
            </a:r>
            <a:r>
              <a:rPr sz="1750" spc="15" dirty="0">
                <a:solidFill>
                  <a:srgbClr val="FF0000"/>
                </a:solidFill>
                <a:latin typeface="Microsoft Sans Serif"/>
                <a:cs typeface="Microsoft Sans Serif"/>
              </a:rPr>
              <a:t>(thân</a:t>
            </a:r>
            <a:r>
              <a:rPr sz="1750" spc="-10" dirty="0">
                <a:solidFill>
                  <a:srgbClr val="FF0000"/>
                </a:solidFill>
                <a:latin typeface="Microsoft Sans Serif"/>
                <a:cs typeface="Microsoft Sans Serif"/>
              </a:rPr>
              <a:t> </a:t>
            </a:r>
            <a:r>
              <a:rPr sz="1750" spc="20" dirty="0">
                <a:solidFill>
                  <a:srgbClr val="FF0000"/>
                </a:solidFill>
                <a:latin typeface="Microsoft Sans Serif"/>
                <a:cs typeface="Microsoft Sans Serif"/>
              </a:rPr>
              <a:t>vòng</a:t>
            </a:r>
            <a:r>
              <a:rPr sz="1750" spc="-5" dirty="0">
                <a:solidFill>
                  <a:srgbClr val="FF0000"/>
                </a:solidFill>
                <a:latin typeface="Microsoft Sans Serif"/>
                <a:cs typeface="Microsoft Sans Serif"/>
              </a:rPr>
              <a:t> </a:t>
            </a:r>
            <a:r>
              <a:rPr sz="1750" spc="10" dirty="0">
                <a:solidFill>
                  <a:srgbClr val="FF0000"/>
                </a:solidFill>
                <a:latin typeface="Microsoft Sans Serif"/>
                <a:cs typeface="Microsoft Sans Serif"/>
              </a:rPr>
              <a:t>lặp)</a:t>
            </a:r>
            <a:endParaRPr sz="1750" dirty="0">
              <a:latin typeface="Microsoft Sans Serif"/>
              <a:cs typeface="Microsoft Sans Serif"/>
            </a:endParaRPr>
          </a:p>
        </p:txBody>
      </p:sp>
      <p:grpSp>
        <p:nvGrpSpPr>
          <p:cNvPr id="27" name="object 25"/>
          <p:cNvGrpSpPr/>
          <p:nvPr/>
        </p:nvGrpSpPr>
        <p:grpSpPr>
          <a:xfrm>
            <a:off x="9260322" y="3233937"/>
            <a:ext cx="140970" cy="522605"/>
            <a:chOff x="9260322" y="3233937"/>
            <a:chExt cx="140970" cy="522605"/>
          </a:xfrm>
        </p:grpSpPr>
        <p:sp>
          <p:nvSpPr>
            <p:cNvPr id="28" name="object 26"/>
            <p:cNvSpPr/>
            <p:nvPr/>
          </p:nvSpPr>
          <p:spPr>
            <a:xfrm>
              <a:off x="9330740" y="3245367"/>
              <a:ext cx="0" cy="405130"/>
            </a:xfrm>
            <a:custGeom>
              <a:avLst/>
              <a:gdLst/>
              <a:ahLst/>
              <a:cxnLst/>
              <a:rect l="l" t="t" r="r" b="b"/>
              <a:pathLst>
                <a:path h="405129">
                  <a:moveTo>
                    <a:pt x="0" y="0"/>
                  </a:moveTo>
                  <a:lnTo>
                    <a:pt x="0" y="404523"/>
                  </a:lnTo>
                </a:path>
              </a:pathLst>
            </a:custGeom>
            <a:ln w="22715">
              <a:solidFill>
                <a:srgbClr val="FFFF00"/>
              </a:solidFill>
            </a:ln>
          </p:spPr>
          <p:txBody>
            <a:bodyPr wrap="square" lIns="0" tIns="0" rIns="0" bIns="0" rtlCol="0"/>
            <a:lstStyle/>
            <a:p>
              <a:endParaRPr/>
            </a:p>
          </p:txBody>
        </p:sp>
        <p:pic>
          <p:nvPicPr>
            <p:cNvPr id="29" name="object 27"/>
            <p:cNvPicPr/>
            <p:nvPr/>
          </p:nvPicPr>
          <p:blipFill>
            <a:blip r:embed="rId7" cstate="print"/>
            <a:stretch>
              <a:fillRect/>
            </a:stretch>
          </p:blipFill>
          <p:spPr>
            <a:xfrm>
              <a:off x="9260322" y="3615661"/>
              <a:ext cx="140837" cy="140855"/>
            </a:xfrm>
            <a:prstGeom prst="rect">
              <a:avLst/>
            </a:prstGeom>
          </p:spPr>
        </p:pic>
      </p:grpSp>
      <p:sp>
        <p:nvSpPr>
          <p:cNvPr id="30" name="object 28"/>
          <p:cNvSpPr txBox="1"/>
          <p:nvPr/>
        </p:nvSpPr>
        <p:spPr>
          <a:xfrm>
            <a:off x="8781591" y="3244003"/>
            <a:ext cx="417195" cy="298450"/>
          </a:xfrm>
          <a:prstGeom prst="rect">
            <a:avLst/>
          </a:prstGeom>
        </p:spPr>
        <p:txBody>
          <a:bodyPr vert="horz" wrap="square" lIns="0" tIns="17145" rIns="0" bIns="0" rtlCol="0">
            <a:spAutoFit/>
          </a:bodyPr>
          <a:lstStyle/>
          <a:p>
            <a:pPr marL="12700">
              <a:lnSpc>
                <a:spcPct val="100000"/>
              </a:lnSpc>
              <a:spcBef>
                <a:spcPts val="135"/>
              </a:spcBef>
            </a:pPr>
            <a:r>
              <a:rPr sz="1750" spc="5" dirty="0">
                <a:solidFill>
                  <a:srgbClr val="FFFFFF"/>
                </a:solidFill>
                <a:latin typeface="Microsoft Sans Serif"/>
                <a:cs typeface="Microsoft Sans Serif"/>
              </a:rPr>
              <a:t>t</a:t>
            </a:r>
            <a:r>
              <a:rPr sz="1750" spc="10" dirty="0">
                <a:solidFill>
                  <a:srgbClr val="FFFFFF"/>
                </a:solidFill>
                <a:latin typeface="Microsoft Sans Serif"/>
                <a:cs typeface="Microsoft Sans Serif"/>
              </a:rPr>
              <a:t>r</a:t>
            </a:r>
            <a:r>
              <a:rPr sz="1750" spc="20" dirty="0">
                <a:solidFill>
                  <a:srgbClr val="FFFFFF"/>
                </a:solidFill>
                <a:latin typeface="Microsoft Sans Serif"/>
                <a:cs typeface="Microsoft Sans Serif"/>
              </a:rPr>
              <a:t>ue</a:t>
            </a:r>
            <a:endParaRPr sz="1750">
              <a:latin typeface="Microsoft Sans Serif"/>
              <a:cs typeface="Microsoft Sans Serif"/>
            </a:endParaRPr>
          </a:p>
        </p:txBody>
      </p:sp>
      <p:sp>
        <p:nvSpPr>
          <p:cNvPr id="31" name="object 29"/>
          <p:cNvSpPr/>
          <p:nvPr/>
        </p:nvSpPr>
        <p:spPr>
          <a:xfrm>
            <a:off x="10353040" y="2734199"/>
            <a:ext cx="767080" cy="2044700"/>
          </a:xfrm>
          <a:custGeom>
            <a:avLst/>
            <a:gdLst/>
            <a:ahLst/>
            <a:cxnLst/>
            <a:rect l="l" t="t" r="r" b="b"/>
            <a:pathLst>
              <a:path w="767079" h="2044700">
                <a:moveTo>
                  <a:pt x="766653" y="0"/>
                </a:moveTo>
                <a:lnTo>
                  <a:pt x="766654" y="2044653"/>
                </a:lnTo>
              </a:path>
              <a:path w="767079" h="2044700">
                <a:moveTo>
                  <a:pt x="0" y="0"/>
                </a:moveTo>
                <a:lnTo>
                  <a:pt x="766653" y="0"/>
                </a:lnTo>
              </a:path>
            </a:pathLst>
          </a:custGeom>
          <a:ln w="22717">
            <a:solidFill>
              <a:srgbClr val="FFFF00"/>
            </a:solidFill>
          </a:ln>
        </p:spPr>
        <p:txBody>
          <a:bodyPr wrap="square" lIns="0" tIns="0" rIns="0" bIns="0" rtlCol="0"/>
          <a:lstStyle/>
          <a:p>
            <a:endParaRPr/>
          </a:p>
        </p:txBody>
      </p:sp>
      <p:sp>
        <p:nvSpPr>
          <p:cNvPr id="32" name="object 30"/>
          <p:cNvSpPr txBox="1"/>
          <p:nvPr/>
        </p:nvSpPr>
        <p:spPr>
          <a:xfrm>
            <a:off x="10483639" y="2392076"/>
            <a:ext cx="505459" cy="298450"/>
          </a:xfrm>
          <a:prstGeom prst="rect">
            <a:avLst/>
          </a:prstGeom>
        </p:spPr>
        <p:txBody>
          <a:bodyPr vert="horz" wrap="square" lIns="0" tIns="17145" rIns="0" bIns="0" rtlCol="0">
            <a:spAutoFit/>
          </a:bodyPr>
          <a:lstStyle/>
          <a:p>
            <a:pPr marL="12700">
              <a:lnSpc>
                <a:spcPct val="100000"/>
              </a:lnSpc>
              <a:spcBef>
                <a:spcPts val="135"/>
              </a:spcBef>
            </a:pPr>
            <a:r>
              <a:rPr sz="1750" spc="5" dirty="0">
                <a:solidFill>
                  <a:srgbClr val="FFFFFF"/>
                </a:solidFill>
                <a:latin typeface="Microsoft Sans Serif"/>
                <a:cs typeface="Microsoft Sans Serif"/>
              </a:rPr>
              <a:t>f</a:t>
            </a:r>
            <a:r>
              <a:rPr sz="1750" spc="20" dirty="0">
                <a:solidFill>
                  <a:srgbClr val="FFFFFF"/>
                </a:solidFill>
                <a:latin typeface="Microsoft Sans Serif"/>
                <a:cs typeface="Microsoft Sans Serif"/>
              </a:rPr>
              <a:t>a</a:t>
            </a:r>
            <a:r>
              <a:rPr sz="1750" spc="-5" dirty="0">
                <a:solidFill>
                  <a:srgbClr val="FFFFFF"/>
                </a:solidFill>
                <a:latin typeface="Microsoft Sans Serif"/>
                <a:cs typeface="Microsoft Sans Serif"/>
              </a:rPr>
              <a:t>l</a:t>
            </a:r>
            <a:r>
              <a:rPr sz="1750" spc="15" dirty="0">
                <a:solidFill>
                  <a:srgbClr val="FFFFFF"/>
                </a:solidFill>
                <a:latin typeface="Microsoft Sans Serif"/>
                <a:cs typeface="Microsoft Sans Serif"/>
              </a:rPr>
              <a:t>s</a:t>
            </a:r>
            <a:r>
              <a:rPr sz="1750" spc="20" dirty="0">
                <a:solidFill>
                  <a:srgbClr val="FFFFFF"/>
                </a:solidFill>
                <a:latin typeface="Microsoft Sans Serif"/>
                <a:cs typeface="Microsoft Sans Serif"/>
              </a:rPr>
              <a:t>e</a:t>
            </a:r>
            <a:endParaRPr sz="1750">
              <a:latin typeface="Microsoft Sans Serif"/>
              <a:cs typeface="Microsoft Sans Serif"/>
            </a:endParaRPr>
          </a:p>
        </p:txBody>
      </p:sp>
      <p:grpSp>
        <p:nvGrpSpPr>
          <p:cNvPr id="33" name="object 31"/>
          <p:cNvGrpSpPr/>
          <p:nvPr/>
        </p:nvGrpSpPr>
        <p:grpSpPr>
          <a:xfrm>
            <a:off x="7786075" y="1897020"/>
            <a:ext cx="3333750" cy="3395345"/>
            <a:chOff x="7786075" y="1897020"/>
            <a:chExt cx="3333750" cy="3395345"/>
          </a:xfrm>
        </p:grpSpPr>
        <p:sp>
          <p:nvSpPr>
            <p:cNvPr id="34" name="object 32"/>
            <p:cNvSpPr/>
            <p:nvPr/>
          </p:nvSpPr>
          <p:spPr>
            <a:xfrm>
              <a:off x="9437353" y="4778852"/>
              <a:ext cx="1682750" cy="0"/>
            </a:xfrm>
            <a:custGeom>
              <a:avLst/>
              <a:gdLst/>
              <a:ahLst/>
              <a:cxnLst/>
              <a:rect l="l" t="t" r="r" b="b"/>
              <a:pathLst>
                <a:path w="1682750">
                  <a:moveTo>
                    <a:pt x="1682341" y="0"/>
                  </a:moveTo>
                  <a:lnTo>
                    <a:pt x="0" y="0"/>
                  </a:lnTo>
                </a:path>
              </a:pathLst>
            </a:custGeom>
            <a:ln w="22718">
              <a:solidFill>
                <a:srgbClr val="FFFF00"/>
              </a:solidFill>
            </a:ln>
          </p:spPr>
          <p:txBody>
            <a:bodyPr wrap="square" lIns="0" tIns="0" rIns="0" bIns="0" rtlCol="0"/>
            <a:lstStyle/>
            <a:p>
              <a:endParaRPr/>
            </a:p>
          </p:txBody>
        </p:sp>
        <p:pic>
          <p:nvPicPr>
            <p:cNvPr id="35" name="object 33"/>
            <p:cNvPicPr/>
            <p:nvPr/>
          </p:nvPicPr>
          <p:blipFill>
            <a:blip r:embed="rId8" cstate="print"/>
            <a:stretch>
              <a:fillRect/>
            </a:stretch>
          </p:blipFill>
          <p:spPr>
            <a:xfrm>
              <a:off x="9330741" y="4708425"/>
              <a:ext cx="140837" cy="140855"/>
            </a:xfrm>
            <a:prstGeom prst="rect">
              <a:avLst/>
            </a:prstGeom>
          </p:spPr>
        </p:pic>
        <p:sp>
          <p:nvSpPr>
            <p:cNvPr id="36" name="object 34"/>
            <p:cNvSpPr/>
            <p:nvPr/>
          </p:nvSpPr>
          <p:spPr>
            <a:xfrm>
              <a:off x="9330741" y="4438074"/>
              <a:ext cx="0" cy="575310"/>
            </a:xfrm>
            <a:custGeom>
              <a:avLst/>
              <a:gdLst/>
              <a:ahLst/>
              <a:cxnLst/>
              <a:rect l="l" t="t" r="r" b="b"/>
              <a:pathLst>
                <a:path h="575310">
                  <a:moveTo>
                    <a:pt x="0" y="0"/>
                  </a:moveTo>
                  <a:lnTo>
                    <a:pt x="0" y="574931"/>
                  </a:lnTo>
                </a:path>
              </a:pathLst>
            </a:custGeom>
            <a:ln w="22715">
              <a:solidFill>
                <a:srgbClr val="FFFF00"/>
              </a:solidFill>
            </a:ln>
          </p:spPr>
          <p:txBody>
            <a:bodyPr wrap="square" lIns="0" tIns="0" rIns="0" bIns="0" rtlCol="0"/>
            <a:lstStyle/>
            <a:p>
              <a:endParaRPr/>
            </a:p>
          </p:txBody>
        </p:sp>
        <p:pic>
          <p:nvPicPr>
            <p:cNvPr id="37" name="object 35"/>
            <p:cNvPicPr/>
            <p:nvPr/>
          </p:nvPicPr>
          <p:blipFill>
            <a:blip r:embed="rId7" cstate="print"/>
            <a:stretch>
              <a:fillRect/>
            </a:stretch>
          </p:blipFill>
          <p:spPr>
            <a:xfrm>
              <a:off x="9260323" y="4978776"/>
              <a:ext cx="140837" cy="140855"/>
            </a:xfrm>
            <a:prstGeom prst="rect">
              <a:avLst/>
            </a:prstGeom>
          </p:spPr>
        </p:pic>
        <p:sp>
          <p:nvSpPr>
            <p:cNvPr id="38" name="object 36"/>
            <p:cNvSpPr/>
            <p:nvPr/>
          </p:nvSpPr>
          <p:spPr>
            <a:xfrm>
              <a:off x="7797433" y="1967447"/>
              <a:ext cx="1426845" cy="2130425"/>
            </a:xfrm>
            <a:custGeom>
              <a:avLst/>
              <a:gdLst/>
              <a:ahLst/>
              <a:cxnLst/>
              <a:rect l="l" t="t" r="r" b="b"/>
              <a:pathLst>
                <a:path w="1426845" h="2130425">
                  <a:moveTo>
                    <a:pt x="511103" y="2129847"/>
                  </a:moveTo>
                  <a:lnTo>
                    <a:pt x="0" y="2129847"/>
                  </a:lnTo>
                  <a:lnTo>
                    <a:pt x="0" y="0"/>
                  </a:lnTo>
                  <a:lnTo>
                    <a:pt x="1426695" y="0"/>
                  </a:lnTo>
                </a:path>
              </a:pathLst>
            </a:custGeom>
            <a:ln w="22716">
              <a:solidFill>
                <a:srgbClr val="FFFF00"/>
              </a:solidFill>
            </a:ln>
          </p:spPr>
          <p:txBody>
            <a:bodyPr wrap="square" lIns="0" tIns="0" rIns="0" bIns="0" rtlCol="0"/>
            <a:lstStyle/>
            <a:p>
              <a:endParaRPr/>
            </a:p>
          </p:txBody>
        </p:sp>
        <p:pic>
          <p:nvPicPr>
            <p:cNvPr id="39" name="object 37"/>
            <p:cNvPicPr/>
            <p:nvPr/>
          </p:nvPicPr>
          <p:blipFill>
            <a:blip r:embed="rId9" cstate="print"/>
            <a:stretch>
              <a:fillRect/>
            </a:stretch>
          </p:blipFill>
          <p:spPr>
            <a:xfrm>
              <a:off x="9189904" y="1897020"/>
              <a:ext cx="140837" cy="140855"/>
            </a:xfrm>
            <a:prstGeom prst="rect">
              <a:avLst/>
            </a:prstGeom>
          </p:spPr>
        </p:pic>
        <p:pic>
          <p:nvPicPr>
            <p:cNvPr id="40" name="object 38"/>
            <p:cNvPicPr/>
            <p:nvPr/>
          </p:nvPicPr>
          <p:blipFill>
            <a:blip r:embed="rId10" cstate="print"/>
            <a:stretch>
              <a:fillRect/>
            </a:stretch>
          </p:blipFill>
          <p:spPr>
            <a:xfrm>
              <a:off x="9243286" y="5117359"/>
              <a:ext cx="174910" cy="174932"/>
            </a:xfrm>
            <a:prstGeom prst="rect">
              <a:avLst/>
            </a:prstGeom>
          </p:spPr>
        </p:pic>
      </p:grpSp>
      <p:pic>
        <p:nvPicPr>
          <p:cNvPr id="2" name="Picture 1"/>
          <p:cNvPicPr>
            <a:picLocks noChangeAspect="1"/>
          </p:cNvPicPr>
          <p:nvPr/>
        </p:nvPicPr>
        <p:blipFill>
          <a:blip r:embed="rId11"/>
          <a:stretch>
            <a:fillRect/>
          </a:stretch>
        </p:blipFill>
        <p:spPr>
          <a:xfrm>
            <a:off x="2014610" y="4455470"/>
            <a:ext cx="4019757" cy="1759040"/>
          </a:xfrm>
          <a:prstGeom prst="rect">
            <a:avLst/>
          </a:prstGeom>
        </p:spPr>
      </p:pic>
    </p:spTree>
    <p:extLst>
      <p:ext uri="{BB962C8B-B14F-4D97-AF65-F5344CB8AC3E}">
        <p14:creationId xmlns:p14="http://schemas.microsoft.com/office/powerpoint/2010/main" val="40484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2.2) </a:t>
            </a:r>
            <a:r>
              <a:rPr lang="vi-VN" sz="2800" b="1" dirty="0">
                <a:latin typeface="Times New Roman" panose="02020603050405020304" pitchFamily="18" charset="0"/>
                <a:cs typeface="Times New Roman" panose="02020603050405020304" pitchFamily="18" charset="0"/>
              </a:rPr>
              <a:t>Lệnh lặp do-while</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txBox="1"/>
          <p:nvPr/>
        </p:nvSpPr>
        <p:spPr>
          <a:xfrm>
            <a:off x="1150983" y="1454988"/>
            <a:ext cx="4772025" cy="2219960"/>
          </a:xfrm>
          <a:prstGeom prst="rect">
            <a:avLst/>
          </a:prstGeom>
        </p:spPr>
        <p:txBody>
          <a:bodyPr vert="horz" wrap="square" lIns="0" tIns="194945" rIns="0" bIns="0" rtlCol="0">
            <a:spAutoFit/>
          </a:bodyPr>
          <a:lstStyle/>
          <a:p>
            <a:pPr marL="12700">
              <a:lnSpc>
                <a:spcPct val="100000"/>
              </a:lnSpc>
              <a:spcBef>
                <a:spcPts val="1535"/>
              </a:spcBef>
            </a:pPr>
            <a:r>
              <a:rPr sz="2400" spc="-5" dirty="0">
                <a:solidFill>
                  <a:srgbClr val="36365C"/>
                </a:solidFill>
                <a:latin typeface="Courier New"/>
                <a:cs typeface="Courier New"/>
              </a:rPr>
              <a:t>do</a:t>
            </a:r>
            <a:r>
              <a:rPr sz="2400" spc="-70" dirty="0">
                <a:solidFill>
                  <a:srgbClr val="36365C"/>
                </a:solidFill>
                <a:latin typeface="Courier New"/>
                <a:cs typeface="Courier New"/>
              </a:rPr>
              <a:t> </a:t>
            </a:r>
            <a:r>
              <a:rPr sz="2400" dirty="0">
                <a:solidFill>
                  <a:srgbClr val="36365C"/>
                </a:solidFill>
                <a:latin typeface="Courier New"/>
                <a:cs typeface="Courier New"/>
              </a:rPr>
              <a:t>{</a:t>
            </a:r>
            <a:endParaRPr sz="2400" dirty="0">
              <a:latin typeface="Courier New"/>
              <a:cs typeface="Courier New"/>
            </a:endParaRPr>
          </a:p>
          <a:p>
            <a:pPr marL="378460">
              <a:lnSpc>
                <a:spcPct val="100000"/>
              </a:lnSpc>
              <a:spcBef>
                <a:spcPts val="1440"/>
              </a:spcBef>
            </a:pPr>
            <a:r>
              <a:rPr sz="2400" spc="-5" dirty="0">
                <a:solidFill>
                  <a:srgbClr val="36365C"/>
                </a:solidFill>
                <a:latin typeface="Courier New"/>
                <a:cs typeface="Courier New"/>
              </a:rPr>
              <a:t>//</a:t>
            </a:r>
            <a:r>
              <a:rPr sz="2400" spc="-25" dirty="0">
                <a:solidFill>
                  <a:srgbClr val="36365C"/>
                </a:solidFill>
                <a:latin typeface="Courier New"/>
                <a:cs typeface="Courier New"/>
              </a:rPr>
              <a:t> </a:t>
            </a:r>
            <a:r>
              <a:rPr sz="2400" spc="-10" dirty="0">
                <a:solidFill>
                  <a:srgbClr val="36365C"/>
                </a:solidFill>
                <a:latin typeface="Courier New"/>
                <a:cs typeface="Courier New"/>
              </a:rPr>
              <a:t>thân_vòng_lặp;</a:t>
            </a:r>
            <a:endParaRPr sz="2400" dirty="0">
              <a:latin typeface="Courier New"/>
              <a:cs typeface="Courier New"/>
            </a:endParaRPr>
          </a:p>
          <a:p>
            <a:pPr marL="378460">
              <a:lnSpc>
                <a:spcPct val="100000"/>
              </a:lnSpc>
              <a:spcBef>
                <a:spcPts val="1445"/>
              </a:spcBef>
            </a:pPr>
            <a:r>
              <a:rPr sz="2400" spc="-10" dirty="0">
                <a:solidFill>
                  <a:srgbClr val="36365C"/>
                </a:solidFill>
                <a:latin typeface="Courier New"/>
                <a:cs typeface="Courier New"/>
              </a:rPr>
              <a:t>các_câu_lệnh;</a:t>
            </a:r>
            <a:endParaRPr sz="2400" dirty="0">
              <a:latin typeface="Courier New"/>
              <a:cs typeface="Courier New"/>
            </a:endParaRPr>
          </a:p>
          <a:p>
            <a:pPr marL="12700">
              <a:lnSpc>
                <a:spcPct val="100000"/>
              </a:lnSpc>
              <a:spcBef>
                <a:spcPts val="1440"/>
              </a:spcBef>
            </a:pPr>
            <a:r>
              <a:rPr sz="2400" dirty="0">
                <a:solidFill>
                  <a:srgbClr val="36365C"/>
                </a:solidFill>
                <a:latin typeface="Courier New"/>
                <a:cs typeface="Courier New"/>
              </a:rPr>
              <a:t>}</a:t>
            </a:r>
            <a:r>
              <a:rPr sz="2400" spc="-25" dirty="0">
                <a:solidFill>
                  <a:srgbClr val="36365C"/>
                </a:solidFill>
                <a:latin typeface="Courier New"/>
                <a:cs typeface="Courier New"/>
              </a:rPr>
              <a:t> </a:t>
            </a:r>
            <a:r>
              <a:rPr sz="2400" spc="-5" dirty="0">
                <a:solidFill>
                  <a:srgbClr val="36365C"/>
                </a:solidFill>
                <a:latin typeface="Courier New"/>
                <a:cs typeface="Courier New"/>
              </a:rPr>
              <a:t>while</a:t>
            </a:r>
            <a:r>
              <a:rPr sz="2400" spc="-40" dirty="0">
                <a:solidFill>
                  <a:srgbClr val="36365C"/>
                </a:solidFill>
                <a:latin typeface="Courier New"/>
                <a:cs typeface="Courier New"/>
              </a:rPr>
              <a:t> </a:t>
            </a:r>
            <a:r>
              <a:rPr sz="2400" spc="-10" dirty="0">
                <a:solidFill>
                  <a:srgbClr val="36365C"/>
                </a:solidFill>
                <a:latin typeface="Courier New"/>
                <a:cs typeface="Courier New"/>
              </a:rPr>
              <a:t>(đk_tiếp_tục_lặp);</a:t>
            </a:r>
            <a:endParaRPr sz="2400" dirty="0">
              <a:latin typeface="Courier New"/>
              <a:cs typeface="Courier New"/>
            </a:endParaRPr>
          </a:p>
        </p:txBody>
      </p:sp>
      <p:grpSp>
        <p:nvGrpSpPr>
          <p:cNvPr id="8" name="object 5"/>
          <p:cNvGrpSpPr/>
          <p:nvPr/>
        </p:nvGrpSpPr>
        <p:grpSpPr>
          <a:xfrm>
            <a:off x="8125314" y="1640047"/>
            <a:ext cx="3009900" cy="4038600"/>
            <a:chOff x="7357871" y="1324355"/>
            <a:chExt cx="3009900" cy="4038600"/>
          </a:xfrm>
        </p:grpSpPr>
        <p:sp>
          <p:nvSpPr>
            <p:cNvPr id="9" name="object 6"/>
            <p:cNvSpPr/>
            <p:nvPr/>
          </p:nvSpPr>
          <p:spPr>
            <a:xfrm>
              <a:off x="7357871" y="1324355"/>
              <a:ext cx="3009900" cy="4038600"/>
            </a:xfrm>
            <a:custGeom>
              <a:avLst/>
              <a:gdLst/>
              <a:ahLst/>
              <a:cxnLst/>
              <a:rect l="l" t="t" r="r" b="b"/>
              <a:pathLst>
                <a:path w="3009900" h="4038600">
                  <a:moveTo>
                    <a:pt x="3009900" y="0"/>
                  </a:moveTo>
                  <a:lnTo>
                    <a:pt x="0" y="0"/>
                  </a:lnTo>
                  <a:lnTo>
                    <a:pt x="0" y="4038600"/>
                  </a:lnTo>
                  <a:lnTo>
                    <a:pt x="3009900" y="4038600"/>
                  </a:lnTo>
                  <a:lnTo>
                    <a:pt x="3009900" y="0"/>
                  </a:lnTo>
                  <a:close/>
                </a:path>
              </a:pathLst>
            </a:custGeom>
            <a:solidFill>
              <a:srgbClr val="4471C4"/>
            </a:solidFill>
          </p:spPr>
          <p:txBody>
            <a:bodyPr wrap="square" lIns="0" tIns="0" rIns="0" bIns="0" rtlCol="0"/>
            <a:lstStyle/>
            <a:p>
              <a:endParaRPr/>
            </a:p>
          </p:txBody>
        </p:sp>
        <p:sp>
          <p:nvSpPr>
            <p:cNvPr id="10" name="object 7"/>
            <p:cNvSpPr/>
            <p:nvPr/>
          </p:nvSpPr>
          <p:spPr>
            <a:xfrm>
              <a:off x="7960571" y="3430235"/>
              <a:ext cx="2266315" cy="1134745"/>
            </a:xfrm>
            <a:custGeom>
              <a:avLst/>
              <a:gdLst/>
              <a:ahLst/>
              <a:cxnLst/>
              <a:rect l="l" t="t" r="r" b="b"/>
              <a:pathLst>
                <a:path w="2266315" h="1134745">
                  <a:moveTo>
                    <a:pt x="1133013" y="0"/>
                  </a:moveTo>
                  <a:lnTo>
                    <a:pt x="0" y="567205"/>
                  </a:lnTo>
                  <a:lnTo>
                    <a:pt x="1133013" y="1134410"/>
                  </a:lnTo>
                  <a:lnTo>
                    <a:pt x="2266131" y="567205"/>
                  </a:lnTo>
                  <a:lnTo>
                    <a:pt x="1133013" y="0"/>
                  </a:lnTo>
                  <a:close/>
                </a:path>
              </a:pathLst>
            </a:custGeom>
            <a:solidFill>
              <a:srgbClr val="FFFFFF"/>
            </a:solidFill>
          </p:spPr>
          <p:txBody>
            <a:bodyPr wrap="square" lIns="0" tIns="0" rIns="0" bIns="0" rtlCol="0"/>
            <a:lstStyle/>
            <a:p>
              <a:endParaRPr/>
            </a:p>
          </p:txBody>
        </p:sp>
        <p:sp>
          <p:nvSpPr>
            <p:cNvPr id="11" name="object 8"/>
            <p:cNvSpPr/>
            <p:nvPr/>
          </p:nvSpPr>
          <p:spPr>
            <a:xfrm>
              <a:off x="7960571" y="3430235"/>
              <a:ext cx="2266315" cy="1134745"/>
            </a:xfrm>
            <a:custGeom>
              <a:avLst/>
              <a:gdLst/>
              <a:ahLst/>
              <a:cxnLst/>
              <a:rect l="l" t="t" r="r" b="b"/>
              <a:pathLst>
                <a:path w="2266315" h="1134745">
                  <a:moveTo>
                    <a:pt x="1133013" y="0"/>
                  </a:moveTo>
                  <a:lnTo>
                    <a:pt x="0" y="567205"/>
                  </a:lnTo>
                  <a:lnTo>
                    <a:pt x="1133013" y="1134410"/>
                  </a:lnTo>
                  <a:lnTo>
                    <a:pt x="2266131" y="567205"/>
                  </a:lnTo>
                  <a:lnTo>
                    <a:pt x="1133013" y="0"/>
                  </a:lnTo>
                  <a:close/>
                </a:path>
              </a:pathLst>
            </a:custGeom>
            <a:ln w="15121">
              <a:solidFill>
                <a:srgbClr val="FFFF00"/>
              </a:solidFill>
            </a:ln>
          </p:spPr>
          <p:txBody>
            <a:bodyPr wrap="square" lIns="0" tIns="0" rIns="0" bIns="0" rtlCol="0"/>
            <a:lstStyle/>
            <a:p>
              <a:endParaRPr/>
            </a:p>
          </p:txBody>
        </p:sp>
      </p:grpSp>
      <p:sp>
        <p:nvSpPr>
          <p:cNvPr id="12" name="object 9"/>
          <p:cNvSpPr txBox="1"/>
          <p:nvPr/>
        </p:nvSpPr>
        <p:spPr>
          <a:xfrm>
            <a:off x="9323491" y="3972708"/>
            <a:ext cx="1075690" cy="328295"/>
          </a:xfrm>
          <a:prstGeom prst="rect">
            <a:avLst/>
          </a:prstGeom>
        </p:spPr>
        <p:txBody>
          <a:bodyPr vert="horz" wrap="square" lIns="0" tIns="17145" rIns="0" bIns="0" rtlCol="0">
            <a:spAutoFit/>
          </a:bodyPr>
          <a:lstStyle/>
          <a:p>
            <a:pPr marL="12700">
              <a:lnSpc>
                <a:spcPct val="100000"/>
              </a:lnSpc>
              <a:spcBef>
                <a:spcPts val="135"/>
              </a:spcBef>
            </a:pPr>
            <a:r>
              <a:rPr sz="1950" spc="10" dirty="0">
                <a:solidFill>
                  <a:srgbClr val="FF0000"/>
                </a:solidFill>
                <a:latin typeface="Microsoft Sans Serif"/>
                <a:cs typeface="Microsoft Sans Serif"/>
              </a:rPr>
              <a:t>Điều</a:t>
            </a:r>
            <a:r>
              <a:rPr sz="1950" spc="-35" dirty="0">
                <a:solidFill>
                  <a:srgbClr val="FF0000"/>
                </a:solidFill>
                <a:latin typeface="Microsoft Sans Serif"/>
                <a:cs typeface="Microsoft Sans Serif"/>
              </a:rPr>
              <a:t> </a:t>
            </a:r>
            <a:r>
              <a:rPr sz="1950" spc="10" dirty="0">
                <a:solidFill>
                  <a:srgbClr val="FF0000"/>
                </a:solidFill>
                <a:latin typeface="Microsoft Sans Serif"/>
                <a:cs typeface="Microsoft Sans Serif"/>
              </a:rPr>
              <a:t>kiện</a:t>
            </a:r>
            <a:endParaRPr sz="1950">
              <a:latin typeface="Microsoft Sans Serif"/>
              <a:cs typeface="Microsoft Sans Serif"/>
            </a:endParaRPr>
          </a:p>
        </p:txBody>
      </p:sp>
      <p:sp>
        <p:nvSpPr>
          <p:cNvPr id="13" name="object 10"/>
          <p:cNvSpPr txBox="1"/>
          <p:nvPr/>
        </p:nvSpPr>
        <p:spPr>
          <a:xfrm>
            <a:off x="9169443" y="4275218"/>
            <a:ext cx="1383665" cy="328295"/>
          </a:xfrm>
          <a:prstGeom prst="rect">
            <a:avLst/>
          </a:prstGeom>
        </p:spPr>
        <p:txBody>
          <a:bodyPr vert="horz" wrap="square" lIns="0" tIns="17145" rIns="0" bIns="0" rtlCol="0">
            <a:spAutoFit/>
          </a:bodyPr>
          <a:lstStyle/>
          <a:p>
            <a:pPr marL="12700">
              <a:lnSpc>
                <a:spcPct val="100000"/>
              </a:lnSpc>
              <a:spcBef>
                <a:spcPts val="135"/>
              </a:spcBef>
            </a:pPr>
            <a:r>
              <a:rPr sz="1950" spc="10" dirty="0">
                <a:solidFill>
                  <a:srgbClr val="FF0000"/>
                </a:solidFill>
                <a:latin typeface="Microsoft Sans Serif"/>
                <a:cs typeface="Microsoft Sans Serif"/>
              </a:rPr>
              <a:t>tiếp</a:t>
            </a:r>
            <a:r>
              <a:rPr sz="1950" spc="-5" dirty="0">
                <a:solidFill>
                  <a:srgbClr val="FF0000"/>
                </a:solidFill>
                <a:latin typeface="Microsoft Sans Serif"/>
                <a:cs typeface="Microsoft Sans Serif"/>
              </a:rPr>
              <a:t> </a:t>
            </a:r>
            <a:r>
              <a:rPr sz="1950" spc="10" dirty="0">
                <a:solidFill>
                  <a:srgbClr val="FF0000"/>
                </a:solidFill>
                <a:latin typeface="Microsoft Sans Serif"/>
                <a:cs typeface="Microsoft Sans Serif"/>
              </a:rPr>
              <a:t>tục</a:t>
            </a:r>
            <a:r>
              <a:rPr sz="1950" spc="-5" dirty="0">
                <a:solidFill>
                  <a:srgbClr val="FF0000"/>
                </a:solidFill>
                <a:latin typeface="Microsoft Sans Serif"/>
                <a:cs typeface="Microsoft Sans Serif"/>
              </a:rPr>
              <a:t> </a:t>
            </a:r>
            <a:r>
              <a:rPr sz="1950" spc="10" dirty="0">
                <a:solidFill>
                  <a:srgbClr val="FF0000"/>
                </a:solidFill>
                <a:latin typeface="Microsoft Sans Serif"/>
                <a:cs typeface="Microsoft Sans Serif"/>
              </a:rPr>
              <a:t>lặp?</a:t>
            </a:r>
            <a:endParaRPr sz="1950">
              <a:latin typeface="Microsoft Sans Serif"/>
              <a:cs typeface="Microsoft Sans Serif"/>
            </a:endParaRPr>
          </a:p>
        </p:txBody>
      </p:sp>
      <p:grpSp>
        <p:nvGrpSpPr>
          <p:cNvPr id="14" name="object 11"/>
          <p:cNvGrpSpPr/>
          <p:nvPr/>
        </p:nvGrpSpPr>
        <p:grpSpPr>
          <a:xfrm>
            <a:off x="8822431" y="1663675"/>
            <a:ext cx="2266315" cy="1515110"/>
            <a:chOff x="8054988" y="1347983"/>
            <a:chExt cx="2266315" cy="1515110"/>
          </a:xfrm>
        </p:grpSpPr>
        <p:sp>
          <p:nvSpPr>
            <p:cNvPr id="15" name="object 12"/>
            <p:cNvSpPr/>
            <p:nvPr/>
          </p:nvSpPr>
          <p:spPr>
            <a:xfrm>
              <a:off x="9093584" y="1539571"/>
              <a:ext cx="0" cy="448945"/>
            </a:xfrm>
            <a:custGeom>
              <a:avLst/>
              <a:gdLst/>
              <a:ahLst/>
              <a:cxnLst/>
              <a:rect l="l" t="t" r="r" b="b"/>
              <a:pathLst>
                <a:path h="448944">
                  <a:moveTo>
                    <a:pt x="0" y="0"/>
                  </a:moveTo>
                  <a:lnTo>
                    <a:pt x="0" y="448932"/>
                  </a:lnTo>
                </a:path>
              </a:pathLst>
            </a:custGeom>
            <a:ln w="25178">
              <a:solidFill>
                <a:srgbClr val="FFFF00"/>
              </a:solidFill>
            </a:ln>
          </p:spPr>
          <p:txBody>
            <a:bodyPr wrap="square" lIns="0" tIns="0" rIns="0" bIns="0" rtlCol="0"/>
            <a:lstStyle/>
            <a:p>
              <a:endParaRPr/>
            </a:p>
          </p:txBody>
        </p:sp>
        <p:pic>
          <p:nvPicPr>
            <p:cNvPr id="16" name="object 13"/>
            <p:cNvPicPr/>
            <p:nvPr/>
          </p:nvPicPr>
          <p:blipFill>
            <a:blip r:embed="rId5" cstate="print"/>
            <a:stretch>
              <a:fillRect/>
            </a:stretch>
          </p:blipFill>
          <p:spPr>
            <a:xfrm>
              <a:off x="9015532" y="1950480"/>
              <a:ext cx="156104" cy="156296"/>
            </a:xfrm>
            <a:prstGeom prst="rect">
              <a:avLst/>
            </a:prstGeom>
          </p:spPr>
        </p:pic>
        <p:pic>
          <p:nvPicPr>
            <p:cNvPr id="17" name="object 14"/>
            <p:cNvPicPr/>
            <p:nvPr/>
          </p:nvPicPr>
          <p:blipFill>
            <a:blip r:embed="rId6" cstate="print"/>
            <a:stretch>
              <a:fillRect/>
            </a:stretch>
          </p:blipFill>
          <p:spPr>
            <a:xfrm>
              <a:off x="8996647" y="1347983"/>
              <a:ext cx="193874" cy="194107"/>
            </a:xfrm>
            <a:prstGeom prst="rect">
              <a:avLst/>
            </a:prstGeom>
          </p:spPr>
        </p:pic>
        <p:sp>
          <p:nvSpPr>
            <p:cNvPr id="18" name="object 15"/>
            <p:cNvSpPr/>
            <p:nvPr/>
          </p:nvSpPr>
          <p:spPr>
            <a:xfrm>
              <a:off x="8054988" y="2106776"/>
              <a:ext cx="2266315" cy="756285"/>
            </a:xfrm>
            <a:custGeom>
              <a:avLst/>
              <a:gdLst/>
              <a:ahLst/>
              <a:cxnLst/>
              <a:rect l="l" t="t" r="r" b="b"/>
              <a:pathLst>
                <a:path w="2266315" h="756285">
                  <a:moveTo>
                    <a:pt x="2266026" y="0"/>
                  </a:moveTo>
                  <a:lnTo>
                    <a:pt x="0" y="0"/>
                  </a:lnTo>
                  <a:lnTo>
                    <a:pt x="0" y="756273"/>
                  </a:lnTo>
                  <a:lnTo>
                    <a:pt x="2266026" y="756274"/>
                  </a:lnTo>
                  <a:lnTo>
                    <a:pt x="2266026" y="0"/>
                  </a:lnTo>
                  <a:close/>
                </a:path>
              </a:pathLst>
            </a:custGeom>
            <a:solidFill>
              <a:srgbClr val="FFFFFF"/>
            </a:solidFill>
          </p:spPr>
          <p:txBody>
            <a:bodyPr wrap="square" lIns="0" tIns="0" rIns="0" bIns="0" rtlCol="0"/>
            <a:lstStyle/>
            <a:p>
              <a:endParaRPr/>
            </a:p>
          </p:txBody>
        </p:sp>
      </p:grpSp>
      <p:sp>
        <p:nvSpPr>
          <p:cNvPr id="19" name="object 16"/>
          <p:cNvSpPr txBox="1"/>
          <p:nvPr/>
        </p:nvSpPr>
        <p:spPr>
          <a:xfrm>
            <a:off x="8822431" y="2422468"/>
            <a:ext cx="2266315" cy="756285"/>
          </a:xfrm>
          <a:prstGeom prst="rect">
            <a:avLst/>
          </a:prstGeom>
          <a:ln w="15123">
            <a:solidFill>
              <a:srgbClr val="FFFF00"/>
            </a:solidFill>
          </a:ln>
        </p:spPr>
        <p:txBody>
          <a:bodyPr vert="horz" wrap="square" lIns="0" tIns="49530" rIns="0" bIns="0" rtlCol="0">
            <a:spAutoFit/>
          </a:bodyPr>
          <a:lstStyle/>
          <a:p>
            <a:pPr marL="292735" marR="285115" indent="104775">
              <a:lnSpc>
                <a:spcPct val="101800"/>
              </a:lnSpc>
              <a:spcBef>
                <a:spcPts val="390"/>
              </a:spcBef>
            </a:pPr>
            <a:r>
              <a:rPr sz="1950" spc="15" dirty="0">
                <a:solidFill>
                  <a:srgbClr val="FF0000"/>
                </a:solidFill>
                <a:latin typeface="Microsoft Sans Serif"/>
                <a:cs typeface="Microsoft Sans Serif"/>
              </a:rPr>
              <a:t>Các câu </a:t>
            </a:r>
            <a:r>
              <a:rPr sz="1950" spc="10" dirty="0">
                <a:solidFill>
                  <a:srgbClr val="FF0000"/>
                </a:solidFill>
                <a:latin typeface="Microsoft Sans Serif"/>
                <a:cs typeface="Microsoft Sans Serif"/>
              </a:rPr>
              <a:t>lệnh </a:t>
            </a:r>
            <a:r>
              <a:rPr sz="1950" spc="15" dirty="0">
                <a:solidFill>
                  <a:srgbClr val="FF0000"/>
                </a:solidFill>
                <a:latin typeface="Microsoft Sans Serif"/>
                <a:cs typeface="Microsoft Sans Serif"/>
              </a:rPr>
              <a:t> </a:t>
            </a:r>
            <a:r>
              <a:rPr sz="1950" spc="10" dirty="0">
                <a:solidFill>
                  <a:srgbClr val="FF0000"/>
                </a:solidFill>
                <a:latin typeface="Microsoft Sans Serif"/>
                <a:cs typeface="Microsoft Sans Serif"/>
              </a:rPr>
              <a:t>(thân</a:t>
            </a:r>
            <a:r>
              <a:rPr sz="1950" spc="5" dirty="0">
                <a:solidFill>
                  <a:srgbClr val="FF0000"/>
                </a:solidFill>
                <a:latin typeface="Microsoft Sans Serif"/>
                <a:cs typeface="Microsoft Sans Serif"/>
              </a:rPr>
              <a:t> </a:t>
            </a:r>
            <a:r>
              <a:rPr sz="1950" spc="15" dirty="0">
                <a:solidFill>
                  <a:srgbClr val="FF0000"/>
                </a:solidFill>
                <a:latin typeface="Microsoft Sans Serif"/>
                <a:cs typeface="Microsoft Sans Serif"/>
              </a:rPr>
              <a:t>vòng</a:t>
            </a:r>
            <a:r>
              <a:rPr sz="1950" spc="5" dirty="0">
                <a:solidFill>
                  <a:srgbClr val="FF0000"/>
                </a:solidFill>
                <a:latin typeface="Microsoft Sans Serif"/>
                <a:cs typeface="Microsoft Sans Serif"/>
              </a:rPr>
              <a:t> lặp)</a:t>
            </a:r>
            <a:endParaRPr sz="1950">
              <a:latin typeface="Microsoft Sans Serif"/>
              <a:cs typeface="Microsoft Sans Serif"/>
            </a:endParaRPr>
          </a:p>
        </p:txBody>
      </p:sp>
      <p:grpSp>
        <p:nvGrpSpPr>
          <p:cNvPr id="20" name="object 17"/>
          <p:cNvGrpSpPr/>
          <p:nvPr/>
        </p:nvGrpSpPr>
        <p:grpSpPr>
          <a:xfrm>
            <a:off x="9704923" y="2060717"/>
            <a:ext cx="253365" cy="3578860"/>
            <a:chOff x="8937480" y="1745025"/>
            <a:chExt cx="253365" cy="3578860"/>
          </a:xfrm>
        </p:grpSpPr>
        <p:sp>
          <p:nvSpPr>
            <p:cNvPr id="21" name="object 18"/>
            <p:cNvSpPr/>
            <p:nvPr/>
          </p:nvSpPr>
          <p:spPr>
            <a:xfrm>
              <a:off x="9093585" y="2863050"/>
              <a:ext cx="0" cy="448945"/>
            </a:xfrm>
            <a:custGeom>
              <a:avLst/>
              <a:gdLst/>
              <a:ahLst/>
              <a:cxnLst/>
              <a:rect l="l" t="t" r="r" b="b"/>
              <a:pathLst>
                <a:path h="448945">
                  <a:moveTo>
                    <a:pt x="0" y="0"/>
                  </a:moveTo>
                  <a:lnTo>
                    <a:pt x="0" y="448869"/>
                  </a:lnTo>
                </a:path>
              </a:pathLst>
            </a:custGeom>
            <a:ln w="25178">
              <a:solidFill>
                <a:srgbClr val="FFFF00"/>
              </a:solidFill>
            </a:ln>
          </p:spPr>
          <p:txBody>
            <a:bodyPr wrap="square" lIns="0" tIns="0" rIns="0" bIns="0" rtlCol="0"/>
            <a:lstStyle/>
            <a:p>
              <a:endParaRPr/>
            </a:p>
          </p:txBody>
        </p:sp>
        <p:pic>
          <p:nvPicPr>
            <p:cNvPr id="22" name="object 19"/>
            <p:cNvPicPr/>
            <p:nvPr/>
          </p:nvPicPr>
          <p:blipFill>
            <a:blip r:embed="rId7" cstate="print"/>
            <a:stretch>
              <a:fillRect/>
            </a:stretch>
          </p:blipFill>
          <p:spPr>
            <a:xfrm>
              <a:off x="9015533" y="3273938"/>
              <a:ext cx="156104" cy="156296"/>
            </a:xfrm>
            <a:prstGeom prst="rect">
              <a:avLst/>
            </a:prstGeom>
          </p:spPr>
        </p:pic>
        <p:sp>
          <p:nvSpPr>
            <p:cNvPr id="23" name="object 20"/>
            <p:cNvSpPr/>
            <p:nvPr/>
          </p:nvSpPr>
          <p:spPr>
            <a:xfrm>
              <a:off x="9093585" y="4564645"/>
              <a:ext cx="0" cy="448945"/>
            </a:xfrm>
            <a:custGeom>
              <a:avLst/>
              <a:gdLst/>
              <a:ahLst/>
              <a:cxnLst/>
              <a:rect l="l" t="t" r="r" b="b"/>
              <a:pathLst>
                <a:path h="448945">
                  <a:moveTo>
                    <a:pt x="0" y="0"/>
                  </a:moveTo>
                  <a:lnTo>
                    <a:pt x="0" y="448890"/>
                  </a:lnTo>
                </a:path>
              </a:pathLst>
            </a:custGeom>
            <a:ln w="25178">
              <a:solidFill>
                <a:srgbClr val="FFFF00"/>
              </a:solidFill>
            </a:ln>
          </p:spPr>
          <p:txBody>
            <a:bodyPr wrap="square" lIns="0" tIns="0" rIns="0" bIns="0" rtlCol="0"/>
            <a:lstStyle/>
            <a:p>
              <a:endParaRPr/>
            </a:p>
          </p:txBody>
        </p:sp>
        <p:pic>
          <p:nvPicPr>
            <p:cNvPr id="24" name="object 21"/>
            <p:cNvPicPr/>
            <p:nvPr/>
          </p:nvPicPr>
          <p:blipFill>
            <a:blip r:embed="rId7" cstate="print"/>
            <a:stretch>
              <a:fillRect/>
            </a:stretch>
          </p:blipFill>
          <p:spPr>
            <a:xfrm>
              <a:off x="9015533" y="4975554"/>
              <a:ext cx="156104" cy="156296"/>
            </a:xfrm>
            <a:prstGeom prst="rect">
              <a:avLst/>
            </a:prstGeom>
          </p:spPr>
        </p:pic>
        <p:pic>
          <p:nvPicPr>
            <p:cNvPr id="25" name="object 22"/>
            <p:cNvPicPr/>
            <p:nvPr/>
          </p:nvPicPr>
          <p:blipFill>
            <a:blip r:embed="rId8" cstate="print"/>
            <a:stretch>
              <a:fillRect/>
            </a:stretch>
          </p:blipFill>
          <p:spPr>
            <a:xfrm>
              <a:off x="8937480" y="1745025"/>
              <a:ext cx="156104" cy="156296"/>
            </a:xfrm>
            <a:prstGeom prst="rect">
              <a:avLst/>
            </a:prstGeom>
          </p:spPr>
        </p:pic>
        <p:pic>
          <p:nvPicPr>
            <p:cNvPr id="26" name="object 23"/>
            <p:cNvPicPr/>
            <p:nvPr/>
          </p:nvPicPr>
          <p:blipFill>
            <a:blip r:embed="rId9" cstate="print"/>
            <a:stretch>
              <a:fillRect/>
            </a:stretch>
          </p:blipFill>
          <p:spPr>
            <a:xfrm>
              <a:off x="8996648" y="5129332"/>
              <a:ext cx="193874" cy="194107"/>
            </a:xfrm>
            <a:prstGeom prst="rect">
              <a:avLst/>
            </a:prstGeom>
          </p:spPr>
        </p:pic>
      </p:grpSp>
      <p:sp>
        <p:nvSpPr>
          <p:cNvPr id="27" name="object 24"/>
          <p:cNvSpPr txBox="1"/>
          <p:nvPr/>
        </p:nvSpPr>
        <p:spPr>
          <a:xfrm>
            <a:off x="8262340" y="3934895"/>
            <a:ext cx="459740" cy="328295"/>
          </a:xfrm>
          <a:prstGeom prst="rect">
            <a:avLst/>
          </a:prstGeom>
        </p:spPr>
        <p:txBody>
          <a:bodyPr vert="horz" wrap="square" lIns="0" tIns="17145" rIns="0" bIns="0" rtlCol="0">
            <a:spAutoFit/>
          </a:bodyPr>
          <a:lstStyle/>
          <a:p>
            <a:pPr marL="12700">
              <a:lnSpc>
                <a:spcPct val="100000"/>
              </a:lnSpc>
              <a:spcBef>
                <a:spcPts val="135"/>
              </a:spcBef>
            </a:pPr>
            <a:r>
              <a:rPr sz="1950" dirty="0">
                <a:solidFill>
                  <a:srgbClr val="FFFFFF"/>
                </a:solidFill>
                <a:latin typeface="Microsoft Sans Serif"/>
                <a:cs typeface="Microsoft Sans Serif"/>
              </a:rPr>
              <a:t>t</a:t>
            </a:r>
            <a:r>
              <a:rPr sz="1950" spc="10" dirty="0">
                <a:solidFill>
                  <a:srgbClr val="FFFFFF"/>
                </a:solidFill>
                <a:latin typeface="Microsoft Sans Serif"/>
                <a:cs typeface="Microsoft Sans Serif"/>
              </a:rPr>
              <a:t>r</a:t>
            </a:r>
            <a:r>
              <a:rPr sz="1950" spc="15" dirty="0">
                <a:solidFill>
                  <a:srgbClr val="FFFFFF"/>
                </a:solidFill>
                <a:latin typeface="Microsoft Sans Serif"/>
                <a:cs typeface="Microsoft Sans Serif"/>
              </a:rPr>
              <a:t>ue</a:t>
            </a:r>
            <a:endParaRPr sz="1950">
              <a:latin typeface="Microsoft Sans Serif"/>
              <a:cs typeface="Microsoft Sans Serif"/>
            </a:endParaRPr>
          </a:p>
        </p:txBody>
      </p:sp>
      <p:sp>
        <p:nvSpPr>
          <p:cNvPr id="28" name="object 25"/>
          <p:cNvSpPr txBox="1"/>
          <p:nvPr/>
        </p:nvSpPr>
        <p:spPr>
          <a:xfrm>
            <a:off x="9157525" y="4880237"/>
            <a:ext cx="557530" cy="328295"/>
          </a:xfrm>
          <a:prstGeom prst="rect">
            <a:avLst/>
          </a:prstGeom>
        </p:spPr>
        <p:txBody>
          <a:bodyPr vert="horz" wrap="square" lIns="0" tIns="17145" rIns="0" bIns="0" rtlCol="0">
            <a:spAutoFit/>
          </a:bodyPr>
          <a:lstStyle/>
          <a:p>
            <a:pPr marL="12700">
              <a:lnSpc>
                <a:spcPct val="100000"/>
              </a:lnSpc>
              <a:spcBef>
                <a:spcPts val="135"/>
              </a:spcBef>
            </a:pPr>
            <a:r>
              <a:rPr sz="1950" dirty="0">
                <a:solidFill>
                  <a:srgbClr val="FFFFFF"/>
                </a:solidFill>
                <a:latin typeface="Microsoft Sans Serif"/>
                <a:cs typeface="Microsoft Sans Serif"/>
              </a:rPr>
              <a:t>f</a:t>
            </a:r>
            <a:r>
              <a:rPr sz="1950" spc="15" dirty="0">
                <a:solidFill>
                  <a:srgbClr val="FFFFFF"/>
                </a:solidFill>
                <a:latin typeface="Microsoft Sans Serif"/>
                <a:cs typeface="Microsoft Sans Serif"/>
              </a:rPr>
              <a:t>a</a:t>
            </a:r>
            <a:r>
              <a:rPr sz="1950" spc="-5" dirty="0">
                <a:solidFill>
                  <a:srgbClr val="FFFFFF"/>
                </a:solidFill>
                <a:latin typeface="Microsoft Sans Serif"/>
                <a:cs typeface="Microsoft Sans Serif"/>
              </a:rPr>
              <a:t>l</a:t>
            </a:r>
            <a:r>
              <a:rPr sz="1950" spc="15" dirty="0">
                <a:solidFill>
                  <a:srgbClr val="FFFFFF"/>
                </a:solidFill>
                <a:latin typeface="Microsoft Sans Serif"/>
                <a:cs typeface="Microsoft Sans Serif"/>
              </a:rPr>
              <a:t>se</a:t>
            </a:r>
            <a:endParaRPr sz="1950">
              <a:latin typeface="Microsoft Sans Serif"/>
              <a:cs typeface="Microsoft Sans Serif"/>
            </a:endParaRPr>
          </a:p>
        </p:txBody>
      </p:sp>
      <p:sp>
        <p:nvSpPr>
          <p:cNvPr id="29" name="object 26"/>
          <p:cNvSpPr/>
          <p:nvPr/>
        </p:nvSpPr>
        <p:spPr>
          <a:xfrm>
            <a:off x="8161507" y="2138865"/>
            <a:ext cx="1581785" cy="2174875"/>
          </a:xfrm>
          <a:custGeom>
            <a:avLst/>
            <a:gdLst/>
            <a:ahLst/>
            <a:cxnLst/>
            <a:rect l="l" t="t" r="r" b="b"/>
            <a:pathLst>
              <a:path w="1581784" h="2174875">
                <a:moveTo>
                  <a:pt x="566506" y="2174266"/>
                </a:moveTo>
                <a:lnTo>
                  <a:pt x="0" y="2174266"/>
                </a:lnTo>
                <a:lnTo>
                  <a:pt x="0" y="0"/>
                </a:lnTo>
                <a:lnTo>
                  <a:pt x="1581350" y="0"/>
                </a:lnTo>
              </a:path>
            </a:pathLst>
          </a:custGeom>
          <a:ln w="25188">
            <a:solidFill>
              <a:srgbClr val="FFFF00"/>
            </a:solidFill>
          </a:ln>
        </p:spPr>
        <p:txBody>
          <a:bodyPr wrap="square" lIns="0" tIns="0" rIns="0" bIns="0" rtlCol="0"/>
          <a:lstStyle/>
          <a:p>
            <a:endParaRPr/>
          </a:p>
        </p:txBody>
      </p:sp>
      <p:pic>
        <p:nvPicPr>
          <p:cNvPr id="2" name="Picture 1"/>
          <p:cNvPicPr>
            <a:picLocks noChangeAspect="1"/>
          </p:cNvPicPr>
          <p:nvPr/>
        </p:nvPicPr>
        <p:blipFill>
          <a:blip r:embed="rId10"/>
          <a:stretch>
            <a:fillRect/>
          </a:stretch>
        </p:blipFill>
        <p:spPr>
          <a:xfrm>
            <a:off x="1311989" y="3996755"/>
            <a:ext cx="6136751" cy="2049198"/>
          </a:xfrm>
          <a:prstGeom prst="rect">
            <a:avLst/>
          </a:prstGeom>
        </p:spPr>
      </p:pic>
    </p:spTree>
    <p:extLst>
      <p:ext uri="{BB962C8B-B14F-4D97-AF65-F5344CB8AC3E}">
        <p14:creationId xmlns:p14="http://schemas.microsoft.com/office/powerpoint/2010/main" val="10382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2.3) </a:t>
            </a:r>
            <a:r>
              <a:rPr lang="en-US" sz="2800" b="1" dirty="0" err="1">
                <a:latin typeface="Times New Roman" panose="02020603050405020304" pitchFamily="18" charset="0"/>
                <a:cs typeface="Times New Roman" panose="02020603050405020304" pitchFamily="18" charset="0"/>
              </a:rPr>
              <a:t>Lệnh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lặp</a:t>
            </a:r>
            <a:r>
              <a:rPr lang="vi-VN"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for</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smtClean="0">
                <a:latin typeface="Times New Roman" panose="02020603050405020304" pitchFamily="18" charset="0"/>
                <a:cs typeface="Times New Roman" panose="02020603050405020304" pitchFamily="18" charset="0"/>
              </a:rPr>
              <a:t>Cú pháp: </a:t>
            </a: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Khởi tạo:</a:t>
            </a:r>
            <a:r>
              <a:rPr lang="vi-VN" sz="2400" dirty="0">
                <a:latin typeface="Times New Roman" panose="02020603050405020304" pitchFamily="18" charset="0"/>
                <a:cs typeface="Times New Roman" panose="02020603050405020304" pitchFamily="18" charset="0"/>
              </a:rPr>
              <a:t> Điều này thường là phần khởi tạo một biến đếm (counter) và được thực hiện chỉ một lần khi vòng lặp bắt đầu</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Điều kiện</a:t>
            </a:r>
            <a:r>
              <a:rPr lang="vi-VN" sz="2400" dirty="0">
                <a:latin typeface="Times New Roman" panose="02020603050405020304" pitchFamily="18" charset="0"/>
                <a:cs typeface="Times New Roman" panose="02020603050405020304" pitchFamily="18" charset="0"/>
              </a:rPr>
              <a:t>: Điều kiện kiểm tra trước mỗi lần vòng lặp được thực hiện. Nếu điều kiện này trả về true, vòng lặp sẽ tiếp tục thực hiện. Ngược lại, nếu điều kiện trả về false, vòng lặp sẽ kết thúc</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Cập nhật</a:t>
            </a:r>
            <a:r>
              <a:rPr lang="vi-VN" sz="2400" dirty="0">
                <a:latin typeface="Times New Roman" panose="02020603050405020304" pitchFamily="18" charset="0"/>
                <a:cs typeface="Times New Roman" panose="02020603050405020304" pitchFamily="18" charset="0"/>
              </a:rPr>
              <a:t>: Cập nhật được thực hiện sau mỗi lần vòng lặp. Điều này thường là việc tăng hoặc giảm giá trị của biến đếm.</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734894" y="1690998"/>
            <a:ext cx="5840280" cy="1358677"/>
          </a:xfrm>
          <a:prstGeom prst="rect">
            <a:avLst/>
          </a:prstGeom>
        </p:spPr>
      </p:pic>
    </p:spTree>
    <p:extLst>
      <p:ext uri="{BB962C8B-B14F-4D97-AF65-F5344CB8AC3E}">
        <p14:creationId xmlns:p14="http://schemas.microsoft.com/office/powerpoint/2010/main" val="128206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Code ví dụ</a:t>
            </a:r>
            <a:endParaRPr lang="en-US" sz="2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3080000" y="1331840"/>
            <a:ext cx="5478739" cy="1860066"/>
          </a:xfrm>
          <a:prstGeom prst="rect">
            <a:avLst/>
          </a:prstGeom>
        </p:spPr>
      </p:pic>
      <p:sp>
        <p:nvSpPr>
          <p:cNvPr id="4" name="Text Placeholder 3"/>
          <p:cNvSpPr>
            <a:spLocks noGrp="1"/>
          </p:cNvSpPr>
          <p:nvPr>
            <p:ph type="body" idx="1"/>
          </p:nvPr>
        </p:nvSpPr>
        <p:spPr>
          <a:xfrm>
            <a:off x="838200" y="3191906"/>
            <a:ext cx="10787743" cy="2985057"/>
          </a:xfrm>
        </p:spPr>
        <p:txBody>
          <a:bodyPr>
            <a:normAutofit/>
          </a:bodyPr>
          <a:lstStyle/>
          <a:p>
            <a:r>
              <a:rPr lang="vi-VN" dirty="0">
                <a:latin typeface="Times New Roman" panose="02020603050405020304" pitchFamily="18" charset="0"/>
                <a:cs typeface="Times New Roman" panose="02020603050405020304" pitchFamily="18" charset="0"/>
              </a:rPr>
              <a:t>Trong ví dụ này</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Khởi tạo: int i = 0 (biến đếm được khởi tạo là 0).</a:t>
            </a:r>
          </a:p>
          <a:p>
            <a:pPr lvl="1">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Điều kiện: i &lt; 5 (vòng lặp sẽ tiếp tục cho đến khi i không còn nhỏ hơn 5).</a:t>
            </a:r>
          </a:p>
          <a:p>
            <a:pPr lvl="1">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Cập nhật: i++ (giá trị của i sẽ tăng lên sau mỗi vòng lặp).</a:t>
            </a:r>
          </a:p>
          <a:p>
            <a:r>
              <a:rPr lang="vi-VN" dirty="0">
                <a:latin typeface="Times New Roman" panose="02020603050405020304" pitchFamily="18" charset="0"/>
                <a:cs typeface="Times New Roman" panose="02020603050405020304" pitchFamily="18" charset="0"/>
              </a:rPr>
              <a:t>Lưu ý rằng các phần khởi tạo, điều kiện và cập nhật đều có thể là bất kỳ biểu thức hợp lệ nào trong </a:t>
            </a:r>
            <a:r>
              <a:rPr lang="vi-VN" dirty="0" smtClean="0">
                <a:latin typeface="Times New Roman" panose="02020603050405020304" pitchFamily="18" charset="0"/>
                <a:cs typeface="Times New Roman" panose="02020603050405020304" pitchFamily="18" charset="0"/>
              </a:rPr>
              <a:t>Java.</a:t>
            </a:r>
            <a:endParaRPr lang="vi-VN"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11064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Các dạng for đặc biệt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458930"/>
            <a:ext cx="10515600" cy="4718033"/>
          </a:xfrm>
        </p:spPr>
        <p:txBody>
          <a:bodyPr>
            <a:normAutofit/>
          </a:bodyPr>
          <a:lstStyle/>
          <a:p>
            <a:r>
              <a:rPr lang="en-US" sz="2400" b="1" dirty="0" err="1">
                <a:latin typeface="Times New Roman" panose="02020603050405020304" pitchFamily="18" charset="0"/>
                <a:cs typeface="Times New Roman" panose="02020603050405020304" pitchFamily="18" charset="0"/>
              </a:rPr>
              <a:t>Vòng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lặp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hạn</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For-each loop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for-each):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Iterable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101861" y="2414427"/>
            <a:ext cx="6559011" cy="1300412"/>
          </a:xfrm>
          <a:prstGeom prst="rect">
            <a:avLst/>
          </a:prstGeom>
        </p:spPr>
      </p:pic>
      <p:pic>
        <p:nvPicPr>
          <p:cNvPr id="6" name="Picture 5"/>
          <p:cNvPicPr>
            <a:picLocks noChangeAspect="1"/>
          </p:cNvPicPr>
          <p:nvPr/>
        </p:nvPicPr>
        <p:blipFill>
          <a:blip r:embed="rId6"/>
          <a:stretch>
            <a:fillRect/>
          </a:stretch>
        </p:blipFill>
        <p:spPr>
          <a:xfrm>
            <a:off x="1447800" y="4576725"/>
            <a:ext cx="6749164" cy="1194088"/>
          </a:xfrm>
          <a:prstGeom prst="rect">
            <a:avLst/>
          </a:prstGeom>
        </p:spPr>
      </p:pic>
      <p:pic>
        <p:nvPicPr>
          <p:cNvPr id="7" name="Picture 6"/>
          <p:cNvPicPr>
            <a:picLocks noChangeAspect="1"/>
          </p:cNvPicPr>
          <p:nvPr/>
        </p:nvPicPr>
        <p:blipFill>
          <a:blip r:embed="rId7"/>
          <a:stretch>
            <a:fillRect/>
          </a:stretch>
        </p:blipFill>
        <p:spPr>
          <a:xfrm>
            <a:off x="8496153" y="4576725"/>
            <a:ext cx="2857647" cy="1041454"/>
          </a:xfrm>
          <a:prstGeom prst="rect">
            <a:avLst/>
          </a:prstGeom>
        </p:spPr>
      </p:pic>
    </p:spTree>
    <p:extLst>
      <p:ext uri="{BB962C8B-B14F-4D97-AF65-F5344CB8AC3E}">
        <p14:creationId xmlns:p14="http://schemas.microsoft.com/office/powerpoint/2010/main" val="424903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2.4</a:t>
            </a:r>
            <a:r>
              <a:rPr lang="vi-VN" sz="3200" b="1" dirty="0">
                <a:latin typeface="Times New Roman" panose="02020603050405020304" pitchFamily="18" charset="0"/>
                <a:cs typeface="Times New Roman" panose="02020603050405020304" pitchFamily="18" charset="0"/>
              </a:rPr>
              <a:t>) Cách sử dụng lệnh lặp?</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dirty="0">
                <a:latin typeface="Times New Roman" panose="02020603050405020304" pitchFamily="18" charset="0"/>
                <a:cs typeface="Times New Roman" panose="02020603050405020304" pitchFamily="18" charset="0"/>
              </a:rPr>
              <a:t>Ba lệnh lặp while, do, và for là tương đương nhau trong nhiều trường  hợp; nghĩa là bạn có thể viết một vòng lặp bằng một dạng bất kỳ trong 3  dạng trên.</a:t>
            </a:r>
          </a:p>
          <a:p>
            <a:r>
              <a:rPr lang="vi-VN" dirty="0">
                <a:latin typeface="Times New Roman" panose="02020603050405020304" pitchFamily="18" charset="0"/>
                <a:cs typeface="Times New Roman" panose="02020603050405020304" pitchFamily="18" charset="0"/>
              </a:rPr>
              <a:t>Lệnh lặp for có thể sử dụng khi biết trước số lần lặp, ví dụ khi bạn  muốn in ra một thông báo 100 lần.</a:t>
            </a:r>
          </a:p>
          <a:p>
            <a:r>
              <a:rPr lang="vi-VN" dirty="0">
                <a:latin typeface="Times New Roman" panose="02020603050405020304" pitchFamily="18" charset="0"/>
                <a:cs typeface="Times New Roman" panose="02020603050405020304" pitchFamily="18" charset="0"/>
              </a:rPr>
              <a:t>Lệnh lặp while có thể sử dụng khi không biết trước số lần lặp, như  trong trường hợp đọc vào các số đến khi gặp số 0.</a:t>
            </a:r>
          </a:p>
          <a:p>
            <a:r>
              <a:rPr lang="vi-VN" dirty="0">
                <a:latin typeface="Times New Roman" panose="02020603050405020304" pitchFamily="18" charset="0"/>
                <a:cs typeface="Times New Roman" panose="02020603050405020304" pitchFamily="18" charset="0"/>
              </a:rPr>
              <a:t>Lệnh lặp do-while có thể sử dụng thay lệnh while khi thân vòng lặp  phải được thực hiện trước khi kiểm tra điều kiện tiếp tục lặp.</a:t>
            </a:r>
          </a:p>
          <a:p>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75008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a:latin typeface="Times New Roman" panose="02020603050405020304" pitchFamily="18" charset="0"/>
                <a:cs typeface="Times New Roman" panose="02020603050405020304" pitchFamily="18" charset="0"/>
              </a:rPr>
              <a:t>2.5) Từ khóa break</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dirty="0">
                <a:latin typeface="Times New Roman" panose="02020603050405020304" pitchFamily="18" charset="0"/>
                <a:cs typeface="Times New Roman" panose="02020603050405020304" pitchFamily="18" charset="0"/>
              </a:rPr>
              <a:t>Từ khóa break trong Java được sử dụng để kết thúc ngay lập tức một vòng lặp (loop) hoặc một câu lệnh switch. Khi break được gọi, quyền điều khiển sẽ rơi vào ngay sau vòng lặp hoặc câu lệnh switch mà nó nằm trong</a:t>
            </a:r>
            <a:r>
              <a:rPr lang="vi-VN"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Từ khóa break rất hữu ích khi bạn muốn kết thúc một vòng lặp trước khi điều kiện lặp bình thường của nó được đáp ứng.</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1114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Nội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628650" indent="-514350">
              <a:buFont typeface="+mj-lt"/>
              <a:buAutoNum type="arabicPeriod"/>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 if else, </a:t>
            </a:r>
            <a:r>
              <a:rPr lang="en-US" sz="3200" dirty="0" smtClean="0">
                <a:latin typeface="Times New Roman" panose="02020603050405020304" pitchFamily="18" charset="0"/>
                <a:cs typeface="Times New Roman" panose="02020603050405020304" pitchFamily="18" charset="0"/>
              </a:rPr>
              <a:t>switch</a:t>
            </a:r>
            <a:endParaRPr lang="vi-VN" sz="3200"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lặp</a:t>
            </a:r>
            <a:r>
              <a:rPr lang="en-US" sz="3200" dirty="0">
                <a:latin typeface="Times New Roman" panose="02020603050405020304" pitchFamily="18" charset="0"/>
                <a:cs typeface="Times New Roman" panose="02020603050405020304" pitchFamily="18" charset="0"/>
              </a:rPr>
              <a:t>: while, do while, for</a:t>
            </a:r>
          </a:p>
          <a:p>
            <a:pPr marL="628650" indent="-514350">
              <a:buFont typeface="+mj-lt"/>
              <a:buAutoNum type="arabicPeriod"/>
            </a:pP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a:t>
            </a:r>
            <a:r>
              <a:rPr lang="en-US" sz="3200" dirty="0">
                <a:latin typeface="Times New Roman" panose="02020603050405020304" pitchFamily="18" charset="0"/>
                <a:cs typeface="Times New Roman" panose="02020603050405020304" pitchFamily="18" charset="0"/>
              </a:rPr>
              <a:t> break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continue</a:t>
            </a:r>
            <a:endParaRPr lang="vi-VN" sz="3200"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endParaRPr lang="en-US" sz="3200" dirty="0">
              <a:latin typeface="Times New Roman" panose="02020603050405020304" pitchFamily="18" charset="0"/>
              <a:cs typeface="Times New Roman" panose="02020603050405020304" pitchFamily="18" charset="0"/>
            </a:endParaRPr>
          </a:p>
          <a:p>
            <a:pPr marL="628650" indent="-51435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Ví dụ về break trong for</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3381121"/>
            <a:ext cx="10020300" cy="2795842"/>
          </a:xfrm>
        </p:spPr>
        <p:txBody>
          <a:bodyPr>
            <a:normAutofit/>
          </a:bodyPr>
          <a:lstStyle/>
          <a:p>
            <a:r>
              <a:rPr lang="vi-VN" dirty="0">
                <a:latin typeface="Times New Roman" panose="02020603050405020304" pitchFamily="18" charset="0"/>
                <a:cs typeface="Times New Roman" panose="02020603050405020304" pitchFamily="18" charset="0"/>
              </a:rPr>
              <a:t>Trong ví dụ này, khi biến i đạt giá trị 5, câu lệnh break sẽ được thực hiện và làm kết thúc ngay lập tức vòng lặp for. Kết quả của chương trình sẽ là in ra các số từ 0 đến 5.</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3524118" y="1458930"/>
            <a:ext cx="5143764" cy="1739989"/>
          </a:xfrm>
          <a:prstGeom prst="rect">
            <a:avLst/>
          </a:prstGeom>
        </p:spPr>
      </p:pic>
    </p:spTree>
    <p:extLst>
      <p:ext uri="{BB962C8B-B14F-4D97-AF65-F5344CB8AC3E}">
        <p14:creationId xmlns:p14="http://schemas.microsoft.com/office/powerpoint/2010/main" val="178534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a:latin typeface="Times New Roman" panose="02020603050405020304" pitchFamily="18" charset="0"/>
                <a:cs typeface="Times New Roman" panose="02020603050405020304" pitchFamily="18" charset="0"/>
              </a:rPr>
              <a:t>Ví dụ về break trong switch</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823857" cy="2256828"/>
          </a:xfrm>
        </p:spPr>
        <p:txBody>
          <a:bodyPr>
            <a:normAutofit/>
          </a:bodyPr>
          <a:lstStyle/>
          <a:p>
            <a:r>
              <a:rPr lang="vi-VN" dirty="0">
                <a:latin typeface="Times New Roman" panose="02020603050405020304" pitchFamily="18" charset="0"/>
                <a:cs typeface="Times New Roman" panose="02020603050405020304" pitchFamily="18" charset="0"/>
              </a:rPr>
              <a:t>Trong trường hợp này, khi biến day có giá trị là 4, câu lệnh break sẽ kết thúc ngay lập tức câu lệnh switch, và chương trình sẽ không tiếp tục thực hiện các case còn lại.</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977172" y="1458930"/>
            <a:ext cx="4540483" cy="4273770"/>
          </a:xfrm>
          <a:prstGeom prst="rect">
            <a:avLst/>
          </a:prstGeom>
        </p:spPr>
      </p:pic>
    </p:spTree>
    <p:extLst>
      <p:ext uri="{BB962C8B-B14F-4D97-AF65-F5344CB8AC3E}">
        <p14:creationId xmlns:p14="http://schemas.microsoft.com/office/powerpoint/2010/main" val="208364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a:latin typeface="Times New Roman" panose="02020603050405020304" pitchFamily="18" charset="0"/>
                <a:cs typeface="Times New Roman" panose="02020603050405020304" pitchFamily="18" charset="0"/>
              </a:rPr>
              <a:t>Ví dụ về break </a:t>
            </a:r>
            <a:r>
              <a:rPr lang="vi-VN" sz="3200" b="1" dirty="0" smtClean="0">
                <a:latin typeface="Times New Roman" panose="02020603050405020304" pitchFamily="18" charset="0"/>
                <a:cs typeface="Times New Roman" panose="02020603050405020304" pitchFamily="18" charset="0"/>
              </a:rPr>
              <a:t>trong while</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3755571"/>
            <a:ext cx="10314214" cy="2421392"/>
          </a:xfrm>
        </p:spPr>
        <p:txBody>
          <a:bodyPr>
            <a:normAutofit/>
          </a:bodyPr>
          <a:lstStyle/>
          <a:p>
            <a:r>
              <a:rPr lang="vi-VN" dirty="0">
                <a:latin typeface="Times New Roman" panose="02020603050405020304" pitchFamily="18" charset="0"/>
                <a:cs typeface="Times New Roman" panose="02020603050405020304" pitchFamily="18" charset="0"/>
              </a:rPr>
              <a:t>Trong ví dụ này, vòng lặp while sẽ tiếp tục chạy cho đến khi i đạt giá trị 5. Khi i đạt giá trị 5, câu lệnh break được thực hiện và kết thúc ngay lập tức vòng lặp. </a:t>
            </a:r>
            <a:endParaRPr lang="vi-VN"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Kết </a:t>
            </a:r>
            <a:r>
              <a:rPr lang="vi-VN" dirty="0">
                <a:latin typeface="Times New Roman" panose="02020603050405020304" pitchFamily="18" charset="0"/>
                <a:cs typeface="Times New Roman" panose="02020603050405020304" pitchFamily="18" charset="0"/>
              </a:rPr>
              <a:t>quả của chương trình sẽ in ra các số từ 0 đến 5.</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304415" y="1569595"/>
            <a:ext cx="4941514" cy="2028020"/>
          </a:xfrm>
          <a:prstGeom prst="rect">
            <a:avLst/>
          </a:prstGeom>
        </p:spPr>
      </p:pic>
    </p:spTree>
    <p:extLst>
      <p:ext uri="{BB962C8B-B14F-4D97-AF65-F5344CB8AC3E}">
        <p14:creationId xmlns:p14="http://schemas.microsoft.com/office/powerpoint/2010/main" val="22108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a:latin typeface="Times New Roman" panose="02020603050405020304" pitchFamily="18" charset="0"/>
                <a:cs typeface="Times New Roman" panose="02020603050405020304" pitchFamily="18" charset="0"/>
              </a:rPr>
              <a:t>Ví dụ về break </a:t>
            </a:r>
            <a:r>
              <a:rPr lang="vi-VN" sz="3200" b="1" dirty="0" smtClean="0">
                <a:latin typeface="Times New Roman" panose="02020603050405020304" pitchFamily="18" charset="0"/>
                <a:cs typeface="Times New Roman" panose="02020603050405020304" pitchFamily="18" charset="0"/>
              </a:rPr>
              <a:t>trong do-while</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4114799"/>
            <a:ext cx="10836729" cy="2062163"/>
          </a:xfrm>
        </p:spPr>
        <p:txBody>
          <a:bodyPr>
            <a:normAutofit/>
          </a:bodyPr>
          <a:lstStyle/>
          <a:p>
            <a:r>
              <a:rPr lang="vi-VN" dirty="0">
                <a:latin typeface="Times New Roman" panose="02020603050405020304" pitchFamily="18" charset="0"/>
                <a:cs typeface="Times New Roman" panose="02020603050405020304" pitchFamily="18" charset="0"/>
              </a:rPr>
              <a:t>Trong ví dụ này, vòng lặp do-while sẽ thực hiện ít nhất một lần (do trước sau đó mới kiểm tra điều kiện). Nếu j đạt giá trị 5, câu lệnh break sẽ được thực hiện và kết thúc ngay lập tức vòng lặp. Kết quả của chương trình sẽ in ra các số từ 0 đến 5 tương tự như vòng lặp while.</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3077710" y="1431034"/>
            <a:ext cx="5707061" cy="2412943"/>
          </a:xfrm>
          <a:prstGeom prst="rect">
            <a:avLst/>
          </a:prstGeom>
        </p:spPr>
      </p:pic>
    </p:spTree>
    <p:extLst>
      <p:ext uri="{BB962C8B-B14F-4D97-AF65-F5344CB8AC3E}">
        <p14:creationId xmlns:p14="http://schemas.microsoft.com/office/powerpoint/2010/main" val="57583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2.6) Từ khóa continue</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dirty="0">
                <a:latin typeface="Times New Roman" panose="02020603050405020304" pitchFamily="18" charset="0"/>
                <a:cs typeface="Times New Roman" panose="02020603050405020304" pitchFamily="18" charset="0"/>
              </a:rPr>
              <a:t>Từ khóa continue trong Java được sử dụng để bỏ qua phần còn lại của vòng lặp và tiếp tục với lần lặp tiếp theo. Khi một câu lệnh continue được gọi, quyền điều khiển sẽ nhảy qua phần còn lại của vòng lặp và bắt đầu vòng lặp mới</a:t>
            </a:r>
            <a:r>
              <a:rPr lang="vi-VN"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Từ khóa continue thường được sử dụng để bỏ qua các phần cụ thể của vòng lặp trong trường hợp cần thiết mà không ảnh hưởng đến các lần lặp khác.</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21834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Sử dụng trong for</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4070246" y="1458930"/>
            <a:ext cx="5062588" cy="2436073"/>
          </a:xfrm>
          <a:prstGeom prst="rect">
            <a:avLst/>
          </a:prstGeom>
        </p:spPr>
      </p:pic>
      <p:sp>
        <p:nvSpPr>
          <p:cNvPr id="4" name="Text Placeholder 3"/>
          <p:cNvSpPr>
            <a:spLocks noGrp="1"/>
          </p:cNvSpPr>
          <p:nvPr>
            <p:ph type="body" idx="1"/>
          </p:nvPr>
        </p:nvSpPr>
        <p:spPr>
          <a:xfrm>
            <a:off x="838200" y="4056801"/>
            <a:ext cx="10515600" cy="2120161"/>
          </a:xfrm>
        </p:spPr>
        <p:txBody>
          <a:bodyPr>
            <a:normAutofit/>
          </a:bodyPr>
          <a:lstStyle/>
          <a:p>
            <a:r>
              <a:rPr lang="vi-VN" dirty="0">
                <a:latin typeface="Times New Roman" panose="02020603050405020304" pitchFamily="18" charset="0"/>
                <a:cs typeface="Times New Roman" panose="02020603050405020304" pitchFamily="18" charset="0"/>
              </a:rPr>
              <a:t>Trong ví dụ này, khi i có giá trị bằng 2, câu lệnh continue sẽ được thực hiện và bỏ qua phần còn lại của vòng lặp. Do đó, số 2 sẽ không được in ra. Kết quả của chương trình sẽ là in ra các số từ 0 đến 4, nhưng không bao gồm số 2.</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5351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vòng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lặp</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while</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6003471" cy="4563920"/>
          </a:xfrm>
        </p:spPr>
        <p:txBody>
          <a:bodyPr>
            <a:normAutofit/>
          </a:bodyPr>
          <a:lstStyle/>
          <a:p>
            <a:r>
              <a:rPr lang="vi-VN" dirty="0">
                <a:latin typeface="Times New Roman" panose="02020603050405020304" pitchFamily="18" charset="0"/>
                <a:cs typeface="Times New Roman" panose="02020603050405020304" pitchFamily="18" charset="0"/>
              </a:rPr>
              <a:t>Trong ví dụ này, khi j có giá trị bằng 3, câu lệnh continue sẽ được thực hiện và bỏ qua phần còn lại của vòng lặp. Kết quả của chương trình sẽ in ra các số từ 1 đến 5, nhưng không bao gồm số 3.</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841671" y="1704029"/>
            <a:ext cx="4833605" cy="2271873"/>
          </a:xfrm>
          <a:prstGeom prst="rect">
            <a:avLst/>
          </a:prstGeom>
        </p:spPr>
      </p:pic>
    </p:spTree>
    <p:extLst>
      <p:ext uri="{BB962C8B-B14F-4D97-AF65-F5344CB8AC3E}">
        <p14:creationId xmlns:p14="http://schemas.microsoft.com/office/powerpoint/2010/main" val="414607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vòng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lặp</a:t>
            </a:r>
            <a:r>
              <a:rPr lang="en-US" sz="3200" b="1" dirty="0">
                <a:latin typeface="Times New Roman" panose="02020603050405020304" pitchFamily="18" charset="0"/>
                <a:cs typeface="Times New Roman" panose="02020603050405020304" pitchFamily="18" charset="0"/>
              </a:rPr>
              <a:t> do-while</a:t>
            </a:r>
          </a:p>
        </p:txBody>
      </p:sp>
      <p:sp>
        <p:nvSpPr>
          <p:cNvPr id="4" name="Text Placeholder 3"/>
          <p:cNvSpPr>
            <a:spLocks noGrp="1"/>
          </p:cNvSpPr>
          <p:nvPr>
            <p:ph type="body" idx="1"/>
          </p:nvPr>
        </p:nvSpPr>
        <p:spPr>
          <a:xfrm>
            <a:off x="838200" y="1613043"/>
            <a:ext cx="5872843" cy="4563920"/>
          </a:xfrm>
        </p:spPr>
        <p:txBody>
          <a:bodyPr>
            <a:normAutofit/>
          </a:bodyPr>
          <a:lstStyle/>
          <a:p>
            <a:r>
              <a:rPr lang="vi-VN" dirty="0">
                <a:latin typeface="Times New Roman" panose="02020603050405020304" pitchFamily="18" charset="0"/>
                <a:cs typeface="Times New Roman" panose="02020603050405020304" pitchFamily="18" charset="0"/>
              </a:rPr>
              <a:t>Trong trường hợp này, khi k có giá trị bằng 4, câu lệnh continue sẽ được thực hiện và bỏ qua phần còn lại của vòng lặp. Kết quả của chương trình sẽ in ra các số từ 1 đến 5, nhưng không bao gồm số 4.</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906985" y="1613043"/>
            <a:ext cx="4888084" cy="2273157"/>
          </a:xfrm>
          <a:prstGeom prst="rect">
            <a:avLst/>
          </a:prstGeom>
        </p:spPr>
      </p:pic>
    </p:spTree>
    <p:extLst>
      <p:ext uri="{BB962C8B-B14F-4D97-AF65-F5344CB8AC3E}">
        <p14:creationId xmlns:p14="http://schemas.microsoft.com/office/powerpoint/2010/main" val="232998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Bài tập</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134600" cy="4563920"/>
          </a:xfrm>
        </p:spPr>
        <p:txBody>
          <a:bodyPr>
            <a:normAutofit/>
          </a:bodyPr>
          <a:lstStyle/>
          <a:p>
            <a:r>
              <a:rPr lang="vi-VN" dirty="0" smtClean="0">
                <a:latin typeface="Times New Roman" panose="02020603050405020304" pitchFamily="18" charset="0"/>
                <a:cs typeface="Times New Roman" panose="02020603050405020304" pitchFamily="18" charset="0"/>
              </a:rPr>
              <a:t>Bài 1</a:t>
            </a:r>
            <a:r>
              <a:rPr lang="vi-VN" dirty="0">
                <a:latin typeface="Times New Roman" panose="02020603050405020304" pitchFamily="18" charset="0"/>
                <a:cs typeface="Times New Roman" panose="02020603050405020304" pitchFamily="18" charset="0"/>
              </a:rPr>
              <a:t>: Hãy viết chương trình tính tổng các chữ số của một số nguyên bất kỳ. </a:t>
            </a:r>
            <a:endParaRPr lang="vi-VN" dirty="0" smtClean="0">
              <a:latin typeface="Times New Roman" panose="02020603050405020304" pitchFamily="18" charset="0"/>
              <a:cs typeface="Times New Roman" panose="02020603050405020304" pitchFamily="18" charset="0"/>
            </a:endParaRPr>
          </a:p>
          <a:p>
            <a:pPr marL="114300" indent="0">
              <a:buNone/>
            </a:pPr>
            <a:r>
              <a:rPr lang="vi-VN" dirty="0" smtClean="0">
                <a:latin typeface="Times New Roman" panose="02020603050405020304" pitchFamily="18" charset="0"/>
                <a:cs typeface="Times New Roman" panose="02020603050405020304" pitchFamily="18" charset="0"/>
              </a:rPr>
              <a:t>Ví </a:t>
            </a:r>
            <a:r>
              <a:rPr lang="vi-VN" dirty="0">
                <a:latin typeface="Times New Roman" panose="02020603050405020304" pitchFamily="18" charset="0"/>
                <a:cs typeface="Times New Roman" panose="02020603050405020304" pitchFamily="18" charset="0"/>
              </a:rPr>
              <a:t>dụ: Số 8545604 có tổng các chữ số là: 8+5+4+5+6+0+4= 32</a:t>
            </a:r>
            <a:r>
              <a:rPr lang="vi-VN" dirty="0" smtClean="0">
                <a:latin typeface="Times New Roman" panose="02020603050405020304" pitchFamily="18" charset="0"/>
                <a:cs typeface="Times New Roman" panose="02020603050405020304" pitchFamily="18" charset="0"/>
              </a:rPr>
              <a:t>.</a:t>
            </a:r>
          </a:p>
          <a:p>
            <a:pPr marL="114300" indent="0">
              <a:buNone/>
            </a:pPr>
            <a:r>
              <a:rPr lang="vi-VN" dirty="0" smtClean="0">
                <a:latin typeface="Times New Roman" panose="02020603050405020304" pitchFamily="18" charset="0"/>
                <a:cs typeface="Times New Roman" panose="02020603050405020304" pitchFamily="18" charset="0"/>
              </a:rPr>
              <a:t>Nếu người dùng nhập vào số &lt;0 sẽ bắt người dùng nhập lại dữ liệu cho tới khi số đã &gt; 0</a:t>
            </a:r>
          </a:p>
          <a:p>
            <a:pPr marL="114300" indent="0">
              <a:buNone/>
            </a:pP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57663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Autofit/>
          </a:bodyPr>
          <a:lstStyle/>
          <a:p>
            <a:r>
              <a:rPr lang="vi-VN" sz="3200" b="1" dirty="0" smtClean="0">
                <a:latin typeface="Times New Roman" panose="02020603050405020304" pitchFamily="18" charset="0"/>
                <a:cs typeface="Times New Roman" panose="02020603050405020304" pitchFamily="18" charset="0"/>
              </a:rPr>
              <a:t>1)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cấu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trúc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lựa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chọn</a:t>
            </a:r>
            <a:r>
              <a:rPr lang="en-US" sz="3200" b="1" dirty="0">
                <a:latin typeface="Times New Roman" panose="02020603050405020304" pitchFamily="18" charset="0"/>
                <a:cs typeface="Times New Roman" panose="02020603050405020304" pitchFamily="18" charset="0"/>
              </a:rPr>
              <a:t> : if else, </a:t>
            </a:r>
            <a:r>
              <a:rPr lang="en-US" sz="3200" b="1" dirty="0" smtClean="0">
                <a:latin typeface="Times New Roman" panose="02020603050405020304" pitchFamily="18" charset="0"/>
                <a:cs typeface="Times New Roman" panose="02020603050405020304" pitchFamily="18" charset="0"/>
              </a:rPr>
              <a:t>switch</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a:t>
            </a:r>
            <a:r>
              <a:rPr lang="vi-VN" dirty="0" smtClean="0">
                <a:latin typeface="Times New Roman" panose="02020603050405020304" pitchFamily="18" charset="0"/>
                <a:cs typeface="Times New Roman" panose="02020603050405020304" pitchFamily="18" charset="0"/>
              </a:rPr>
              <a:t> else</a:t>
            </a:r>
          </a:p>
          <a:p>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luân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switch</a:t>
            </a:r>
          </a:p>
          <a:p>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815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1) Câu lệnh If</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681916"/>
          </a:xfrm>
        </p:spPr>
        <p:txBody>
          <a:bodyPr>
            <a:normAutofit/>
          </a:bodyPr>
          <a:lstStyle/>
          <a:p>
            <a:r>
              <a:rPr lang="vi-VN" dirty="0" smtClean="0">
                <a:latin typeface="Times New Roman" panose="02020603050405020304" pitchFamily="18" charset="0"/>
                <a:cs typeface="Times New Roman" panose="02020603050405020304" pitchFamily="18" charset="0"/>
              </a:rPr>
              <a:t>Cấu trúc tổng quát</a:t>
            </a:r>
          </a:p>
          <a:p>
            <a:endParaRPr lang="vi-VN" dirty="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318737" y="2414427"/>
            <a:ext cx="5948404" cy="1471447"/>
          </a:xfrm>
          <a:prstGeom prst="rect">
            <a:avLst/>
          </a:prstGeom>
        </p:spPr>
      </p:pic>
      <p:sp>
        <p:nvSpPr>
          <p:cNvPr id="8" name="Text Placeholder 3"/>
          <p:cNvSpPr txBox="1">
            <a:spLocks/>
          </p:cNvSpPr>
          <p:nvPr/>
        </p:nvSpPr>
        <p:spPr>
          <a:xfrm>
            <a:off x="876300" y="3911069"/>
            <a:ext cx="8604183" cy="2370547"/>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marL="114300" indent="0">
              <a:buNone/>
            </a:pPr>
            <a:r>
              <a:rPr lang="vi-VN" dirty="0" smtClean="0">
                <a:latin typeface="Times New Roman" panose="02020603050405020304" pitchFamily="18" charset="0"/>
                <a:cs typeface="Times New Roman" panose="02020603050405020304" pitchFamily="18" charset="0"/>
              </a:rPr>
              <a:t>Trong đó:</a:t>
            </a:r>
          </a:p>
          <a:p>
            <a:pPr lvl="1">
              <a:buFont typeface="Wingdings" panose="05000000000000000000" pitchFamily="2" charset="2"/>
              <a:buChar char="q"/>
            </a:pPr>
            <a:r>
              <a:rPr lang="vi-VN" b="1" dirty="0" smtClean="0">
                <a:latin typeface="Times New Roman" panose="02020603050405020304" pitchFamily="18" charset="0"/>
                <a:cs typeface="Times New Roman" panose="02020603050405020304" pitchFamily="18" charset="0"/>
              </a:rPr>
              <a:t>điều_kiện</a:t>
            </a:r>
            <a:r>
              <a:rPr lang="vi-VN" dirty="0" smtClean="0">
                <a:latin typeface="Times New Roman" panose="02020603050405020304" pitchFamily="18" charset="0"/>
                <a:cs typeface="Times New Roman" panose="02020603050405020304" pitchFamily="18" charset="0"/>
              </a:rPr>
              <a:t> là một biểu thức điều kiện trả về giá trị boolean (true hoặc false).</a:t>
            </a:r>
          </a:p>
          <a:p>
            <a:pPr lvl="1">
              <a:buFont typeface="Wingdings" panose="05000000000000000000" pitchFamily="2" charset="2"/>
              <a:buChar char="q"/>
            </a:pPr>
            <a:r>
              <a:rPr lang="vi-VN" b="1" dirty="0" smtClean="0">
                <a:latin typeface="Times New Roman" panose="02020603050405020304" pitchFamily="18" charset="0"/>
                <a:cs typeface="Times New Roman" panose="02020603050405020304" pitchFamily="18" charset="0"/>
              </a:rPr>
              <a:t>Mã lệnh</a:t>
            </a:r>
            <a:r>
              <a:rPr lang="vi-VN" dirty="0" smtClean="0">
                <a:latin typeface="Times New Roman" panose="02020603050405020304" pitchFamily="18" charset="0"/>
                <a:cs typeface="Times New Roman" panose="02020603050405020304" pitchFamily="18" charset="0"/>
              </a:rPr>
              <a:t> bên trong dấu ngoặc nhọn {} sẽ được thực hiện nếu điều_kiện là true.</a:t>
            </a:r>
          </a:p>
          <a:p>
            <a:pPr lvl="1">
              <a:buFont typeface="Wingdings" panose="05000000000000000000" pitchFamily="2" charset="2"/>
              <a:buChar char="q"/>
            </a:pPr>
            <a:r>
              <a:rPr lang="vi-VN" dirty="0" smtClean="0">
                <a:latin typeface="Times New Roman" panose="02020603050405020304" pitchFamily="18" charset="0"/>
                <a:cs typeface="Times New Roman" panose="02020603050405020304" pitchFamily="18" charset="0"/>
              </a:rPr>
              <a:t>Nếu </a:t>
            </a:r>
            <a:r>
              <a:rPr lang="vi-VN" b="1" dirty="0" smtClean="0">
                <a:latin typeface="Times New Roman" panose="02020603050405020304" pitchFamily="18" charset="0"/>
                <a:cs typeface="Times New Roman" panose="02020603050405020304" pitchFamily="18" charset="0"/>
              </a:rPr>
              <a:t>điều_kiện</a:t>
            </a:r>
            <a:r>
              <a:rPr lang="vi-VN" dirty="0" smtClean="0">
                <a:latin typeface="Times New Roman" panose="02020603050405020304" pitchFamily="18" charset="0"/>
                <a:cs typeface="Times New Roman" panose="02020603050405020304" pitchFamily="18" charset="0"/>
              </a:rPr>
              <a:t> là false, thì mã lệnh bên trong khối else sẽ được thực hiện (nếu có).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Code ví dụ</a:t>
            </a:r>
            <a:endParaRPr lang="en-US" sz="2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6771975" y="1935264"/>
            <a:ext cx="3892750" cy="2273417"/>
          </a:xfrm>
          <a:prstGeom prst="rect">
            <a:avLst/>
          </a:prstGeom>
        </p:spPr>
      </p:pic>
      <p:sp>
        <p:nvSpPr>
          <p:cNvPr id="4" name="Text Placeholder 3"/>
          <p:cNvSpPr>
            <a:spLocks noGrp="1"/>
          </p:cNvSpPr>
          <p:nvPr>
            <p:ph type="body" idx="1"/>
          </p:nvPr>
        </p:nvSpPr>
        <p:spPr>
          <a:xfrm>
            <a:off x="838200" y="1613043"/>
            <a:ext cx="5807529" cy="2975286"/>
          </a:xfrm>
        </p:spPr>
        <p:txBody>
          <a:bodyPr>
            <a:normAutofit/>
          </a:bodyPr>
          <a:lstStyle/>
          <a:p>
            <a:r>
              <a:rPr lang="vi-VN" dirty="0" smtClean="0">
                <a:latin typeface="Times New Roman" panose="02020603050405020304" pitchFamily="18" charset="0"/>
                <a:cs typeface="Times New Roman" panose="02020603050405020304" pitchFamily="18" charset="0"/>
              </a:rPr>
              <a:t>Trong ví dụ trên</a:t>
            </a:r>
          </a:p>
          <a:p>
            <a:r>
              <a:rPr lang="vi-VN" dirty="0" smtClean="0">
                <a:latin typeface="Times New Roman" panose="02020603050405020304" pitchFamily="18" charset="0"/>
                <a:cs typeface="Times New Roman" panose="02020603050405020304" pitchFamily="18" charset="0"/>
              </a:rPr>
              <a:t>Với n=10. khối lệnh if sẽ kiểm tra nếu n chia hết cho 2 =&gt; khối lệnh phía dưới if sẽ được thực thi. Nếu n chia lấy dư cho 2 khác không =&gt; khối lệnh của else sẽ được thực thi</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526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1.2) Nhiều lệnh if luân phiên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2347762" cy="801385"/>
          </a:xfrm>
        </p:spPr>
        <p:txBody>
          <a:bodyPr>
            <a:normAutofit/>
          </a:bodyPr>
          <a:lstStyle/>
          <a:p>
            <a:r>
              <a:rPr lang="vi-VN" dirty="0" smtClean="0">
                <a:latin typeface="Times New Roman" panose="02020603050405020304" pitchFamily="18" charset="0"/>
                <a:cs typeface="Times New Roman" panose="02020603050405020304" pitchFamily="18" charset="0"/>
              </a:rPr>
              <a:t>Cấu trúc</a:t>
            </a:r>
          </a:p>
          <a:p>
            <a:endParaRPr lang="vi-VN" dirty="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824035" y="2594041"/>
            <a:ext cx="7403447" cy="2467816"/>
          </a:xfrm>
          <a:prstGeom prst="rect">
            <a:avLst/>
          </a:prstGeom>
        </p:spPr>
      </p:pic>
    </p:spTree>
    <p:extLst>
      <p:ext uri="{BB962C8B-B14F-4D97-AF65-F5344CB8AC3E}">
        <p14:creationId xmlns:p14="http://schemas.microsoft.com/office/powerpoint/2010/main" val="370537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Code ví dụ</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061356" y="4000499"/>
            <a:ext cx="10701557" cy="2041071"/>
          </a:xfrm>
        </p:spPr>
        <p:txBody>
          <a:bodyPr>
            <a:normAutofit/>
          </a:bodyPr>
          <a:lstStyle/>
          <a:p>
            <a:r>
              <a:rPr lang="vi-VN" dirty="0">
                <a:latin typeface="Times New Roman" panose="02020603050405020304" pitchFamily="18" charset="0"/>
                <a:cs typeface="Times New Roman" panose="02020603050405020304" pitchFamily="18" charset="0"/>
              </a:rPr>
              <a:t>Nếu number lớn hơn 0, câu lệnh trong khối if sẽ được thực hiện.</a:t>
            </a:r>
          </a:p>
          <a:p>
            <a:r>
              <a:rPr lang="vi-VN" dirty="0">
                <a:latin typeface="Times New Roman" panose="02020603050405020304" pitchFamily="18" charset="0"/>
                <a:cs typeface="Times New Roman" panose="02020603050405020304" pitchFamily="18" charset="0"/>
              </a:rPr>
              <a:t>Nếu number nhỏ hơn 0, câu lệnh trong khối else if sẽ được thực hiện.</a:t>
            </a:r>
          </a:p>
          <a:p>
            <a:r>
              <a:rPr lang="vi-VN" dirty="0">
                <a:latin typeface="Times New Roman" panose="02020603050405020304" pitchFamily="18" charset="0"/>
                <a:cs typeface="Times New Roman" panose="02020603050405020304" pitchFamily="18" charset="0"/>
              </a:rPr>
              <a:t>Nếu cả hai điều kiện trên đều sai, câu lệnh trong khối else sẽ được thực hiện.</a:t>
            </a:r>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 name="Picture 9"/>
          <p:cNvPicPr>
            <a:picLocks noChangeAspect="1"/>
          </p:cNvPicPr>
          <p:nvPr/>
        </p:nvPicPr>
        <p:blipFill>
          <a:blip r:embed="rId5"/>
          <a:stretch>
            <a:fillRect/>
          </a:stretch>
        </p:blipFill>
        <p:spPr>
          <a:xfrm>
            <a:off x="2284527" y="1458930"/>
            <a:ext cx="7609486" cy="2541569"/>
          </a:xfrm>
          <a:prstGeom prst="rect">
            <a:avLst/>
          </a:prstGeom>
        </p:spPr>
      </p:pic>
    </p:spTree>
    <p:extLst>
      <p:ext uri="{BB962C8B-B14F-4D97-AF65-F5344CB8AC3E}">
        <p14:creationId xmlns:p14="http://schemas.microsoft.com/office/powerpoint/2010/main" val="317944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1.3) Lệnh switch</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Text Placeholder 1"/>
          <p:cNvSpPr>
            <a:spLocks noGrp="1"/>
          </p:cNvSpPr>
          <p:nvPr>
            <p:ph type="body" idx="1"/>
          </p:nvPr>
        </p:nvSpPr>
        <p:spPr>
          <a:xfrm>
            <a:off x="838199" y="1458930"/>
            <a:ext cx="2145633" cy="726897"/>
          </a:xfrm>
        </p:spPr>
        <p:txBody>
          <a:bodyPr>
            <a:normAutofit/>
          </a:bodyPr>
          <a:lstStyle/>
          <a:p>
            <a:r>
              <a:rPr lang="vi-VN" b="1" dirty="0" smtClean="0">
                <a:latin typeface="Times New Roman" panose="02020603050405020304" pitchFamily="18" charset="0"/>
                <a:cs typeface="Times New Roman" panose="02020603050405020304" pitchFamily="18" charset="0"/>
              </a:rPr>
              <a:t>Cấu trúc</a:t>
            </a:r>
          </a:p>
          <a:p>
            <a:endParaRPr lang="vi-VN" dirty="0" smtClean="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2131192" y="2185827"/>
            <a:ext cx="7195687" cy="3266464"/>
          </a:xfrm>
          <a:prstGeom prst="rect">
            <a:avLst/>
          </a:prstGeom>
        </p:spPr>
      </p:pic>
    </p:spTree>
    <p:extLst>
      <p:ext uri="{BB962C8B-B14F-4D97-AF65-F5344CB8AC3E}">
        <p14:creationId xmlns:p14="http://schemas.microsoft.com/office/powerpoint/2010/main" val="281895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1.3) Lệnh switch</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Text Placeholder 1"/>
          <p:cNvSpPr>
            <a:spLocks noGrp="1"/>
          </p:cNvSpPr>
          <p:nvPr>
            <p:ph type="body" idx="1"/>
          </p:nvPr>
        </p:nvSpPr>
        <p:spPr>
          <a:xfrm>
            <a:off x="838199" y="1458931"/>
            <a:ext cx="11195957" cy="3738712"/>
          </a:xfrm>
        </p:spPr>
        <p:txBody>
          <a:bodyPr>
            <a:normAutofit/>
          </a:bodyPr>
          <a:lstStyle/>
          <a:p>
            <a:pPr marL="114300" indent="0">
              <a:buNone/>
            </a:pP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endParaRPr lang="vi-VN" dirty="0" smtClean="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switch</a:t>
            </a:r>
            <a:r>
              <a:rPr lang="vi-VN" dirty="0">
                <a:latin typeface="Times New Roman" panose="02020603050405020304" pitchFamily="18" charset="0"/>
                <a:cs typeface="Times New Roman" panose="02020603050405020304" pitchFamily="18" charset="0"/>
              </a:rPr>
              <a:t>: Từ khóa này bắt đầu khối lệnh switch và đánh dấu sự bắt đầu của kiểm tra giá trị</a:t>
            </a:r>
            <a:r>
              <a:rPr lang="vi-VN"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case</a:t>
            </a:r>
            <a:r>
              <a:rPr lang="vi-VN" dirty="0">
                <a:latin typeface="Times New Roman" panose="02020603050405020304" pitchFamily="18" charset="0"/>
                <a:cs typeface="Times New Roman" panose="02020603050405020304" pitchFamily="18" charset="0"/>
              </a:rPr>
              <a:t>: Mỗi trường hợp trong lệnh switch được đánh dấu bằng từ khóa case, theo sau là một giá trị mà </a:t>
            </a:r>
            <a:r>
              <a:rPr lang="vi-VN" b="1" dirty="0">
                <a:latin typeface="Times New Roman" panose="02020603050405020304" pitchFamily="18" charset="0"/>
                <a:cs typeface="Times New Roman" panose="02020603050405020304" pitchFamily="18" charset="0"/>
              </a:rPr>
              <a:t>biểu thức</a:t>
            </a:r>
            <a:r>
              <a:rPr lang="vi-VN" dirty="0">
                <a:latin typeface="Times New Roman" panose="02020603050405020304" pitchFamily="18" charset="0"/>
                <a:cs typeface="Times New Roman" panose="02020603050405020304" pitchFamily="18" charset="0"/>
              </a:rPr>
              <a:t> sẽ được so sánh với</a:t>
            </a:r>
            <a:r>
              <a:rPr lang="vi-VN"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break</a:t>
            </a:r>
            <a:r>
              <a:rPr lang="vi-VN" dirty="0">
                <a:latin typeface="Times New Roman" panose="02020603050405020304" pitchFamily="18" charset="0"/>
                <a:cs typeface="Times New Roman" panose="02020603050405020304" pitchFamily="18" charset="0"/>
              </a:rPr>
              <a:t>: Từ khóa break được sử dụng để kết thúc mỗi trường hợp trong lệnh switch. Nếu không có break, quá trình sẽ tiếp tục với các trường hợp sau đó mà không kiểm tra giá trị</a:t>
            </a:r>
            <a:r>
              <a:rPr lang="vi-V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26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1872</Words>
  <Application>Microsoft Office PowerPoint</Application>
  <PresentationFormat>Widescreen</PresentationFormat>
  <Paragraphs>149</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Courier New</vt:lpstr>
      <vt:lpstr>Arial</vt:lpstr>
      <vt:lpstr>Oi</vt:lpstr>
      <vt:lpstr>Wingdings</vt:lpstr>
      <vt:lpstr>Microsoft Sans Serif</vt:lpstr>
      <vt:lpstr>Office Theme</vt:lpstr>
      <vt:lpstr>PowerPoint Presentation</vt:lpstr>
      <vt:lpstr>Nội dung</vt:lpstr>
      <vt:lpstr>1) Các cấu trúc lựa chọn : if else, switch</vt:lpstr>
      <vt:lpstr>1) Câu lệnh If</vt:lpstr>
      <vt:lpstr>Code ví dụ</vt:lpstr>
      <vt:lpstr>1.2) Nhiều lệnh if luân phiên</vt:lpstr>
      <vt:lpstr>Code ví dụ</vt:lpstr>
      <vt:lpstr>1.3) Lệnh switch</vt:lpstr>
      <vt:lpstr>1.3) Lệnh switch</vt:lpstr>
      <vt:lpstr>1.3) Lệnh switch</vt:lpstr>
      <vt:lpstr>Code ví dụ</vt:lpstr>
      <vt:lpstr>2) Các lệnh lặp</vt:lpstr>
      <vt:lpstr>2.1) Lệnh lặp while</vt:lpstr>
      <vt:lpstr>2.2) Lệnh lặp do-while</vt:lpstr>
      <vt:lpstr>2.3) Lệnh lặp for</vt:lpstr>
      <vt:lpstr>Code ví dụ</vt:lpstr>
      <vt:lpstr>Các dạng for đặc biệt</vt:lpstr>
      <vt:lpstr>2.4) Cách sử dụng lệnh lặp?</vt:lpstr>
      <vt:lpstr>2.5) Từ khóa break</vt:lpstr>
      <vt:lpstr>Ví dụ về break trong for</vt:lpstr>
      <vt:lpstr>Ví dụ về break trong switch</vt:lpstr>
      <vt:lpstr>Ví dụ về break trong while</vt:lpstr>
      <vt:lpstr>Ví dụ về break trong do-while</vt:lpstr>
      <vt:lpstr>2.6) Từ khóa continue</vt:lpstr>
      <vt:lpstr>Sử dụng trong for</vt:lpstr>
      <vt:lpstr>Trong vòng lặp while</vt:lpstr>
      <vt:lpstr>Trong vòng lặp do-while</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13</cp:revision>
  <dcterms:created xsi:type="dcterms:W3CDTF">2020-08-07T13:14:06Z</dcterms:created>
  <dcterms:modified xsi:type="dcterms:W3CDTF">2024-05-03T16:01:52Z</dcterms:modified>
</cp:coreProperties>
</file>