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63" r:id="rId2"/>
    <p:sldId id="259" r:id="rId3"/>
    <p:sldId id="264" r:id="rId4"/>
    <p:sldId id="266" r:id="rId5"/>
    <p:sldId id="265" r:id="rId6"/>
    <p:sldId id="267" r:id="rId7"/>
    <p:sldId id="268" r:id="rId8"/>
    <p:sldId id="269" r:id="rId9"/>
    <p:sldId id="270" r:id="rId10"/>
    <p:sldId id="271" r:id="rId11"/>
    <p:sldId id="272" r:id="rId12"/>
    <p:sldId id="273" r:id="rId13"/>
    <p:sldId id="274" r:id="rId14"/>
    <p:sldId id="275" r:id="rId15"/>
    <p:sldId id="276" r:id="rId16"/>
    <p:sldId id="278" r:id="rId17"/>
    <p:sldId id="279" r:id="rId18"/>
    <p:sldId id="262" r:id="rId19"/>
  </p:sldIdLst>
  <p:sldSz cx="12192000" cy="6858000"/>
  <p:notesSz cx="6858000" cy="9144000"/>
  <p:embeddedFontLst>
    <p:embeddedFont>
      <p:font typeface="Oi"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332" y="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6177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21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1401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096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846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0602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71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7149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85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3409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372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495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61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0782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119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en-US" sz="4000" b="1" dirty="0" err="1" smtClean="0">
                <a:solidFill>
                  <a:srgbClr val="154A8D"/>
                </a:solidFill>
                <a:latin typeface="Times New Roman" panose="02020603050405020304" pitchFamily="18" charset="0"/>
                <a:cs typeface="Times New Roman" panose="02020603050405020304" pitchFamily="18" charset="0"/>
              </a:rPr>
              <a:t>Mảng</a:t>
            </a:r>
            <a:r>
              <a:rPr lang="en-US" sz="4000" b="1" dirty="0" smtClean="0">
                <a:solidFill>
                  <a:srgbClr val="154A8D"/>
                </a:solidFill>
                <a:latin typeface="Times New Roman" panose="02020603050405020304" pitchFamily="18" charset="0"/>
                <a:cs typeface="Times New Roman" panose="02020603050405020304" pitchFamily="18" charset="0"/>
              </a:rPr>
              <a:t> </a:t>
            </a:r>
            <a:r>
              <a:rPr lang="en-US" sz="4000" b="1" dirty="0" err="1" smtClean="0">
                <a:solidFill>
                  <a:srgbClr val="154A8D"/>
                </a:solidFill>
                <a:latin typeface="Times New Roman" panose="02020603050405020304" pitchFamily="18" charset="0"/>
                <a:cs typeface="Times New Roman" panose="02020603050405020304" pitchFamily="18" charset="0"/>
              </a:rPr>
              <a:t>trong</a:t>
            </a:r>
            <a:r>
              <a:rPr lang="en-US" sz="4000" b="1" dirty="0" smtClean="0">
                <a:solidFill>
                  <a:srgbClr val="154A8D"/>
                </a:solidFill>
                <a:latin typeface="Times New Roman" panose="02020603050405020304" pitchFamily="18" charset="0"/>
                <a:cs typeface="Times New Roman" panose="02020603050405020304" pitchFamily="18" charset="0"/>
              </a:rPr>
              <a:t> Java</a:t>
            </a:r>
            <a:endParaRPr lang="vi-VN" sz="4000" b="1" dirty="0">
              <a:solidFill>
                <a:srgbClr val="154A8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VI) </a:t>
            </a:r>
            <a:r>
              <a:rPr lang="en-US" sz="2800" b="1" dirty="0" err="1" smtClean="0">
                <a:latin typeface="Times New Roman" panose="02020603050405020304" pitchFamily="18" charset="0"/>
                <a:cs typeface="Times New Roman" panose="02020603050405020304" pitchFamily="18" charset="0"/>
              </a:rPr>
              <a:t>Cách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duyệt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mảng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trong</a:t>
            </a:r>
            <a:r>
              <a:rPr lang="en-US" sz="2800" b="1" dirty="0" smtClean="0">
                <a:latin typeface="Times New Roman" panose="02020603050405020304" pitchFamily="18" charset="0"/>
                <a:cs typeface="Times New Roman" panose="02020603050405020304" pitchFamily="18" charset="0"/>
              </a:rPr>
              <a:t>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401909"/>
          </a:xfrm>
        </p:spPr>
        <p:txBody>
          <a:bodyPr>
            <a:normAutofit lnSpcReduction="10000"/>
          </a:bodyPr>
          <a:lstStyle/>
          <a:p>
            <a:r>
              <a:rPr lang="vi-VN" sz="2400" dirty="0">
                <a:latin typeface="Times New Roman" panose="02020603050405020304" pitchFamily="18" charset="0"/>
                <a:cs typeface="Times New Roman" panose="02020603050405020304" pitchFamily="18" charset="0"/>
              </a:rPr>
              <a:t>Duyệt mảng là quá trình truy cập lần lượt các phần tử trong mảng để thực hiện các thao tác như hiển thị, tính tổng, tìm kiếm, sắp xếp, v.v. Dưới đây là các cách phổ biến để duyệt mảng trong </a:t>
            </a:r>
            <a:r>
              <a:rPr lang="vi-VN" sz="2400" dirty="0" smtClean="0">
                <a:latin typeface="Times New Roman" panose="02020603050405020304" pitchFamily="18" charset="0"/>
                <a:cs typeface="Times New Roman" panose="02020603050405020304" pitchFamily="18" charset="0"/>
              </a:rPr>
              <a:t>Java</a:t>
            </a:r>
            <a:r>
              <a:rPr lang="en-US" sz="2400" dirty="0" smtClean="0">
                <a:latin typeface="Times New Roman" panose="02020603050405020304" pitchFamily="18" charset="0"/>
                <a:cs typeface="Times New Roman" panose="02020603050405020304" pitchFamily="18" charset="0"/>
              </a:rPr>
              <a:t>.</a:t>
            </a:r>
          </a:p>
          <a:p>
            <a:pPr marL="114300" indent="0">
              <a:buNone/>
            </a:pPr>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vòng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lặp</a:t>
            </a:r>
            <a:r>
              <a:rPr lang="en-US" sz="2400" b="1" dirty="0">
                <a:latin typeface="Times New Roman" panose="02020603050405020304" pitchFamily="18" charset="0"/>
                <a:cs typeface="Times New Roman" panose="02020603050405020304" pitchFamily="18" charset="0"/>
              </a:rPr>
              <a:t> for:</a:t>
            </a:r>
          </a:p>
          <a:p>
            <a:pPr marL="114300" indent="0">
              <a:buNone/>
            </a:pP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(index).</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648587" y="4014952"/>
            <a:ext cx="7906853" cy="1733792"/>
          </a:xfrm>
          <a:prstGeom prst="rect">
            <a:avLst/>
          </a:prstGeom>
        </p:spPr>
      </p:pic>
    </p:spTree>
    <p:extLst>
      <p:ext uri="{BB962C8B-B14F-4D97-AF65-F5344CB8AC3E}">
        <p14:creationId xmlns:p14="http://schemas.microsoft.com/office/powerpoint/2010/main" val="356171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VI)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duyệt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340364"/>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2. Sử dụng vòng lặp for-each:</a:t>
            </a:r>
          </a:p>
          <a:p>
            <a:pPr marL="114300" indent="0">
              <a:buNone/>
            </a:pPr>
            <a:r>
              <a:rPr lang="vi-VN" sz="2400" dirty="0">
                <a:latin typeface="Times New Roman" panose="02020603050405020304" pitchFamily="18" charset="0"/>
                <a:cs typeface="Times New Roman" panose="02020603050405020304" pitchFamily="18" charset="0"/>
              </a:rPr>
              <a:t>Vòng lặp for-each cung cấp một cách tiện lợi hơn để duyệt qua các phần tử của mảng mà không cần phải quan tâm đến chỉ số.</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2958100" y="3143332"/>
            <a:ext cx="5687219" cy="1762371"/>
          </a:xfrm>
          <a:prstGeom prst="rect">
            <a:avLst/>
          </a:prstGeom>
        </p:spPr>
      </p:pic>
    </p:spTree>
    <p:extLst>
      <p:ext uri="{BB962C8B-B14F-4D97-AF65-F5344CB8AC3E}">
        <p14:creationId xmlns:p14="http://schemas.microsoft.com/office/powerpoint/2010/main" val="104896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VII) </a:t>
            </a:r>
            <a:r>
              <a:rPr lang="en-US" sz="2800" b="1" dirty="0" err="1" smtClean="0">
                <a:latin typeface="Times New Roman" panose="02020603050405020304" pitchFamily="18" charset="0"/>
                <a:cs typeface="Times New Roman" panose="02020603050405020304" pitchFamily="18" charset="0"/>
              </a:rPr>
              <a:t>Mảng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hai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chiều</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chất</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duyệt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mảng</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60159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7.1) </a:t>
            </a:r>
            <a:r>
              <a:rPr lang="en-US" sz="2800" b="1" dirty="0" err="1" smtClean="0">
                <a:latin typeface="Times New Roman" panose="02020603050405020304" pitchFamily="18" charset="0"/>
                <a:cs typeface="Times New Roman" panose="02020603050405020304" pitchFamily="18" charset="0"/>
              </a:rPr>
              <a:t>Định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nghĩa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Mảng hai chiều trong Java là một cấu trúc dữ liệu có thể lưu trữ dữ liệu theo dạng bảng hai chiều, tức là một mảng các hàng và mỗi hàng là một mảng các phần tử có cùng kiểu dữ liệu.</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019677" y="2999528"/>
            <a:ext cx="4582164" cy="1790950"/>
          </a:xfrm>
          <a:prstGeom prst="rect">
            <a:avLst/>
          </a:prstGeom>
        </p:spPr>
      </p:pic>
      <p:pic>
        <p:nvPicPr>
          <p:cNvPr id="6" name="Picture 5"/>
          <p:cNvPicPr>
            <a:picLocks noChangeAspect="1"/>
          </p:cNvPicPr>
          <p:nvPr/>
        </p:nvPicPr>
        <p:blipFill>
          <a:blip r:embed="rId6"/>
          <a:stretch>
            <a:fillRect/>
          </a:stretch>
        </p:blipFill>
        <p:spPr>
          <a:xfrm>
            <a:off x="6096000" y="2571895"/>
            <a:ext cx="5091297" cy="3301749"/>
          </a:xfrm>
          <a:prstGeom prst="rect">
            <a:avLst/>
          </a:prstGeom>
        </p:spPr>
      </p:pic>
    </p:spTree>
    <p:extLst>
      <p:ext uri="{BB962C8B-B14F-4D97-AF65-F5344CB8AC3E}">
        <p14:creationId xmlns:p14="http://schemas.microsoft.com/office/powerpoint/2010/main" val="395663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7.2) </a:t>
            </a:r>
            <a:r>
              <a:rPr lang="en-US" sz="2800" b="1" dirty="0" err="1" smtClean="0">
                <a:latin typeface="Times New Roman" panose="02020603050405020304" pitchFamily="18" charset="0"/>
                <a:cs typeface="Times New Roman" panose="02020603050405020304" pitchFamily="18" charset="0"/>
              </a:rPr>
              <a:t>Cách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khai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báo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mảng</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mảng</a:t>
            </a: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a:t>
            </a:r>
          </a:p>
          <a:p>
            <a:pPr marL="114300" indent="0">
              <a:buNone/>
            </a:pP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584855" y="2443235"/>
            <a:ext cx="8097380" cy="628738"/>
          </a:xfrm>
          <a:prstGeom prst="rect">
            <a:avLst/>
          </a:prstGeom>
        </p:spPr>
      </p:pic>
      <p:pic>
        <p:nvPicPr>
          <p:cNvPr id="6" name="Picture 5"/>
          <p:cNvPicPr>
            <a:picLocks noChangeAspect="1"/>
          </p:cNvPicPr>
          <p:nvPr/>
        </p:nvPicPr>
        <p:blipFill>
          <a:blip r:embed="rId6"/>
          <a:stretch>
            <a:fillRect/>
          </a:stretch>
        </p:blipFill>
        <p:spPr>
          <a:xfrm>
            <a:off x="1189983" y="4224906"/>
            <a:ext cx="9202434" cy="1267002"/>
          </a:xfrm>
          <a:prstGeom prst="rect">
            <a:avLst/>
          </a:prstGeom>
        </p:spPr>
      </p:pic>
    </p:spTree>
    <p:extLst>
      <p:ext uri="{BB962C8B-B14F-4D97-AF65-F5344CB8AC3E}">
        <p14:creationId xmlns:p14="http://schemas.microsoft.com/office/powerpoint/2010/main" val="409166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7.3)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tính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chất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mảng</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hai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chiều</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116612"/>
          </a:xfrm>
        </p:spPr>
        <p:txBody>
          <a:bodyPr>
            <a:normAutofit/>
          </a:bodyPr>
          <a:lstStyle/>
          <a:p>
            <a:r>
              <a:rPr lang="vi-VN" sz="2400" dirty="0">
                <a:latin typeface="Times New Roman" panose="02020603050405020304" pitchFamily="18" charset="0"/>
                <a:cs typeface="Times New Roman" panose="02020603050405020304" pitchFamily="18" charset="0"/>
              </a:rPr>
              <a:t>Kích thước cố định: Kích thước của mảng hai chiều là cố định sau khi đã được khai báo.</a:t>
            </a:r>
          </a:p>
          <a:p>
            <a:r>
              <a:rPr lang="vi-VN" sz="2400" dirty="0">
                <a:latin typeface="Times New Roman" panose="02020603050405020304" pitchFamily="18" charset="0"/>
                <a:cs typeface="Times New Roman" panose="02020603050405020304" pitchFamily="18" charset="0"/>
              </a:rPr>
              <a:t>Mỗi hàng có thể có số phần tử khác nhau: Trong mảng hai chiều, mỗi hàng có thể chứa số phần tử khác nhau. Ví dụ, một hàng có thể chứa 3 phần tử trong khi hàng khác có thể chứa 4 phần tử.</a:t>
            </a:r>
          </a:p>
          <a:p>
            <a:r>
              <a:rPr lang="vi-VN" sz="2400" dirty="0">
                <a:latin typeface="Times New Roman" panose="02020603050405020304" pitchFamily="18" charset="0"/>
                <a:cs typeface="Times New Roman" panose="02020603050405020304" pitchFamily="18" charset="0"/>
              </a:rPr>
              <a:t>Định vị bằng chỉ số (index): Các phần tử trong mảng được truy cập thông qua chỉ số (index) của hàng và cột tương ứng.</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69162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7.4) </a:t>
            </a:r>
            <a:r>
              <a:rPr lang="en-US" sz="2800" b="1" dirty="0" err="1" smtClean="0">
                <a:latin typeface="Times New Roman" panose="02020603050405020304" pitchFamily="18" charset="0"/>
                <a:cs typeface="Times New Roman" panose="02020603050405020304" pitchFamily="18" charset="0"/>
              </a:rPr>
              <a:t>Cách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duyệt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2703786" cy="4563920"/>
          </a:xfrm>
        </p:spPr>
        <p:txBody>
          <a:bodyPr>
            <a:normAutofit/>
          </a:bodyPr>
          <a:lstStyle/>
          <a:p>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 for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duyệt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chiều</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3275753" y="1458930"/>
            <a:ext cx="6436957" cy="4597826"/>
          </a:xfrm>
          <a:prstGeom prst="rect">
            <a:avLst/>
          </a:prstGeom>
        </p:spPr>
      </p:pic>
      <p:pic>
        <p:nvPicPr>
          <p:cNvPr id="6" name="Picture 5"/>
          <p:cNvPicPr>
            <a:picLocks noChangeAspect="1"/>
          </p:cNvPicPr>
          <p:nvPr/>
        </p:nvPicPr>
        <p:blipFill>
          <a:blip r:embed="rId6"/>
          <a:stretch>
            <a:fillRect/>
          </a:stretch>
        </p:blipFill>
        <p:spPr>
          <a:xfrm>
            <a:off x="9788910" y="4170283"/>
            <a:ext cx="2256249" cy="1469428"/>
          </a:xfrm>
          <a:prstGeom prst="rect">
            <a:avLst/>
          </a:prstGeom>
        </p:spPr>
      </p:pic>
    </p:spTree>
    <p:extLst>
      <p:ext uri="{BB962C8B-B14F-4D97-AF65-F5344CB8AC3E}">
        <p14:creationId xmlns:p14="http://schemas.microsoft.com/office/powerpoint/2010/main" val="334530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Bài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tập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về</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Bài 1: Viết chương trình cho phép nhập vào n, sau đó nhập vào n phần tử số nguyên</a:t>
            </a:r>
          </a:p>
          <a:p>
            <a:pPr marL="114300" indent="0">
              <a:buNone/>
            </a:pPr>
            <a:r>
              <a:rPr lang="vi-VN" sz="2400" dirty="0">
                <a:latin typeface="Times New Roman" panose="02020603050405020304" pitchFamily="18" charset="0"/>
                <a:cs typeface="Times New Roman" panose="02020603050405020304" pitchFamily="18" charset="0"/>
              </a:rPr>
              <a:t>a)	Hiển trị giá trị trung bình của dãy</a:t>
            </a:r>
          </a:p>
          <a:p>
            <a:pPr marL="114300" indent="0">
              <a:buNone/>
            </a:pPr>
            <a:r>
              <a:rPr lang="vi-VN" sz="2400" dirty="0">
                <a:latin typeface="Times New Roman" panose="02020603050405020304" pitchFamily="18" charset="0"/>
                <a:cs typeface="Times New Roman" panose="02020603050405020304" pitchFamily="18" charset="0"/>
              </a:rPr>
              <a:t>b)	Hiển thị phần tử có giá trị lớn nhất</a:t>
            </a:r>
          </a:p>
          <a:p>
            <a:pPr marL="114300" indent="0">
              <a:buNone/>
            </a:pPr>
            <a:r>
              <a:rPr lang="vi-VN" sz="2400" dirty="0">
                <a:latin typeface="Times New Roman" panose="02020603050405020304" pitchFamily="18" charset="0"/>
                <a:cs typeface="Times New Roman" panose="02020603050405020304" pitchFamily="18" charset="0"/>
              </a:rPr>
              <a:t>c)	In ra các phần tử xuất hiện 2 lần của mảng </a:t>
            </a:r>
          </a:p>
          <a:p>
            <a:pPr marL="114300" indent="0">
              <a:buNone/>
            </a:pPr>
            <a:r>
              <a:rPr lang="vi-VN" sz="2400" dirty="0">
                <a:latin typeface="Times New Roman" panose="02020603050405020304" pitchFamily="18" charset="0"/>
                <a:cs typeface="Times New Roman" panose="02020603050405020304" pitchFamily="18" charset="0"/>
              </a:rPr>
              <a:t>d)	Sắp xếp mảng theo thứ tự giảm dần</a:t>
            </a:r>
          </a:p>
          <a:p>
            <a:pPr marL="114300" indent="0">
              <a:buNone/>
            </a:pPr>
            <a:r>
              <a:rPr lang="vi-VN" sz="2400" dirty="0">
                <a:latin typeface="Times New Roman" panose="02020603050405020304" pitchFamily="18" charset="0"/>
                <a:cs typeface="Times New Roman" panose="02020603050405020304" pitchFamily="18" charset="0"/>
              </a:rPr>
              <a:t>e)	Tìm kiếm phần tử lớn thứ 3 trong mảng nếu có</a:t>
            </a:r>
          </a:p>
          <a:p>
            <a:pPr marL="114300" indent="0">
              <a:buNone/>
            </a:pPr>
            <a:r>
              <a:rPr lang="vi-VN" sz="2400" dirty="0">
                <a:latin typeface="Times New Roman" panose="02020603050405020304" pitchFamily="18" charset="0"/>
                <a:cs typeface="Times New Roman" panose="02020603050405020304" pitchFamily="18" charset="0"/>
              </a:rPr>
              <a:t>f)	Cho phép người dùng nhập vào một số. Tìm kiếm số đó trong mảng</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13170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Nội</a:t>
            </a:r>
            <a:r>
              <a:rPr lang="en-US" sz="2800" b="1" dirty="0" smtClean="0">
                <a:latin typeface="Times New Roman" panose="02020603050405020304" pitchFamily="18" charset="0"/>
                <a:cs typeface="Times New Roman" panose="02020603050405020304" pitchFamily="18" charset="0"/>
              </a:rPr>
              <a:t> dung </a:t>
            </a:r>
            <a:r>
              <a:rPr lang="en-US" sz="2800" b="1" dirty="0" err="1" smtClean="0">
                <a:latin typeface="Times New Roman" panose="02020603050405020304" pitchFamily="18" charset="0"/>
                <a:cs typeface="Times New Roman" panose="02020603050405020304" pitchFamily="18" charset="0"/>
              </a:rPr>
              <a:t>bài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học</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628650" indent="-514350">
              <a:buFont typeface="+mj-lt"/>
              <a:buAutoNum type="romanUcPeriod"/>
            </a:pPr>
            <a:r>
              <a:rPr lang="vi-VN" sz="2400" dirty="0">
                <a:latin typeface="Times New Roman" panose="02020603050405020304" pitchFamily="18" charset="0"/>
                <a:cs typeface="Times New Roman" panose="02020603050405020304" pitchFamily="18" charset="0"/>
              </a:rPr>
              <a:t>Định nghĩa </a:t>
            </a:r>
          </a:p>
          <a:p>
            <a:pPr marL="628650" indent="-514350">
              <a:buFont typeface="+mj-lt"/>
              <a:buAutoNum type="romanUcPeriod"/>
            </a:pPr>
            <a:r>
              <a:rPr lang="vi-VN" sz="2400" dirty="0">
                <a:latin typeface="Times New Roman" panose="02020603050405020304" pitchFamily="18" charset="0"/>
                <a:cs typeface="Times New Roman" panose="02020603050405020304" pitchFamily="18" charset="0"/>
              </a:rPr>
              <a:t>Cách khai báo mảng</a:t>
            </a:r>
          </a:p>
          <a:p>
            <a:pPr marL="628650" indent="-514350">
              <a:buFont typeface="+mj-lt"/>
              <a:buAutoNum type="romanUcPeriod"/>
            </a:pPr>
            <a:r>
              <a:rPr lang="vi-VN" sz="2400" dirty="0">
                <a:latin typeface="Times New Roman" panose="02020603050405020304" pitchFamily="18" charset="0"/>
                <a:cs typeface="Times New Roman" panose="02020603050405020304" pitchFamily="18" charset="0"/>
              </a:rPr>
              <a:t>Các đặc điểm của mảng </a:t>
            </a:r>
          </a:p>
          <a:p>
            <a:pPr marL="628650" indent="-514350">
              <a:buFont typeface="+mj-lt"/>
              <a:buAutoNum type="romanUcPeriod"/>
            </a:pPr>
            <a:r>
              <a:rPr lang="vi-VN" sz="2400" dirty="0">
                <a:latin typeface="Times New Roman" panose="02020603050405020304" pitchFamily="18" charset="0"/>
                <a:cs typeface="Times New Roman" panose="02020603050405020304" pitchFamily="18" charset="0"/>
              </a:rPr>
              <a:t>Các hàm được cung cấp trong mảng</a:t>
            </a:r>
          </a:p>
          <a:p>
            <a:pPr marL="628650" indent="-514350">
              <a:buFont typeface="+mj-lt"/>
              <a:buAutoNum type="romanUcPeriod"/>
            </a:pPr>
            <a:r>
              <a:rPr lang="vi-VN" sz="2400" dirty="0">
                <a:latin typeface="Times New Roman" panose="02020603050405020304" pitchFamily="18" charset="0"/>
                <a:cs typeface="Times New Roman" panose="02020603050405020304" pitchFamily="18" charset="0"/>
              </a:rPr>
              <a:t>Cách truy cập vào phần tử của mảng </a:t>
            </a:r>
          </a:p>
          <a:p>
            <a:pPr marL="628650" indent="-514350">
              <a:buFont typeface="+mj-lt"/>
              <a:buAutoNum type="romanUcPeriod"/>
            </a:pPr>
            <a:r>
              <a:rPr lang="vi-VN" sz="2400" dirty="0">
                <a:latin typeface="Times New Roman" panose="02020603050405020304" pitchFamily="18" charset="0"/>
                <a:cs typeface="Times New Roman" panose="02020603050405020304" pitchFamily="18" charset="0"/>
              </a:rPr>
              <a:t>Cách duyệt mảng </a:t>
            </a:r>
          </a:p>
          <a:p>
            <a:pPr marL="628650" indent="-514350">
              <a:buFont typeface="+mj-lt"/>
              <a:buAutoNum type="romanUcPeriod"/>
            </a:pPr>
            <a:r>
              <a:rPr lang="en-US" sz="2400" dirty="0" err="1" smtClean="0">
                <a:latin typeface="Times New Roman" panose="02020603050405020304" pitchFamily="18" charset="0"/>
                <a:cs typeface="Times New Roman" panose="02020603050405020304" pitchFamily="18" charset="0"/>
              </a:rPr>
              <a:t>Mảng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chiều</a:t>
            </a:r>
            <a:endParaRPr lang="en-US" sz="2400" dirty="0" smtClean="0">
              <a:latin typeface="Times New Roman" panose="02020603050405020304" pitchFamily="18" charset="0"/>
              <a:cs typeface="Times New Roman" panose="02020603050405020304" pitchFamily="18" charset="0"/>
            </a:endParaRPr>
          </a:p>
          <a:p>
            <a:pPr marL="628650" indent="-514350">
              <a:buFont typeface="+mj-lt"/>
              <a:buAutoNum type="romanUcPeriod"/>
            </a:pPr>
            <a:r>
              <a:rPr lang="en-US" sz="2400" dirty="0" err="1" smtClean="0">
                <a:latin typeface="Times New Roman" panose="02020603050405020304" pitchFamily="18" charset="0"/>
                <a:cs typeface="Times New Roman" panose="02020603050405020304" pitchFamily="18" charset="0"/>
              </a:rPr>
              <a:t>Mảng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chiều</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I) </a:t>
            </a:r>
            <a:r>
              <a:rPr lang="en-US" sz="2800" b="1" dirty="0" err="1" smtClean="0">
                <a:latin typeface="Times New Roman" panose="02020603050405020304" pitchFamily="18" charset="0"/>
                <a:cs typeface="Times New Roman" panose="02020603050405020304" pitchFamily="18" charset="0"/>
              </a:rPr>
              <a:t>Định</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nghĩa</a:t>
            </a:r>
            <a:r>
              <a:rPr lang="en-US"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790791"/>
          </a:xfrm>
        </p:spPr>
        <p:txBody>
          <a:bodyPr>
            <a:normAutofit/>
          </a:bodyPr>
          <a:lstStyle/>
          <a:p>
            <a:r>
              <a:rPr lang="vi-VN" sz="2400" dirty="0">
                <a:latin typeface="Times New Roman" panose="02020603050405020304" pitchFamily="18" charset="0"/>
                <a:cs typeface="Times New Roman" panose="02020603050405020304" pitchFamily="18" charset="0"/>
              </a:rPr>
              <a:t>Trong Java, mảng là một cấu trúc dữ liệu được sử dụng để lưu trữ một tập hợp các phần tử có cùng kiểu dữ liệu</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Mảng được khai báo với một kích thước cố định khi tạo ra và không thể thay đổi kích thước sau khi đã được khai báo</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Mỗi phần tử trong mảng được truy cập thông qua chỉ số (index) của nó. Chỉ số bắt đầu từ 0 và kết thúc ở độ dài của mảng trừ đi 1. Ví dụ, trong một mảng có 5 phần tử, chỉ số sẽ từ 0 đến 4</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2109224" y="4528019"/>
            <a:ext cx="6141398" cy="1660828"/>
          </a:xfrm>
          <a:prstGeom prst="rect">
            <a:avLst/>
          </a:prstGeom>
        </p:spPr>
      </p:pic>
    </p:spTree>
    <p:extLst>
      <p:ext uri="{BB962C8B-B14F-4D97-AF65-F5344CB8AC3E}">
        <p14:creationId xmlns:p14="http://schemas.microsoft.com/office/powerpoint/2010/main" val="267031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II)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4164724" cy="801384"/>
          </a:xfrm>
        </p:spPr>
        <p:txBody>
          <a:bodyPr>
            <a:normAutofit/>
          </a:bodyPr>
          <a:lstStyle/>
          <a:p>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279310" y="2495420"/>
            <a:ext cx="8173591" cy="933580"/>
          </a:xfrm>
          <a:prstGeom prst="rect">
            <a:avLst/>
          </a:prstGeom>
        </p:spPr>
      </p:pic>
    </p:spTree>
    <p:extLst>
      <p:ext uri="{BB962C8B-B14F-4D97-AF65-F5344CB8AC3E}">
        <p14:creationId xmlns:p14="http://schemas.microsoft.com/office/powerpoint/2010/main" val="220912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II) </a:t>
            </a:r>
            <a:r>
              <a:rPr lang="en-US" sz="2800" b="1" dirty="0" err="1" smtClean="0">
                <a:latin typeface="Times New Roman" panose="02020603050405020304" pitchFamily="18" charset="0"/>
                <a:cs typeface="Times New Roman" panose="02020603050405020304" pitchFamily="18" charset="0"/>
              </a:rPr>
              <a:t>Cách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khai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báo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lúc</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1447800" y="2331910"/>
            <a:ext cx="7125694" cy="914528"/>
          </a:xfrm>
          <a:prstGeom prst="rect">
            <a:avLst/>
          </a:prstGeom>
        </p:spPr>
      </p:pic>
      <p:pic>
        <p:nvPicPr>
          <p:cNvPr id="7" name="Picture 6"/>
          <p:cNvPicPr>
            <a:picLocks noChangeAspect="1"/>
          </p:cNvPicPr>
          <p:nvPr/>
        </p:nvPicPr>
        <p:blipFill>
          <a:blip r:embed="rId6"/>
          <a:stretch>
            <a:fillRect/>
          </a:stretch>
        </p:blipFill>
        <p:spPr>
          <a:xfrm>
            <a:off x="1073342" y="4168931"/>
            <a:ext cx="9793067" cy="895475"/>
          </a:xfrm>
          <a:prstGeom prst="rect">
            <a:avLst/>
          </a:prstGeom>
        </p:spPr>
      </p:pic>
    </p:spTree>
    <p:extLst>
      <p:ext uri="{BB962C8B-B14F-4D97-AF65-F5344CB8AC3E}">
        <p14:creationId xmlns:p14="http://schemas.microsoft.com/office/powerpoint/2010/main" val="305819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III)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đặc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điểm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mảng</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fontScale="92500" lnSpcReduction="10000"/>
          </a:bodyPr>
          <a:lstStyle/>
          <a:p>
            <a:pPr marL="571500" indent="-457200">
              <a:buFont typeface="+mj-lt"/>
              <a:buAutoNum type="arabicPeriod"/>
            </a:pPr>
            <a:r>
              <a:rPr lang="vi-VN" sz="2400" b="1" dirty="0">
                <a:latin typeface="Times New Roman" panose="02020603050405020304" pitchFamily="18" charset="0"/>
                <a:cs typeface="Times New Roman" panose="02020603050405020304" pitchFamily="18" charset="0"/>
              </a:rPr>
              <a:t>Kiểu dữ liệu đồng nhất: </a:t>
            </a:r>
            <a:r>
              <a:rPr lang="vi-VN" sz="2400" dirty="0">
                <a:latin typeface="Times New Roman" panose="02020603050405020304" pitchFamily="18" charset="0"/>
                <a:cs typeface="Times New Roman" panose="02020603050405020304" pitchFamily="18" charset="0"/>
              </a:rPr>
              <a:t>Mỗi phần tử trong mảng phải có cùng kiểu dữ liệu. Ví dụ, một mảng số nguyên chỉ có thể chứa các số nguyên, một mảng chuỗi chỉ có thể chứa các chuỗi, v.v.</a:t>
            </a:r>
          </a:p>
          <a:p>
            <a:pPr marL="571500" indent="-457200">
              <a:buFont typeface="+mj-lt"/>
              <a:buAutoNum type="arabicPeriod"/>
            </a:pPr>
            <a:r>
              <a:rPr lang="vi-VN" sz="2400" b="1" dirty="0">
                <a:latin typeface="Times New Roman" panose="02020603050405020304" pitchFamily="18" charset="0"/>
                <a:cs typeface="Times New Roman" panose="02020603050405020304" pitchFamily="18" charset="0"/>
              </a:rPr>
              <a:t>Kích thước cố định: </a:t>
            </a:r>
            <a:r>
              <a:rPr lang="vi-VN" sz="2400" dirty="0">
                <a:latin typeface="Times New Roman" panose="02020603050405020304" pitchFamily="18" charset="0"/>
                <a:cs typeface="Times New Roman" panose="02020603050405020304" pitchFamily="18" charset="0"/>
              </a:rPr>
              <a:t>Khi khai báo một mảng trong Java, bạn cần chỉ định kích thước của mảng. Kích thước này là cố định và không thể thay đổi sau khi mảng đã được khởi tạo.</a:t>
            </a:r>
          </a:p>
          <a:p>
            <a:pPr marL="571500" indent="-457200">
              <a:buFont typeface="+mj-lt"/>
              <a:buAutoNum type="arabicPeriod"/>
            </a:pPr>
            <a:r>
              <a:rPr lang="vi-VN" sz="2400" b="1" dirty="0">
                <a:latin typeface="Times New Roman" panose="02020603050405020304" pitchFamily="18" charset="0"/>
                <a:cs typeface="Times New Roman" panose="02020603050405020304" pitchFamily="18" charset="0"/>
              </a:rPr>
              <a:t>Truy cập phần tử qua chỉ số (index): </a:t>
            </a:r>
            <a:r>
              <a:rPr lang="vi-VN" sz="2400" dirty="0">
                <a:latin typeface="Times New Roman" panose="02020603050405020304" pitchFamily="18" charset="0"/>
                <a:cs typeface="Times New Roman" panose="02020603050405020304" pitchFamily="18" charset="0"/>
              </a:rPr>
              <a:t>Mỗi phần tử trong mảng được xác định bởi một chỉ số (index), bắt đầu từ 0 và kết thúc tại (độ dài của mảng - 1). Bạn có thể truy cập và thao tác với các phần tử bằng cách sử dụng chỉ số này.</a:t>
            </a:r>
          </a:p>
          <a:p>
            <a:pPr marL="571500" indent="-457200">
              <a:buFont typeface="+mj-lt"/>
              <a:buAutoNum type="arabicPeriod"/>
            </a:pPr>
            <a:r>
              <a:rPr lang="vi-VN" sz="2400" b="1" dirty="0" smtClean="0">
                <a:latin typeface="Times New Roman" panose="02020603050405020304" pitchFamily="18" charset="0"/>
                <a:cs typeface="Times New Roman" panose="02020603050405020304" pitchFamily="18" charset="0"/>
              </a:rPr>
              <a:t>Các </a:t>
            </a:r>
            <a:r>
              <a:rPr lang="vi-VN" sz="2400" b="1" dirty="0">
                <a:latin typeface="Times New Roman" panose="02020603050405020304" pitchFamily="18" charset="0"/>
                <a:cs typeface="Times New Roman" panose="02020603050405020304" pitchFamily="18" charset="0"/>
              </a:rPr>
              <a:t>phương thức và thuộc tính: </a:t>
            </a:r>
            <a:r>
              <a:rPr lang="vi-VN" sz="2400" dirty="0">
                <a:latin typeface="Times New Roman" panose="02020603050405020304" pitchFamily="18" charset="0"/>
                <a:cs typeface="Times New Roman" panose="02020603050405020304" pitchFamily="18" charset="0"/>
              </a:rPr>
              <a:t>Mảng trong Java có một số phương thức và thuộc tính sẵn có để thao tác với dữ liệu như length để lấy độ dài của mảng, clone() để sao chép mảng, equals() để so sánh hai mảng, và nhiều hơn nữa.</a:t>
            </a:r>
          </a:p>
          <a:p>
            <a:pPr marL="571500" indent="-457200">
              <a:buFont typeface="+mj-lt"/>
              <a:buAutoNum type="arabicPeriod"/>
            </a:pPr>
            <a:r>
              <a:rPr lang="vi-VN" sz="2400" b="1" dirty="0">
                <a:latin typeface="Times New Roman" panose="02020603050405020304" pitchFamily="18" charset="0"/>
                <a:cs typeface="Times New Roman" panose="02020603050405020304" pitchFamily="18" charset="0"/>
              </a:rPr>
              <a:t>Thứ tự các phần tử: </a:t>
            </a:r>
            <a:r>
              <a:rPr lang="vi-VN" sz="2400" dirty="0">
                <a:latin typeface="Times New Roman" panose="02020603050405020304" pitchFamily="18" charset="0"/>
                <a:cs typeface="Times New Roman" panose="02020603050405020304" pitchFamily="18" charset="0"/>
              </a:rPr>
              <a:t>Các phần tử trong mảng được xếp theo thứ tự cụ thể và có thể truy cập theo thứ tự này.</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50583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IV) </a:t>
            </a:r>
            <a:r>
              <a:rPr lang="vi-VN" sz="2800" b="1" dirty="0">
                <a:latin typeface="Times New Roman" panose="02020603050405020304" pitchFamily="18" charset="0"/>
                <a:cs typeface="Times New Roman" panose="02020603050405020304" pitchFamily="18" charset="0"/>
              </a:rPr>
              <a:t>Các hàm được cung cấp trong mảng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1. Hàm length:</a:t>
            </a:r>
          </a:p>
          <a:p>
            <a:pPr marL="114300" indent="0">
              <a:buNone/>
            </a:pPr>
            <a:r>
              <a:rPr lang="vi-VN" sz="2400" dirty="0">
                <a:latin typeface="Times New Roman" panose="02020603050405020304" pitchFamily="18" charset="0"/>
                <a:cs typeface="Times New Roman" panose="02020603050405020304" pitchFamily="18" charset="0"/>
              </a:rPr>
              <a:t>Hàm length được sử dụng để lấy độ dài của mảng</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smtClean="0">
              <a:latin typeface="Times New Roman" panose="02020603050405020304" pitchFamily="18" charset="0"/>
              <a:cs typeface="Times New Roman" panose="02020603050405020304" pitchFamily="18" charset="0"/>
            </a:endParaRPr>
          </a:p>
          <a:p>
            <a:pPr marL="114300" indent="0">
              <a:buNone/>
            </a:pPr>
            <a:r>
              <a:rPr lang="vi-VN" sz="2400" b="1" dirty="0">
                <a:latin typeface="Times New Roman" panose="02020603050405020304" pitchFamily="18" charset="0"/>
                <a:cs typeface="Times New Roman" panose="02020603050405020304" pitchFamily="18" charset="0"/>
              </a:rPr>
              <a:t>2. Hàm clone:</a:t>
            </a:r>
          </a:p>
          <a:p>
            <a:pPr marL="114300" indent="0">
              <a:buNone/>
            </a:pPr>
            <a:r>
              <a:rPr lang="vi-VN" sz="2400" dirty="0">
                <a:latin typeface="Times New Roman" panose="02020603050405020304" pitchFamily="18" charset="0"/>
                <a:cs typeface="Times New Roman" panose="02020603050405020304" pitchFamily="18" charset="0"/>
              </a:rPr>
              <a:t>Hàm clone được sử dụng để sao chép một mảng.</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2268711" y="2657577"/>
            <a:ext cx="5363323" cy="828791"/>
          </a:xfrm>
          <a:prstGeom prst="rect">
            <a:avLst/>
          </a:prstGeom>
        </p:spPr>
      </p:pic>
      <p:pic>
        <p:nvPicPr>
          <p:cNvPr id="7" name="Picture 6"/>
          <p:cNvPicPr>
            <a:picLocks noChangeAspect="1"/>
          </p:cNvPicPr>
          <p:nvPr/>
        </p:nvPicPr>
        <p:blipFill>
          <a:blip r:embed="rId6"/>
          <a:stretch>
            <a:fillRect/>
          </a:stretch>
        </p:blipFill>
        <p:spPr>
          <a:xfrm>
            <a:off x="1110863" y="4694542"/>
            <a:ext cx="8688012" cy="809738"/>
          </a:xfrm>
          <a:prstGeom prst="rect">
            <a:avLst/>
          </a:prstGeom>
        </p:spPr>
      </p:pic>
    </p:spTree>
    <p:extLst>
      <p:ext uri="{BB962C8B-B14F-4D97-AF65-F5344CB8AC3E}">
        <p14:creationId xmlns:p14="http://schemas.microsoft.com/office/powerpoint/2010/main" val="177342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vi-VN" sz="2800" b="1" dirty="0">
                <a:latin typeface="Times New Roman" panose="02020603050405020304" pitchFamily="18" charset="0"/>
                <a:cs typeface="Times New Roman" panose="02020603050405020304" pitchFamily="18" charset="0"/>
              </a:rPr>
              <a:t>Các hàm được cung cấp trong mảng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769771"/>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3. Hàm equals:</a:t>
            </a:r>
          </a:p>
          <a:p>
            <a:pPr marL="114300" indent="0">
              <a:buNone/>
            </a:pPr>
            <a:r>
              <a:rPr lang="vi-VN" sz="2400" dirty="0">
                <a:latin typeface="Times New Roman" panose="02020603050405020304" pitchFamily="18" charset="0"/>
                <a:cs typeface="Times New Roman" panose="02020603050405020304" pitchFamily="18" charset="0"/>
              </a:rPr>
              <a:t>Hàm equals được sử dụng để so sánh hai mảng xem chúng có bằng nhau không</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923467" y="2785973"/>
            <a:ext cx="8345065" cy="1286054"/>
          </a:xfrm>
          <a:prstGeom prst="rect">
            <a:avLst/>
          </a:prstGeom>
        </p:spPr>
      </p:pic>
    </p:spTree>
    <p:extLst>
      <p:ext uri="{BB962C8B-B14F-4D97-AF65-F5344CB8AC3E}">
        <p14:creationId xmlns:p14="http://schemas.microsoft.com/office/powerpoint/2010/main" val="325677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V) </a:t>
            </a:r>
            <a:r>
              <a:rPr lang="en-US" sz="2800" b="1" dirty="0" err="1" smtClean="0">
                <a:latin typeface="Times New Roman" panose="02020603050405020304" pitchFamily="18" charset="0"/>
                <a:cs typeface="Times New Roman" panose="02020603050405020304" pitchFamily="18" charset="0"/>
              </a:rPr>
              <a:t>Cách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truy</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cập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phần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trong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526516"/>
          </a:xfrm>
        </p:spPr>
        <p:txBody>
          <a:bodyPr>
            <a:normAutofit/>
          </a:bodyPr>
          <a:lstStyle/>
          <a:p>
            <a:pPr marL="114300" indent="0">
              <a:buNone/>
            </a:pPr>
            <a:r>
              <a:rPr lang="en-US" sz="2400" b="1" dirty="0" err="1" smtClean="0">
                <a:latin typeface="Times New Roman" panose="02020603050405020304" pitchFamily="18" charset="0"/>
                <a:cs typeface="Times New Roman" panose="02020603050405020304" pitchFamily="18" charset="0"/>
              </a:rPr>
              <a:t>Sử</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chỉ</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(index):</a:t>
            </a:r>
          </a:p>
          <a:p>
            <a:pPr marL="114300" indent="0">
              <a:buNone/>
            </a:pP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(index)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0.</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2156070" y="2999528"/>
            <a:ext cx="6411220" cy="1790950"/>
          </a:xfrm>
          <a:prstGeom prst="rect">
            <a:avLst/>
          </a:prstGeom>
        </p:spPr>
      </p:pic>
    </p:spTree>
    <p:extLst>
      <p:ext uri="{BB962C8B-B14F-4D97-AF65-F5344CB8AC3E}">
        <p14:creationId xmlns:p14="http://schemas.microsoft.com/office/powerpoint/2010/main" val="84805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1033</Words>
  <Application>Microsoft Office PowerPoint</Application>
  <PresentationFormat>Widescreen</PresentationFormat>
  <Paragraphs>94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Times New Roman</vt:lpstr>
      <vt:lpstr>Oi</vt:lpstr>
      <vt:lpstr>Arial</vt:lpstr>
      <vt:lpstr>Office Theme</vt:lpstr>
      <vt:lpstr>PowerPoint Presentation</vt:lpstr>
      <vt:lpstr>Nội dung bài học</vt:lpstr>
      <vt:lpstr>I) Định nghĩa </vt:lpstr>
      <vt:lpstr>II) Cách khai báo mảng</vt:lpstr>
      <vt:lpstr>II) Cách khai báo mảng</vt:lpstr>
      <vt:lpstr>III) Các đặc điểm của mảng </vt:lpstr>
      <vt:lpstr>IV) Các hàm được cung cấp trong mảng</vt:lpstr>
      <vt:lpstr>IV) Các hàm được cung cấp trong mảng</vt:lpstr>
      <vt:lpstr>V) Cách truy cập phần tử trong mảng</vt:lpstr>
      <vt:lpstr>VI) Cách cách duyệt mảng trong Java</vt:lpstr>
      <vt:lpstr>VI) Cách cách duyệt mảng trong Java</vt:lpstr>
      <vt:lpstr>VII) Mảng hai chiều</vt:lpstr>
      <vt:lpstr>7.1) Định nghĩa</vt:lpstr>
      <vt:lpstr>7.2) Cách khai báo mảng </vt:lpstr>
      <vt:lpstr>7.3) Các tính chất mảng hai chiều</vt:lpstr>
      <vt:lpstr>7.4) Cách duyệt mảng</vt:lpstr>
      <vt:lpstr>Bài tập về mảng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11</cp:revision>
  <dcterms:created xsi:type="dcterms:W3CDTF">2020-08-07T13:14:06Z</dcterms:created>
  <dcterms:modified xsi:type="dcterms:W3CDTF">2024-05-08T16:53:57Z</dcterms:modified>
</cp:coreProperties>
</file>