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63" r:id="rId2"/>
    <p:sldId id="270" r:id="rId3"/>
    <p:sldId id="259" r:id="rId4"/>
    <p:sldId id="274" r:id="rId5"/>
    <p:sldId id="275" r:id="rId6"/>
    <p:sldId id="269" r:id="rId7"/>
    <p:sldId id="271" r:id="rId8"/>
    <p:sldId id="272" r:id="rId9"/>
    <p:sldId id="273" r:id="rId10"/>
    <p:sldId id="276" r:id="rId11"/>
    <p:sldId id="278" r:id="rId12"/>
    <p:sldId id="280" r:id="rId13"/>
    <p:sldId id="281" r:id="rId14"/>
    <p:sldId id="282" r:id="rId15"/>
    <p:sldId id="283" r:id="rId16"/>
    <p:sldId id="284" r:id="rId17"/>
    <p:sldId id="285" r:id="rId18"/>
    <p:sldId id="262" r:id="rId19"/>
  </p:sldIdLst>
  <p:sldSz cx="12192000" cy="6858000"/>
  <p:notesSz cx="6858000" cy="9144000"/>
  <p:embeddedFontLst>
    <p:embeddedFont>
      <p:font typeface="Segoe UI" panose="020B0502040204020203" pitchFamily="34" charset="0"/>
      <p:regular r:id="rId21"/>
      <p:bold r:id="rId22"/>
      <p:italic r:id="rId23"/>
      <p:boldItalic r:id="rId24"/>
    </p:embeddedFont>
    <p:embeddedFont>
      <p:font typeface="Oi"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32" autoAdjust="0"/>
  </p:normalViewPr>
  <p:slideViewPr>
    <p:cSldViewPr snapToGrid="0">
      <p:cViewPr varScale="1">
        <p:scale>
          <a:sx n="61" d="100"/>
          <a:sy n="61" d="100"/>
        </p:scale>
        <p:origin x="70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21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498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159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89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14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3055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164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290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954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89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79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801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49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602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88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vi-VN" sz="4000" b="1" dirty="0" smtClean="0">
                <a:solidFill>
                  <a:srgbClr val="154A8D"/>
                </a:solidFill>
                <a:latin typeface="+mj-lt"/>
              </a:rPr>
              <a:t>OOP-Class-Object</a:t>
            </a:r>
            <a:endParaRPr lang="vi-VN" sz="4000" b="1" dirty="0">
              <a:solidFill>
                <a:srgbClr val="154A8D"/>
              </a:solidFill>
              <a:latin typeface="+mj-lt"/>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5) Mối quan hệ giữa Class và Object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314214" cy="4563920"/>
          </a:xfrm>
        </p:spPr>
        <p:txBody>
          <a:bodyPr>
            <a:normAutofit/>
          </a:bodyPr>
          <a:lstStyle/>
          <a:p>
            <a:r>
              <a:rPr lang="vi-VN" sz="2400" b="1" dirty="0">
                <a:latin typeface="Times New Roman" panose="02020603050405020304" pitchFamily="18" charset="0"/>
                <a:cs typeface="Times New Roman" panose="02020603050405020304" pitchFamily="18" charset="0"/>
              </a:rPr>
              <a:t>Lớp (Class</a:t>
            </a:r>
            <a:r>
              <a:rPr lang="vi-VN" sz="2400" b="1" dirty="0" smtClean="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b="1" dirty="0">
                <a:solidFill>
                  <a:srgbClr val="FF0000"/>
                </a:solidFill>
                <a:latin typeface="Times New Roman" panose="02020603050405020304" pitchFamily="18" charset="0"/>
                <a:cs typeface="Times New Roman" panose="02020603050405020304" pitchFamily="18" charset="0"/>
              </a:rPr>
              <a:t>Lớp đóng vai trò như một khuôn mẫu hay bản thiết kế để tạo ra các đối tượng</a:t>
            </a:r>
            <a:r>
              <a:rPr lang="vi-VN" sz="2400" dirty="0">
                <a:solidFill>
                  <a:srgbClr val="FF0000"/>
                </a:solidFill>
                <a:latin typeface="Times New Roman" panose="02020603050405020304" pitchFamily="18" charset="0"/>
                <a:cs typeface="Times New Roman" panose="02020603050405020304" pitchFamily="18" charset="0"/>
              </a:rPr>
              <a:t>. Nó định nghĩa các thuộc tính (trạng thái) và phương thức (hành vi) mà các đối tượng của nó sẽ có. Lớp không phải là một đối tượng cụ thể mà là một </a:t>
            </a:r>
            <a:r>
              <a:rPr lang="vi-VN" sz="2400" dirty="0" smtClean="0">
                <a:solidFill>
                  <a:srgbClr val="FF0000"/>
                </a:solidFill>
                <a:latin typeface="Times New Roman" panose="02020603050405020304" pitchFamily="18" charset="0"/>
                <a:cs typeface="Times New Roman" panose="02020603050405020304" pitchFamily="18" charset="0"/>
              </a:rPr>
              <a:t>“</a:t>
            </a:r>
            <a:r>
              <a:rPr lang="vi-VN" sz="2400" b="1" dirty="0" smtClean="0">
                <a:solidFill>
                  <a:srgbClr val="FF0000"/>
                </a:solidFill>
                <a:latin typeface="Times New Roman" panose="02020603050405020304" pitchFamily="18" charset="0"/>
                <a:cs typeface="Times New Roman" panose="02020603050405020304" pitchFamily="18" charset="0"/>
              </a:rPr>
              <a:t>Bản thiết kế</a:t>
            </a:r>
            <a:r>
              <a:rPr lang="vi-VN" sz="2400" dirty="0" smtClean="0">
                <a:solidFill>
                  <a:srgbClr val="FF0000"/>
                </a:solidFill>
                <a:latin typeface="Times New Roman" panose="02020603050405020304" pitchFamily="18" charset="0"/>
                <a:cs typeface="Times New Roman" panose="02020603050405020304" pitchFamily="18" charset="0"/>
              </a:rPr>
              <a:t>" </a:t>
            </a:r>
            <a:r>
              <a:rPr lang="vi-VN" sz="2400" dirty="0">
                <a:solidFill>
                  <a:srgbClr val="FF0000"/>
                </a:solidFill>
                <a:latin typeface="Times New Roman" panose="02020603050405020304" pitchFamily="18" charset="0"/>
                <a:cs typeface="Times New Roman" panose="02020603050405020304" pitchFamily="18" charset="0"/>
              </a:rPr>
              <a:t>cho việc tạo ra đối tượng</a:t>
            </a:r>
            <a:r>
              <a:rPr lang="vi-VN" sz="2400" dirty="0" smtClean="0">
                <a:solidFill>
                  <a:srgbClr val="FF0000"/>
                </a:solidFill>
                <a:latin typeface="Times New Roman" panose="02020603050405020304" pitchFamily="18" charset="0"/>
                <a:cs typeface="Times New Roman" panose="02020603050405020304" pitchFamily="18" charset="0"/>
              </a:rPr>
              <a:t>.</a:t>
            </a:r>
          </a:p>
          <a:p>
            <a:r>
              <a:rPr lang="vi-VN" sz="2400" b="1" dirty="0">
                <a:latin typeface="Times New Roman" panose="02020603050405020304" pitchFamily="18" charset="0"/>
                <a:cs typeface="Times New Roman" panose="02020603050405020304" pitchFamily="18" charset="0"/>
              </a:rPr>
              <a:t>Đối Tượng (Object</a:t>
            </a:r>
            <a:r>
              <a:rPr lang="vi-VN" sz="2400" b="1" dirty="0" smtClean="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b="1" dirty="0">
                <a:solidFill>
                  <a:srgbClr val="FF0000"/>
                </a:solidFill>
                <a:latin typeface="Times New Roman" panose="02020603050405020304" pitchFamily="18" charset="0"/>
                <a:cs typeface="Times New Roman" panose="02020603050405020304" pitchFamily="18" charset="0"/>
              </a:rPr>
              <a:t>Một đối tượng là một thể hiện cụ thể của một lớp</a:t>
            </a:r>
            <a:r>
              <a:rPr lang="vi-VN" sz="2400" dirty="0">
                <a:solidFill>
                  <a:srgbClr val="FF0000"/>
                </a:solidFill>
                <a:latin typeface="Times New Roman" panose="02020603050405020304" pitchFamily="18" charset="0"/>
                <a:cs typeface="Times New Roman" panose="02020603050405020304" pitchFamily="18" charset="0"/>
              </a:rPr>
              <a:t>. </a:t>
            </a:r>
            <a:r>
              <a:rPr lang="vi-VN" sz="2400" dirty="0" smtClean="0">
                <a:solidFill>
                  <a:srgbClr val="FF0000"/>
                </a:solidFill>
                <a:latin typeface="Times New Roman" panose="02020603050405020304" pitchFamily="18" charset="0"/>
                <a:cs typeface="Times New Roman" panose="02020603050405020304" pitchFamily="18" charset="0"/>
              </a:rPr>
              <a:t>Khi tạo </a:t>
            </a:r>
            <a:r>
              <a:rPr lang="vi-VN" sz="2400" dirty="0">
                <a:solidFill>
                  <a:srgbClr val="FF0000"/>
                </a:solidFill>
                <a:latin typeface="Times New Roman" panose="02020603050405020304" pitchFamily="18" charset="0"/>
                <a:cs typeface="Times New Roman" panose="02020603050405020304" pitchFamily="18" charset="0"/>
              </a:rPr>
              <a:t>một đối tượng từ một lớp, là</a:t>
            </a:r>
            <a:r>
              <a:rPr lang="vi-VN" sz="2400" dirty="0" smtClean="0">
                <a:solidFill>
                  <a:srgbClr val="FF0000"/>
                </a:solidFill>
                <a:latin typeface="Times New Roman" panose="02020603050405020304" pitchFamily="18" charset="0"/>
                <a:cs typeface="Times New Roman" panose="02020603050405020304" pitchFamily="18" charset="0"/>
              </a:rPr>
              <a:t> </a:t>
            </a:r>
            <a:r>
              <a:rPr lang="vi-VN" sz="2400" dirty="0">
                <a:solidFill>
                  <a:srgbClr val="FF0000"/>
                </a:solidFill>
                <a:latin typeface="Times New Roman" panose="02020603050405020304" pitchFamily="18" charset="0"/>
                <a:cs typeface="Times New Roman" panose="02020603050405020304" pitchFamily="18" charset="0"/>
              </a:rPr>
              <a:t>đang tạo một phiên bản của lớp đó với các thuộc tính và phương thức cụ thể. Đối tượng là một "thực thể" của lớp.</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04605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 Placeholder 3"/>
          <p:cNvSpPr>
            <a:spLocks noGrp="1"/>
          </p:cNvSpPr>
          <p:nvPr>
            <p:ph type="body" idx="1"/>
          </p:nvPr>
        </p:nvSpPr>
        <p:spPr>
          <a:xfrm>
            <a:off x="838200" y="4604657"/>
            <a:ext cx="10395858" cy="1572306"/>
          </a:xfrm>
        </p:spPr>
        <p:txBody>
          <a:bodyPr>
            <a:normAutofit lnSpcReduction="10000"/>
          </a:bodyPr>
          <a:lstStyle/>
          <a:p>
            <a:r>
              <a:rPr lang="vi-VN" sz="2400" dirty="0" smtClean="0">
                <a:latin typeface="Times New Roman" panose="02020603050405020304" pitchFamily="18" charset="0"/>
                <a:cs typeface="Times New Roman" panose="02020603050405020304" pitchFamily="18" charset="0"/>
              </a:rPr>
              <a:t>Ở hình ảnh trên có thể thấy Class Person là một khuôn mẫu để có thể tạo ra hai hoặc rất nhiều object chính là các con người với các loại thuộc tính tên, tuổi, giới tính... Và các hành vi giống nhau</a:t>
            </a:r>
          </a:p>
          <a:p>
            <a:r>
              <a:rPr lang="vi-VN" sz="2400" dirty="0" smtClean="0">
                <a:latin typeface="Times New Roman" panose="02020603050405020304" pitchFamily="18" charset="0"/>
                <a:cs typeface="Times New Roman" panose="02020603050405020304" pitchFamily="18" charset="0"/>
              </a:rPr>
              <a:t>Các đối tượng chỉ khác nhau ở giá trị của thuộc tính như age: 35 hoặc age: 20</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8" name="Picture 7"/>
          <p:cNvPicPr>
            <a:picLocks noChangeAspect="1"/>
          </p:cNvPicPr>
          <p:nvPr/>
        </p:nvPicPr>
        <p:blipFill>
          <a:blip r:embed="rId5"/>
          <a:stretch>
            <a:fillRect/>
          </a:stretch>
        </p:blipFill>
        <p:spPr>
          <a:xfrm>
            <a:off x="2883612" y="1049845"/>
            <a:ext cx="6355638" cy="3353184"/>
          </a:xfrm>
          <a:prstGeom prst="rect">
            <a:avLst/>
          </a:prstGeom>
        </p:spPr>
      </p:pic>
    </p:spTree>
    <p:extLst>
      <p:ext uri="{BB962C8B-B14F-4D97-AF65-F5344CB8AC3E}">
        <p14:creationId xmlns:p14="http://schemas.microsoft.com/office/powerpoint/2010/main" val="37101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6)</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khởi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tạo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đối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tượng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356190"/>
            <a:ext cx="10515600" cy="5291190"/>
          </a:xfrm>
        </p:spPr>
        <p:txBody>
          <a:bodyPr>
            <a:normAutofit/>
          </a:bodyPr>
          <a:lstStyle/>
          <a:p>
            <a:r>
              <a:rPr lang="vi-VN" sz="2400" dirty="0" smtClean="0">
                <a:latin typeface="Times New Roman" panose="02020603050405020304" pitchFamily="18" charset="0"/>
                <a:cs typeface="Times New Roman" panose="02020603050405020304" pitchFamily="18" charset="0"/>
              </a:rPr>
              <a:t>Có rất nhiều cách tạo đối tượng trong Java. Nhưng phổ biến nhất sẽ sử dụng từ khóa </a:t>
            </a:r>
            <a:r>
              <a:rPr lang="vi-VN" sz="2400" b="1" dirty="0" smtClean="0">
                <a:latin typeface="Times New Roman" panose="02020603050405020304" pitchFamily="18" charset="0"/>
                <a:cs typeface="Times New Roman" panose="02020603050405020304" pitchFamily="18" charset="0"/>
              </a:rPr>
              <a:t>new </a:t>
            </a:r>
            <a:r>
              <a:rPr lang="vi-VN" sz="2400" dirty="0" smtClean="0">
                <a:latin typeface="Times New Roman" panose="02020603050405020304" pitchFamily="18" charset="0"/>
                <a:cs typeface="Times New Roman" panose="02020603050405020304" pitchFamily="18" charset="0"/>
              </a:rPr>
              <a:t>và hàm Constructor</a:t>
            </a:r>
          </a:p>
          <a:p>
            <a:r>
              <a:rPr lang="vi-VN" sz="2400" b="1" dirty="0" smtClean="0">
                <a:latin typeface="Times New Roman" panose="02020603050405020304" pitchFamily="18" charset="0"/>
                <a:cs typeface="Times New Roman" panose="02020603050405020304" pitchFamily="18" charset="0"/>
              </a:rPr>
              <a:t>Constructor: </a:t>
            </a:r>
            <a:r>
              <a:rPr lang="vi-VN" sz="2400" dirty="0" smtClean="0">
                <a:latin typeface="Times New Roman" panose="02020603050405020304" pitchFamily="18" charset="0"/>
                <a:cs typeface="Times New Roman" panose="02020603050405020304" pitchFamily="18" charset="0"/>
              </a:rPr>
              <a:t>là một phương thức đặc biệt trong Java chuyển được sử dụng để tạo ra các đối tượng </a:t>
            </a:r>
          </a:p>
          <a:p>
            <a:r>
              <a:rPr lang="vi-VN" sz="2400" b="1" dirty="0" smtClean="0">
                <a:latin typeface="Times New Roman" panose="02020603050405020304" pitchFamily="18" charset="0"/>
                <a:cs typeface="Times New Roman" panose="02020603050405020304" pitchFamily="18" charset="0"/>
              </a:rPr>
              <a:t>Ví dụ: </a:t>
            </a:r>
            <a:endParaRPr lang="en-US" sz="2400" b="1" dirty="0" smtClean="0">
              <a:latin typeface="Times New Roman" panose="02020603050405020304" pitchFamily="18" charset="0"/>
              <a:cs typeface="Times New Roman" panose="02020603050405020304" pitchFamily="18" charset="0"/>
            </a:endParaRPr>
          </a:p>
          <a:p>
            <a:pPr marL="114300" indent="0">
              <a:buNone/>
            </a:pPr>
            <a:endParaRPr lang="en-US" sz="2400" b="1" dirty="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Để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truy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thuộc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hoặc</a:t>
            </a:r>
            <a:r>
              <a:rPr lang="en-US" sz="2400" b="1" dirty="0" smtClean="0">
                <a:latin typeface="Times New Roman" panose="02020603050405020304" pitchFamily="18" charset="0"/>
                <a:cs typeface="Times New Roman" panose="02020603050405020304" pitchFamily="18" charset="0"/>
              </a:rPr>
              <a:t> method </a:t>
            </a:r>
            <a:r>
              <a:rPr lang="en-US" sz="2400" b="1" dirty="0" err="1" smtClean="0">
                <a:latin typeface="Times New Roman" panose="02020603050405020304" pitchFamily="18" charset="0"/>
                <a:cs typeface="Times New Roman" panose="02020603050405020304" pitchFamily="18" charset="0"/>
              </a:rPr>
              <a:t>của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đối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tượng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dấu</a:t>
            </a:r>
            <a:r>
              <a:rPr lang="en-US" sz="2400" b="1"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b="1" dirty="0" smtClean="0">
                <a:latin typeface="Times New Roman" panose="02020603050405020304" pitchFamily="18" charset="0"/>
                <a:cs typeface="Times New Roman" panose="02020603050405020304" pitchFamily="18" charset="0"/>
              </a:rPr>
              <a:t>:  </a:t>
            </a:r>
          </a:p>
          <a:p>
            <a:pPr lvl="1"/>
            <a:r>
              <a:rPr lang="en-US" sz="2000" b="1" dirty="0" err="1" smtClean="0">
                <a:latin typeface="Times New Roman" panose="02020603050405020304" pitchFamily="18" charset="0"/>
                <a:cs typeface="Times New Roman" panose="02020603050405020304" pitchFamily="18" charset="0"/>
              </a:rPr>
              <a:t>nameObject.method</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nameObject.properties</a:t>
            </a:r>
            <a:endParaRPr lang="vi-VN" sz="1600" dirty="0" smtClean="0">
              <a:latin typeface="Times New Roman" panose="02020603050405020304" pitchFamily="18" charset="0"/>
              <a:cs typeface="Times New Roman" panose="02020603050405020304" pitchFamily="18" charset="0"/>
            </a:endParaRPr>
          </a:p>
          <a:p>
            <a:endParaRPr lang="vi-VN"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2511907" y="3006837"/>
            <a:ext cx="7168186" cy="697545"/>
          </a:xfrm>
          <a:prstGeom prst="rect">
            <a:avLst/>
          </a:prstGeom>
        </p:spPr>
      </p:pic>
      <p:pic>
        <p:nvPicPr>
          <p:cNvPr id="7" name="Picture 6"/>
          <p:cNvPicPr>
            <a:picLocks noChangeAspect="1"/>
          </p:cNvPicPr>
          <p:nvPr/>
        </p:nvPicPr>
        <p:blipFill>
          <a:blip r:embed="rId6"/>
          <a:stretch>
            <a:fillRect/>
          </a:stretch>
        </p:blipFill>
        <p:spPr>
          <a:xfrm>
            <a:off x="1704654" y="5148951"/>
            <a:ext cx="5753092" cy="1056640"/>
          </a:xfrm>
          <a:prstGeom prst="rect">
            <a:avLst/>
          </a:prstGeom>
        </p:spPr>
      </p:pic>
    </p:spTree>
    <p:extLst>
      <p:ext uri="{BB962C8B-B14F-4D97-AF65-F5344CB8AC3E}">
        <p14:creationId xmlns:p14="http://schemas.microsoft.com/office/powerpoint/2010/main" val="7772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Code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933105" y="1404266"/>
            <a:ext cx="4483330" cy="5099312"/>
          </a:xfrm>
          <a:prstGeom prst="rect">
            <a:avLst/>
          </a:prstGeom>
        </p:spPr>
      </p:pic>
      <p:pic>
        <p:nvPicPr>
          <p:cNvPr id="2" name="Picture 1"/>
          <p:cNvPicPr>
            <a:picLocks noChangeAspect="1"/>
          </p:cNvPicPr>
          <p:nvPr/>
        </p:nvPicPr>
        <p:blipFill>
          <a:blip r:embed="rId6"/>
          <a:stretch>
            <a:fillRect/>
          </a:stretch>
        </p:blipFill>
        <p:spPr>
          <a:xfrm>
            <a:off x="5562288" y="1608610"/>
            <a:ext cx="6057730" cy="2806110"/>
          </a:xfrm>
          <a:prstGeom prst="rect">
            <a:avLst/>
          </a:prstGeom>
        </p:spPr>
      </p:pic>
    </p:spTree>
    <p:extLst>
      <p:ext uri="{BB962C8B-B14F-4D97-AF65-F5344CB8AC3E}">
        <p14:creationId xmlns:p14="http://schemas.microsoft.com/office/powerpoint/2010/main" val="6578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Lưu</a:t>
            </a:r>
            <a:r>
              <a:rPr lang="en-US" sz="2800" b="1" dirty="0" smtClean="0">
                <a:latin typeface="Times New Roman" panose="02020603050405020304" pitchFamily="18" charset="0"/>
                <a:cs typeface="Times New Roman" panose="02020603050405020304" pitchFamily="18" charset="0"/>
              </a:rPr>
              <a:t> ý:</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Bắt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method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new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hàm</a:t>
            </a:r>
            <a:r>
              <a:rPr lang="en-US" sz="2400" b="1" dirty="0" smtClean="0">
                <a:latin typeface="Times New Roman" panose="02020603050405020304" pitchFamily="18" charset="0"/>
                <a:cs typeface="Times New Roman" panose="02020603050405020304" pitchFamily="18" charset="0"/>
              </a:rPr>
              <a:t> Constructor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vẫn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gắng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method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Nullpointerexception</a:t>
            </a:r>
            <a:endParaRPr lang="en-US" sz="2400" b="1"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đoạn</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Nullpointerexception</a:t>
            </a:r>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1577940" y="3597139"/>
            <a:ext cx="6162495" cy="1566018"/>
          </a:xfrm>
          <a:prstGeom prst="rect">
            <a:avLst/>
          </a:prstGeom>
        </p:spPr>
      </p:pic>
      <p:pic>
        <p:nvPicPr>
          <p:cNvPr id="7" name="Picture 6"/>
          <p:cNvPicPr>
            <a:picLocks noChangeAspect="1"/>
          </p:cNvPicPr>
          <p:nvPr/>
        </p:nvPicPr>
        <p:blipFill>
          <a:blip r:embed="rId6"/>
          <a:stretch>
            <a:fillRect/>
          </a:stretch>
        </p:blipFill>
        <p:spPr>
          <a:xfrm>
            <a:off x="1577940" y="5317270"/>
            <a:ext cx="10312930" cy="800141"/>
          </a:xfrm>
          <a:prstGeom prst="rect">
            <a:avLst/>
          </a:prstGeom>
        </p:spPr>
      </p:pic>
    </p:spTree>
    <p:extLst>
      <p:ext uri="{BB962C8B-B14F-4D97-AF65-F5344CB8AC3E}">
        <p14:creationId xmlns:p14="http://schemas.microsoft.com/office/powerpoint/2010/main" val="359012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7) Constructor</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Constructor trong Java là một phương thức đặc biệt trong một lớp, có chức năng khởi tạo đối tượng của lớp đó.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Constructor </a:t>
            </a:r>
            <a:r>
              <a:rPr lang="vi-VN" sz="2400" dirty="0">
                <a:latin typeface="Times New Roman" panose="02020603050405020304" pitchFamily="18" charset="0"/>
                <a:cs typeface="Times New Roman" panose="02020603050405020304" pitchFamily="18" charset="0"/>
              </a:rPr>
              <a:t>có tên giống với tên của lớp và không có kiểu trả về. Mỗi khi một đối tượng mới được tạo, constructor của lớp đó sẽ được gọi</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kiểu</a:t>
            </a:r>
            <a:r>
              <a:rPr lang="en-US" sz="2400" dirty="0" smtClean="0">
                <a:latin typeface="Times New Roman" panose="02020603050405020304" pitchFamily="18" charset="0"/>
                <a:cs typeface="Times New Roman" panose="02020603050405020304" pitchFamily="18" charset="0"/>
              </a:rPr>
              <a:t> Constructor</a:t>
            </a:r>
          </a:p>
          <a:p>
            <a:pPr lvl="1"/>
            <a:r>
              <a:rPr lang="en-US" sz="2000" b="1" dirty="0">
                <a:latin typeface="Times New Roman" panose="02020603050405020304" pitchFamily="18" charset="0"/>
                <a:cs typeface="Times New Roman" panose="02020603050405020304" pitchFamily="18" charset="0"/>
              </a:rPr>
              <a:t>Constructor </a:t>
            </a:r>
            <a:r>
              <a:rPr lang="en-US" sz="2000" b="1" dirty="0" err="1">
                <a:latin typeface="Times New Roman" panose="02020603050405020304" pitchFamily="18" charset="0"/>
                <a:cs typeface="Times New Roman" panose="02020603050405020304" pitchFamily="18" charset="0"/>
              </a:rPr>
              <a:t>Mặc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(Default Constructor):</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constructor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Java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constructor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vi-VN" sz="2000" b="1" dirty="0">
                <a:latin typeface="Times New Roman" panose="02020603050405020304" pitchFamily="18" charset="0"/>
                <a:cs typeface="Times New Roman" panose="02020603050405020304" pitchFamily="18" charset="0"/>
              </a:rPr>
              <a:t>Constructor Với Tham Số (Parameterized Constructor): </a:t>
            </a:r>
            <a:r>
              <a:rPr lang="vi-VN" sz="2000" dirty="0">
                <a:latin typeface="Times New Roman" panose="02020603050405020304" pitchFamily="18" charset="0"/>
                <a:cs typeface="Times New Roman" panose="02020603050405020304" pitchFamily="18" charset="0"/>
              </a:rPr>
              <a:t>Đây là constructor mà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tự </a:t>
            </a:r>
            <a:r>
              <a:rPr lang="vi-VN" sz="2000" dirty="0">
                <a:latin typeface="Times New Roman" panose="02020603050405020304" pitchFamily="18" charset="0"/>
                <a:cs typeface="Times New Roman" panose="02020603050405020304" pitchFamily="18" charset="0"/>
              </a:rPr>
              <a:t>định nghĩa và có tham số. Nó cho phép bạn khởi tạo đối tượng với các giá trị cụ thể khi nó được tạo.</a:t>
            </a:r>
            <a:endParaRPr lang="vi-VN" sz="2000" dirty="0" smtClean="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9130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Cú</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pháp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5141360"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Type1, Type2, ...: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constructor.</a:t>
            </a:r>
          </a:p>
          <a:p>
            <a:pPr lvl="1"/>
            <a:r>
              <a:rPr lang="en-US" sz="2000" dirty="0">
                <a:latin typeface="Times New Roman" panose="02020603050405020304" pitchFamily="18" charset="0"/>
                <a:cs typeface="Times New Roman" panose="02020603050405020304" pitchFamily="18" charset="0"/>
              </a:rPr>
              <a:t>parameter1, parameter2, ...: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constructor.</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6096000" y="1843818"/>
            <a:ext cx="5064586" cy="2949470"/>
          </a:xfrm>
          <a:prstGeom prst="rect">
            <a:avLst/>
          </a:prstGeom>
        </p:spPr>
      </p:pic>
    </p:spTree>
    <p:extLst>
      <p:ext uri="{BB962C8B-B14F-4D97-AF65-F5344CB8AC3E}">
        <p14:creationId xmlns:p14="http://schemas.microsoft.com/office/powerpoint/2010/main" val="35193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Code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3"/>
            <a:ext cx="4391346" cy="4563920"/>
          </a:xfrm>
        </p:spPr>
        <p:txBody>
          <a:bodyPr>
            <a:normAutofit/>
          </a:bodyPr>
          <a:lstStyle/>
          <a:p>
            <a:r>
              <a:rPr lang="vi-VN" sz="2400" dirty="0">
                <a:latin typeface="Times New Roman" panose="02020603050405020304" pitchFamily="18" charset="0"/>
                <a:cs typeface="Times New Roman" panose="02020603050405020304" pitchFamily="18" charset="0"/>
              </a:rPr>
              <a:t>Trong ví dụ này, Person có một constructor mặc định không có tham số và một constructor với tham số. Khi bạn tạo đối tượng Person, bạn có thể sử dụng cả hai cách tạo: không có tham số (new Person()) hoặc với tham số (new Person(1, "John", 25, "New York", "Male")).</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449028" y="1613043"/>
            <a:ext cx="6369377" cy="3613336"/>
          </a:xfrm>
          <a:prstGeom prst="rect">
            <a:avLst/>
          </a:prstGeom>
        </p:spPr>
      </p:pic>
      <p:pic>
        <p:nvPicPr>
          <p:cNvPr id="6" name="Picture 5"/>
          <p:cNvPicPr>
            <a:picLocks noChangeAspect="1"/>
          </p:cNvPicPr>
          <p:nvPr/>
        </p:nvPicPr>
        <p:blipFill>
          <a:blip r:embed="rId6"/>
          <a:stretch>
            <a:fillRect/>
          </a:stretch>
        </p:blipFill>
        <p:spPr>
          <a:xfrm>
            <a:off x="4556980" y="5292663"/>
            <a:ext cx="7410831" cy="1200212"/>
          </a:xfrm>
          <a:prstGeom prst="rect">
            <a:avLst/>
          </a:prstGeom>
        </p:spPr>
      </p:pic>
    </p:spTree>
    <p:extLst>
      <p:ext uri="{BB962C8B-B14F-4D97-AF65-F5344CB8AC3E}">
        <p14:creationId xmlns:p14="http://schemas.microsoft.com/office/powerpoint/2010/main" val="402774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Nội dung bài học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Khái niệm OOP</a:t>
            </a: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Class</a:t>
            </a: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Object</a:t>
            </a:r>
            <a:endParaRPr lang="vi-VN"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Các thành phần của Class</a:t>
            </a: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Mối quan hệ của </a:t>
            </a:r>
            <a:r>
              <a:rPr lang="vi-VN" sz="2400" dirty="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lass và Object</a:t>
            </a: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Cách </a:t>
            </a:r>
            <a:r>
              <a:rPr lang="vi-VN" sz="2400" dirty="0">
                <a:latin typeface="Times New Roman" panose="02020603050405020304" pitchFamily="18" charset="0"/>
                <a:cs typeface="Times New Roman" panose="02020603050405020304" pitchFamily="18" charset="0"/>
              </a:rPr>
              <a:t>khởi tạo và sử dụng đối </a:t>
            </a:r>
            <a:r>
              <a:rPr lang="vi-VN" sz="2400" dirty="0" smtClean="0">
                <a:latin typeface="Times New Roman" panose="02020603050405020304" pitchFamily="18" charset="0"/>
                <a:cs typeface="Times New Roman" panose="02020603050405020304" pitchFamily="18" charset="0"/>
              </a:rPr>
              <a:t>tượng</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smtClean="0">
                <a:latin typeface="Times New Roman" panose="02020603050405020304" pitchFamily="18" charset="0"/>
                <a:cs typeface="Times New Roman" panose="02020603050405020304" pitchFamily="18" charset="0"/>
              </a:rPr>
              <a:t>Constructor</a:t>
            </a:r>
          </a:p>
          <a:p>
            <a:pPr marL="114300" indent="0">
              <a:buNone/>
            </a:pPr>
            <a:endParaRPr lang="vi-VN" sz="2400" dirty="0" smtClean="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68323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32006"/>
            <a:ext cx="10738757" cy="553894"/>
          </a:xfrm>
        </p:spPr>
        <p:txBody>
          <a:bodyPr>
            <a:normAutofit/>
          </a:bodyPr>
          <a:lstStyle/>
          <a:p>
            <a:r>
              <a:rPr lang="vi-VN" sz="2800" b="1" dirty="0">
                <a:latin typeface="Times New Roman" panose="02020603050405020304" pitchFamily="18" charset="0"/>
                <a:cs typeface="Times New Roman" panose="02020603050405020304" pitchFamily="18" charset="0"/>
              </a:rPr>
              <a:t>1) </a:t>
            </a:r>
            <a:r>
              <a:rPr lang="vi-VN" sz="2800" b="1" dirty="0" smtClean="0">
                <a:latin typeface="Times New Roman" panose="02020603050405020304" pitchFamily="18" charset="0"/>
                <a:cs typeface="Times New Roman" panose="02020603050405020304" pitchFamily="18" charset="0"/>
              </a:rPr>
              <a:t>Lập </a:t>
            </a:r>
            <a:r>
              <a:rPr lang="vi-VN" sz="2800" b="1" dirty="0">
                <a:latin typeface="Times New Roman" panose="02020603050405020304" pitchFamily="18" charset="0"/>
                <a:cs typeface="Times New Roman" panose="02020603050405020304" pitchFamily="18" charset="0"/>
              </a:rPr>
              <a:t>trình hướng đối tượng(Oriented Object Programming - </a:t>
            </a:r>
            <a:r>
              <a:rPr lang="vi-VN" sz="2800" b="1" dirty="0" smtClean="0">
                <a:latin typeface="Times New Roman" panose="02020603050405020304" pitchFamily="18" charset="0"/>
                <a:cs typeface="Times New Roman" panose="02020603050405020304" pitchFamily="18" charset="0"/>
              </a:rPr>
              <a:t>OOP)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Lập trình hướng đối tượng</a:t>
            </a:r>
            <a:r>
              <a:rPr lang="vi-VN" sz="2400" dirty="0">
                <a:latin typeface="Times New Roman" panose="02020603050405020304" pitchFamily="18" charset="0"/>
                <a:cs typeface="Times New Roman" panose="02020603050405020304" pitchFamily="18" charset="0"/>
              </a:rPr>
              <a:t> là một mô hình lập trình máy tính </a:t>
            </a:r>
            <a:r>
              <a:rPr lang="vi-VN" sz="2400" b="1" dirty="0">
                <a:latin typeface="Times New Roman" panose="02020603050405020304" pitchFamily="18" charset="0"/>
                <a:cs typeface="Times New Roman" panose="02020603050405020304" pitchFamily="18" charset="0"/>
              </a:rPr>
              <a:t>dựa trên khái niệm lớp và đối tượng</a:t>
            </a:r>
            <a:r>
              <a:rPr lang="vi-VN" sz="2400" b="1" dirty="0" smtClean="0">
                <a:latin typeface="Times New Roman" panose="02020603050405020304" pitchFamily="18" charset="0"/>
                <a:cs typeface="Times New Roman" panose="02020603050405020304" pitchFamily="18" charset="0"/>
              </a:rPr>
              <a:t>.</a:t>
            </a:r>
          </a:p>
          <a:p>
            <a:r>
              <a:rPr lang="vi-VN" sz="2400" b="1" dirty="0">
                <a:latin typeface="Times New Roman" panose="02020603050405020304" pitchFamily="18" charset="0"/>
                <a:cs typeface="Times New Roman" panose="02020603050405020304" pitchFamily="18" charset="0"/>
              </a:rPr>
              <a:t>Lấy đối tượng làm nền tảng để xây dựng giải thuật,</a:t>
            </a:r>
            <a:r>
              <a:rPr lang="vi-VN" sz="2400" dirty="0">
                <a:latin typeface="Times New Roman" panose="02020603050405020304" pitchFamily="18" charset="0"/>
                <a:cs typeface="Times New Roman" panose="02020603050405020304" pitchFamily="18" charset="0"/>
              </a:rPr>
              <a:t> xây dựng chương trình và thực hiện xử lý dữ liệu với đối tượng đã định nghĩa đó</a:t>
            </a:r>
            <a:r>
              <a:rPr lang="vi-VN"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Nhằm tối ưu hóa việc quản lý mã nguồn (source code), tái sử dụng mã nguồn, tóm gọn các thủ tục đã biết trước tính chất thông qua việc sử dụng đối tượng</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Các thành phần của OOP là </a:t>
            </a:r>
          </a:p>
          <a:p>
            <a:pPr lvl="1"/>
            <a:r>
              <a:rPr lang="vi-VN" sz="2000" dirty="0" smtClean="0">
                <a:latin typeface="Times New Roman" panose="02020603050405020304" pitchFamily="18" charset="0"/>
                <a:cs typeface="Times New Roman" panose="02020603050405020304" pitchFamily="18" charset="0"/>
              </a:rPr>
              <a:t>Lớp</a:t>
            </a:r>
          </a:p>
          <a:p>
            <a:pPr lvl="1"/>
            <a:r>
              <a:rPr lang="vi-VN" sz="2000" dirty="0" smtClean="0">
                <a:latin typeface="Times New Roman" panose="02020603050405020304" pitchFamily="18" charset="0"/>
                <a:cs typeface="Times New Roman" panose="02020603050405020304" pitchFamily="18" charset="0"/>
              </a:rPr>
              <a:t>Object</a:t>
            </a:r>
            <a:endParaRPr lang="en-US"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2</a:t>
            </a:r>
            <a:r>
              <a:rPr lang="vi-VN" sz="2800" b="1" dirty="0" smtClean="0">
                <a:latin typeface="Times New Roman" panose="02020603050405020304" pitchFamily="18" charset="0"/>
                <a:cs typeface="Times New Roman" panose="02020603050405020304" pitchFamily="18" charset="0"/>
              </a:rPr>
              <a:t>) Object trong thực tế và OOP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smtClean="0">
                <a:latin typeface="Times New Roman" panose="02020603050405020304" pitchFamily="18" charset="0"/>
                <a:cs typeface="Times New Roman" panose="02020603050405020304" pitchFamily="18" charset="0"/>
              </a:rPr>
              <a:t>Đối tượng trong đời sống thực tế là cá thực thể vật lý, có thể là con vật, đồ vật ví dụ như chó, người, xe, tòa nhà....</a:t>
            </a:r>
          </a:p>
          <a:p>
            <a:r>
              <a:rPr lang="vi-VN" sz="2400" dirty="0" smtClean="0">
                <a:latin typeface="Times New Roman" panose="02020603050405020304" pitchFamily="18" charset="0"/>
                <a:cs typeface="Times New Roman" panose="02020603050405020304" pitchFamily="18" charset="0"/>
              </a:rPr>
              <a:t>Mối đối tượng sẽ có các đặc trưng riêng của nó </a:t>
            </a:r>
          </a:p>
          <a:p>
            <a:r>
              <a:rPr lang="vi-VN" sz="2400" b="1" dirty="0">
                <a:latin typeface="Times New Roman" panose="02020603050405020304" pitchFamily="18" charset="0"/>
                <a:cs typeface="Times New Roman" panose="02020603050405020304" pitchFamily="18" charset="0"/>
              </a:rPr>
              <a:t>Trạng thái của đối tượng:</a:t>
            </a:r>
            <a:r>
              <a:rPr lang="vi-VN" sz="2400" dirty="0">
                <a:latin typeface="Times New Roman" panose="02020603050405020304" pitchFamily="18" charset="0"/>
                <a:cs typeface="Times New Roman" panose="02020603050405020304" pitchFamily="18" charset="0"/>
              </a:rPr>
              <a:t> ví dụ cái xe màu gì, bao nhiêu phân khối, giá tiền…</a:t>
            </a:r>
          </a:p>
          <a:p>
            <a:r>
              <a:rPr lang="vi-VN" sz="2400" b="1" dirty="0">
                <a:latin typeface="Times New Roman" panose="02020603050405020304" pitchFamily="18" charset="0"/>
                <a:cs typeface="Times New Roman" panose="02020603050405020304" pitchFamily="18" charset="0"/>
              </a:rPr>
              <a:t>Hành vi:</a:t>
            </a:r>
            <a:r>
              <a:rPr lang="vi-VN" sz="2400" dirty="0">
                <a:latin typeface="Times New Roman" panose="02020603050405020304" pitchFamily="18" charset="0"/>
                <a:cs typeface="Times New Roman" panose="02020603050405020304" pitchFamily="18" charset="0"/>
              </a:rPr>
              <a:t> các hành động của đối tượng. Ví dụ cái xe có thể chạy, phát tiếng còi, phát ánh đèn…</a:t>
            </a:r>
          </a:p>
          <a:p>
            <a:r>
              <a:rPr lang="vi-VN" sz="2400" b="1" dirty="0">
                <a:latin typeface="Times New Roman" panose="02020603050405020304" pitchFamily="18" charset="0"/>
                <a:cs typeface="Times New Roman" panose="02020603050405020304" pitchFamily="18" charset="0"/>
              </a:rPr>
              <a:t>Định danh / nhận diện:</a:t>
            </a:r>
            <a:r>
              <a:rPr lang="vi-VN" sz="2400" dirty="0">
                <a:latin typeface="Times New Roman" panose="02020603050405020304" pitchFamily="18" charset="0"/>
                <a:cs typeface="Times New Roman" panose="02020603050405020304" pitchFamily="18" charset="0"/>
              </a:rPr>
              <a:t> là một tính chất giúp các đối tượng phân biệt được với nhau. Các đối tượng có thể nhìn giống nhau không phải là một. Ví dụ hai người sinh đôi nhìn giống hệt nhau nhưng là hai người (đối tượng) riêng biệt.</a:t>
            </a:r>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83722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Object trong lập trình hướng đối tượng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smtClean="0">
                <a:latin typeface="Times New Roman" panose="02020603050405020304" pitchFamily="18" charset="0"/>
                <a:cs typeface="Times New Roman" panose="02020603050405020304" pitchFamily="18" charset="0"/>
              </a:rPr>
              <a:t>Là một ánh xạ của các đối tượng trong đời sống thực tế vào ngông ngữ lập trình</a:t>
            </a:r>
          </a:p>
          <a:p>
            <a:r>
              <a:rPr lang="vi-VN" sz="2400" dirty="0" smtClean="0">
                <a:latin typeface="Times New Roman" panose="02020603050405020304" pitchFamily="18" charset="0"/>
                <a:cs typeface="Times New Roman" panose="02020603050405020304" pitchFamily="18" charset="0"/>
              </a:rPr>
              <a:t>Đối tượng trong Java cũng có đầy đủ các đặc điểm như đối tượng trong đời sống thực tế:</a:t>
            </a:r>
          </a:p>
          <a:p>
            <a:r>
              <a:rPr lang="vi-VN" sz="2400" b="1" dirty="0" smtClean="0">
                <a:latin typeface="Times New Roman" panose="02020603050405020304" pitchFamily="18" charset="0"/>
                <a:cs typeface="Times New Roman" panose="02020603050405020304" pitchFamily="18" charset="0"/>
              </a:rPr>
              <a:t>Trạng </a:t>
            </a:r>
            <a:r>
              <a:rPr lang="vi-VN" sz="2400" b="1" dirty="0">
                <a:latin typeface="Times New Roman" panose="02020603050405020304" pitchFamily="18" charset="0"/>
                <a:cs typeface="Times New Roman" panose="02020603050405020304" pitchFamily="18" charset="0"/>
              </a:rPr>
              <a:t>thái:</a:t>
            </a:r>
            <a:r>
              <a:rPr lang="vi-VN" sz="2400" dirty="0">
                <a:latin typeface="Times New Roman" panose="02020603050405020304" pitchFamily="18" charset="0"/>
                <a:cs typeface="Times New Roman" panose="02020603050405020304" pitchFamily="18" charset="0"/>
              </a:rPr>
              <a:t> thể hiện ở giá trị của các </a:t>
            </a:r>
            <a:r>
              <a:rPr lang="vi-VN" sz="2400" dirty="0" smtClean="0">
                <a:latin typeface="Times New Roman" panose="02020603050405020304" pitchFamily="18" charset="0"/>
                <a:cs typeface="Times New Roman" panose="02020603050405020304" pitchFamily="18" charset="0"/>
              </a:rPr>
              <a:t>thuộc tính (attribute) của class </a:t>
            </a:r>
            <a:r>
              <a:rPr lang="vi-VN" sz="2400" dirty="0">
                <a:latin typeface="Times New Roman" panose="02020603050405020304" pitchFamily="18" charset="0"/>
                <a:cs typeface="Times New Roman" panose="02020603050405020304" pitchFamily="18" charset="0"/>
              </a:rPr>
              <a:t>(các field của đối tượng</a:t>
            </a:r>
            <a:r>
              <a:rPr lang="vi-VN" sz="2400" dirty="0" smtClean="0">
                <a:latin typeface="Times New Roman" panose="02020603050405020304" pitchFamily="18" charset="0"/>
                <a:cs typeface="Times New Roman" panose="02020603050405020304" pitchFamily="18" charset="0"/>
              </a:rPr>
              <a:t>)</a:t>
            </a:r>
          </a:p>
          <a:p>
            <a:r>
              <a:rPr lang="vi-VN" sz="2400" b="1" dirty="0">
                <a:latin typeface="Times New Roman" panose="02020603050405020304" pitchFamily="18" charset="0"/>
                <a:cs typeface="Times New Roman" panose="02020603050405020304" pitchFamily="18" charset="0"/>
              </a:rPr>
              <a:t>Hành vi:</a:t>
            </a:r>
            <a:r>
              <a:rPr lang="vi-VN" sz="2400" dirty="0">
                <a:latin typeface="Times New Roman" panose="02020603050405020304" pitchFamily="18" charset="0"/>
                <a:cs typeface="Times New Roman" panose="02020603050405020304" pitchFamily="18" charset="0"/>
              </a:rPr>
              <a:t> các method/phương thức của </a:t>
            </a:r>
            <a:r>
              <a:rPr lang="vi-VN" sz="2400" dirty="0" smtClean="0">
                <a:latin typeface="Times New Roman" panose="02020603050405020304" pitchFamily="18" charset="0"/>
                <a:cs typeface="Times New Roman" panose="02020603050405020304" pitchFamily="18" charset="0"/>
              </a:rPr>
              <a:t>class</a:t>
            </a:r>
          </a:p>
          <a:p>
            <a:r>
              <a:rPr lang="vi-VN" sz="2400" b="1" dirty="0">
                <a:latin typeface="Times New Roman" panose="02020603050405020304" pitchFamily="18" charset="0"/>
                <a:cs typeface="Times New Roman" panose="02020603050405020304" pitchFamily="18" charset="0"/>
              </a:rPr>
              <a:t>Định danh:</a:t>
            </a:r>
            <a:r>
              <a:rPr lang="vi-VN" sz="2400" dirty="0">
                <a:latin typeface="Times New Roman" panose="02020603050405020304" pitchFamily="18" charset="0"/>
                <a:cs typeface="Times New Roman" panose="02020603050405020304" pitchFamily="18" charset="0"/>
              </a:rPr>
              <a:t> Mỗi </a:t>
            </a:r>
            <a:r>
              <a:rPr lang="vi-VN" sz="2400" dirty="0" smtClean="0">
                <a:latin typeface="Times New Roman" panose="02020603050405020304" pitchFamily="18" charset="0"/>
                <a:cs typeface="Times New Roman" panose="02020603050405020304" pitchFamily="18" charset="0"/>
              </a:rPr>
              <a:t>khi tạo </a:t>
            </a:r>
            <a:r>
              <a:rPr lang="vi-VN" sz="2400" dirty="0">
                <a:latin typeface="Times New Roman" panose="02020603050405020304" pitchFamily="18" charset="0"/>
                <a:cs typeface="Times New Roman" panose="02020603050405020304" pitchFamily="18" charset="0"/>
              </a:rPr>
              <a:t>một đối tượng mới thì chúng sẽ được lưu trong bộ nhớ với địa chỉ, kích thước khác nhau. JVM phân biệt được các đối tượng theo các địa chỉ nhớ đó. Nếu </a:t>
            </a:r>
            <a:r>
              <a:rPr lang="vi-VN" sz="2400" dirty="0" smtClean="0">
                <a:latin typeface="Times New Roman" panose="02020603050405020304" pitchFamily="18" charset="0"/>
                <a:cs typeface="Times New Roman" panose="02020603050405020304" pitchFamily="18" charset="0"/>
              </a:rPr>
              <a:t>thấy </a:t>
            </a:r>
            <a:r>
              <a:rPr lang="vi-VN" sz="2400" dirty="0">
                <a:latin typeface="Times New Roman" panose="02020603050405020304" pitchFamily="18" charset="0"/>
                <a:cs typeface="Times New Roman" panose="02020603050405020304" pitchFamily="18" charset="0"/>
              </a:rPr>
              <a:t>có 2 đối tượng A và B có cùng 1 bộ nhớ thì bản chất nó là 1 đối tượng với các tên gọi khác nhau mà thôi (Nếu A thay đổi thì B cũng thay đổi y hệt, ngược lại B thay đổi thì A cũng sẽ thay đổi y hệt).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751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a:t>
            </a:r>
            <a:r>
              <a:rPr lang="vi-VN" sz="2800" b="1" dirty="0" smtClean="0">
                <a:latin typeface="Times New Roman" panose="02020603050405020304" pitchFamily="18" charset="0"/>
                <a:cs typeface="Times New Roman" panose="02020603050405020304" pitchFamily="18" charset="0"/>
              </a:rPr>
              <a:t>) Class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2"/>
            <a:ext cx="10515600" cy="5244957"/>
          </a:xfrm>
        </p:spPr>
        <p:txBody>
          <a:bodyPr>
            <a:normAutofit/>
          </a:bodyPr>
          <a:lstStyle/>
          <a:p>
            <a:r>
              <a:rPr lang="vi-VN" sz="2400" dirty="0" smtClean="0">
                <a:latin typeface="Times New Roman" panose="02020603050405020304" pitchFamily="18" charset="0"/>
                <a:cs typeface="Times New Roman" panose="02020603050405020304" pitchFamily="18" charset="0"/>
              </a:rPr>
              <a:t>Trong Java, một lớp(Class) là một khuôn mẫu để tạo ra các đối tượng</a:t>
            </a:r>
          </a:p>
          <a:p>
            <a:r>
              <a:rPr lang="vi-VN" sz="2400" dirty="0" smtClean="0">
                <a:latin typeface="Times New Roman" panose="02020603050405020304" pitchFamily="18" charset="0"/>
                <a:cs typeface="Times New Roman" panose="02020603050405020304" pitchFamily="18" charset="0"/>
              </a:rPr>
              <a:t>Một class định nghĩa các đặc điểm (thuộc tính), hành vi(phương thức) của đối tượng</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13" name="object 3"/>
          <p:cNvSpPr/>
          <p:nvPr/>
        </p:nvSpPr>
        <p:spPr>
          <a:xfrm>
            <a:off x="3435603" y="5861206"/>
            <a:ext cx="2072639" cy="0"/>
          </a:xfrm>
          <a:custGeom>
            <a:avLst/>
            <a:gdLst/>
            <a:ahLst/>
            <a:cxnLst/>
            <a:rect l="l" t="t" r="r" b="b"/>
            <a:pathLst>
              <a:path w="2072639">
                <a:moveTo>
                  <a:pt x="0" y="0"/>
                </a:moveTo>
                <a:lnTo>
                  <a:pt x="2072640" y="0"/>
                </a:lnTo>
              </a:path>
            </a:pathLst>
          </a:custGeom>
          <a:ln w="19197">
            <a:solidFill>
              <a:srgbClr val="35355B"/>
            </a:solidFill>
            <a:prstDash val="dash"/>
          </a:ln>
        </p:spPr>
        <p:txBody>
          <a:bodyPr wrap="square" lIns="0" tIns="0" rIns="0" bIns="0" rtlCol="0"/>
          <a:lstStyle/>
          <a:p>
            <a:endParaRPr/>
          </a:p>
        </p:txBody>
      </p:sp>
      <p:sp>
        <p:nvSpPr>
          <p:cNvPr id="14" name="object 4"/>
          <p:cNvSpPr txBox="1"/>
          <p:nvPr/>
        </p:nvSpPr>
        <p:spPr>
          <a:xfrm>
            <a:off x="3344164" y="2675865"/>
            <a:ext cx="2362200" cy="3424655"/>
          </a:xfrm>
          <a:prstGeom prst="rect">
            <a:avLst/>
          </a:prstGeom>
          <a:ln w="9144">
            <a:solidFill>
              <a:srgbClr val="36365C"/>
            </a:solidFill>
          </a:ln>
        </p:spPr>
        <p:txBody>
          <a:bodyPr vert="horz" wrap="square" lIns="0" tIns="38735" rIns="0" bIns="0" rtlCol="0">
            <a:spAutoFit/>
          </a:bodyPr>
          <a:lstStyle/>
          <a:p>
            <a:pPr marL="90805" marR="688340" indent="603250">
              <a:lnSpc>
                <a:spcPct val="100000"/>
              </a:lnSpc>
              <a:spcBef>
                <a:spcPts val="305"/>
              </a:spcBef>
            </a:pPr>
            <a:r>
              <a:rPr sz="2200" b="1" spc="-75" dirty="0">
                <a:solidFill>
                  <a:srgbClr val="36365C"/>
                </a:solidFill>
                <a:latin typeface="Segoe UI"/>
                <a:cs typeface="Segoe UI"/>
              </a:rPr>
              <a:t>P</a:t>
            </a:r>
            <a:r>
              <a:rPr sz="2200" b="1" dirty="0">
                <a:solidFill>
                  <a:srgbClr val="36365C"/>
                </a:solidFill>
                <a:latin typeface="Segoe UI"/>
                <a:cs typeface="Segoe UI"/>
              </a:rPr>
              <a:t>e</a:t>
            </a:r>
            <a:r>
              <a:rPr sz="2200" b="1" spc="10" dirty="0">
                <a:solidFill>
                  <a:srgbClr val="36365C"/>
                </a:solidFill>
                <a:latin typeface="Segoe UI"/>
                <a:cs typeface="Segoe UI"/>
              </a:rPr>
              <a:t>r</a:t>
            </a:r>
            <a:r>
              <a:rPr sz="2200" b="1" dirty="0">
                <a:solidFill>
                  <a:srgbClr val="36365C"/>
                </a:solidFill>
                <a:latin typeface="Segoe UI"/>
                <a:cs typeface="Segoe UI"/>
              </a:rPr>
              <a:t>son  </a:t>
            </a:r>
            <a:r>
              <a:rPr sz="2200" spc="-5" dirty="0">
                <a:solidFill>
                  <a:srgbClr val="36365C"/>
                </a:solidFill>
                <a:latin typeface="Segoe UI"/>
                <a:cs typeface="Segoe UI"/>
              </a:rPr>
              <a:t>Name </a:t>
            </a:r>
            <a:r>
              <a:rPr sz="2200" dirty="0">
                <a:solidFill>
                  <a:srgbClr val="36365C"/>
                </a:solidFill>
                <a:latin typeface="Segoe UI"/>
                <a:cs typeface="Segoe UI"/>
              </a:rPr>
              <a:t> Height </a:t>
            </a:r>
            <a:r>
              <a:rPr sz="2200" spc="5" dirty="0">
                <a:solidFill>
                  <a:srgbClr val="36365C"/>
                </a:solidFill>
                <a:latin typeface="Segoe UI"/>
                <a:cs typeface="Segoe UI"/>
              </a:rPr>
              <a:t> </a:t>
            </a:r>
            <a:r>
              <a:rPr sz="2200" spc="-10" dirty="0">
                <a:solidFill>
                  <a:srgbClr val="36365C"/>
                </a:solidFill>
                <a:latin typeface="Segoe UI"/>
                <a:cs typeface="Segoe UI"/>
              </a:rPr>
              <a:t>Weight </a:t>
            </a:r>
            <a:r>
              <a:rPr sz="2200" spc="-5" dirty="0">
                <a:solidFill>
                  <a:srgbClr val="36365C"/>
                </a:solidFill>
                <a:latin typeface="Segoe UI"/>
                <a:cs typeface="Segoe UI"/>
              </a:rPr>
              <a:t> </a:t>
            </a:r>
            <a:r>
              <a:rPr sz="2200" dirty="0">
                <a:solidFill>
                  <a:srgbClr val="36365C"/>
                </a:solidFill>
                <a:latin typeface="Segoe UI"/>
                <a:cs typeface="Segoe UI"/>
              </a:rPr>
              <a:t>Age</a:t>
            </a:r>
            <a:endParaRPr sz="2200" dirty="0">
              <a:latin typeface="Segoe UI"/>
              <a:cs typeface="Segoe UI"/>
            </a:endParaRPr>
          </a:p>
          <a:p>
            <a:pPr marL="90805" marR="732790">
              <a:lnSpc>
                <a:spcPct val="100000"/>
              </a:lnSpc>
            </a:pPr>
            <a:r>
              <a:rPr sz="2200" dirty="0">
                <a:solidFill>
                  <a:srgbClr val="36365C"/>
                </a:solidFill>
                <a:latin typeface="Segoe UI"/>
                <a:cs typeface="Segoe UI"/>
              </a:rPr>
              <a:t>Health </a:t>
            </a:r>
            <a:r>
              <a:rPr sz="2200" spc="5" dirty="0">
                <a:solidFill>
                  <a:srgbClr val="36365C"/>
                </a:solidFill>
                <a:latin typeface="Segoe UI"/>
                <a:cs typeface="Segoe UI"/>
              </a:rPr>
              <a:t> </a:t>
            </a:r>
            <a:r>
              <a:rPr sz="2200" spc="-10" dirty="0">
                <a:solidFill>
                  <a:srgbClr val="36365C"/>
                </a:solidFill>
                <a:latin typeface="Segoe UI"/>
                <a:cs typeface="Segoe UI"/>
              </a:rPr>
              <a:t>Degree </a:t>
            </a:r>
            <a:r>
              <a:rPr sz="2200" spc="-5" dirty="0">
                <a:solidFill>
                  <a:srgbClr val="36365C"/>
                </a:solidFill>
                <a:latin typeface="Segoe UI"/>
                <a:cs typeface="Segoe UI"/>
              </a:rPr>
              <a:t> </a:t>
            </a:r>
            <a:r>
              <a:rPr sz="2200" dirty="0">
                <a:solidFill>
                  <a:srgbClr val="36365C"/>
                </a:solidFill>
                <a:latin typeface="Segoe UI"/>
                <a:cs typeface="Segoe UI"/>
              </a:rPr>
              <a:t>Experience</a:t>
            </a:r>
            <a:endParaRPr sz="2200" dirty="0">
              <a:latin typeface="Segoe UI"/>
              <a:cs typeface="Segoe UI"/>
            </a:endParaRPr>
          </a:p>
          <a:p>
            <a:pPr>
              <a:lnSpc>
                <a:spcPct val="100000"/>
              </a:lnSpc>
              <a:spcBef>
                <a:spcPts val="25"/>
              </a:spcBef>
            </a:pPr>
            <a:endParaRPr sz="2200" dirty="0">
              <a:latin typeface="Segoe UI"/>
              <a:cs typeface="Segoe UI"/>
            </a:endParaRPr>
          </a:p>
          <a:p>
            <a:pPr marL="90805" marR="1337945">
              <a:lnSpc>
                <a:spcPct val="100000"/>
              </a:lnSpc>
            </a:pPr>
            <a:r>
              <a:rPr sz="2200" spc="-5" dirty="0">
                <a:solidFill>
                  <a:srgbClr val="36365C"/>
                </a:solidFill>
                <a:latin typeface="Segoe UI"/>
                <a:cs typeface="Segoe UI"/>
              </a:rPr>
              <a:t>goBy() </a:t>
            </a:r>
            <a:r>
              <a:rPr sz="2200" spc="-645" dirty="0">
                <a:solidFill>
                  <a:srgbClr val="36365C"/>
                </a:solidFill>
                <a:latin typeface="Segoe UI"/>
                <a:cs typeface="Segoe UI"/>
              </a:rPr>
              <a:t> </a:t>
            </a:r>
            <a:r>
              <a:rPr sz="2200" dirty="0">
                <a:solidFill>
                  <a:srgbClr val="36365C"/>
                </a:solidFill>
                <a:latin typeface="Segoe UI"/>
                <a:cs typeface="Segoe UI"/>
              </a:rPr>
              <a:t>ea</a:t>
            </a:r>
            <a:r>
              <a:rPr sz="2200" spc="5" dirty="0">
                <a:solidFill>
                  <a:srgbClr val="36365C"/>
                </a:solidFill>
                <a:latin typeface="Segoe UI"/>
                <a:cs typeface="Segoe UI"/>
              </a:rPr>
              <a:t>t</a:t>
            </a:r>
            <a:r>
              <a:rPr sz="2200" spc="-5" dirty="0">
                <a:solidFill>
                  <a:srgbClr val="36365C"/>
                </a:solidFill>
                <a:latin typeface="Segoe UI"/>
                <a:cs typeface="Segoe UI"/>
              </a:rPr>
              <a:t>B</a:t>
            </a:r>
            <a:r>
              <a:rPr sz="2200" spc="10" dirty="0">
                <a:solidFill>
                  <a:srgbClr val="36365C"/>
                </a:solidFill>
                <a:latin typeface="Segoe UI"/>
                <a:cs typeface="Segoe UI"/>
              </a:rPr>
              <a:t>y</a:t>
            </a:r>
            <a:r>
              <a:rPr sz="2200" spc="-5" dirty="0">
                <a:solidFill>
                  <a:srgbClr val="36365C"/>
                </a:solidFill>
                <a:latin typeface="Segoe UI"/>
                <a:cs typeface="Segoe UI"/>
              </a:rPr>
              <a:t>()</a:t>
            </a:r>
            <a:endParaRPr sz="2200" dirty="0">
              <a:latin typeface="Segoe UI"/>
              <a:cs typeface="Segoe UI"/>
            </a:endParaRPr>
          </a:p>
        </p:txBody>
      </p:sp>
      <p:grpSp>
        <p:nvGrpSpPr>
          <p:cNvPr id="15" name="object 5"/>
          <p:cNvGrpSpPr/>
          <p:nvPr/>
        </p:nvGrpSpPr>
        <p:grpSpPr>
          <a:xfrm>
            <a:off x="6020574" y="2587472"/>
            <a:ext cx="3123426" cy="3632073"/>
            <a:chOff x="5949962" y="1191767"/>
            <a:chExt cx="4130040" cy="4622800"/>
          </a:xfrm>
        </p:grpSpPr>
        <p:pic>
          <p:nvPicPr>
            <p:cNvPr id="16" name="object 6"/>
            <p:cNvPicPr/>
            <p:nvPr/>
          </p:nvPicPr>
          <p:blipFill>
            <a:blip r:embed="rId5" cstate="print"/>
            <a:stretch>
              <a:fillRect/>
            </a:stretch>
          </p:blipFill>
          <p:spPr>
            <a:xfrm>
              <a:off x="5949962" y="2403347"/>
              <a:ext cx="570508" cy="1582220"/>
            </a:xfrm>
            <a:prstGeom prst="rect">
              <a:avLst/>
            </a:prstGeom>
          </p:spPr>
        </p:pic>
        <p:pic>
          <p:nvPicPr>
            <p:cNvPr id="17" name="object 7"/>
            <p:cNvPicPr/>
            <p:nvPr/>
          </p:nvPicPr>
          <p:blipFill>
            <a:blip r:embed="rId6" cstate="print"/>
            <a:stretch>
              <a:fillRect/>
            </a:stretch>
          </p:blipFill>
          <p:spPr>
            <a:xfrm>
              <a:off x="6571487" y="1203959"/>
              <a:ext cx="3496055" cy="4597908"/>
            </a:xfrm>
            <a:prstGeom prst="rect">
              <a:avLst/>
            </a:prstGeom>
          </p:spPr>
        </p:pic>
        <p:sp>
          <p:nvSpPr>
            <p:cNvPr id="18" name="object 8"/>
            <p:cNvSpPr/>
            <p:nvPr/>
          </p:nvSpPr>
          <p:spPr>
            <a:xfrm>
              <a:off x="6565391" y="1197863"/>
              <a:ext cx="3508375" cy="4610100"/>
            </a:xfrm>
            <a:custGeom>
              <a:avLst/>
              <a:gdLst/>
              <a:ahLst/>
              <a:cxnLst/>
              <a:rect l="l" t="t" r="r" b="b"/>
              <a:pathLst>
                <a:path w="3508375" h="4610100">
                  <a:moveTo>
                    <a:pt x="0" y="4610100"/>
                  </a:moveTo>
                  <a:lnTo>
                    <a:pt x="3508248" y="4610100"/>
                  </a:lnTo>
                  <a:lnTo>
                    <a:pt x="3508248" y="0"/>
                  </a:lnTo>
                  <a:lnTo>
                    <a:pt x="0" y="0"/>
                  </a:lnTo>
                  <a:lnTo>
                    <a:pt x="0" y="4610100"/>
                  </a:lnTo>
                  <a:close/>
                </a:path>
              </a:pathLst>
            </a:custGeom>
            <a:ln w="12192">
              <a:solidFill>
                <a:srgbClr val="4471C4"/>
              </a:solidFill>
            </a:ln>
          </p:spPr>
          <p:txBody>
            <a:bodyPr wrap="square" lIns="0" tIns="0" rIns="0" bIns="0" rtlCol="0"/>
            <a:lstStyle/>
            <a:p>
              <a:endParaRPr/>
            </a:p>
          </p:txBody>
        </p:sp>
      </p:grpSp>
      <p:sp>
        <p:nvSpPr>
          <p:cNvPr id="19" name="object 9"/>
          <p:cNvSpPr txBox="1"/>
          <p:nvPr/>
        </p:nvSpPr>
        <p:spPr>
          <a:xfrm>
            <a:off x="1253034" y="3901071"/>
            <a:ext cx="1294765" cy="376555"/>
          </a:xfrm>
          <a:prstGeom prst="rect">
            <a:avLst/>
          </a:prstGeom>
        </p:spPr>
        <p:txBody>
          <a:bodyPr vert="horz" wrap="square" lIns="0" tIns="13335" rIns="0" bIns="0" rtlCol="0">
            <a:spAutoFit/>
          </a:bodyPr>
          <a:lstStyle/>
          <a:p>
            <a:pPr marL="12700">
              <a:lnSpc>
                <a:spcPct val="100000"/>
              </a:lnSpc>
              <a:spcBef>
                <a:spcPts val="105"/>
              </a:spcBef>
            </a:pPr>
            <a:r>
              <a:rPr sz="2300" spc="-35" dirty="0">
                <a:solidFill>
                  <a:srgbClr val="36365C"/>
                </a:solidFill>
                <a:latin typeface="Segoe UI"/>
                <a:cs typeface="Segoe UI"/>
              </a:rPr>
              <a:t>A</a:t>
            </a:r>
            <a:r>
              <a:rPr sz="2300" dirty="0">
                <a:solidFill>
                  <a:srgbClr val="36365C"/>
                </a:solidFill>
                <a:latin typeface="Segoe UI"/>
                <a:cs typeface="Segoe UI"/>
              </a:rPr>
              <a:t>ttribu</a:t>
            </a:r>
            <a:r>
              <a:rPr sz="2300" spc="-10" dirty="0">
                <a:solidFill>
                  <a:srgbClr val="36365C"/>
                </a:solidFill>
                <a:latin typeface="Segoe UI"/>
                <a:cs typeface="Segoe UI"/>
              </a:rPr>
              <a:t>t</a:t>
            </a:r>
            <a:r>
              <a:rPr sz="2300" dirty="0">
                <a:solidFill>
                  <a:srgbClr val="36365C"/>
                </a:solidFill>
                <a:latin typeface="Segoe UI"/>
                <a:cs typeface="Segoe UI"/>
              </a:rPr>
              <a:t>es</a:t>
            </a:r>
            <a:endParaRPr sz="2300" dirty="0">
              <a:latin typeface="Segoe UI"/>
              <a:cs typeface="Segoe UI"/>
            </a:endParaRPr>
          </a:p>
        </p:txBody>
      </p:sp>
      <p:sp>
        <p:nvSpPr>
          <p:cNvPr id="20" name="object 10"/>
          <p:cNvSpPr txBox="1"/>
          <p:nvPr/>
        </p:nvSpPr>
        <p:spPr>
          <a:xfrm>
            <a:off x="1373684" y="5541740"/>
            <a:ext cx="1174115" cy="376555"/>
          </a:xfrm>
          <a:prstGeom prst="rect">
            <a:avLst/>
          </a:prstGeom>
        </p:spPr>
        <p:txBody>
          <a:bodyPr vert="horz" wrap="square" lIns="0" tIns="12700" rIns="0" bIns="0" rtlCol="0">
            <a:spAutoFit/>
          </a:bodyPr>
          <a:lstStyle/>
          <a:p>
            <a:pPr marL="12700">
              <a:lnSpc>
                <a:spcPct val="100000"/>
              </a:lnSpc>
              <a:spcBef>
                <a:spcPts val="100"/>
              </a:spcBef>
            </a:pPr>
            <a:r>
              <a:rPr sz="2300" dirty="0">
                <a:solidFill>
                  <a:srgbClr val="36365C"/>
                </a:solidFill>
                <a:latin typeface="Segoe UI"/>
                <a:cs typeface="Segoe UI"/>
              </a:rPr>
              <a:t>M</a:t>
            </a:r>
            <a:r>
              <a:rPr sz="2300" spc="-10" dirty="0">
                <a:solidFill>
                  <a:srgbClr val="36365C"/>
                </a:solidFill>
                <a:latin typeface="Segoe UI"/>
                <a:cs typeface="Segoe UI"/>
              </a:rPr>
              <a:t>e</a:t>
            </a:r>
            <a:r>
              <a:rPr sz="2300" dirty="0">
                <a:solidFill>
                  <a:srgbClr val="36365C"/>
                </a:solidFill>
                <a:latin typeface="Segoe UI"/>
                <a:cs typeface="Segoe UI"/>
              </a:rPr>
              <a:t>th</a:t>
            </a:r>
            <a:r>
              <a:rPr sz="2300" spc="5" dirty="0">
                <a:solidFill>
                  <a:srgbClr val="36365C"/>
                </a:solidFill>
                <a:latin typeface="Segoe UI"/>
                <a:cs typeface="Segoe UI"/>
              </a:rPr>
              <a:t>o</a:t>
            </a:r>
            <a:r>
              <a:rPr sz="2300" dirty="0">
                <a:solidFill>
                  <a:srgbClr val="36365C"/>
                </a:solidFill>
                <a:latin typeface="Segoe UI"/>
                <a:cs typeface="Segoe UI"/>
              </a:rPr>
              <a:t>ds</a:t>
            </a:r>
            <a:endParaRPr sz="2300" dirty="0">
              <a:latin typeface="Segoe UI"/>
              <a:cs typeface="Segoe UI"/>
            </a:endParaRPr>
          </a:p>
        </p:txBody>
      </p:sp>
      <p:sp>
        <p:nvSpPr>
          <p:cNvPr id="22" name="object 12"/>
          <p:cNvSpPr/>
          <p:nvPr/>
        </p:nvSpPr>
        <p:spPr>
          <a:xfrm>
            <a:off x="2726294" y="3227030"/>
            <a:ext cx="401635" cy="1696467"/>
          </a:xfrm>
          <a:custGeom>
            <a:avLst/>
            <a:gdLst/>
            <a:ahLst/>
            <a:cxnLst/>
            <a:rect l="l" t="t" r="r" b="b"/>
            <a:pathLst>
              <a:path w="483235" h="3048000">
                <a:moveTo>
                  <a:pt x="483108" y="3048000"/>
                </a:moveTo>
                <a:lnTo>
                  <a:pt x="406779" y="3045946"/>
                </a:lnTo>
                <a:lnTo>
                  <a:pt x="340473" y="3040229"/>
                </a:lnTo>
                <a:lnTo>
                  <a:pt x="288176" y="3031513"/>
                </a:lnTo>
                <a:lnTo>
                  <a:pt x="241554" y="3007741"/>
                </a:lnTo>
                <a:lnTo>
                  <a:pt x="241554" y="1564259"/>
                </a:lnTo>
                <a:lnTo>
                  <a:pt x="229233" y="1551537"/>
                </a:lnTo>
                <a:lnTo>
                  <a:pt x="194931" y="1540486"/>
                </a:lnTo>
                <a:lnTo>
                  <a:pt x="142634" y="1531770"/>
                </a:lnTo>
                <a:lnTo>
                  <a:pt x="76328" y="1526053"/>
                </a:lnTo>
                <a:lnTo>
                  <a:pt x="0" y="1524000"/>
                </a:lnTo>
                <a:lnTo>
                  <a:pt x="76328" y="1521946"/>
                </a:lnTo>
                <a:lnTo>
                  <a:pt x="142634" y="1516229"/>
                </a:lnTo>
                <a:lnTo>
                  <a:pt x="194931" y="1507513"/>
                </a:lnTo>
                <a:lnTo>
                  <a:pt x="229233" y="1496462"/>
                </a:lnTo>
                <a:lnTo>
                  <a:pt x="241554" y="1483740"/>
                </a:lnTo>
                <a:lnTo>
                  <a:pt x="241554" y="40259"/>
                </a:lnTo>
                <a:lnTo>
                  <a:pt x="253874" y="27537"/>
                </a:lnTo>
                <a:lnTo>
                  <a:pt x="288176" y="16486"/>
                </a:lnTo>
                <a:lnTo>
                  <a:pt x="340473" y="7770"/>
                </a:lnTo>
                <a:lnTo>
                  <a:pt x="406779" y="2053"/>
                </a:lnTo>
                <a:lnTo>
                  <a:pt x="483108" y="0"/>
                </a:lnTo>
              </a:path>
            </a:pathLst>
          </a:custGeom>
          <a:ln w="12192">
            <a:solidFill>
              <a:srgbClr val="FF0000"/>
            </a:solidFill>
          </a:ln>
        </p:spPr>
        <p:txBody>
          <a:bodyPr wrap="square" lIns="0" tIns="0" rIns="0" bIns="0" rtlCol="0"/>
          <a:lstStyle/>
          <a:p>
            <a:endParaRPr/>
          </a:p>
        </p:txBody>
      </p:sp>
      <p:sp>
        <p:nvSpPr>
          <p:cNvPr id="23" name="object 13"/>
          <p:cNvSpPr/>
          <p:nvPr/>
        </p:nvSpPr>
        <p:spPr>
          <a:xfrm>
            <a:off x="2703275" y="5406083"/>
            <a:ext cx="435607" cy="647870"/>
          </a:xfrm>
          <a:custGeom>
            <a:avLst/>
            <a:gdLst/>
            <a:ahLst/>
            <a:cxnLst/>
            <a:rect l="l" t="t" r="r" b="b"/>
            <a:pathLst>
              <a:path w="483235" h="1111250">
                <a:moveTo>
                  <a:pt x="483108" y="1110996"/>
                </a:moveTo>
                <a:lnTo>
                  <a:pt x="406779" y="1108942"/>
                </a:lnTo>
                <a:lnTo>
                  <a:pt x="340473" y="1103225"/>
                </a:lnTo>
                <a:lnTo>
                  <a:pt x="288176" y="1094509"/>
                </a:lnTo>
                <a:lnTo>
                  <a:pt x="241554" y="1070737"/>
                </a:lnTo>
                <a:lnTo>
                  <a:pt x="241554" y="595757"/>
                </a:lnTo>
                <a:lnTo>
                  <a:pt x="229233" y="583035"/>
                </a:lnTo>
                <a:lnTo>
                  <a:pt x="194931" y="571984"/>
                </a:lnTo>
                <a:lnTo>
                  <a:pt x="142634" y="563268"/>
                </a:lnTo>
                <a:lnTo>
                  <a:pt x="76328" y="557551"/>
                </a:lnTo>
                <a:lnTo>
                  <a:pt x="0" y="555498"/>
                </a:lnTo>
                <a:lnTo>
                  <a:pt x="76328" y="553444"/>
                </a:lnTo>
                <a:lnTo>
                  <a:pt x="142634" y="547727"/>
                </a:lnTo>
                <a:lnTo>
                  <a:pt x="194931" y="539011"/>
                </a:lnTo>
                <a:lnTo>
                  <a:pt x="229233" y="527960"/>
                </a:lnTo>
                <a:lnTo>
                  <a:pt x="241554" y="515239"/>
                </a:lnTo>
                <a:lnTo>
                  <a:pt x="241554" y="40259"/>
                </a:lnTo>
                <a:lnTo>
                  <a:pt x="253874" y="27537"/>
                </a:lnTo>
                <a:lnTo>
                  <a:pt x="288176" y="16486"/>
                </a:lnTo>
                <a:lnTo>
                  <a:pt x="340473" y="7770"/>
                </a:lnTo>
                <a:lnTo>
                  <a:pt x="406779" y="2053"/>
                </a:lnTo>
                <a:lnTo>
                  <a:pt x="483108" y="0"/>
                </a:lnTo>
              </a:path>
            </a:pathLst>
          </a:custGeom>
          <a:ln w="12192">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420818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a:t>
            </a:r>
            <a:r>
              <a:rPr lang="vi-VN" sz="2800" b="1" dirty="0" smtClean="0">
                <a:latin typeface="Times New Roman" panose="02020603050405020304" pitchFamily="18" charset="0"/>
                <a:cs typeface="Times New Roman" panose="02020603050405020304" pitchFamily="18" charset="0"/>
              </a:rPr>
              <a:t>) Các thành phần của lớp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Tên lớp(Class name):</a:t>
            </a:r>
          </a:p>
          <a:p>
            <a:pPr lvl="1"/>
            <a:r>
              <a:rPr lang="vi-VN" sz="2000" dirty="0">
                <a:latin typeface="Times New Roman" panose="02020603050405020304" pitchFamily="18" charset="0"/>
                <a:cs typeface="Times New Roman" panose="02020603050405020304" pitchFamily="18" charset="0"/>
              </a:rPr>
              <a:t>Mỗi lớp đều có một tên riêng biệt để phân biệt với các lớp khác</a:t>
            </a:r>
          </a:p>
          <a:p>
            <a:r>
              <a:rPr lang="vi-VN" sz="2400" b="1" dirty="0">
                <a:latin typeface="Times New Roman" panose="02020603050405020304" pitchFamily="18" charset="0"/>
                <a:cs typeface="Times New Roman" panose="02020603050405020304" pitchFamily="18" charset="0"/>
              </a:rPr>
              <a:t>Thuộc tính (Attributes hoặc Fields) mô tả</a:t>
            </a:r>
          </a:p>
          <a:p>
            <a:pPr lvl="1"/>
            <a:r>
              <a:rPr lang="vi-VN" sz="2000" dirty="0">
                <a:latin typeface="Times New Roman" panose="02020603050405020304" pitchFamily="18" charset="0"/>
                <a:cs typeface="Times New Roman" panose="02020603050405020304" pitchFamily="18" charset="0"/>
              </a:rPr>
              <a:t>Các trạng thái của đối tượng. </a:t>
            </a:r>
          </a:p>
          <a:p>
            <a:pPr lvl="1"/>
            <a:r>
              <a:rPr lang="vi-VN" sz="2000" dirty="0">
                <a:latin typeface="Times New Roman" panose="02020603050405020304" pitchFamily="18" charset="0"/>
                <a:cs typeface="Times New Roman" panose="02020603050405020304" pitchFamily="18" charset="0"/>
              </a:rPr>
              <a:t>Các trường dữ liệu thể hiện các thông tin và trạng thái của mỗi đối tượng</a:t>
            </a:r>
          </a:p>
          <a:p>
            <a:pPr lvl="1"/>
            <a:r>
              <a:rPr lang="vi-VN" sz="2000" dirty="0">
                <a:latin typeface="Times New Roman" panose="02020603050405020304" pitchFamily="18" charset="0"/>
                <a:cs typeface="Times New Roman" panose="02020603050405020304" pitchFamily="18" charset="0"/>
              </a:rPr>
              <a:t>Có thể là các biến với kiểu dữ liệu nguyên thủy hoặc các biến với kiểu dữ liệu đối tượng tham chiếu tới các lớp khác </a:t>
            </a:r>
          </a:p>
          <a:p>
            <a:r>
              <a:rPr lang="vi-VN" sz="2400" b="1" dirty="0">
                <a:latin typeface="Times New Roman" panose="02020603050405020304" pitchFamily="18" charset="0"/>
                <a:cs typeface="Times New Roman" panose="02020603050405020304" pitchFamily="18" charset="0"/>
              </a:rPr>
              <a:t>Các phương thức (methods</a:t>
            </a:r>
            <a:r>
              <a:rPr lang="vi-VN" sz="2400" b="1"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Mô tả hành vi của đối tượng. Các hành hi mà đối tượng có thể thực hiện được</a:t>
            </a:r>
          </a:p>
          <a:p>
            <a:pPr lvl="1"/>
            <a:r>
              <a:rPr lang="vi-VN" sz="2000" dirty="0" smtClean="0">
                <a:latin typeface="Times New Roman" panose="02020603050405020304" pitchFamily="18" charset="0"/>
                <a:cs typeface="Times New Roman" panose="02020603050405020304" pitchFamily="18" charset="0"/>
              </a:rPr>
              <a:t>Là các hàm mà đối tượng của lớp có thể thực hiện được</a:t>
            </a:r>
          </a:p>
          <a:p>
            <a:pPr lvl="1"/>
            <a:r>
              <a:rPr lang="vi-VN" sz="2000" dirty="0" smtClean="0">
                <a:latin typeface="Times New Roman" panose="02020603050405020304" pitchFamily="18" charset="0"/>
                <a:cs typeface="Times New Roman" panose="02020603050405020304" pitchFamily="18" charset="0"/>
              </a:rPr>
              <a:t>Các phương thức thường thực hiện sử dụng dữ liệu hoặc chỉnh sửa dữ liệu trên các thuộc tính của đối tượng</a:t>
            </a:r>
            <a:endParaRPr lang="vi-VN" sz="2000" dirty="0">
              <a:latin typeface="Times New Roman" panose="02020603050405020304" pitchFamily="18" charset="0"/>
              <a:cs typeface="Times New Roman" panose="02020603050405020304" pitchFamily="18" charset="0"/>
            </a:endParaRPr>
          </a:p>
          <a:p>
            <a:endParaRPr lang="vi-VN"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56905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a:t>
            </a:r>
            <a:r>
              <a:rPr lang="vi-VN" sz="2800" b="1" dirty="0" smtClean="0">
                <a:latin typeface="Times New Roman" panose="02020603050405020304" pitchFamily="18" charset="0"/>
                <a:cs typeface="Times New Roman" panose="02020603050405020304" pitchFamily="18" charset="0"/>
              </a:rPr>
              <a:t>) Các </a:t>
            </a:r>
            <a:r>
              <a:rPr lang="vi-VN" sz="2800" b="1" dirty="0">
                <a:latin typeface="Times New Roman" panose="02020603050405020304" pitchFamily="18" charset="0"/>
                <a:cs typeface="Times New Roman" panose="02020603050405020304" pitchFamily="18" charset="0"/>
              </a:rPr>
              <a:t>thành phần của lớp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Phương thức khởi tạo (Constructor): </a:t>
            </a:r>
            <a:endParaRPr lang="vi-VN" sz="2400" b="1"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Một phương thức đặc biệt được sử dụng để khởi tạo đối tượng mới từ lớp. </a:t>
            </a:r>
            <a:endParaRPr lang="vi-VN" sz="2000" dirty="0" smtClean="0">
              <a:latin typeface="Times New Roman" panose="02020603050405020304" pitchFamily="18" charset="0"/>
              <a:cs typeface="Times New Roman" panose="02020603050405020304" pitchFamily="18" charset="0"/>
            </a:endParaRPr>
          </a:p>
          <a:p>
            <a:pPr lvl="1"/>
            <a:r>
              <a:rPr lang="vi-VN" sz="2000" dirty="0" smtClean="0">
                <a:latin typeface="Times New Roman" panose="02020603050405020304" pitchFamily="18" charset="0"/>
                <a:cs typeface="Times New Roman" panose="02020603050405020304" pitchFamily="18" charset="0"/>
              </a:rPr>
              <a:t>Phương </a:t>
            </a:r>
            <a:r>
              <a:rPr lang="vi-VN" sz="2000" dirty="0">
                <a:latin typeface="Times New Roman" panose="02020603050405020304" pitchFamily="18" charset="0"/>
                <a:cs typeface="Times New Roman" panose="02020603050405020304" pitchFamily="18" charset="0"/>
              </a:rPr>
              <a:t>thức này có tên giống với tên lớp và không có kiểu trả về. Nó được gọi khi một đối tượng mới được tạo.</a:t>
            </a:r>
            <a:endParaRPr lang="vi-VN"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Access Modifiers (</a:t>
            </a:r>
            <a:r>
              <a:rPr lang="en-US" sz="2400" b="1" dirty="0" err="1">
                <a:latin typeface="Times New Roman" panose="02020603050405020304" pitchFamily="18" charset="0"/>
                <a:cs typeface="Times New Roman" panose="02020603050405020304" pitchFamily="18" charset="0"/>
              </a:rPr>
              <a:t>Bộ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khiển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cập</a:t>
            </a:r>
            <a:r>
              <a:rPr lang="en-US" sz="2400" b="1" dirty="0">
                <a:latin typeface="Times New Roman" panose="02020603050405020304" pitchFamily="18" charset="0"/>
                <a:cs typeface="Times New Roman" panose="02020603050405020304" pitchFamily="18" charset="0"/>
              </a:rPr>
              <a:t>):</a:t>
            </a:r>
            <a:endParaRPr lang="vi-VN" sz="2400" b="1" dirty="0" smtClean="0">
              <a:latin typeface="Times New Roman" panose="02020603050405020304" pitchFamily="18" charset="0"/>
              <a:cs typeface="Times New Roman" panose="02020603050405020304" pitchFamily="18" charset="0"/>
            </a:endParaRPr>
          </a:p>
          <a:p>
            <a:pPr lvl="1"/>
            <a:r>
              <a:rPr lang="vi-VN" sz="2000" dirty="0" smtClean="0">
                <a:latin typeface="Times New Roman" panose="02020603050405020304" pitchFamily="18" charset="0"/>
                <a:cs typeface="Times New Roman" panose="02020603050405020304" pitchFamily="18" charset="0"/>
              </a:rPr>
              <a:t>Các </a:t>
            </a:r>
            <a:r>
              <a:rPr lang="vi-VN" sz="2000" dirty="0">
                <a:latin typeface="Times New Roman" panose="02020603050405020304" pitchFamily="18" charset="0"/>
                <a:cs typeface="Times New Roman" panose="02020603050405020304" pitchFamily="18" charset="0"/>
              </a:rPr>
              <a:t>từ khóa như public, private, và protected được sử dụng để quyết định xem thuộc tính và phương thức của lớp có thể được truy cập từ các lớp khác hay không.</a:t>
            </a:r>
            <a:endParaRPr lang="vi-VN" sz="2000" dirty="0">
              <a:latin typeface="Times New Roman" panose="02020603050405020304" pitchFamily="18" charset="0"/>
              <a:cs typeface="Times New Roman" panose="02020603050405020304" pitchFamily="18" charset="0"/>
            </a:endParaRPr>
          </a:p>
          <a:p>
            <a:endParaRPr lang="vi-VN"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18080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Code ví dụ</a:t>
            </a:r>
            <a:endParaRPr lang="en-US" sz="28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6873412" y="1395167"/>
            <a:ext cx="4026107" cy="4781796"/>
          </a:xfrm>
          <a:prstGeom prst="rect">
            <a:avLst/>
          </a:prstGeom>
        </p:spPr>
      </p:pic>
      <p:sp>
        <p:nvSpPr>
          <p:cNvPr id="4" name="Text Placeholder 3"/>
          <p:cNvSpPr>
            <a:spLocks noGrp="1"/>
          </p:cNvSpPr>
          <p:nvPr>
            <p:ph type="body" idx="1"/>
          </p:nvPr>
        </p:nvSpPr>
        <p:spPr>
          <a:xfrm>
            <a:off x="838200" y="1613043"/>
            <a:ext cx="5644794" cy="4563920"/>
          </a:xfrm>
        </p:spPr>
        <p:txBody>
          <a:bodyPr>
            <a:normAutofit/>
          </a:bodyPr>
          <a:lstStyle/>
          <a:p>
            <a:r>
              <a:rPr lang="vi-VN" sz="2400" dirty="0">
                <a:latin typeface="Times New Roman" panose="02020603050405020304" pitchFamily="18" charset="0"/>
                <a:cs typeface="Times New Roman" panose="02020603050405020304" pitchFamily="18" charset="0"/>
              </a:rPr>
              <a:t>Trong ví dụ này, lớp Car có hai thuộc tính (brand và year) và ba phương thức (Car, getBrand, và setYear). Các phương thức được sử dụng để đặt giá trị cho thuộc tính, lấy giá trị của thuộc tính và hiển thị thông tin của đối tượng.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185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1564</Words>
  <Application>Microsoft Office PowerPoint</Application>
  <PresentationFormat>Widescreen</PresentationFormat>
  <Paragraphs>108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Segoe UI</vt:lpstr>
      <vt:lpstr>Times New Roman</vt:lpstr>
      <vt:lpstr>Oi</vt:lpstr>
      <vt:lpstr>Arial</vt:lpstr>
      <vt:lpstr>Office Theme</vt:lpstr>
      <vt:lpstr>PowerPoint Presentation</vt:lpstr>
      <vt:lpstr>Nội dung bài học</vt:lpstr>
      <vt:lpstr>1) Lập trình hướng đối tượng(Oriented Object Programming - OOP)</vt:lpstr>
      <vt:lpstr>2) Object trong thực tế và OOP</vt:lpstr>
      <vt:lpstr>Object trong lập trình hướng đối tượng</vt:lpstr>
      <vt:lpstr>3) Class </vt:lpstr>
      <vt:lpstr>4) Các thành phần của lớp</vt:lpstr>
      <vt:lpstr>4) Các thành phần của lớp</vt:lpstr>
      <vt:lpstr>Code ví dụ</vt:lpstr>
      <vt:lpstr>5) Mối quan hệ giữa Class và Object</vt:lpstr>
      <vt:lpstr>PowerPoint Presentation</vt:lpstr>
      <vt:lpstr>6) Cách khởi tạo và sử dụng đối tượng</vt:lpstr>
      <vt:lpstr>Code ví dụ:</vt:lpstr>
      <vt:lpstr>Lưu ý:</vt:lpstr>
      <vt:lpstr>7) Constructor</vt:lpstr>
      <vt:lpstr>Cú pháp ví dụ</vt:lpstr>
      <vt:lpstr>Code ví dụ:</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14</cp:revision>
  <dcterms:created xsi:type="dcterms:W3CDTF">2020-08-07T13:14:06Z</dcterms:created>
  <dcterms:modified xsi:type="dcterms:W3CDTF">2023-10-08T15:21:14Z</dcterms:modified>
</cp:coreProperties>
</file>