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63" r:id="rId2"/>
    <p:sldId id="259" r:id="rId3"/>
    <p:sldId id="264" r:id="rId4"/>
    <p:sldId id="265" r:id="rId5"/>
    <p:sldId id="266" r:id="rId6"/>
    <p:sldId id="267" r:id="rId7"/>
    <p:sldId id="268" r:id="rId8"/>
    <p:sldId id="269" r:id="rId9"/>
    <p:sldId id="270" r:id="rId10"/>
    <p:sldId id="271" r:id="rId11"/>
    <p:sldId id="272" r:id="rId12"/>
    <p:sldId id="274" r:id="rId13"/>
    <p:sldId id="262" r:id="rId14"/>
  </p:sldIdLst>
  <p:sldSz cx="12192000" cy="6858000"/>
  <p:notesSz cx="6858000" cy="9144000"/>
  <p:embeddedFontLst>
    <p:embeddedFont>
      <p:font typeface="Oi"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71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69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516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31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65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58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3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71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35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35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012371" y="2563587"/>
            <a:ext cx="4914900"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Bộ nhớ stack, </a:t>
            </a:r>
            <a:r>
              <a:rPr lang="vi-VN" sz="4000" b="1" dirty="0" smtClean="0">
                <a:solidFill>
                  <a:srgbClr val="154A8D"/>
                </a:solidFill>
                <a:latin typeface="+mj-lt"/>
              </a:rPr>
              <a:t>heap</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stack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heap</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Sự khác biệt chính giữa heap và stack là bộ nhớ stack được sử dụng để lưu trữ các biến cục bộ và gọi hàm trong khi bộ nhớ heap được sử dụng để lưu trữ các đối tượng trong Java. Không có vấn đề, nơi đối tượng được tạo trong mã, ví dụ: như một biến thành viên, biến cục bộ hoặc biến lớp, chúng luôn được tạo bên trong không gian heap trong Java.</a:t>
            </a:r>
          </a:p>
          <a:p>
            <a:r>
              <a:rPr lang="vi-VN" sz="2400" dirty="0">
                <a:latin typeface="Times New Roman" panose="02020603050405020304" pitchFamily="18" charset="0"/>
                <a:cs typeface="Times New Roman" panose="02020603050405020304" pitchFamily="18" charset="0"/>
              </a:rPr>
              <a:t>Mỗi luồng trong Java có ngăn xếp riêng có thể được chỉ định bằng tham số -Xss JVM, tương tự, bạn cũng có thể chỉ định kích thước heap của chương trình Java bằng tùy chọn JVM -Xms và -Xmx trong đó -Xms là kích thước bắt đầu của heap và -Xmx là một kích thước tối đa của heap java. để tìm hiểu thêm về các tùy chọn </a:t>
            </a:r>
            <a:r>
              <a:rPr lang="vi-VN" sz="2400" dirty="0" smtClean="0">
                <a:latin typeface="Times New Roman" panose="02020603050405020304" pitchFamily="18" charset="0"/>
                <a:cs typeface="Times New Roman" panose="02020603050405020304" pitchFamily="18" charset="0"/>
              </a:rPr>
              <a:t>JVM</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72572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stack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heap</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Nếu không còn bộ nhớ trong ngăn xếp để lưu trữ hàm gọi hoặc biến cục bộ, JVM sẽ ném java.lang.StackOverFlowError, trong khi nếu không còn không gian heap để tạo đối tượng, JVM sẽ ném java.lang.OutOfMemoryError: Java Heap Không gian.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Nếu </a:t>
            </a:r>
            <a:r>
              <a:rPr lang="vi-VN" sz="2400" dirty="0">
                <a:latin typeface="Times New Roman" panose="02020603050405020304" pitchFamily="18" charset="0"/>
                <a:cs typeface="Times New Roman" panose="02020603050405020304" pitchFamily="18" charset="0"/>
              </a:rPr>
              <a:t>bạn đang sử dụng Recursion, trên phương thức nào tự gọi, Bạn có thể nhanh chóng lấp đầy bộ nhớ stack. Một điểm khác biệt </a:t>
            </a:r>
            <a:r>
              <a:rPr lang="vi-VN" sz="2400" dirty="0" smtClean="0">
                <a:latin typeface="Times New Roman" panose="02020603050405020304" pitchFamily="18" charset="0"/>
                <a:cs typeface="Times New Roman" panose="02020603050405020304" pitchFamily="18" charset="0"/>
              </a:rPr>
              <a:t>giữa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stack</a:t>
            </a:r>
            <a:r>
              <a:rPr lang="vi-VN" sz="2400" dirty="0">
                <a:latin typeface="Times New Roman" panose="02020603050405020304" pitchFamily="18" charset="0"/>
                <a:cs typeface="Times New Roman" panose="02020603050405020304" pitchFamily="18" charset="0"/>
              </a:rPr>
              <a:t> và heap là kích thước của bộ nhớ stack ít hơn rất nhiều so với kích thước của bộ nhớ heap trong Java.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328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stack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heap</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Các biến được lưu trữ trong ngăn xếp chỉ hiển thị cho chủ sở hữu Chủ đề trong khi các đối tượng được tạo trong heap hiển thị cho tất cả các luồng. Nói cách khác, bộ nhớ ngăn xếp là loại bộ nhớ riêng của Chủ đề Java trong khi bộ nhớ heap được chia sẻ giữa tất cả các luồng.</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4857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bài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học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Java Heap Memory</a:t>
            </a:r>
          </a:p>
          <a:p>
            <a:pPr marL="571500" indent="-457200">
              <a:buFont typeface="+mj-lt"/>
              <a:buAutoNum type="arabicPeriod"/>
            </a:pPr>
            <a:r>
              <a:rPr lang="en-US" sz="2400" dirty="0">
                <a:latin typeface="Times New Roman" panose="02020603050405020304" pitchFamily="18" charset="0"/>
                <a:cs typeface="Times New Roman" panose="02020603050405020304" pitchFamily="18" charset="0"/>
              </a:rPr>
              <a:t>Java Stack Memory</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stack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heap</a:t>
            </a: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4"/>
            <a:ext cx="10812694" cy="2506894"/>
          </a:xfrm>
        </p:spPr>
        <p:txBody>
          <a:bodyPr>
            <a:normAutofit/>
          </a:bodyPr>
          <a:lstStyle/>
          <a:p>
            <a:r>
              <a:rPr lang="vi-VN" sz="2400" dirty="0">
                <a:latin typeface="Times New Roman" panose="02020603050405020304" pitchFamily="18" charset="0"/>
                <a:cs typeface="Times New Roman" panose="02020603050405020304" pitchFamily="18" charset="0"/>
              </a:rPr>
              <a:t>Là một phần của bộ nhớ được JVM sử dụng để chạy chương trình Java</a:t>
            </a:r>
          </a:p>
          <a:p>
            <a:r>
              <a:rPr lang="vi-VN" sz="2400" dirty="0">
                <a:latin typeface="Times New Roman" panose="02020603050405020304" pitchFamily="18" charset="0"/>
                <a:cs typeface="Times New Roman" panose="02020603050405020304" pitchFamily="18" charset="0"/>
              </a:rPr>
              <a:t>Bắt đầu khi chạy chương trình JVM sẽ yêu cầu hệ điều hành cấp cho một không gian bộ nhớ trong RAM để dung làm nơi lưu trữ dữ liệu trong chương trình</a:t>
            </a:r>
          </a:p>
          <a:p>
            <a:r>
              <a:rPr lang="vi-VN" sz="2400" dirty="0">
                <a:latin typeface="Times New Roman" panose="02020603050405020304" pitchFamily="18" charset="0"/>
                <a:cs typeface="Times New Roman" panose="02020603050405020304" pitchFamily="18" charset="0"/>
              </a:rPr>
              <a:t>JVM sẽ chia bộ nhớ được cấp phát thành hai phần để quản lý</a:t>
            </a:r>
          </a:p>
          <a:p>
            <a:r>
              <a:rPr lang="vi-VN" sz="2400" dirty="0">
                <a:latin typeface="Times New Roman" panose="02020603050405020304" pitchFamily="18" charset="0"/>
                <a:cs typeface="Times New Roman" panose="02020603050405020304" pitchFamily="18" charset="0"/>
              </a:rPr>
              <a:t>JVM: Java Virtual Machine, máy ảo Java dùng để chạy chương trình Java của bạn.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7039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stretch>
            <a:fillRect/>
          </a:stretch>
        </p:blipFill>
        <p:spPr>
          <a:xfrm>
            <a:off x="1447800" y="1278445"/>
            <a:ext cx="8889055" cy="4786994"/>
          </a:xfrm>
          <a:prstGeom prst="rect">
            <a:avLst/>
          </a:prstGeom>
        </p:spPr>
      </p:pic>
    </p:spTree>
    <p:extLst>
      <p:ext uri="{BB962C8B-B14F-4D97-AF65-F5344CB8AC3E}">
        <p14:creationId xmlns:p14="http://schemas.microsoft.com/office/powerpoint/2010/main" val="36292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Java Heap Memory</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Runtime</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1"/>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Là thời gian bắt đầu chạy của chương trình cho tới khi chương trình dừng hoạt động</a:t>
            </a:r>
          </a:p>
          <a:p>
            <a:r>
              <a:rPr lang="vi-VN" sz="2400" b="1" dirty="0">
                <a:latin typeface="Times New Roman" panose="02020603050405020304" pitchFamily="18" charset="0"/>
                <a:cs typeface="Times New Roman" panose="02020603050405020304" pitchFamily="18" charset="0"/>
              </a:rPr>
              <a:t>Heap Memory: </a:t>
            </a:r>
          </a:p>
          <a:p>
            <a:pPr lvl="1"/>
            <a:r>
              <a:rPr lang="vi-VN" sz="2000" dirty="0">
                <a:latin typeface="Times New Roman" panose="02020603050405020304" pitchFamily="18" charset="0"/>
                <a:cs typeface="Times New Roman" panose="02020603050405020304" pitchFamily="18" charset="0"/>
              </a:rPr>
              <a:t>Là bộ nhớ được sử dụng ở lúc runtime để lưu các đối tượng và mảng đối tượng được cấp phát </a:t>
            </a:r>
            <a:r>
              <a:rPr lang="vi-VN" sz="2000" dirty="0" smtClean="0">
                <a:latin typeface="Times New Roman" panose="02020603050405020304" pitchFamily="18" charset="0"/>
                <a:cs typeface="Times New Roman" panose="02020603050405020304" pitchFamily="18" charset="0"/>
              </a:rPr>
              <a:t>động</a:t>
            </a:r>
            <a:endParaRPr lang="en-US" sz="2000" dirty="0" smtClean="0">
              <a:latin typeface="Times New Roman" panose="02020603050405020304" pitchFamily="18" charset="0"/>
              <a:cs typeface="Times New Roman" panose="02020603050405020304" pitchFamily="18" charset="0"/>
            </a:endParaRPr>
          </a:p>
          <a:p>
            <a:pPr lvl="1"/>
            <a:r>
              <a:rPr lang="vi-VN" sz="2000" dirty="0" smtClean="0">
                <a:latin typeface="Times New Roman" panose="02020603050405020304" pitchFamily="18" charset="0"/>
                <a:cs typeface="Times New Roman" panose="02020603050405020304" pitchFamily="18" charset="0"/>
              </a:rPr>
              <a:t>Bất </a:t>
            </a:r>
            <a:r>
              <a:rPr lang="vi-VN" sz="2000" dirty="0">
                <a:latin typeface="Times New Roman" panose="02020603050405020304" pitchFamily="18" charset="0"/>
                <a:cs typeface="Times New Roman" panose="02020603050405020304" pitchFamily="18" charset="0"/>
              </a:rPr>
              <a:t>cứ ở đâu trong chương trình khi tạo object bằng từ khóa new thì </a:t>
            </a:r>
            <a:r>
              <a:rPr lang="en-US" sz="2000" dirty="0" smtClean="0">
                <a:latin typeface="Times New Roman" panose="02020603050405020304" pitchFamily="18" charset="0"/>
                <a:cs typeface="Times New Roman" panose="02020603050405020304" pitchFamily="18" charset="0"/>
              </a:rPr>
              <a:t>Object </a:t>
            </a:r>
            <a:r>
              <a:rPr lang="en-US" sz="2000" dirty="0" err="1" smtClean="0">
                <a:latin typeface="Times New Roman" panose="02020603050405020304" pitchFamily="18" charset="0"/>
                <a:cs typeface="Times New Roman" panose="02020603050405020304" pitchFamily="18" charset="0"/>
              </a:rPr>
              <a:t>đó</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sẽ được lưu trữ trong vùng nhớ heap</a:t>
            </a:r>
          </a:p>
          <a:p>
            <a:pPr lvl="1"/>
            <a:r>
              <a:rPr lang="vi-VN" sz="2000" dirty="0">
                <a:latin typeface="Times New Roman" panose="02020603050405020304" pitchFamily="18" charset="0"/>
                <a:cs typeface="Times New Roman" panose="02020603050405020304" pitchFamily="18" charset="0"/>
              </a:rPr>
              <a:t>Thời gian tồn tại của object sẽ phụ thuộc vào Garbage Collection( bộ dọn rác) của Java</a:t>
            </a:r>
          </a:p>
          <a:p>
            <a:pPr lvl="1"/>
            <a:r>
              <a:rPr lang="vi-VN" sz="2000" dirty="0">
                <a:latin typeface="Times New Roman" panose="02020603050405020304" pitchFamily="18" charset="0"/>
                <a:cs typeface="Times New Roman" panose="02020603050405020304" pitchFamily="18" charset="0"/>
              </a:rPr>
              <a:t>Garbage Collection sẽ chạy trên bộ nhớ heap để xóa các object không được sử dụng hoặc không được tham chiếu bởi bất cứ biến nào</a:t>
            </a:r>
          </a:p>
          <a:p>
            <a:pPr lvl="1"/>
            <a:r>
              <a:rPr lang="vi-VN" sz="2000" dirty="0">
                <a:latin typeface="Times New Roman" panose="02020603050405020304" pitchFamily="18" charset="0"/>
                <a:cs typeface="Times New Roman" panose="02020603050405020304" pitchFamily="18" charset="0"/>
              </a:rPr>
              <a:t>Dung lương của heap sẽ tăng giạm phụ thuộc vào số lượng object được tạo ra</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9165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3) Java Stack Memory</a:t>
            </a: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Bộ nhớ để lưu các biến local trong hàm lời gọi hàm ở trong một thread Java</a:t>
            </a:r>
          </a:p>
          <a:p>
            <a:r>
              <a:rPr lang="vi-VN" sz="2400" dirty="0">
                <a:latin typeface="Times New Roman" panose="02020603050405020304" pitchFamily="18" charset="0"/>
                <a:cs typeface="Times New Roman" panose="02020603050405020304" pitchFamily="18" charset="0"/>
              </a:rPr>
              <a:t>Các </a:t>
            </a:r>
            <a:r>
              <a:rPr lang="vi-VN" sz="2400" dirty="0" smtClean="0">
                <a:latin typeface="Times New Roman" panose="02020603050405020304" pitchFamily="18" charset="0"/>
                <a:cs typeface="Times New Roman" panose="02020603050405020304" pitchFamily="18" charset="0"/>
              </a:rPr>
              <a:t>bi</a:t>
            </a:r>
            <a:r>
              <a:rPr lang="en-US" sz="2400" dirty="0" err="1" smtClean="0">
                <a:latin typeface="Times New Roman" panose="02020603050405020304" pitchFamily="18" charset="0"/>
                <a:cs typeface="Times New Roman" panose="02020603050405020304" pitchFamily="18" charset="0"/>
              </a:rPr>
              <a:t>ến</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local sẽ bao gồm</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Biến nguyển thủy(primitive)</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Biến tham chiếu tới đối tượng trong bộ nhớ heap (reference) đã được khai báo trong hàm</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Đối số được truyền vào hàm</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Các biến thường có thời gian sống ngắn, chỉ trong lời gọi hàm hoặc luồng chạy đó</a:t>
            </a:r>
          </a:p>
          <a:p>
            <a:r>
              <a:rPr lang="vi-VN" sz="2400" dirty="0">
                <a:latin typeface="Times New Roman" panose="02020603050405020304" pitchFamily="18" charset="0"/>
                <a:cs typeface="Times New Roman" panose="02020603050405020304" pitchFamily="18" charset="0"/>
              </a:rPr>
              <a:t>Bộ nhớ stack thường nhỏ</a:t>
            </a:r>
          </a:p>
          <a:p>
            <a:r>
              <a:rPr lang="vi-VN" sz="2400" dirty="0">
                <a:latin typeface="Times New Roman" panose="02020603050405020304" pitchFamily="18" charset="0"/>
                <a:cs typeface="Times New Roman" panose="02020603050405020304" pitchFamily="18" charset="0"/>
              </a:rPr>
              <a:t>Cơ chế hoạt động: LIFO (Last-In-First-Out), vào trước, ra </a:t>
            </a:r>
            <a:r>
              <a:rPr lang="vi-VN" sz="2400" dirty="0" smtClean="0">
                <a:latin typeface="Times New Roman" panose="02020603050405020304" pitchFamily="18" charset="0"/>
                <a:cs typeface="Times New Roman" panose="02020603050405020304" pitchFamily="18" charset="0"/>
              </a:rPr>
              <a:t>sau</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Bất cứ khi nào gọi một hàm thì </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Một khối bộ nhớ sẽ được tạo ra trong Stack để lưu trữ các biến local</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Khi hàm thực hiện xong khối bộ nhớ cho hàm sẽ bị xóa và giái phóng stack</a:t>
            </a:r>
          </a:p>
          <a:p>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9779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smtClean="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minh </a:t>
            </a:r>
            <a:r>
              <a:rPr lang="en-US" sz="2800" dirty="0" err="1">
                <a:latin typeface="Times New Roman" panose="02020603050405020304" pitchFamily="18" charset="0"/>
                <a:cs typeface="Times New Roman" panose="02020603050405020304" pitchFamily="18" charset="0"/>
              </a:rPr>
              <a:t>họa</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572784"/>
          </a:xfrm>
        </p:spPr>
        <p:txBody>
          <a:bodyPr>
            <a:normAutofit/>
          </a:bodyPr>
          <a:lstStyle/>
          <a:p>
            <a:r>
              <a:rPr lang="en-US" sz="2400" dirty="0">
                <a:latin typeface="Times New Roman" panose="02020603050405020304" pitchFamily="18" charset="0"/>
                <a:cs typeface="Times New Roman" panose="02020603050405020304" pitchFamily="18" charset="0"/>
              </a:rPr>
              <a:t>Code minh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2" descr="https://gpcoder.com/wp-content/uploads/2017/10/java-heap-stack-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9048" y="2053797"/>
            <a:ext cx="7163852" cy="40459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141185" y="2414427"/>
            <a:ext cx="4725059" cy="3324689"/>
          </a:xfrm>
          <a:prstGeom prst="rect">
            <a:avLst/>
          </a:prstGeom>
        </p:spPr>
      </p:pic>
    </p:spTree>
    <p:extLst>
      <p:ext uri="{BB962C8B-B14F-4D97-AF65-F5344CB8AC3E}">
        <p14:creationId xmlns:p14="http://schemas.microsoft.com/office/powerpoint/2010/main" val="377632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dirty="0" smtClean="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minh </a:t>
            </a:r>
            <a:r>
              <a:rPr lang="en-US" sz="2800" dirty="0" err="1">
                <a:latin typeface="Times New Roman" panose="02020603050405020304" pitchFamily="18" charset="0"/>
                <a:cs typeface="Times New Roman" panose="02020603050405020304" pitchFamily="18" charset="0"/>
              </a:rPr>
              <a:t>họa</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Giải thích ví dụ minh họa</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Khi chạy chương trình một thread sẽ được tạo ra và sẽ gọi hàm main ở dòng 1</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Từ đó một khối bộ nhớ sẽ được tạo trong Stack cho hàm main()</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Một biến local được tạo ở dòng 2, là loại primitive được lưu trữ trong khối bộ nhớ được cấp phát cho hàm main()</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Tại dòng 3 có một Object được tạo ra bằng từ khóa new và được lưu trữ trong bộ nhớ heap với biến tham chiếu là “obj” được lưu trữ trong Stack của main() </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Dòng thứ 4 một đối tượng Memory được tạo và cũng được lưu trữ trong heap với biến tham chiếu là “mem” được lưu trữ trong main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33768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minh </a:t>
            </a:r>
            <a:r>
              <a:rPr lang="en-US" sz="2800" b="1" dirty="0" err="1">
                <a:latin typeface="Times New Roman" panose="02020603050405020304" pitchFamily="18" charset="0"/>
                <a:cs typeface="Times New Roman" panose="02020603050405020304" pitchFamily="18" charset="0"/>
              </a:rPr>
              <a:t>họa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r>
              <a:rPr lang="vi-VN" sz="2400" dirty="0">
                <a:latin typeface="Times New Roman" panose="02020603050405020304" pitchFamily="18" charset="0"/>
                <a:cs typeface="Times New Roman" panose="02020603050405020304" pitchFamily="18" charset="0"/>
              </a:rPr>
              <a:t>Dòng 5 với hàm foot() được gọi lên sẽ được cấp phát một khối bộ nhớ trong Stack </a:t>
            </a:r>
          </a:p>
          <a:p>
            <a:r>
              <a:rPr lang="vi-VN" sz="2400" dirty="0">
                <a:latin typeface="Times New Roman" panose="02020603050405020304" pitchFamily="18" charset="0"/>
                <a:cs typeface="Times New Roman" panose="02020603050405020304" pitchFamily="18" charset="0"/>
              </a:rPr>
              <a:t>Hàm foot() có một đối số là biến tham chiếu ở dòng 6, là biến “param” tham chiếu tới vùng nhớ Object trong heap, và đối số này sẽ được lưu trữ trong Stack của heap</a:t>
            </a:r>
          </a:p>
          <a:p>
            <a:r>
              <a:rPr lang="vi-VN" sz="2400" dirty="0">
                <a:latin typeface="Times New Roman" panose="02020603050405020304" pitchFamily="18" charset="0"/>
                <a:cs typeface="Times New Roman" panose="02020603050405020304" pitchFamily="18" charset="0"/>
              </a:rPr>
              <a:t>Dòng 7 một biến local lại tham chiếu là str được tạo ra trong Stack của hàm foot(), biến này tham chiếu tới đói tượng String trong vùng nhớ Stringpool trong heap</a:t>
            </a:r>
          </a:p>
          <a:p>
            <a:r>
              <a:rPr lang="vi-VN" sz="2400" dirty="0">
                <a:latin typeface="Times New Roman" panose="02020603050405020304" pitchFamily="18" charset="0"/>
                <a:cs typeface="Times New Roman" panose="02020603050405020304" pitchFamily="18" charset="0"/>
              </a:rPr>
              <a:t>Dòng 8 hàm foot() kết thúc vì vậy bộ nhớ trong stack của foot được giải phóng</a:t>
            </a:r>
          </a:p>
          <a:p>
            <a:r>
              <a:rPr lang="vi-VN" sz="2400" dirty="0">
                <a:latin typeface="Times New Roman" panose="02020603050405020304" pitchFamily="18" charset="0"/>
                <a:cs typeface="Times New Roman" panose="02020603050405020304" pitchFamily="18" charset="0"/>
              </a:rPr>
              <a:t>Theo quy luật vào trước ra sau lên sau khi hàm foot() chạy kết thúc sẽ tới hàm main() chạy kế thúc và giái phòng vùng nhớ </a:t>
            </a:r>
          </a:p>
          <a:p>
            <a:r>
              <a:rPr lang="vi-VN" sz="2400" dirty="0">
                <a:latin typeface="Times New Roman" panose="02020603050405020304" pitchFamily="18" charset="0"/>
                <a:cs typeface="Times New Roman" panose="02020603050405020304" pitchFamily="18" charset="0"/>
              </a:rPr>
              <a:t>Kết thúc chương trình với kết quả </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57584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873</Words>
  <Application>Microsoft Office PowerPoint</Application>
  <PresentationFormat>Widescreen</PresentationFormat>
  <Paragraphs>72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Arial</vt:lpstr>
      <vt:lpstr>Wingdings</vt:lpstr>
      <vt:lpstr>Oi</vt:lpstr>
      <vt:lpstr>Office Theme</vt:lpstr>
      <vt:lpstr>PowerPoint Presentation</vt:lpstr>
      <vt:lpstr>Nội dung bài học</vt:lpstr>
      <vt:lpstr>1) Định nghĩa</vt:lpstr>
      <vt:lpstr>PowerPoint Presentation</vt:lpstr>
      <vt:lpstr>2) Java Heap Memory</vt:lpstr>
      <vt:lpstr>3) Java Stack Memory</vt:lpstr>
      <vt:lpstr>4) Ví dụ minh họa</vt:lpstr>
      <vt:lpstr>4) Ví dụ minh họa</vt:lpstr>
      <vt:lpstr>4) Ví dụ minh họa</vt:lpstr>
      <vt:lpstr>5) Sự khác nhau stack và heap</vt:lpstr>
      <vt:lpstr>5) Sự khác nhau stack và heap</vt:lpstr>
      <vt:lpstr>5) Sự khác nhau stack và heap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7</cp:revision>
  <dcterms:created xsi:type="dcterms:W3CDTF">2020-08-07T13:14:06Z</dcterms:created>
  <dcterms:modified xsi:type="dcterms:W3CDTF">2024-05-12T09:07:17Z</dcterms:modified>
</cp:coreProperties>
</file>