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63" r:id="rId2"/>
    <p:sldId id="259" r:id="rId3"/>
    <p:sldId id="264" r:id="rId4"/>
    <p:sldId id="265" r:id="rId5"/>
    <p:sldId id="266" r:id="rId6"/>
    <p:sldId id="267" r:id="rId7"/>
    <p:sldId id="268" r:id="rId8"/>
    <p:sldId id="312" r:id="rId9"/>
    <p:sldId id="311"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10" r:id="rId44"/>
    <p:sldId id="301" r:id="rId45"/>
    <p:sldId id="303" r:id="rId46"/>
    <p:sldId id="305" r:id="rId47"/>
    <p:sldId id="306" r:id="rId48"/>
    <p:sldId id="307" r:id="rId49"/>
    <p:sldId id="262" r:id="rId50"/>
  </p:sldIdLst>
  <p:sldSz cx="12192000" cy="6858000"/>
  <p:notesSz cx="6858000" cy="9144000"/>
  <p:embeddedFontLst>
    <p:embeddedFont>
      <p:font typeface="Oi"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21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79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48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41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64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057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19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74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822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60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65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923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525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154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014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115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481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810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012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962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83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189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588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634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151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028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263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178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970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226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61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529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364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324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31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1992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165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801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236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62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705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85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64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17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21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95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smtClean="0">
                <a:solidFill>
                  <a:srgbClr val="154A8D"/>
                </a:solidFill>
                <a:latin typeface="Times New Roman" panose="02020603050405020304" pitchFamily="18" charset="0"/>
                <a:cs typeface="Times New Roman" panose="02020603050405020304" pitchFamily="18" charset="0"/>
              </a:rPr>
              <a:t>String</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String</a:t>
            </a:r>
          </a:p>
        </p:txBody>
      </p:sp>
      <p:sp>
        <p:nvSpPr>
          <p:cNvPr id="4" name="Text Placeholder 3"/>
          <p:cNvSpPr>
            <a:spLocks noGrp="1"/>
          </p:cNvSpPr>
          <p:nvPr>
            <p:ph type="body" idx="1"/>
          </p:nvPr>
        </p:nvSpPr>
        <p:spPr>
          <a:xfrm>
            <a:off x="838200" y="1613043"/>
            <a:ext cx="9987643" cy="2485428"/>
          </a:xfrm>
        </p:spPr>
        <p:txBody>
          <a:bodyPr>
            <a:normAutofit/>
          </a:bodyPr>
          <a:lstStyle/>
          <a:p>
            <a:r>
              <a:rPr lang="vi-VN" sz="2400" dirty="0">
                <a:latin typeface="Times New Roman" panose="02020603050405020304" pitchFamily="18" charset="0"/>
                <a:cs typeface="Times New Roman" panose="02020603050405020304" pitchFamily="18" charset="0"/>
              </a:rPr>
              <a:t>Thông thường, string là một chuỗi các ký tự. Nhưng, trong java string là một đối tượng biểu diễn một nối tiếp của các ký tự. Lớp java.lang.String được sử dụng để tạo đối tượng string.</a:t>
            </a:r>
          </a:p>
          <a:p>
            <a:r>
              <a:rPr lang="vi-VN" sz="2400" dirty="0">
                <a:latin typeface="Times New Roman" panose="02020603050405020304" pitchFamily="18" charset="0"/>
                <a:cs typeface="Times New Roman" panose="02020603050405020304" pitchFamily="18" charset="0"/>
              </a:rPr>
              <a:t>Có 2 cách để tạo đối tượng String: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string literal</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từ khóa new</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80343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String Literal</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String literal được tạo ra bằng cách sử dụng 2 dấu nháy kép. Ví dụ:</a:t>
            </a: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Mỗi khi bạo tạo một biến string literal đầu tiên JVM sẽ kiểm tra xem giá trị đó đã tồn tại trong </a:t>
            </a:r>
            <a:r>
              <a:rPr lang="en-US" sz="2400" dirty="0" smtClean="0">
                <a:latin typeface="Times New Roman" panose="02020603050405020304" pitchFamily="18" charset="0"/>
                <a:cs typeface="Times New Roman" panose="02020603050405020304" pitchFamily="18" charset="0"/>
              </a:rPr>
              <a:t>String Pool</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chưa.</a:t>
            </a:r>
          </a:p>
          <a:p>
            <a:r>
              <a:rPr lang="vi-VN" sz="2400" dirty="0" smtClean="0">
                <a:latin typeface="Times New Roman" panose="02020603050405020304" pitchFamily="18" charset="0"/>
                <a:cs typeface="Times New Roman" panose="02020603050405020304" pitchFamily="18" charset="0"/>
              </a:rPr>
              <a:t>Nếu </a:t>
            </a:r>
            <a:r>
              <a:rPr lang="vi-VN" sz="2400" dirty="0">
                <a:latin typeface="Times New Roman" panose="02020603050405020304" pitchFamily="18" charset="0"/>
                <a:cs typeface="Times New Roman" panose="02020603050405020304" pitchFamily="18" charset="0"/>
              </a:rPr>
              <a:t>chuỗi này đã tồn tại trong </a:t>
            </a:r>
            <a:r>
              <a:rPr lang="en-US" sz="2400" dirty="0">
                <a:latin typeface="Times New Roman" panose="02020603050405020304" pitchFamily="18" charset="0"/>
                <a:cs typeface="Times New Roman" panose="02020603050405020304" pitchFamily="18" charset="0"/>
              </a:rPr>
              <a:t>String </a:t>
            </a:r>
            <a:r>
              <a:rPr lang="en-US" sz="2400" dirty="0" smtClean="0">
                <a:latin typeface="Times New Roman" panose="02020603050405020304" pitchFamily="18" charset="0"/>
                <a:cs typeface="Times New Roman" panose="02020603050405020304" pitchFamily="18" charset="0"/>
              </a:rPr>
              <a:t>Pool </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thì giá trị của biến sẽ được tham chiếu đến instance đã được tạo ra trong </a:t>
            </a:r>
            <a:r>
              <a:rPr lang="en-US" sz="2400" dirty="0">
                <a:latin typeface="Times New Roman" panose="02020603050405020304" pitchFamily="18" charset="0"/>
                <a:cs typeface="Times New Roman" panose="02020603050405020304" pitchFamily="18" charset="0"/>
              </a:rPr>
              <a:t>String Pool</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Nếu chuỗi này không tồn tại trong </a:t>
            </a:r>
            <a:r>
              <a:rPr lang="en-US" sz="2400" dirty="0">
                <a:latin typeface="Times New Roman" panose="02020603050405020304" pitchFamily="18" charset="0"/>
                <a:cs typeface="Times New Roman" panose="02020603050405020304" pitchFamily="18" charset="0"/>
              </a:rPr>
              <a:t>String Pool</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một instance mới được tạo ra và đặt vào trong Pool. Ví dụ:</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611325" y="2081048"/>
            <a:ext cx="2257207" cy="581063"/>
          </a:xfrm>
          <a:prstGeom prst="rect">
            <a:avLst/>
          </a:prstGeom>
        </p:spPr>
      </p:pic>
      <p:pic>
        <p:nvPicPr>
          <p:cNvPr id="8" name="Picture 7"/>
          <p:cNvPicPr>
            <a:picLocks noChangeAspect="1"/>
          </p:cNvPicPr>
          <p:nvPr/>
        </p:nvPicPr>
        <p:blipFill>
          <a:blip r:embed="rId6"/>
          <a:stretch>
            <a:fillRect/>
          </a:stretch>
        </p:blipFill>
        <p:spPr>
          <a:xfrm>
            <a:off x="2601584" y="5148721"/>
            <a:ext cx="6988832" cy="1028242"/>
          </a:xfrm>
          <a:prstGeom prst="rect">
            <a:avLst/>
          </a:prstGeom>
        </p:spPr>
      </p:pic>
    </p:spTree>
    <p:extLst>
      <p:ext uri="{BB962C8B-B14F-4D97-AF65-F5344CB8AC3E}">
        <p14:creationId xmlns:p14="http://schemas.microsoft.com/office/powerpoint/2010/main" val="327707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String Literal</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2" descr="tạo đối tượng string trong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305" y="1570206"/>
            <a:ext cx="5531233" cy="464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4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String Literal</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Theo ví dụ trên, chỉ có một đối tượng chuỗi "Webcome" được tạo ra. Biến s1 và s2 được tham chiếu đến đối tượng chuỗi "Webcome".</a:t>
            </a:r>
          </a:p>
          <a:p>
            <a:r>
              <a:rPr lang="vi-VN" sz="2400" dirty="0">
                <a:latin typeface="Times New Roman" panose="02020603050405020304" pitchFamily="18" charset="0"/>
                <a:cs typeface="Times New Roman" panose="02020603050405020304" pitchFamily="18" charset="0"/>
              </a:rPr>
              <a:t>Chú ý: Các đối tượng String được lưu trong một vùng nhớ đặc biệt đó là </a:t>
            </a:r>
            <a:r>
              <a:rPr lang="en-US" sz="2400" dirty="0">
                <a:latin typeface="Times New Roman" panose="02020603050405020304" pitchFamily="18" charset="0"/>
                <a:cs typeface="Times New Roman" panose="02020603050405020304" pitchFamily="18" charset="0"/>
              </a:rPr>
              <a:t>String Pool</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hằng số chuỗi.</a:t>
            </a:r>
          </a:p>
          <a:p>
            <a:r>
              <a:rPr lang="vi-VN" sz="2400" dirty="0">
                <a:latin typeface="Times New Roman" panose="02020603050405020304" pitchFamily="18" charset="0"/>
                <a:cs typeface="Times New Roman" panose="02020603050405020304" pitchFamily="18" charset="0"/>
              </a:rPr>
              <a:t>Tại sao java sử dụng string literal?</a:t>
            </a:r>
          </a:p>
          <a:p>
            <a:r>
              <a:rPr lang="vi-VN" sz="2400" dirty="0">
                <a:latin typeface="Times New Roman" panose="02020603050405020304" pitchFamily="18" charset="0"/>
                <a:cs typeface="Times New Roman" panose="02020603050405020304" pitchFamily="18" charset="0"/>
              </a:rPr>
              <a:t>Để làm cho Java sử dụng bộ nhớ hiệu quả hơn (Vì nếu chuỗi đã tồn tại trong Pool thì sẽ không có đối tượng mới được tạo ra)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29415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String Literal</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CHÚ Ý: Một đối tượng String là không thể thay đổi nội dung</a:t>
            </a:r>
            <a:r>
              <a:rPr lang="vi-VN"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Xét </a:t>
            </a:r>
            <a:r>
              <a:rPr lang="vi-VN" sz="2400" dirty="0">
                <a:latin typeface="Times New Roman" panose="02020603050405020304" pitchFamily="18" charset="0"/>
                <a:cs typeface="Times New Roman" panose="02020603050405020304" pitchFamily="18" charset="0"/>
              </a:rPr>
              <a:t>ví dụ sau:</a:t>
            </a: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Ví dụ trên: đối tượng String lưu chuỗi "Java" vẫn tồn tại nhưng không được  tham chiếu bởi biến nào cả.</a:t>
            </a:r>
          </a:p>
          <a:p>
            <a:r>
              <a:rPr lang="vi-VN" sz="2400" dirty="0">
                <a:latin typeface="Times New Roman" panose="02020603050405020304" pitchFamily="18" charset="0"/>
                <a:cs typeface="Times New Roman" panose="02020603050405020304" pitchFamily="18" charset="0"/>
              </a:rPr>
              <a:t>Nếu sử dụng lệnh tắt tạo 2 đối tượng String với cùng nội dung, JVM lưu 2 đối tượng đó vào trong cùng một đối tượng để cải thiện hiệu năng và tiết kiệm bộ  nhớ.</a:t>
            </a:r>
          </a:p>
          <a:p>
            <a:r>
              <a:rPr lang="vi-VN" sz="2400" dirty="0">
                <a:latin typeface="Times New Roman" panose="02020603050405020304" pitchFamily="18" charset="0"/>
                <a:cs typeface="Times New Roman" panose="02020603050405020304" pitchFamily="18" charset="0"/>
              </a:rPr>
              <a:t>Do đó, người ta thường sử dụng lệnh tắt để tạo các chuỗi.</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409225" y="2185827"/>
            <a:ext cx="3565944" cy="1243173"/>
          </a:xfrm>
          <a:prstGeom prst="rect">
            <a:avLst/>
          </a:prstGeom>
        </p:spPr>
      </p:pic>
    </p:spTree>
    <p:extLst>
      <p:ext uri="{BB962C8B-B14F-4D97-AF65-F5344CB8AC3E}">
        <p14:creationId xmlns:p14="http://schemas.microsoft.com/office/powerpoint/2010/main" val="361336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khóa</a:t>
            </a:r>
            <a:r>
              <a:rPr lang="en-US" sz="2800" b="1" dirty="0">
                <a:latin typeface="Times New Roman" panose="02020603050405020304" pitchFamily="18" charset="0"/>
                <a:cs typeface="Times New Roman" panose="02020603050405020304" pitchFamily="18" charset="0"/>
              </a:rPr>
              <a:t> new</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Ví dụ:</a:t>
            </a:r>
          </a:p>
          <a:p>
            <a:r>
              <a:rPr lang="vi-VN" sz="2400" dirty="0">
                <a:latin typeface="Times New Roman" panose="02020603050405020304" pitchFamily="18" charset="0"/>
                <a:cs typeface="Times New Roman" panose="02020603050405020304" pitchFamily="18" charset="0"/>
              </a:rPr>
              <a:t>Trong trường hợp này</a:t>
            </a:r>
          </a:p>
          <a:p>
            <a:r>
              <a:rPr lang="vi-VN" sz="2400" dirty="0">
                <a:latin typeface="Times New Roman" panose="02020603050405020304" pitchFamily="18" charset="0"/>
                <a:cs typeface="Times New Roman" panose="02020603050405020304" pitchFamily="18" charset="0"/>
              </a:rPr>
              <a:t>JVM sẽ tạo ra một đối tượng string mới như một đối tượng trong bộ nhớ HEAP </a:t>
            </a:r>
            <a:r>
              <a:rPr lang="vi-VN" sz="2400" dirty="0" smtClean="0">
                <a:latin typeface="Times New Roman" panose="02020603050405020304" pitchFamily="18" charset="0"/>
                <a:cs typeface="Times New Roman" panose="02020603050405020304" pitchFamily="18" charset="0"/>
              </a:rPr>
              <a:t>và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data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"Welcome</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387198" y="1613043"/>
            <a:ext cx="8916985" cy="571431"/>
          </a:xfrm>
          <a:prstGeom prst="rect">
            <a:avLst/>
          </a:prstGeom>
        </p:spPr>
      </p:pic>
      <p:pic>
        <p:nvPicPr>
          <p:cNvPr id="8" name="Picture 7"/>
          <p:cNvPicPr>
            <a:picLocks noChangeAspect="1"/>
          </p:cNvPicPr>
          <p:nvPr/>
        </p:nvPicPr>
        <p:blipFill>
          <a:blip r:embed="rId6"/>
          <a:stretch>
            <a:fillRect/>
          </a:stretch>
        </p:blipFill>
        <p:spPr>
          <a:xfrm>
            <a:off x="1974592" y="3520966"/>
            <a:ext cx="8949668" cy="2561404"/>
          </a:xfrm>
          <a:prstGeom prst="rect">
            <a:avLst/>
          </a:prstGeom>
        </p:spPr>
      </p:pic>
    </p:spTree>
    <p:extLst>
      <p:ext uri="{BB962C8B-B14F-4D97-AF65-F5344CB8AC3E}">
        <p14:creationId xmlns:p14="http://schemas.microsoft.com/office/powerpoint/2010/main" val="184142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So </a:t>
            </a:r>
            <a:r>
              <a:rPr lang="en-US" sz="2800" b="1" dirty="0" err="1">
                <a:latin typeface="Times New Roman" panose="02020603050405020304" pitchFamily="18" charset="0"/>
                <a:cs typeface="Times New Roman" panose="02020603050405020304" pitchFamily="18" charset="0"/>
              </a:rPr>
              <a:t>sánh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Chúng ta có thể so sánh chuỗi trong java trên cơ sở nội dung và tham chiếu của nó, tức hai biến có cùng tham chiếu tới một địa chỉ ô nhớ không </a:t>
            </a:r>
          </a:p>
          <a:p>
            <a:r>
              <a:rPr lang="vi-VN" sz="2400" dirty="0">
                <a:latin typeface="Times New Roman" panose="02020603050405020304" pitchFamily="18" charset="0"/>
                <a:cs typeface="Times New Roman" panose="02020603050405020304" pitchFamily="18" charset="0"/>
              </a:rPr>
              <a:t>Nó được sử dụng trong xác thực (bởi phương thức equals()), sắp xếp (theo phương thức compareTo()), so sánh tham chiếu(với toán tử ==), vv</a:t>
            </a:r>
          </a:p>
          <a:p>
            <a:r>
              <a:rPr lang="vi-VN" sz="2400" dirty="0">
                <a:latin typeface="Times New Roman" panose="02020603050405020304" pitchFamily="18" charset="0"/>
                <a:cs typeface="Times New Roman" panose="02020603050405020304" pitchFamily="18" charset="0"/>
              </a:rPr>
              <a:t>Có ba cách để so sánh chuỗi trong java:</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phương thức equals()</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toán tử ==</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phương thức compareTo()</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714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a:t>
            </a:r>
            <a:r>
              <a:rPr lang="vi-VN" sz="2800" b="1" dirty="0" smtClean="0">
                <a:latin typeface="Times New Roman" panose="02020603050405020304" pitchFamily="18" charset="0"/>
                <a:cs typeface="Times New Roman" panose="02020603050405020304" pitchFamily="18" charset="0"/>
              </a:rPr>
              <a:t>.1)So </a:t>
            </a:r>
            <a:r>
              <a:rPr lang="vi-VN" sz="2800" b="1" dirty="0">
                <a:latin typeface="Times New Roman" panose="02020603050405020304" pitchFamily="18" charset="0"/>
                <a:cs typeface="Times New Roman" panose="02020603050405020304" pitchFamily="18" charset="0"/>
              </a:rPr>
              <a:t>sánh chuỗi bằng phương thức equals()</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458930"/>
            <a:ext cx="10515600" cy="2955415"/>
          </a:xfrm>
        </p:spPr>
        <p:txBody>
          <a:bodyPr>
            <a:normAutofit/>
          </a:bodyPr>
          <a:lstStyle/>
          <a:p>
            <a:r>
              <a:rPr lang="vi-VN" sz="2400" dirty="0">
                <a:latin typeface="Times New Roman" panose="02020603050405020304" pitchFamily="18" charset="0"/>
                <a:cs typeface="Times New Roman" panose="02020603050405020304" pitchFamily="18" charset="0"/>
              </a:rPr>
              <a:t>Phương thức equals() được sử dụng để so sánh nội dung của 2 chuỗi. Lớp String cung cấp 2 phương thức equals():</a:t>
            </a:r>
          </a:p>
          <a:p>
            <a:r>
              <a:rPr lang="vi-VN" sz="2400" dirty="0">
                <a:latin typeface="Times New Roman" panose="02020603050405020304" pitchFamily="18" charset="0"/>
                <a:cs typeface="Times New Roman" panose="02020603050405020304" pitchFamily="18" charset="0"/>
              </a:rPr>
              <a:t>public boolean equals(Object another): so sánh 2 chuỗi có phân biệt chữ hoa, chữ thường.</a:t>
            </a:r>
          </a:p>
          <a:p>
            <a:r>
              <a:rPr lang="vi-VN" sz="2400" dirty="0">
                <a:latin typeface="Times New Roman" panose="02020603050405020304" pitchFamily="18" charset="0"/>
                <a:cs typeface="Times New Roman" panose="02020603050405020304" pitchFamily="18" charset="0"/>
              </a:rPr>
              <a:t>public boolean equalsIgnoreCase(String another): so sánh 2 chuỗi không phân biệt chữ hoa, chữ thường.</a:t>
            </a:r>
          </a:p>
          <a:p>
            <a:r>
              <a:rPr lang="vi-VN" sz="2400" dirty="0">
                <a:latin typeface="Times New Roman" panose="02020603050405020304" pitchFamily="18" charset="0"/>
                <a:cs typeface="Times New Roman" panose="02020603050405020304" pitchFamily="18" charset="0"/>
              </a:rPr>
              <a:t>Ví dụ 1: </a:t>
            </a:r>
          </a:p>
          <a:p>
            <a:pPr marL="114300" indent="0">
              <a:buNone/>
            </a:pP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600677" y="3601531"/>
            <a:ext cx="4995268" cy="2632494"/>
          </a:xfrm>
          <a:prstGeom prst="rect">
            <a:avLst/>
          </a:prstGeom>
        </p:spPr>
      </p:pic>
    </p:spTree>
    <p:extLst>
      <p:ext uri="{BB962C8B-B14F-4D97-AF65-F5344CB8AC3E}">
        <p14:creationId xmlns:p14="http://schemas.microsoft.com/office/powerpoint/2010/main" val="416685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4</a:t>
            </a:r>
            <a:r>
              <a:rPr lang="vi-VN" sz="2800" b="1" dirty="0" smtClean="0">
                <a:latin typeface="Times New Roman" panose="02020603050405020304" pitchFamily="18" charset="0"/>
                <a:cs typeface="Times New Roman" panose="02020603050405020304" pitchFamily="18" charset="0"/>
              </a:rPr>
              <a:t>.1)So </a:t>
            </a:r>
            <a:r>
              <a:rPr lang="vi-VN" sz="2800" b="1" dirty="0">
                <a:latin typeface="Times New Roman" panose="02020603050405020304" pitchFamily="18" charset="0"/>
                <a:cs typeface="Times New Roman" panose="02020603050405020304" pitchFamily="18" charset="0"/>
              </a:rPr>
              <a:t>sánh chuỗi bằng phương thức equals()</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3766457" cy="950543"/>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2)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721428" y="1931958"/>
            <a:ext cx="7071437" cy="3297355"/>
          </a:xfrm>
          <a:prstGeom prst="rect">
            <a:avLst/>
          </a:prstGeom>
        </p:spPr>
      </p:pic>
    </p:spTree>
    <p:extLst>
      <p:ext uri="{BB962C8B-B14F-4D97-AF65-F5344CB8AC3E}">
        <p14:creationId xmlns:p14="http://schemas.microsoft.com/office/powerpoint/2010/main" val="175420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4.2</a:t>
            </a:r>
            <a:r>
              <a:rPr lang="en-US" sz="2800" b="1" dirty="0">
                <a:latin typeface="Times New Roman" panose="02020603050405020304" pitchFamily="18" charset="0"/>
                <a:cs typeface="Times New Roman" panose="02020603050405020304" pitchFamily="18" charset="0"/>
              </a:rPr>
              <a:t>) So </a:t>
            </a:r>
            <a:r>
              <a:rPr lang="en-US" sz="2800" b="1" dirty="0" err="1">
                <a:latin typeface="Times New Roman" panose="02020603050405020304" pitchFamily="18" charset="0"/>
                <a:cs typeface="Times New Roman" panose="02020603050405020304" pitchFamily="18" charset="0"/>
              </a:rPr>
              <a:t>sánh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tử</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Toán tử == được sử dụng để so sánh tham chiếu (không phải giá trị) của 2 chuỗi.</a:t>
            </a:r>
          </a:p>
          <a:p>
            <a:r>
              <a:rPr lang="vi-VN" sz="2400" dirty="0">
                <a:latin typeface="Times New Roman" panose="02020603050405020304" pitchFamily="18" charset="0"/>
                <a:cs typeface="Times New Roman" panose="02020603050405020304" pitchFamily="18" charset="0"/>
              </a:rPr>
              <a:t>Tham chiếu chính là địa chỉ ô nhớ chứa chuỗi cần so sánh</a:t>
            </a:r>
          </a:p>
          <a:p>
            <a:r>
              <a:rPr lang="vi-VN" sz="2400" dirty="0">
                <a:latin typeface="Times New Roman" panose="02020603050405020304" pitchFamily="18" charset="0"/>
                <a:cs typeface="Times New Roman" panose="02020603050405020304" pitchFamily="18" charset="0"/>
              </a:rPr>
              <a:t>Ví dụ </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447800" y="3071973"/>
            <a:ext cx="10040715" cy="3067654"/>
          </a:xfrm>
          <a:prstGeom prst="rect">
            <a:avLst/>
          </a:prstGeom>
        </p:spPr>
      </p:pic>
    </p:spTree>
    <p:extLst>
      <p:ext uri="{BB962C8B-B14F-4D97-AF65-F5344CB8AC3E}">
        <p14:creationId xmlns:p14="http://schemas.microsoft.com/office/powerpoint/2010/main" val="217264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java</a:t>
            </a:r>
          </a:p>
          <a:p>
            <a:pPr marL="571500" indent="-457200">
              <a:buFont typeface="+mj-lt"/>
              <a:buAutoNum type="arabicPeriod"/>
            </a:pPr>
            <a:r>
              <a:rPr lang="en-US" sz="2400" dirty="0" smtClean="0">
                <a:latin typeface="Times New Roman" panose="02020603050405020304" pitchFamily="18" charset="0"/>
                <a:cs typeface="Times New Roman" panose="02020603050405020304" pitchFamily="18" charset="0"/>
              </a:rPr>
              <a:t>Java String pool</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String</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StringBuffer</a:t>
            </a:r>
            <a:r>
              <a:rPr lang="en-US" sz="2400" dirty="0">
                <a:latin typeface="Times New Roman" panose="02020603050405020304" pitchFamily="18" charset="0"/>
                <a:cs typeface="Times New Roman" panose="02020603050405020304" pitchFamily="18" charset="0"/>
              </a:rPr>
              <a:t> </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StringBuilder</a:t>
            </a:r>
            <a:r>
              <a:rPr lang="en-US" sz="2400" dirty="0">
                <a:latin typeface="Times New Roman" panose="02020603050405020304" pitchFamily="18" charset="0"/>
                <a:cs typeface="Times New Roman" panose="02020603050405020304" pitchFamily="18" charset="0"/>
              </a:rPr>
              <a:t> </a:t>
            </a: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 Placeholder 3"/>
          <p:cNvSpPr>
            <a:spLocks noGrp="1"/>
          </p:cNvSpPr>
          <p:nvPr>
            <p:ph type="body" idx="1"/>
          </p:nvPr>
        </p:nvSpPr>
        <p:spPr>
          <a:xfrm>
            <a:off x="838201" y="1613043"/>
            <a:ext cx="6230420" cy="3729519"/>
          </a:xfrm>
        </p:spPr>
        <p:txBody>
          <a:bodyPr>
            <a:normAutofit/>
          </a:bodyPr>
          <a:lstStyle/>
          <a:p>
            <a:r>
              <a:rPr lang="vi-VN" sz="2400" dirty="0">
                <a:latin typeface="Times New Roman" panose="02020603050405020304" pitchFamily="18" charset="0"/>
                <a:cs typeface="Times New Roman" panose="02020603050405020304" pitchFamily="18" charset="0"/>
              </a:rPr>
              <a:t>Phương thức compareTo () so sánh các giá trị theo thứ tự từ điển và trả về một giá trị số nguyên mô tả nếu chuỗi đầu tiên nhỏ hơn, bằng hoặc lớn hơn chuỗi thứ hai.</a:t>
            </a:r>
          </a:p>
          <a:p>
            <a:r>
              <a:rPr lang="vi-VN" sz="2400" dirty="0">
                <a:latin typeface="Times New Roman" panose="02020603050405020304" pitchFamily="18" charset="0"/>
                <a:cs typeface="Times New Roman" panose="02020603050405020304" pitchFamily="18" charset="0"/>
              </a:rPr>
              <a:t>Giả sử s1 và s2 là hai biến chuỗi. Nếu:</a:t>
            </a:r>
          </a:p>
          <a:p>
            <a:r>
              <a:rPr lang="vi-VN" sz="2400" dirty="0">
                <a:latin typeface="Times New Roman" panose="02020603050405020304" pitchFamily="18" charset="0"/>
                <a:cs typeface="Times New Roman" panose="02020603050405020304" pitchFamily="18" charset="0"/>
              </a:rPr>
              <a:t>s1 == s2 : 0</a:t>
            </a:r>
          </a:p>
          <a:p>
            <a:r>
              <a:rPr lang="vi-VN" sz="2400" dirty="0">
                <a:latin typeface="Times New Roman" panose="02020603050405020304" pitchFamily="18" charset="0"/>
                <a:cs typeface="Times New Roman" panose="02020603050405020304" pitchFamily="18" charset="0"/>
              </a:rPr>
              <a:t>s1 &gt; s2 : giá trị &gt; 0</a:t>
            </a:r>
          </a:p>
          <a:p>
            <a:r>
              <a:rPr lang="vi-VN" sz="2400" dirty="0">
                <a:latin typeface="Times New Roman" panose="02020603050405020304" pitchFamily="18" charset="0"/>
                <a:cs typeface="Times New Roman" panose="02020603050405020304" pitchFamily="18" charset="0"/>
              </a:rPr>
              <a:t>s1 &lt; s2 : giá trị &lt; 0</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6603486" y="2322786"/>
            <a:ext cx="5330900" cy="3173889"/>
          </a:xfrm>
          <a:prstGeom prst="rect">
            <a:avLst/>
          </a:prstGeom>
        </p:spPr>
      </p:pic>
      <p:sp>
        <p:nvSpPr>
          <p:cNvPr id="8"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4.3) </a:t>
            </a:r>
            <a:r>
              <a:rPr lang="en-US" sz="2800" b="1" dirty="0">
                <a:latin typeface="Times New Roman" panose="02020603050405020304" pitchFamily="18" charset="0"/>
                <a:cs typeface="Times New Roman" panose="02020603050405020304" pitchFamily="18" charset="0"/>
              </a:rPr>
              <a:t>So </a:t>
            </a:r>
            <a:r>
              <a:rPr lang="en-US" sz="2800" b="1" dirty="0" err="1">
                <a:latin typeface="Times New Roman" panose="02020603050405020304" pitchFamily="18" charset="0"/>
                <a:cs typeface="Times New Roman" panose="02020603050405020304" pitchFamily="18" charset="0"/>
              </a:rPr>
              <a:t>sánh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bằng</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compareTo </a:t>
            </a:r>
            <a:r>
              <a:rPr lang="vi-VN"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67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Trích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con</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String Conversions</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con</a:t>
            </a: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3603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964324" y="3154216"/>
            <a:ext cx="4114262" cy="2658005"/>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5.2</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Lấy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chuỗi</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message[0]</a:t>
            </a:r>
          </a:p>
          <a:p>
            <a:pPr marL="114300" indent="0">
              <a:buNone/>
            </a:pP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message.charAt</a:t>
            </a:r>
            <a:r>
              <a:rPr lang="en-US" sz="2400" dirty="0">
                <a:latin typeface="Times New Roman" panose="02020603050405020304" pitchFamily="18" charset="0"/>
                <a:cs typeface="Times New Roman" panose="02020603050405020304" pitchFamily="18" charset="0"/>
              </a:rPr>
              <a:t>(index)</a:t>
            </a:r>
          </a:p>
          <a:p>
            <a:pPr marL="114300" indent="0">
              <a:buNone/>
            </a:pP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0</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637153" y="3658674"/>
            <a:ext cx="7554848" cy="1671118"/>
          </a:xfrm>
          <a:prstGeom prst="rect">
            <a:avLst/>
          </a:prstGeom>
        </p:spPr>
      </p:pic>
      <p:sp>
        <p:nvSpPr>
          <p:cNvPr id="8" name="Text Placeholder 3"/>
          <p:cNvSpPr txBox="1">
            <a:spLocks/>
          </p:cNvSpPr>
          <p:nvPr/>
        </p:nvSpPr>
        <p:spPr>
          <a:xfrm>
            <a:off x="838200" y="1458930"/>
            <a:ext cx="10204807" cy="164375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marL="114300" indent="0">
              <a:buFont typeface="Arial"/>
              <a:buNone/>
            </a:pPr>
            <a:r>
              <a:rPr lang="en-US" sz="2400" b="1" dirty="0" smtClean="0">
                <a:latin typeface="Times New Roman" panose="02020603050405020304" pitchFamily="18" charset="0"/>
                <a:cs typeface="Times New Roman" panose="02020603050405020304" pitchFamily="18" charset="0"/>
              </a:rPr>
              <a:t>5.1) </a:t>
            </a:r>
            <a:r>
              <a:rPr lang="en-US" sz="2400" b="1" dirty="0" err="1" smtClean="0">
                <a:latin typeface="Times New Roman" panose="02020603050405020304" pitchFamily="18" charset="0"/>
                <a:cs typeface="Times New Roman" panose="02020603050405020304" pitchFamily="18" charset="0"/>
              </a:rPr>
              <a:t>Lấy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độ</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dài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chuỗi</a:t>
            </a:r>
            <a:endParaRPr lang="en-US" sz="2400" b="1" dirty="0" smtClean="0">
              <a:latin typeface="Times New Roman" panose="02020603050405020304" pitchFamily="18" charset="0"/>
              <a:cs typeface="Times New Roman" panose="02020603050405020304" pitchFamily="18" charset="0"/>
            </a:endParaRPr>
          </a:p>
          <a:p>
            <a:pPr marL="114300" indent="0">
              <a:buFont typeface="Arial"/>
              <a:buNone/>
            </a:pP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length() :</a:t>
            </a:r>
          </a:p>
          <a:p>
            <a:pPr marL="114300" indent="0">
              <a:buFont typeface="Arial"/>
              <a:buNone/>
            </a:pPr>
            <a:r>
              <a:rPr lang="en-US" sz="2400" dirty="0" smtClean="0">
                <a:latin typeface="Times New Roman" panose="02020603050405020304" pitchFamily="18" charset="0"/>
                <a:cs typeface="Times New Roman" panose="02020603050405020304" pitchFamily="18" charset="0"/>
              </a:rPr>
              <a:t>message = "Welcome";  </a:t>
            </a:r>
            <a:r>
              <a:rPr lang="en-US" sz="2400" dirty="0" err="1" smtClean="0">
                <a:latin typeface="Times New Roman" panose="02020603050405020304" pitchFamily="18" charset="0"/>
                <a:cs typeface="Times New Roman" panose="02020603050405020304" pitchFamily="18" charset="0"/>
              </a:rPr>
              <a:t>message.length</a:t>
            </a:r>
            <a:r>
              <a:rPr lang="en-US" sz="2400" dirty="0" smtClean="0">
                <a:latin typeface="Times New Roman" panose="02020603050405020304" pitchFamily="18" charset="0"/>
                <a:cs typeface="Times New Roman" panose="02020603050405020304" pitchFamily="18" charset="0"/>
              </a:rPr>
              <a:t>() (returns 7)</a:t>
            </a:r>
          </a:p>
        </p:txBody>
      </p:sp>
    </p:spTree>
    <p:extLst>
      <p:ext uri="{BB962C8B-B14F-4D97-AF65-F5344CB8AC3E}">
        <p14:creationId xmlns:p14="http://schemas.microsoft.com/office/powerpoint/2010/main" val="81289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2628"/>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 Placeholder 3"/>
          <p:cNvSpPr>
            <a:spLocks noGrp="1"/>
          </p:cNvSpPr>
          <p:nvPr>
            <p:ph type="body" idx="1"/>
          </p:nvPr>
        </p:nvSpPr>
        <p:spPr>
          <a:xfrm>
            <a:off x="838200" y="3067114"/>
            <a:ext cx="4532586" cy="3109849"/>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5.4</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chuỗi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con</a:t>
            </a:r>
          </a:p>
          <a:p>
            <a:pPr marL="114300" indent="0">
              <a:buNone/>
            </a:pPr>
            <a:r>
              <a:rPr lang="en-US" sz="2400" dirty="0">
                <a:latin typeface="Times New Roman" panose="02020603050405020304" pitchFamily="18" charset="0"/>
                <a:cs typeface="Times New Roman" panose="02020603050405020304" pitchFamily="18" charset="0"/>
              </a:rPr>
              <a:t>String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lẻ</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a:latin typeface="Times New Roman" panose="02020603050405020304" pitchFamily="18" charset="0"/>
                <a:cs typeface="Times New Roman" panose="02020603050405020304" pitchFamily="18" charset="0"/>
              </a:rPr>
              <a:t>String s1 = "Welcome to Java";</a:t>
            </a:r>
          </a:p>
          <a:p>
            <a:pPr marL="114300" indent="0">
              <a:buNone/>
            </a:pPr>
            <a:r>
              <a:rPr lang="en-US" sz="2400" dirty="0">
                <a:latin typeface="Times New Roman" panose="02020603050405020304" pitchFamily="18" charset="0"/>
                <a:cs typeface="Times New Roman" panose="02020603050405020304" pitchFamily="18" charset="0"/>
              </a:rPr>
              <a:t>String s2 = s1.substring(0, 11) + "HTML";</a:t>
            </a:r>
          </a:p>
          <a:p>
            <a:pPr marL="114300" indent="0">
              <a:buNone/>
            </a:pPr>
            <a:endParaRPr lang="en-US" sz="2400" b="1" dirty="0">
              <a:latin typeface="Times New Roman" panose="02020603050405020304" pitchFamily="18" charset="0"/>
              <a:cs typeface="Times New Roman" panose="02020603050405020304" pitchFamily="18" charset="0"/>
            </a:endParaRPr>
          </a:p>
          <a:p>
            <a:pPr marL="114300" indent="0">
              <a:buNone/>
            </a:pPr>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741823" y="1852978"/>
            <a:ext cx="5392777" cy="1158145"/>
          </a:xfrm>
          <a:prstGeom prst="rect">
            <a:avLst/>
          </a:prstGeom>
        </p:spPr>
      </p:pic>
      <p:pic>
        <p:nvPicPr>
          <p:cNvPr id="8" name="Picture 7"/>
          <p:cNvPicPr>
            <a:picLocks noChangeAspect="1"/>
          </p:cNvPicPr>
          <p:nvPr/>
        </p:nvPicPr>
        <p:blipFill>
          <a:blip r:embed="rId6"/>
          <a:stretch>
            <a:fillRect/>
          </a:stretch>
        </p:blipFill>
        <p:spPr>
          <a:xfrm>
            <a:off x="5244663" y="3596407"/>
            <a:ext cx="6606518" cy="1768514"/>
          </a:xfrm>
          <a:prstGeom prst="rect">
            <a:avLst/>
          </a:prstGeom>
        </p:spPr>
      </p:pic>
      <p:sp>
        <p:nvSpPr>
          <p:cNvPr id="10" name="Title 2"/>
          <p:cNvSpPr>
            <a:spLocks noGrp="1"/>
          </p:cNvSpPr>
          <p:nvPr>
            <p:ph type="title"/>
          </p:nvPr>
        </p:nvSpPr>
        <p:spPr>
          <a:xfrm>
            <a:off x="1002423" y="1038149"/>
            <a:ext cx="4204139" cy="503433"/>
          </a:xfrm>
        </p:spPr>
        <p:txBody>
          <a:bodyPr>
            <a:normAutofit fontScale="90000"/>
          </a:bodyPr>
          <a:lstStyle/>
          <a:p>
            <a:r>
              <a:rPr lang="en-US" sz="2800" b="1" dirty="0">
                <a:latin typeface="Times New Roman" panose="02020603050405020304" pitchFamily="18" charset="0"/>
                <a:cs typeface="Times New Roman" panose="02020603050405020304" pitchFamily="18" charset="0"/>
              </a:rPr>
              <a:t>5</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p>
        </p:txBody>
      </p:sp>
      <p:sp>
        <p:nvSpPr>
          <p:cNvPr id="11" name="Text Placeholder 3"/>
          <p:cNvSpPr txBox="1">
            <a:spLocks/>
          </p:cNvSpPr>
          <p:nvPr/>
        </p:nvSpPr>
        <p:spPr>
          <a:xfrm>
            <a:off x="838201" y="1597573"/>
            <a:ext cx="3965028" cy="146954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marL="114300" indent="0">
              <a:buFont typeface="Arial"/>
              <a:buNone/>
            </a:pPr>
            <a:r>
              <a:rPr lang="en-US" sz="2400" b="1" dirty="0" smtClean="0">
                <a:latin typeface="Times New Roman" panose="02020603050405020304" pitchFamily="18" charset="0"/>
                <a:cs typeface="Times New Roman" panose="02020603050405020304" pitchFamily="18" charset="0"/>
              </a:rPr>
              <a:t>5.3) </a:t>
            </a:r>
            <a:r>
              <a:rPr lang="en-US" sz="2400" b="1" dirty="0" err="1" smtClean="0">
                <a:latin typeface="Times New Roman" panose="02020603050405020304" pitchFamily="18" charset="0"/>
                <a:cs typeface="Times New Roman" panose="02020603050405020304" pitchFamily="18" charset="0"/>
              </a:rPr>
              <a:t>Ghép</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chuỗi</a:t>
            </a:r>
            <a:endParaRPr lang="en-US" sz="2400" b="1" dirty="0" smtClean="0">
              <a:latin typeface="Times New Roman" panose="02020603050405020304" pitchFamily="18" charset="0"/>
              <a:cs typeface="Times New Roman" panose="02020603050405020304" pitchFamily="18" charset="0"/>
            </a:endParaRPr>
          </a:p>
          <a:p>
            <a:pPr marL="114300" indent="0">
              <a:buFont typeface="Arial"/>
              <a:buNone/>
            </a:pPr>
            <a:r>
              <a:rPr lang="vi-VN" sz="2400" dirty="0" smtClean="0">
                <a:latin typeface="Times New Roman" panose="02020603050405020304" pitchFamily="18" charset="0"/>
                <a:cs typeface="Times New Roman" panose="02020603050405020304" pitchFamily="18" charset="0"/>
              </a:rPr>
              <a:t>Sử dụng phương thức concac hoặc toán tử +</a:t>
            </a:r>
            <a:endParaRPr lang="vi-VN" sz="2400" b="1" dirty="0" smtClean="0">
              <a:latin typeface="Times New Roman" panose="02020603050405020304" pitchFamily="18" charset="0"/>
              <a:cs typeface="Times New Roman" panose="02020603050405020304" pitchFamily="18" charset="0"/>
            </a:endParaRPr>
          </a:p>
          <a:p>
            <a:pPr marL="114300" indent="0">
              <a:buFont typeface="Arial"/>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38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1" y="955497"/>
            <a:ext cx="4889938"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697716"/>
          </a:xfrm>
        </p:spPr>
        <p:txBody>
          <a:bodyPr>
            <a:normAutofit lnSpcReduction="10000"/>
          </a:bodyPr>
          <a:lstStyle/>
          <a:p>
            <a:pPr marL="114300" indent="0">
              <a:buNone/>
            </a:pPr>
            <a:r>
              <a:rPr lang="en-US" sz="2400" b="1" dirty="0">
                <a:latin typeface="Times New Roman" panose="02020603050405020304" pitchFamily="18" charset="0"/>
                <a:cs typeface="Times New Roman" panose="02020603050405020304" pitchFamily="18" charset="0"/>
              </a:rPr>
              <a:t>5</a:t>
            </a:r>
            <a:r>
              <a:rPr lang="en-US" sz="2400" b="1" dirty="0" smtClean="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String </a:t>
            </a:r>
            <a:r>
              <a:rPr lang="en-US" sz="2400" b="1" dirty="0" smtClean="0">
                <a:latin typeface="Times New Roman" panose="02020603050405020304" pitchFamily="18" charset="0"/>
                <a:cs typeface="Times New Roman" panose="02020603050405020304" pitchFamily="18" charset="0"/>
              </a:rPr>
              <a:t>Conversions</a:t>
            </a:r>
          </a:p>
          <a:p>
            <a:pPr marL="114300" indent="0">
              <a:buNone/>
            </a:pPr>
            <a:r>
              <a:rPr lang="vi-VN" sz="2400" dirty="0">
                <a:latin typeface="Times New Roman" panose="02020603050405020304" pitchFamily="18" charset="0"/>
                <a:cs typeface="Times New Roman" panose="02020603050405020304" pitchFamily="18" charset="0"/>
              </a:rPr>
              <a:t>Nội dung của một chuỗi không thể thay đổi mỗi khi chuỗi được tạo.</a:t>
            </a:r>
          </a:p>
          <a:p>
            <a:pPr marL="114300" indent="0">
              <a:buNone/>
            </a:pPr>
            <a:r>
              <a:rPr lang="vi-VN" sz="2400" dirty="0">
                <a:latin typeface="Times New Roman" panose="02020603050405020304" pitchFamily="18" charset="0"/>
                <a:cs typeface="Times New Roman" panose="02020603050405020304" pitchFamily="18" charset="0"/>
              </a:rPr>
              <a:t>Nhưng bạn có thể convert một chuỗi thành một chuỗi mới bằng cách sử  dụng các phương thức sau:</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764627" y="3310759"/>
            <a:ext cx="7993624" cy="2025411"/>
          </a:xfrm>
          <a:prstGeom prst="rect">
            <a:avLst/>
          </a:prstGeom>
        </p:spPr>
      </p:pic>
      <p:pic>
        <p:nvPicPr>
          <p:cNvPr id="8" name="Picture 7"/>
          <p:cNvPicPr>
            <a:picLocks noChangeAspect="1"/>
          </p:cNvPicPr>
          <p:nvPr/>
        </p:nvPicPr>
        <p:blipFill>
          <a:blip r:embed="rId6"/>
          <a:stretch>
            <a:fillRect/>
          </a:stretch>
        </p:blipFill>
        <p:spPr>
          <a:xfrm>
            <a:off x="8831824" y="3310759"/>
            <a:ext cx="3285311" cy="2025411"/>
          </a:xfrm>
          <a:prstGeom prst="rect">
            <a:avLst/>
          </a:prstGeom>
        </p:spPr>
      </p:pic>
    </p:spTree>
    <p:extLst>
      <p:ext uri="{BB962C8B-B14F-4D97-AF65-F5344CB8AC3E}">
        <p14:creationId xmlns:p14="http://schemas.microsoft.com/office/powerpoint/2010/main" val="259149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a:t>
            </a:r>
            <a:r>
              <a:rPr lang="en-US" sz="2800" b="1" dirty="0" smtClean="0">
                <a:latin typeface="Times New Roman" panose="02020603050405020304" pitchFamily="18" charset="0"/>
                <a:cs typeface="Times New Roman" panose="02020603050405020304" pitchFamily="18" charset="0"/>
              </a:rPr>
              <a:t>.6</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Tìm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chuỗi</a:t>
            </a:r>
            <a:r>
              <a:rPr lang="en-US" sz="2800" b="1" dirty="0">
                <a:latin typeface="Times New Roman" panose="02020603050405020304" pitchFamily="18" charset="0"/>
                <a:cs typeface="Times New Roman" panose="02020603050405020304" pitchFamily="18" charset="0"/>
              </a:rPr>
              <a:t> con</a:t>
            </a:r>
          </a:p>
        </p:txBody>
      </p:sp>
      <p:sp>
        <p:nvSpPr>
          <p:cNvPr id="4" name="Text Placeholder 3"/>
          <p:cNvSpPr>
            <a:spLocks noGrp="1"/>
          </p:cNvSpPr>
          <p:nvPr>
            <p:ph type="body" idx="1"/>
          </p:nvPr>
        </p:nvSpPr>
        <p:spPr>
          <a:xfrm>
            <a:off x="838200" y="1613043"/>
            <a:ext cx="10515600" cy="4563920"/>
          </a:xfrm>
        </p:spPr>
        <p:txBody>
          <a:bodyPr>
            <a:normAutofit/>
          </a:bodyPr>
          <a:lstStyle/>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Sử dụng các phương thức sau:</a:t>
            </a:r>
          </a:p>
          <a:p>
            <a:r>
              <a:rPr lang="vi-VN" sz="2400" dirty="0">
                <a:latin typeface="Times New Roman" panose="02020603050405020304" pitchFamily="18" charset="0"/>
                <a:cs typeface="Times New Roman" panose="02020603050405020304" pitchFamily="18" charset="0"/>
              </a:rPr>
              <a:t>public int indexOf(int ch)</a:t>
            </a:r>
          </a:p>
          <a:p>
            <a:r>
              <a:rPr lang="vi-VN" sz="2400" dirty="0">
                <a:latin typeface="Times New Roman" panose="02020603050405020304" pitchFamily="18" charset="0"/>
                <a:cs typeface="Times New Roman" panose="02020603050405020304" pitchFamily="18" charset="0"/>
              </a:rPr>
              <a:t>public int lastIndexOf(int ch)</a:t>
            </a:r>
          </a:p>
          <a:p>
            <a:r>
              <a:rPr lang="vi-VN" sz="2400" dirty="0">
                <a:latin typeface="Times New Roman" panose="02020603050405020304" pitchFamily="18" charset="0"/>
                <a:cs typeface="Times New Roman" panose="02020603050405020304" pitchFamily="18" charset="0"/>
              </a:rPr>
              <a:t>public int indexOf(int ch, int fromIndex)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public </a:t>
            </a:r>
            <a:r>
              <a:rPr lang="vi-VN" sz="2400" dirty="0">
                <a:latin typeface="Times New Roman" panose="02020603050405020304" pitchFamily="18" charset="0"/>
                <a:cs typeface="Times New Roman" panose="02020603050405020304" pitchFamily="18" charset="0"/>
              </a:rPr>
              <a:t>int lastIndexOf(int ch, int endIndex)  </a:t>
            </a:r>
          </a:p>
          <a:p>
            <a:r>
              <a:rPr lang="vi-VN" sz="2400" dirty="0">
                <a:latin typeface="Times New Roman" panose="02020603050405020304" pitchFamily="18" charset="0"/>
                <a:cs typeface="Times New Roman" panose="02020603050405020304" pitchFamily="18" charset="0"/>
              </a:rPr>
              <a:t>public int indexOf(String str)</a:t>
            </a:r>
          </a:p>
          <a:p>
            <a:r>
              <a:rPr lang="vi-VN" sz="2400" dirty="0">
                <a:latin typeface="Times New Roman" panose="02020603050405020304" pitchFamily="18" charset="0"/>
                <a:cs typeface="Times New Roman" panose="02020603050405020304" pitchFamily="18" charset="0"/>
              </a:rPr>
              <a:t>public int lastIndexOf(String str)</a:t>
            </a:r>
          </a:p>
          <a:p>
            <a:r>
              <a:rPr lang="vi-VN" sz="2400" dirty="0">
                <a:latin typeface="Times New Roman" panose="02020603050405020304" pitchFamily="18" charset="0"/>
                <a:cs typeface="Times New Roman" panose="02020603050405020304" pitchFamily="18" charset="0"/>
              </a:rPr>
              <a:t>public int indexOf(String ch, int fromIndex)</a:t>
            </a:r>
          </a:p>
          <a:p>
            <a:r>
              <a:rPr lang="vi-VN" sz="2400" dirty="0">
                <a:latin typeface="Times New Roman" panose="02020603050405020304" pitchFamily="18" charset="0"/>
                <a:cs typeface="Times New Roman" panose="02020603050405020304" pitchFamily="18" charset="0"/>
              </a:rPr>
              <a:t>public int lastIndexOf(String str, int endIndex)</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61686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.6</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con</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2" name="Picture 11"/>
          <p:cNvPicPr>
            <a:picLocks noChangeAspect="1"/>
          </p:cNvPicPr>
          <p:nvPr/>
        </p:nvPicPr>
        <p:blipFill>
          <a:blip r:embed="rId5"/>
          <a:stretch>
            <a:fillRect/>
          </a:stretch>
        </p:blipFill>
        <p:spPr>
          <a:xfrm>
            <a:off x="876300" y="2120074"/>
            <a:ext cx="8613965" cy="3300924"/>
          </a:xfrm>
          <a:prstGeom prst="rect">
            <a:avLst/>
          </a:prstGeom>
        </p:spPr>
      </p:pic>
      <p:pic>
        <p:nvPicPr>
          <p:cNvPr id="13" name="Picture 12"/>
          <p:cNvPicPr>
            <a:picLocks noChangeAspect="1"/>
          </p:cNvPicPr>
          <p:nvPr/>
        </p:nvPicPr>
        <p:blipFill>
          <a:blip r:embed="rId6"/>
          <a:stretch>
            <a:fillRect/>
          </a:stretch>
        </p:blipFill>
        <p:spPr>
          <a:xfrm>
            <a:off x="9528365" y="2120074"/>
            <a:ext cx="2399103" cy="2152136"/>
          </a:xfrm>
          <a:prstGeom prst="rect">
            <a:avLst/>
          </a:prstGeom>
        </p:spPr>
      </p:pic>
    </p:spTree>
    <p:extLst>
      <p:ext uri="{BB962C8B-B14F-4D97-AF65-F5344CB8AC3E}">
        <p14:creationId xmlns:p14="http://schemas.microsoft.com/office/powerpoint/2010/main" val="37770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1848614"/>
          </a:xfrm>
        </p:spPr>
        <p:txBody>
          <a:bodyPr>
            <a:normAutofit/>
          </a:bodyPr>
          <a:lstStyle/>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Định nghĩa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Các Constructor quan trọng của lớp StringBuffer trong java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Các phương thức của lớp StringBuffer trong java</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8122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191514"/>
          </a:xfrm>
        </p:spPr>
        <p:txBody>
          <a:bodyPr>
            <a:normAutofit/>
          </a:bodyPr>
          <a:lstStyle/>
          <a:p>
            <a:r>
              <a:rPr lang="vi-VN" sz="2400" dirty="0">
                <a:latin typeface="Times New Roman" panose="02020603050405020304" pitchFamily="18" charset="0"/>
                <a:cs typeface="Times New Roman" panose="02020603050405020304" pitchFamily="18" charset="0"/>
              </a:rPr>
              <a:t>Trong java, lớp StringBuffer được sử dụng để tạo chuỗi có thể thay đổi (mutable). Lớp StringBuffer tương tự như lớp String ngoại trừ nó có thể thay đổi.</a:t>
            </a:r>
          </a:p>
          <a:p>
            <a:r>
              <a:rPr lang="vi-VN" sz="2400" dirty="0">
                <a:latin typeface="Times New Roman" panose="02020603050405020304" pitchFamily="18" charset="0"/>
                <a:cs typeface="Times New Roman" panose="02020603050405020304" pitchFamily="18" charset="0"/>
              </a:rPr>
              <a:t>Chú ý: Lớp StringBuffer là thread-safe (luồng an toàn) nghĩa là nhiều luồng (thread) không thể truy cập nó trong cùng một thời điểm.</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34407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a:latin typeface="Times New Roman" panose="02020603050405020304" pitchFamily="18" charset="0"/>
                <a:cs typeface="Times New Roman" panose="02020603050405020304" pitchFamily="18" charset="0"/>
              </a:rPr>
              <a:t>6</a:t>
            </a:r>
            <a:r>
              <a:rPr lang="en-US" sz="2800" b="1" dirty="0" smtClean="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Constructor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2289486"/>
          </a:xfrm>
        </p:spPr>
        <p:txBody>
          <a:bodyPr>
            <a:normAutofit/>
          </a:bodyPr>
          <a:lstStyle/>
          <a:p>
            <a:r>
              <a:rPr lang="vi-VN" sz="2400" dirty="0">
                <a:latin typeface="Times New Roman" panose="02020603050405020304" pitchFamily="18" charset="0"/>
                <a:cs typeface="Times New Roman" panose="02020603050405020304" pitchFamily="18" charset="0"/>
              </a:rPr>
              <a:t>StringBuffer(): Tạo ra một bộ đệm chuỗi với dung lượng ban đầu là 16.</a:t>
            </a:r>
          </a:p>
          <a:p>
            <a:r>
              <a:rPr lang="vi-VN" sz="2400" dirty="0">
                <a:latin typeface="Times New Roman" panose="02020603050405020304" pitchFamily="18" charset="0"/>
                <a:cs typeface="Times New Roman" panose="02020603050405020304" pitchFamily="18" charset="0"/>
              </a:rPr>
              <a:t>StringBuffer(String str): Tạo ra một bộ đệm chuỗi với chuỗi cụ thể.</a:t>
            </a:r>
          </a:p>
          <a:p>
            <a:r>
              <a:rPr lang="vi-VN" sz="2400" dirty="0">
                <a:latin typeface="Times New Roman" panose="02020603050405020304" pitchFamily="18" charset="0"/>
                <a:cs typeface="Times New Roman" panose="02020603050405020304" pitchFamily="18" charset="0"/>
              </a:rPr>
              <a:t>StringBuffer(int capacity): Tạo ra một bộ đệm chuỗi với dung lượng được chỉ định như độ dài chuỗi.</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37395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String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2289486"/>
          </a:xfrm>
        </p:spPr>
        <p:txBody>
          <a:bodyPr>
            <a:normAutofit/>
          </a:bodyPr>
          <a:lstStyle/>
          <a:p>
            <a:r>
              <a:rPr lang="vi-VN" sz="2400" dirty="0">
                <a:latin typeface="Times New Roman" panose="02020603050405020304" pitchFamily="18" charset="0"/>
                <a:cs typeface="Times New Roman" panose="02020603050405020304" pitchFamily="18" charset="0"/>
              </a:rPr>
              <a:t>Lớp String trong java cung cấp rất nhiều các phương thức để thực hiện các thao tác với chuỗi như: compare(), concat(), equals(), split(), length(), replace(), compareTo(), intern(), substring(), ...</a:t>
            </a:r>
          </a:p>
          <a:p>
            <a:r>
              <a:rPr lang="vi-VN" sz="2400" dirty="0">
                <a:latin typeface="Times New Roman" panose="02020603050405020304" pitchFamily="18" charset="0"/>
                <a:cs typeface="Times New Roman" panose="02020603050405020304" pitchFamily="18" charset="0"/>
              </a:rPr>
              <a:t>Lớp java.lang.String được implements từ các interface Serializable, Comparable and CharSequence.</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4276695" y="3429000"/>
            <a:ext cx="4344006" cy="2543530"/>
          </a:xfrm>
          <a:prstGeom prst="rect">
            <a:avLst/>
          </a:prstGeom>
        </p:spPr>
      </p:pic>
    </p:spTree>
    <p:extLst>
      <p:ext uri="{BB962C8B-B14F-4D97-AF65-F5344CB8AC3E}">
        <p14:creationId xmlns:p14="http://schemas.microsoft.com/office/powerpoint/2010/main" val="4812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StringBuffer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public synchronized StringBuffer append(String s): </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được </a:t>
            </a:r>
            <a:r>
              <a:rPr lang="vi-VN" sz="2400" dirty="0">
                <a:latin typeface="Times New Roman" panose="02020603050405020304" pitchFamily="18" charset="0"/>
                <a:cs typeface="Times New Roman" panose="02020603050405020304" pitchFamily="18" charset="0"/>
              </a:rPr>
              <a:t>sử dụng để nối thêm các chuỗi được chỉ định với chuỗi này. Các phương thức append() được nạp chồng như append(char), append(boolean), append(int), append(float), append(double), ...</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416616" y="3335326"/>
            <a:ext cx="8717984" cy="1779181"/>
          </a:xfrm>
          <a:prstGeom prst="rect">
            <a:avLst/>
          </a:prstGeom>
        </p:spPr>
      </p:pic>
      <p:pic>
        <p:nvPicPr>
          <p:cNvPr id="8" name="Picture 7"/>
          <p:cNvPicPr>
            <a:picLocks noChangeAspect="1"/>
          </p:cNvPicPr>
          <p:nvPr/>
        </p:nvPicPr>
        <p:blipFill>
          <a:blip r:embed="rId6"/>
          <a:stretch>
            <a:fillRect/>
          </a:stretch>
        </p:blipFill>
        <p:spPr>
          <a:xfrm>
            <a:off x="1447800" y="5272463"/>
            <a:ext cx="2440822" cy="1220412"/>
          </a:xfrm>
          <a:prstGeom prst="rect">
            <a:avLst/>
          </a:prstGeom>
        </p:spPr>
      </p:pic>
    </p:spTree>
    <p:extLst>
      <p:ext uri="{BB962C8B-B14F-4D97-AF65-F5344CB8AC3E}">
        <p14:creationId xmlns:p14="http://schemas.microsoft.com/office/powerpoint/2010/main" val="6891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a:latin typeface="Times New Roman" panose="02020603050405020304" pitchFamily="18" charset="0"/>
                <a:cs typeface="Times New Roman" panose="02020603050405020304" pitchFamily="18" charset="0"/>
              </a:rPr>
              <a:t>.3) Các phương thức của lớp StringBuffer trong java</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Phương thức insert() </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được </a:t>
            </a:r>
            <a:r>
              <a:rPr lang="vi-VN" sz="2400" dirty="0">
                <a:latin typeface="Times New Roman" panose="02020603050405020304" pitchFamily="18" charset="0"/>
                <a:cs typeface="Times New Roman" panose="02020603050405020304" pitchFamily="18" charset="0"/>
              </a:rPr>
              <a:t>sử dụng để chèn chuỗi chỉ định với chuỗi này tại vị trí quy định. Các phương thức insert() được nạp chồng như insert(int, char), insert(int, boolean), insert(int, int), insert(int, float), insert(int, double),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2822796" y="3367918"/>
            <a:ext cx="6525536" cy="1743318"/>
          </a:xfrm>
          <a:prstGeom prst="rect">
            <a:avLst/>
          </a:prstGeom>
        </p:spPr>
      </p:pic>
      <p:pic>
        <p:nvPicPr>
          <p:cNvPr id="8" name="Picture 7"/>
          <p:cNvPicPr>
            <a:picLocks noChangeAspect="1"/>
          </p:cNvPicPr>
          <p:nvPr/>
        </p:nvPicPr>
        <p:blipFill>
          <a:blip r:embed="rId6"/>
          <a:stretch>
            <a:fillRect/>
          </a:stretch>
        </p:blipFill>
        <p:spPr>
          <a:xfrm>
            <a:off x="2822796" y="5263979"/>
            <a:ext cx="3096057" cy="1228896"/>
          </a:xfrm>
          <a:prstGeom prst="rect">
            <a:avLst/>
          </a:prstGeom>
        </p:spPr>
      </p:pic>
    </p:spTree>
    <p:extLst>
      <p:ext uri="{BB962C8B-B14F-4D97-AF65-F5344CB8AC3E}">
        <p14:creationId xmlns:p14="http://schemas.microsoft.com/office/powerpoint/2010/main" val="369868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StringBuffer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public synchronized StringBuffer replace(int startIndex, int endIndex, String str): </a:t>
            </a:r>
            <a:endParaRPr lang="en-US" sz="2400" b="1"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được </a:t>
            </a:r>
            <a:r>
              <a:rPr lang="vi-VN" sz="2400" dirty="0">
                <a:latin typeface="Times New Roman" panose="02020603050405020304" pitchFamily="18" charset="0"/>
                <a:cs typeface="Times New Roman" panose="02020603050405020304" pitchFamily="18" charset="0"/>
              </a:rPr>
              <a:t>sử dụng để thay thế chuỗi từ vị trị startIndex đến endIndex bằng chuỗi str.</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009967" y="3071973"/>
            <a:ext cx="7067233" cy="2950535"/>
          </a:xfrm>
          <a:prstGeom prst="rect">
            <a:avLst/>
          </a:prstGeom>
        </p:spPr>
      </p:pic>
      <p:pic>
        <p:nvPicPr>
          <p:cNvPr id="8" name="Picture 7"/>
          <p:cNvPicPr>
            <a:picLocks noChangeAspect="1"/>
          </p:cNvPicPr>
          <p:nvPr/>
        </p:nvPicPr>
        <p:blipFill>
          <a:blip r:embed="rId6"/>
          <a:stretch>
            <a:fillRect/>
          </a:stretch>
        </p:blipFill>
        <p:spPr>
          <a:xfrm>
            <a:off x="8171793" y="3071973"/>
            <a:ext cx="3925614" cy="1612941"/>
          </a:xfrm>
          <a:prstGeom prst="rect">
            <a:avLst/>
          </a:prstGeom>
        </p:spPr>
      </p:pic>
    </p:spTree>
    <p:extLst>
      <p:ext uri="{BB962C8B-B14F-4D97-AF65-F5344CB8AC3E}">
        <p14:creationId xmlns:p14="http://schemas.microsoft.com/office/powerpoint/2010/main" val="244580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StringBuffer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public synchronized StringBuffer delete(int startIndex, int endIndex): </a:t>
            </a:r>
            <a:endParaRPr lang="en-US" sz="2400" b="1"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được </a:t>
            </a:r>
            <a:r>
              <a:rPr lang="vi-VN" sz="2400" dirty="0">
                <a:latin typeface="Times New Roman" panose="02020603050405020304" pitchFamily="18" charset="0"/>
                <a:cs typeface="Times New Roman" panose="02020603050405020304" pitchFamily="18" charset="0"/>
              </a:rPr>
              <a:t>sử dụng để xóa chuỗi từ vị trí startIndex đến endIndex.</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838200" y="2890345"/>
            <a:ext cx="7792385" cy="2643031"/>
          </a:xfrm>
          <a:prstGeom prst="rect">
            <a:avLst/>
          </a:prstGeom>
        </p:spPr>
      </p:pic>
      <p:pic>
        <p:nvPicPr>
          <p:cNvPr id="8" name="Picture 7"/>
          <p:cNvPicPr>
            <a:picLocks noChangeAspect="1"/>
          </p:cNvPicPr>
          <p:nvPr/>
        </p:nvPicPr>
        <p:blipFill>
          <a:blip r:embed="rId6"/>
          <a:stretch>
            <a:fillRect/>
          </a:stretch>
        </p:blipFill>
        <p:spPr>
          <a:xfrm>
            <a:off x="8809109" y="2890345"/>
            <a:ext cx="3280297" cy="1303283"/>
          </a:xfrm>
          <a:prstGeom prst="rect">
            <a:avLst/>
          </a:prstGeom>
        </p:spPr>
      </p:pic>
    </p:spTree>
    <p:extLst>
      <p:ext uri="{BB962C8B-B14F-4D97-AF65-F5344CB8AC3E}">
        <p14:creationId xmlns:p14="http://schemas.microsoft.com/office/powerpoint/2010/main" val="292645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StringBuffer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056585"/>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public synchronized StringBuffer reverse(): </a:t>
            </a:r>
            <a:endParaRPr lang="en-US" sz="2400" b="1"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được </a:t>
            </a:r>
            <a:r>
              <a:rPr lang="vi-VN" sz="2400" dirty="0">
                <a:latin typeface="Times New Roman" panose="02020603050405020304" pitchFamily="18" charset="0"/>
                <a:cs typeface="Times New Roman" panose="02020603050405020304" pitchFamily="18" charset="0"/>
              </a:rPr>
              <a:t>sử dụng để đảo ngược chuỗi.</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761399" y="2832256"/>
            <a:ext cx="7259663" cy="2485977"/>
          </a:xfrm>
          <a:prstGeom prst="rect">
            <a:avLst/>
          </a:prstGeom>
        </p:spPr>
      </p:pic>
      <p:pic>
        <p:nvPicPr>
          <p:cNvPr id="8" name="Picture 7"/>
          <p:cNvPicPr>
            <a:picLocks noChangeAspect="1"/>
          </p:cNvPicPr>
          <p:nvPr/>
        </p:nvPicPr>
        <p:blipFill>
          <a:blip r:embed="rId6"/>
          <a:stretch>
            <a:fillRect/>
          </a:stretch>
        </p:blipFill>
        <p:spPr>
          <a:xfrm>
            <a:off x="8138192" y="2823741"/>
            <a:ext cx="3992816" cy="1392308"/>
          </a:xfrm>
          <a:prstGeom prst="rect">
            <a:avLst/>
          </a:prstGeom>
        </p:spPr>
      </p:pic>
    </p:spTree>
    <p:extLst>
      <p:ext uri="{BB962C8B-B14F-4D97-AF65-F5344CB8AC3E}">
        <p14:creationId xmlns:p14="http://schemas.microsoft.com/office/powerpoint/2010/main" val="295423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6</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StringBuffer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public int capacity(): </a:t>
            </a:r>
            <a:r>
              <a:rPr lang="vi-VN" sz="2400" dirty="0">
                <a:latin typeface="Times New Roman" panose="02020603050405020304" pitchFamily="18" charset="0"/>
                <a:cs typeface="Times New Roman" panose="02020603050405020304" pitchFamily="18" charset="0"/>
              </a:rPr>
              <a:t>được sử dụng để trả về dung lượng hiện tại.</a:t>
            </a:r>
          </a:p>
          <a:p>
            <a:r>
              <a:rPr lang="vi-VN" sz="2400" b="1" dirty="0">
                <a:latin typeface="Times New Roman" panose="02020603050405020304" pitchFamily="18" charset="0"/>
                <a:cs typeface="Times New Roman" panose="02020603050405020304" pitchFamily="18" charset="0"/>
              </a:rPr>
              <a:t>public void ensureCapacity(int minimumCapacity): </a:t>
            </a:r>
            <a:r>
              <a:rPr lang="vi-VN" sz="2400" dirty="0">
                <a:latin typeface="Times New Roman" panose="02020603050405020304" pitchFamily="18" charset="0"/>
                <a:cs typeface="Times New Roman" panose="02020603050405020304" pitchFamily="18" charset="0"/>
              </a:rPr>
              <a:t>được sử dụng để đảm bảo dung lượng ít nhất bằng mức tối thiểu nhất định.</a:t>
            </a:r>
          </a:p>
          <a:p>
            <a:r>
              <a:rPr lang="vi-VN" sz="2400" b="1" dirty="0">
                <a:latin typeface="Times New Roman" panose="02020603050405020304" pitchFamily="18" charset="0"/>
                <a:cs typeface="Times New Roman" panose="02020603050405020304" pitchFamily="18" charset="0"/>
              </a:rPr>
              <a:t>public char charAt(int index): </a:t>
            </a:r>
            <a:r>
              <a:rPr lang="vi-VN" sz="2400" dirty="0">
                <a:latin typeface="Times New Roman" panose="02020603050405020304" pitchFamily="18" charset="0"/>
                <a:cs typeface="Times New Roman" panose="02020603050405020304" pitchFamily="18" charset="0"/>
              </a:rPr>
              <a:t>được sử dụng trả về ký tự tại vị trí quy định.</a:t>
            </a:r>
          </a:p>
          <a:p>
            <a:r>
              <a:rPr lang="vi-VN" sz="2400" b="1" dirty="0">
                <a:latin typeface="Times New Roman" panose="02020603050405020304" pitchFamily="18" charset="0"/>
                <a:cs typeface="Times New Roman" panose="02020603050405020304" pitchFamily="18" charset="0"/>
              </a:rPr>
              <a:t>public int length(): </a:t>
            </a:r>
            <a:r>
              <a:rPr lang="vi-VN" sz="2400" dirty="0">
                <a:latin typeface="Times New Roman" panose="02020603050405020304" pitchFamily="18" charset="0"/>
                <a:cs typeface="Times New Roman" panose="02020603050405020304" pitchFamily="18" charset="0"/>
              </a:rPr>
              <a:t>được sử dụng trả về chiều dài của chuỗi nghĩa là tổng số ký tự.</a:t>
            </a:r>
          </a:p>
          <a:p>
            <a:r>
              <a:rPr lang="vi-VN" sz="2400" b="1" dirty="0">
                <a:latin typeface="Times New Roman" panose="02020603050405020304" pitchFamily="18" charset="0"/>
                <a:cs typeface="Times New Roman" panose="02020603050405020304" pitchFamily="18" charset="0"/>
              </a:rPr>
              <a:t>public String substring(int beginIndex): </a:t>
            </a:r>
            <a:r>
              <a:rPr lang="vi-VN" sz="2400" dirty="0">
                <a:latin typeface="Times New Roman" panose="02020603050405020304" pitchFamily="18" charset="0"/>
                <a:cs typeface="Times New Roman" panose="02020603050405020304" pitchFamily="18" charset="0"/>
              </a:rPr>
              <a:t>được sử dụng trả về chuỗi con bắt đầu từ vị trí được chỉ định.</a:t>
            </a:r>
          </a:p>
          <a:p>
            <a:r>
              <a:rPr lang="vi-VN" sz="2400" b="1" dirty="0">
                <a:latin typeface="Times New Roman" panose="02020603050405020304" pitchFamily="18" charset="0"/>
                <a:cs typeface="Times New Roman" panose="02020603050405020304" pitchFamily="18" charset="0"/>
              </a:rPr>
              <a:t>public String substring(int beginIndex, int endIndex): </a:t>
            </a:r>
            <a:r>
              <a:rPr lang="vi-VN" sz="2400" dirty="0">
                <a:latin typeface="Times New Roman" panose="02020603050405020304" pitchFamily="18" charset="0"/>
                <a:cs typeface="Times New Roman" panose="02020603050405020304" pitchFamily="18" charset="0"/>
              </a:rPr>
              <a:t>được sử dụng trả về chuỗi con với vị trí bắt đầu và vị trí kết thúc được chỉ định.</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20243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StringBuilder</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Định nghĩa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Các Constructor quan trọng của lớp StringBuilder trong java</a:t>
            </a: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Các phương thức của lớp StringBuilder trong java</a:t>
            </a:r>
          </a:p>
          <a:p>
            <a:pPr marL="571500" indent="-457200">
              <a:buFont typeface="+mj-lt"/>
              <a:buAutoNum type="arabicPeriod"/>
            </a:pPr>
            <a:endParaRPr lang="vi-VN" sz="2400" dirty="0">
              <a:latin typeface="Times New Roman" panose="02020603050405020304" pitchFamily="18" charset="0"/>
              <a:cs typeface="Times New Roman" panose="02020603050405020304" pitchFamily="18" charset="0"/>
            </a:endParaRP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0049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Trong java, lớp StringBuilder được sử dụng để tạo chuỗi có thể thay đổi (mutable). Lớp StringBuilder trong java tương tự như lớp StringBuilder ngoại trừ nó không đồng bộ(non-synchronized).</a:t>
            </a:r>
          </a:p>
          <a:p>
            <a:r>
              <a:rPr lang="vi-VN" sz="2400" dirty="0">
                <a:latin typeface="Times New Roman" panose="02020603050405020304" pitchFamily="18" charset="0"/>
                <a:cs typeface="Times New Roman" panose="02020603050405020304" pitchFamily="18" charset="0"/>
              </a:rPr>
              <a:t>non-synchronized: Trong một thời điểm có thể có nhiều luồng sử dụng chuỗi String, tuy có tốc độ nhanh hơn nhưng có thể gây ra xung đột tài nguyên</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1425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590070" cy="503433"/>
          </a:xfrm>
        </p:spPr>
        <p:txBody>
          <a:bodyPr>
            <a:normAutofit fontScale="90000"/>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Constructor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StringBuilder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2109871"/>
          </a:xfrm>
        </p:spPr>
        <p:txBody>
          <a:bodyPr>
            <a:normAutofit/>
          </a:bodyPr>
          <a:lstStyle/>
          <a:p>
            <a:r>
              <a:rPr lang="vi-VN" sz="2400" b="1" dirty="0">
                <a:latin typeface="Times New Roman" panose="02020603050405020304" pitchFamily="18" charset="0"/>
                <a:cs typeface="Times New Roman" panose="02020603050405020304" pitchFamily="18" charset="0"/>
              </a:rPr>
              <a:t>StringBuilder(): </a:t>
            </a:r>
            <a:r>
              <a:rPr lang="vi-VN" sz="2400" dirty="0">
                <a:latin typeface="Times New Roman" panose="02020603050405020304" pitchFamily="18" charset="0"/>
                <a:cs typeface="Times New Roman" panose="02020603050405020304" pitchFamily="18" charset="0"/>
              </a:rPr>
              <a:t>Tạo ra một Builder chuỗi với dung lượng ban đầu là 16.</a:t>
            </a:r>
          </a:p>
          <a:p>
            <a:r>
              <a:rPr lang="vi-VN" sz="2400" b="1" dirty="0">
                <a:latin typeface="Times New Roman" panose="02020603050405020304" pitchFamily="18" charset="0"/>
                <a:cs typeface="Times New Roman" panose="02020603050405020304" pitchFamily="18" charset="0"/>
              </a:rPr>
              <a:t>StringBuilder(String str): </a:t>
            </a:r>
            <a:r>
              <a:rPr lang="vi-VN" sz="2400" dirty="0">
                <a:latin typeface="Times New Roman" panose="02020603050405020304" pitchFamily="18" charset="0"/>
                <a:cs typeface="Times New Roman" panose="02020603050405020304" pitchFamily="18" charset="0"/>
              </a:rPr>
              <a:t>Tạo ra một Builder chuỗi với chuỗi cụ thể.</a:t>
            </a:r>
          </a:p>
          <a:p>
            <a:r>
              <a:rPr lang="vi-VN" sz="2400" b="1" dirty="0">
                <a:latin typeface="Times New Roman" panose="02020603050405020304" pitchFamily="18" charset="0"/>
                <a:cs typeface="Times New Roman" panose="02020603050405020304" pitchFamily="18" charset="0"/>
              </a:rPr>
              <a:t>StringBuilder(int capacity): </a:t>
            </a:r>
            <a:r>
              <a:rPr lang="vi-VN" sz="2400" dirty="0">
                <a:latin typeface="Times New Roman" panose="02020603050405020304" pitchFamily="18" charset="0"/>
                <a:cs typeface="Times New Roman" panose="02020603050405020304" pitchFamily="18" charset="0"/>
              </a:rPr>
              <a:t>Tạo ra một Builder chuỗi với dung lượng được chỉ định như độ dài chuỗi.</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8715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StringBuilder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public StringBuilder append(String s): </a:t>
            </a:r>
            <a:r>
              <a:rPr lang="vi-VN" sz="2400" dirty="0">
                <a:latin typeface="Times New Roman" panose="02020603050405020304" pitchFamily="18" charset="0"/>
                <a:cs typeface="Times New Roman" panose="02020603050405020304" pitchFamily="18" charset="0"/>
              </a:rPr>
              <a:t>được sử dụng để nối thêm các chuỗi được chỉ định với chuỗi này. Các phương thức append() được nạp chồng như append(char), append(boolean), append(int), append(float), append(double), ...</a:t>
            </a:r>
          </a:p>
          <a:p>
            <a:r>
              <a:rPr lang="vi-VN" sz="2400" b="1" dirty="0">
                <a:latin typeface="Times New Roman" panose="02020603050405020304" pitchFamily="18" charset="0"/>
                <a:cs typeface="Times New Roman" panose="02020603050405020304" pitchFamily="18" charset="0"/>
              </a:rPr>
              <a:t>public StringBuilder insert(int offset, String s): </a:t>
            </a:r>
            <a:r>
              <a:rPr lang="vi-VN" sz="2400" dirty="0">
                <a:latin typeface="Times New Roman" panose="02020603050405020304" pitchFamily="18" charset="0"/>
                <a:cs typeface="Times New Roman" panose="02020603050405020304" pitchFamily="18" charset="0"/>
              </a:rPr>
              <a:t>được sử dụng để chèn chuỗi chỉ định với chuỗi này tại vị trí quy định. Các phương thức insert() được nạp chồng như insert(int, char), insert(int, boolean), insert(int, int), insert(int, float), insert(int, double), ...</a:t>
            </a:r>
          </a:p>
          <a:p>
            <a:r>
              <a:rPr lang="vi-VN" sz="2400" b="1" dirty="0">
                <a:latin typeface="Times New Roman" panose="02020603050405020304" pitchFamily="18" charset="0"/>
                <a:cs typeface="Times New Roman" panose="02020603050405020304" pitchFamily="18" charset="0"/>
              </a:rPr>
              <a:t>public StringBuilder replace(int startIndex, int endIndex, String str): </a:t>
            </a:r>
            <a:r>
              <a:rPr lang="vi-VN" sz="2400" dirty="0">
                <a:latin typeface="Times New Roman" panose="02020603050405020304" pitchFamily="18" charset="0"/>
                <a:cs typeface="Times New Roman" panose="02020603050405020304" pitchFamily="18" charset="0"/>
              </a:rPr>
              <a:t>được sử dụng để thay thế chuỗi từ vị trị startIndex đến endIndex bằng chuỗi str.</a:t>
            </a:r>
          </a:p>
          <a:p>
            <a:r>
              <a:rPr lang="vi-VN" sz="2400" b="1" dirty="0">
                <a:latin typeface="Times New Roman" panose="02020603050405020304" pitchFamily="18" charset="0"/>
                <a:cs typeface="Times New Roman" panose="02020603050405020304" pitchFamily="18" charset="0"/>
              </a:rPr>
              <a:t>public StringBuilder delete(int startIndex, int endIndex): </a:t>
            </a:r>
            <a:r>
              <a:rPr lang="vi-VN" sz="2400" dirty="0">
                <a:latin typeface="Times New Roman" panose="02020603050405020304" pitchFamily="18" charset="0"/>
                <a:cs typeface="Times New Roman" panose="02020603050405020304" pitchFamily="18" charset="0"/>
              </a:rPr>
              <a:t>được sử dụng để xóa chuỗi từ vị trí startIndex đến endIndex.</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728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String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concat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con (substring(index), substring(start, end))</a:t>
            </a:r>
          </a:p>
          <a:p>
            <a:r>
              <a:rPr lang="en-US" sz="2400" dirty="0">
                <a:latin typeface="Times New Roman" panose="02020603050405020304" pitchFamily="18" charset="0"/>
                <a:cs typeface="Times New Roman" panose="02020603050405020304" pitchFamily="18" charset="0"/>
              </a:rPr>
              <a:t>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(equals, </a:t>
            </a:r>
            <a:r>
              <a:rPr lang="en-US" sz="2400" dirty="0" err="1">
                <a:latin typeface="Times New Roman" panose="02020603050405020304" pitchFamily="18" charset="0"/>
                <a:cs typeface="Times New Roman" panose="02020603050405020304" pitchFamily="18" charset="0"/>
              </a:rPr>
              <a:t>compareTo</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String Conversions</a:t>
            </a:r>
          </a:p>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chuỗi</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Strings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Arrays</a:t>
            </a:r>
          </a:p>
          <a:p>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7225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vi-VN" sz="2800" b="1" dirty="0" smtClean="0">
                <a:latin typeface="Times New Roman" panose="02020603050405020304" pitchFamily="18" charset="0"/>
                <a:cs typeface="Times New Roman" panose="02020603050405020304" pitchFamily="18" charset="0"/>
              </a:rPr>
              <a:t>.3</a:t>
            </a:r>
            <a:r>
              <a:rPr lang="vi-VN" sz="2800" b="1" dirty="0">
                <a:latin typeface="Times New Roman" panose="02020603050405020304" pitchFamily="18" charset="0"/>
                <a:cs typeface="Times New Roman" panose="02020603050405020304" pitchFamily="18" charset="0"/>
              </a:rPr>
              <a:t>) Các phương thức của lớp StringBuilder trong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r>
              <a:rPr lang="vi-VN" sz="2400" b="1" dirty="0">
                <a:latin typeface="Times New Roman" panose="02020603050405020304" pitchFamily="18" charset="0"/>
                <a:cs typeface="Times New Roman" panose="02020603050405020304" pitchFamily="18" charset="0"/>
              </a:rPr>
              <a:t>public StringBuilder reverse(): </a:t>
            </a:r>
            <a:r>
              <a:rPr lang="vi-VN" sz="2400" dirty="0">
                <a:latin typeface="Times New Roman" panose="02020603050405020304" pitchFamily="18" charset="0"/>
                <a:cs typeface="Times New Roman" panose="02020603050405020304" pitchFamily="18" charset="0"/>
              </a:rPr>
              <a:t>được sử dụng để đảo ngược chuỗi.</a:t>
            </a:r>
          </a:p>
          <a:p>
            <a:r>
              <a:rPr lang="vi-VN" sz="2400" b="1" dirty="0">
                <a:latin typeface="Times New Roman" panose="02020603050405020304" pitchFamily="18" charset="0"/>
                <a:cs typeface="Times New Roman" panose="02020603050405020304" pitchFamily="18" charset="0"/>
              </a:rPr>
              <a:t>public int capacity(): </a:t>
            </a:r>
            <a:r>
              <a:rPr lang="vi-VN" sz="2400" dirty="0">
                <a:latin typeface="Times New Roman" panose="02020603050405020304" pitchFamily="18" charset="0"/>
                <a:cs typeface="Times New Roman" panose="02020603050405020304" pitchFamily="18" charset="0"/>
              </a:rPr>
              <a:t>được sử dụng để trả về dung lượng hiện tại.</a:t>
            </a:r>
          </a:p>
          <a:p>
            <a:r>
              <a:rPr lang="vi-VN" sz="2400" b="1" dirty="0">
                <a:latin typeface="Times New Roman" panose="02020603050405020304" pitchFamily="18" charset="0"/>
                <a:cs typeface="Times New Roman" panose="02020603050405020304" pitchFamily="18" charset="0"/>
              </a:rPr>
              <a:t>public void ensureCapacity(int minimumCapacity): </a:t>
            </a:r>
            <a:r>
              <a:rPr lang="vi-VN" sz="2400" dirty="0">
                <a:latin typeface="Times New Roman" panose="02020603050405020304" pitchFamily="18" charset="0"/>
                <a:cs typeface="Times New Roman" panose="02020603050405020304" pitchFamily="18" charset="0"/>
              </a:rPr>
              <a:t>được sử dụng để đảm bảo dung lượng ít nhất bằng mức tối thiểu nhất định.</a:t>
            </a:r>
          </a:p>
          <a:p>
            <a:r>
              <a:rPr lang="vi-VN" sz="2400" b="1" dirty="0">
                <a:latin typeface="Times New Roman" panose="02020603050405020304" pitchFamily="18" charset="0"/>
                <a:cs typeface="Times New Roman" panose="02020603050405020304" pitchFamily="18" charset="0"/>
              </a:rPr>
              <a:t>public char charAt(int index): </a:t>
            </a:r>
            <a:r>
              <a:rPr lang="vi-VN" sz="2400" dirty="0">
                <a:latin typeface="Times New Roman" panose="02020603050405020304" pitchFamily="18" charset="0"/>
                <a:cs typeface="Times New Roman" panose="02020603050405020304" pitchFamily="18" charset="0"/>
              </a:rPr>
              <a:t>được sử dụng trả về ký tự tại vị trí quy định.</a:t>
            </a:r>
          </a:p>
          <a:p>
            <a:r>
              <a:rPr lang="vi-VN" sz="2400" b="1" dirty="0">
                <a:latin typeface="Times New Roman" panose="02020603050405020304" pitchFamily="18" charset="0"/>
                <a:cs typeface="Times New Roman" panose="02020603050405020304" pitchFamily="18" charset="0"/>
              </a:rPr>
              <a:t>public int length(): </a:t>
            </a:r>
            <a:r>
              <a:rPr lang="vi-VN" sz="2400" dirty="0">
                <a:latin typeface="Times New Roman" panose="02020603050405020304" pitchFamily="18" charset="0"/>
                <a:cs typeface="Times New Roman" panose="02020603050405020304" pitchFamily="18" charset="0"/>
              </a:rPr>
              <a:t>được sử dụng trả về chiều dài của chuỗi nghĩa là tổng số ký tự.</a:t>
            </a:r>
          </a:p>
          <a:p>
            <a:r>
              <a:rPr lang="vi-VN" sz="2400" b="1" dirty="0">
                <a:latin typeface="Times New Roman" panose="02020603050405020304" pitchFamily="18" charset="0"/>
                <a:cs typeface="Times New Roman" panose="02020603050405020304" pitchFamily="18" charset="0"/>
              </a:rPr>
              <a:t>public String substring(int beginIndex): </a:t>
            </a:r>
            <a:r>
              <a:rPr lang="vi-VN" sz="2400" dirty="0">
                <a:latin typeface="Times New Roman" panose="02020603050405020304" pitchFamily="18" charset="0"/>
                <a:cs typeface="Times New Roman" panose="02020603050405020304" pitchFamily="18" charset="0"/>
              </a:rPr>
              <a:t>được sử dụng trả về chuỗi con bắt đầu từ vị trí được chỉ định.</a:t>
            </a:r>
          </a:p>
          <a:p>
            <a:r>
              <a:rPr lang="vi-VN" sz="2400" b="1" dirty="0">
                <a:latin typeface="Times New Roman" panose="02020603050405020304" pitchFamily="18" charset="0"/>
                <a:cs typeface="Times New Roman" panose="02020603050405020304" pitchFamily="18" charset="0"/>
              </a:rPr>
              <a:t>public String substring(int beginIndex, int endIndex): </a:t>
            </a:r>
            <a:r>
              <a:rPr lang="vi-VN" sz="2400" dirty="0">
                <a:latin typeface="Times New Roman" panose="02020603050405020304" pitchFamily="18" charset="0"/>
                <a:cs typeface="Times New Roman" panose="02020603050405020304" pitchFamily="18" charset="0"/>
              </a:rPr>
              <a:t>được sử dụng trả về chuỗi con với vị trí bắt đầu và vị trí kết thúc được chỉ định.</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00949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Buffer</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Trong quá khứ StringBuffer là sự lựa chọn duy nhất được sử dụng để thao tác với String cho đến version của java là 1.4.</a:t>
            </a:r>
          </a:p>
          <a:p>
            <a:r>
              <a:rPr lang="vi-VN" sz="2400" dirty="0">
                <a:latin typeface="Times New Roman" panose="02020603050405020304" pitchFamily="18" charset="0"/>
                <a:cs typeface="Times New Roman" panose="02020603050405020304" pitchFamily="18" charset="0"/>
              </a:rPr>
              <a:t>Điểm bất lợi duy nhất khi sử dụng StringBuffer đó chính là performance (hiệu suất) khi sử dụng StringBuffer thì xử lý rất chậm</a:t>
            </a:r>
          </a:p>
          <a:p>
            <a:r>
              <a:rPr lang="vi-VN" sz="2400" dirty="0">
                <a:latin typeface="Times New Roman" panose="02020603050405020304" pitchFamily="18" charset="0"/>
                <a:cs typeface="Times New Roman" panose="02020603050405020304" pitchFamily="18" charset="0"/>
              </a:rPr>
              <a:t>Nguyên nhân là tất cả các method trong StringBuffer là bất đồng bộ và sử dụng cơ chế thread safe (luồng an toàn) vì vậy mà quá trình xử lý phải chờ đợi lẫn nhau gây ra tình trạng sử dụng StringBuffer thì chậm</a:t>
            </a:r>
          </a:p>
          <a:p>
            <a:r>
              <a:rPr lang="vi-VN" sz="2400" dirty="0">
                <a:latin typeface="Times New Roman" panose="02020603050405020304" pitchFamily="18" charset="0"/>
                <a:cs typeface="Times New Roman" panose="02020603050405020304" pitchFamily="18" charset="0"/>
              </a:rPr>
              <a:t>Kể từ Java version 1.5 trở đi thì cung cấp cho chúng ta 1 class mới là StringBuilder có chức năng tương tự như StringBuffer nhưng đã loại bỏ những nhược điểm của StringBuffer như đồng bộ và luồng an toàn. Do vậy sử dụng StringBuilder sẽ nhanh hơn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07668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Buffer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Content Placeholder 3"/>
          <p:cNvPicPr>
            <a:picLocks noChangeAspect="1"/>
          </p:cNvPicPr>
          <p:nvPr/>
        </p:nvPicPr>
        <p:blipFill>
          <a:blip r:embed="rId5"/>
          <a:stretch>
            <a:fillRect/>
          </a:stretch>
        </p:blipFill>
        <p:spPr>
          <a:xfrm>
            <a:off x="756745" y="1867079"/>
            <a:ext cx="10773103" cy="2831393"/>
          </a:xfrm>
          <a:prstGeom prst="rect">
            <a:avLst/>
          </a:prstGeom>
          <a:noFill/>
          <a:ln>
            <a:noFill/>
          </a:ln>
        </p:spPr>
      </p:pic>
    </p:spTree>
    <p:extLst>
      <p:ext uri="{BB962C8B-B14F-4D97-AF65-F5344CB8AC3E}">
        <p14:creationId xmlns:p14="http://schemas.microsoft.com/office/powerpoint/2010/main" val="264721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Buffer</a:t>
            </a: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a:latin typeface="Times New Roman" panose="02020603050405020304" pitchFamily="18" charset="0"/>
                <a:cs typeface="Times New Roman" panose="02020603050405020304" pitchFamily="18" charset="0"/>
              </a:rPr>
              <a:t>Test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StringBuffer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StringBuilder</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653008" y="2246811"/>
            <a:ext cx="7300769" cy="3546088"/>
          </a:xfrm>
          <a:prstGeom prst="rect">
            <a:avLst/>
          </a:prstGeom>
        </p:spPr>
      </p:pic>
      <p:pic>
        <p:nvPicPr>
          <p:cNvPr id="8" name="Picture 7"/>
          <p:cNvPicPr>
            <a:picLocks noChangeAspect="1"/>
          </p:cNvPicPr>
          <p:nvPr/>
        </p:nvPicPr>
        <p:blipFill>
          <a:blip r:embed="rId6"/>
          <a:stretch>
            <a:fillRect/>
          </a:stretch>
        </p:blipFill>
        <p:spPr>
          <a:xfrm>
            <a:off x="8138969" y="2246811"/>
            <a:ext cx="3600953" cy="1057423"/>
          </a:xfrm>
          <a:prstGeom prst="rect">
            <a:avLst/>
          </a:prstGeom>
        </p:spPr>
      </p:pic>
    </p:spTree>
    <p:extLst>
      <p:ext uri="{BB962C8B-B14F-4D97-AF65-F5344CB8AC3E}">
        <p14:creationId xmlns:p14="http://schemas.microsoft.com/office/powerpoint/2010/main" val="104180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.5)</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r>
              <a:rPr lang="vi-VN" sz="2400" dirty="0">
                <a:latin typeface="Times New Roman" panose="02020603050405020304" pitchFamily="18" charset="0"/>
                <a:cs typeface="Times New Roman" panose="02020603050405020304" pitchFamily="18" charset="0"/>
              </a:rPr>
              <a:t>Vấn đề của bài toán về string là string tốn nhiều không gian lưu trữ hơn number rất nhiều</a:t>
            </a:r>
          </a:p>
          <a:p>
            <a:r>
              <a:rPr lang="vi-VN" sz="2400" dirty="0">
                <a:latin typeface="Times New Roman" panose="02020603050405020304" pitchFamily="18" charset="0"/>
                <a:cs typeface="Times New Roman" panose="02020603050405020304" pitchFamily="18" charset="0"/>
              </a:rPr>
              <a:t>Một kí tự có thể lên tới tối đa 16-bits vậy một chuỗi như ‘Hello world’ đã có thể chiếm hết 88-bits ~ 11-bytes thông qua encoder UTF-8.</a:t>
            </a:r>
          </a:p>
          <a:p>
            <a:r>
              <a:rPr lang="vi-VN" sz="2400" dirty="0">
                <a:latin typeface="Times New Roman" panose="02020603050405020304" pitchFamily="18" charset="0"/>
                <a:cs typeface="Times New Roman" panose="02020603050405020304" pitchFamily="18" charset="0"/>
              </a:rPr>
              <a:t> Trong khi kiểu long là số nguyên to lắm mới chiếm 64-bits. Chưa kể có đôi khi trong ứng dụng thì các chuỗi string giống nhau được sử dụng lặp đi lặp lại rất nhiều lần</a:t>
            </a:r>
          </a:p>
          <a:p>
            <a:r>
              <a:rPr lang="vi-VN" sz="2400" dirty="0">
                <a:latin typeface="Times New Roman" panose="02020603050405020304" pitchFamily="18" charset="0"/>
                <a:cs typeface="Times New Roman" panose="02020603050405020304" pitchFamily="18" charset="0"/>
              </a:rPr>
              <a:t>Giải pháp được đưa ra là sử dụng một khái niệm gọi là String pool trong đó chứa các string độc lập lẫn nhau (unique) rồi dùng một class String giao tiếp với String pool. Điểm đặc biệt là các String giống nhau sẽ cùng trỏ đến một vị trí thay vì thể hiện giống như các class bình thường (thực thể mới được tạo sẽ chiếm 1 vùng nhớ mới) Điều này giúp cho chương trình tiết kiệm bộ nhớ nhưng bù lại các xử lý sẽ trở nên phức tạp hơn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8703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.5)</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fontScale="92500" lnSpcReduction="20000"/>
          </a:bodyPr>
          <a:lstStyle/>
          <a:p>
            <a:r>
              <a:rPr lang="vi-VN" sz="2400" dirty="0">
                <a:latin typeface="Times New Roman" panose="02020603050405020304" pitchFamily="18" charset="0"/>
                <a:cs typeface="Times New Roman" panose="02020603050405020304" pitchFamily="18" charset="0"/>
              </a:rPr>
              <a:t>Một trong những sự phức tạp là bài toán cộng chuỗi. Bởi vì String thì immutable (bất khả chuyển, không thể thay đổi kích thước) dẫn đến để giải bài toán cộng chuỗi thì ta sẽ mô tả một cách không chính xác như sau (chỉ là tinh thần/chiến lược cộng chuỗi)</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Lấy độ dài của chuỗi thứ nhất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 Lấy độ dài của chuỗi thứ hai</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Tìm ra độ dài của chuỗi mới</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 Tìm vùng nhớ có độ dài phù hợp</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 Sao lưu chuỗi thứ </a:t>
            </a:r>
            <a:r>
              <a:rPr lang="vi-VN" sz="2000" dirty="0" smtClean="0">
                <a:latin typeface="Times New Roman" panose="02020603050405020304" pitchFamily="18" charset="0"/>
                <a:cs typeface="Times New Roman" panose="02020603050405020304" pitchFamily="18" charset="0"/>
              </a:rPr>
              <a:t>nhất</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Sao lưu chuỗi thứ hai vào ngay sau chuỗi thứ nhất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Kiểm tra xem chuỗi thứ nhất còn có ai dùng không?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Nếu không thì để GC giải phóng nó</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Kiểm tra xem chuỗi thứ hai còn có ai dùng không?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Nếu không thì để GC giải phóng nó</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 Tái cấu trúc lại String pool để chống phân mảnh.</a:t>
            </a:r>
          </a:p>
          <a:p>
            <a:pPr marL="571500" lvl="1" indent="0">
              <a:buNone/>
            </a:pPr>
            <a:r>
              <a:rPr lang="vi-VN" sz="2000" b="1" dirty="0">
                <a:latin typeface="Times New Roman" panose="02020603050405020304" pitchFamily="18" charset="0"/>
                <a:cs typeface="Times New Roman" panose="02020603050405020304" pitchFamily="18" charset="0"/>
              </a:rPr>
              <a:t>=&gt; Quá nhiều bước thuật toán </a:t>
            </a:r>
          </a:p>
          <a:p>
            <a:pPr lvl="1">
              <a:buFont typeface="Wingdings" panose="05000000000000000000" pitchFamily="2" charset="2"/>
              <a:buChar char="q"/>
            </a:pPr>
            <a:endParaRPr lang="vi-VN" sz="20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2147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.5)</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Vậy StringBuilder (class tương tự là StringBuffer) ra đời làm cứu cánh cho vấn đề này. Chiến lược được đặt ra là cho đến khi String chính thức được hoàn thành, thì không lưu vào String pool vội mà dùng đến một mảng char[] để lưu tạm bên ngoài</a:t>
            </a:r>
          </a:p>
          <a:p>
            <a:r>
              <a:rPr lang="en-US" sz="2400" dirty="0">
                <a:latin typeface="Times New Roman" panose="02020603050405020304" pitchFamily="18" charset="0"/>
                <a:cs typeface="Times New Roman" panose="02020603050405020304" pitchFamily="18" charset="0"/>
              </a:rPr>
              <a:t>X</a:t>
            </a:r>
            <a:r>
              <a:rPr lang="vi-VN" sz="2400" dirty="0" smtClean="0">
                <a:latin typeface="Times New Roman" panose="02020603050405020304" pitchFamily="18" charset="0"/>
                <a:cs typeface="Times New Roman" panose="02020603050405020304" pitchFamily="18" charset="0"/>
              </a:rPr>
              <a:t>ử </a:t>
            </a:r>
            <a:r>
              <a:rPr lang="vi-VN" sz="2400" dirty="0">
                <a:latin typeface="Times New Roman" panose="02020603050405020304" pitchFamily="18" charset="0"/>
                <a:cs typeface="Times New Roman" panose="02020603050405020304" pitchFamily="18" charset="0"/>
              </a:rPr>
              <a:t>lý hoàn toàn các thao tác với string rồi mới build ra một String để cho nó vào String pool. Nhờ vậy mà số lượng bước thuật toán được giảm đi giúp chương trình chạy nhanh hơn trong xử lý chuỗi. Tuy nhiên, vấn đề gặp phải là phải trả giá về không gian lưu trữ.</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94526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.5)</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Ngoài ra, có thể thấy một điều trong danh sách các cấu tử (hàm khởi tạo, constructor…) có một hàm như sau:</a:t>
            </a:r>
          </a:p>
          <a:p>
            <a:endParaRPr lang="vi-VN"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Về bản chất thì mảng char vẫn là array và mảng này sẽ chịu chung yếu điểm của tất cả các array đó là immutable</a:t>
            </a:r>
          </a:p>
          <a:p>
            <a:r>
              <a:rPr lang="vi-VN" sz="2400" dirty="0">
                <a:latin typeface="Times New Roman" panose="02020603050405020304" pitchFamily="18" charset="0"/>
                <a:cs typeface="Times New Roman" panose="02020603050405020304" pitchFamily="18" charset="0"/>
              </a:rPr>
              <a:t>Điểm khác biệt hơn so với string trong String pool là array có thể khai báo một kích thước lớn hơn kích thước nó cần. Vì vậy khi cần phải thực hiện cộng chuỗi, nếu kích thước của array vẫn lớn hơn kích thước của chuổi mới, ta chỉ cần copy vào trong là xong</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3174881" y="2551139"/>
            <a:ext cx="5306967" cy="1277932"/>
          </a:xfrm>
          <a:prstGeom prst="rect">
            <a:avLst/>
          </a:prstGeom>
        </p:spPr>
      </p:pic>
    </p:spTree>
    <p:extLst>
      <p:ext uri="{BB962C8B-B14F-4D97-AF65-F5344CB8AC3E}">
        <p14:creationId xmlns:p14="http://schemas.microsoft.com/office/powerpoint/2010/main" val="80191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7</a:t>
            </a:r>
            <a:r>
              <a:rPr lang="en-US" sz="2800" b="1" dirty="0" smtClean="0">
                <a:latin typeface="Times New Roman" panose="02020603050405020304" pitchFamily="18" charset="0"/>
                <a:cs typeface="Times New Roman" panose="02020603050405020304" pitchFamily="18" charset="0"/>
              </a:rPr>
              <a:t>.5)</a:t>
            </a:r>
            <a:r>
              <a:rPr lang="en-US" sz="2800" b="1" dirty="0" err="1" smtClean="0">
                <a:latin typeface="Times New Roman" panose="02020603050405020304" pitchFamily="18" charset="0"/>
                <a:cs typeface="Times New Roman" panose="02020603050405020304" pitchFamily="18" charset="0"/>
              </a:rPr>
              <a:t>Tại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StringBuffer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String Builder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065578"/>
          </a:xfrm>
        </p:spPr>
        <p:txBody>
          <a:bodyPr>
            <a:normAutofit/>
          </a:bodyPr>
          <a:lstStyle/>
          <a:p>
            <a:r>
              <a:rPr lang="vi-VN" sz="2400" dirty="0" smtClean="0">
                <a:latin typeface="Times New Roman" panose="02020603050405020304" pitchFamily="18" charset="0"/>
                <a:cs typeface="Times New Roman" panose="02020603050405020304" pitchFamily="18" charset="0"/>
              </a:rPr>
              <a:t>Không </a:t>
            </a:r>
            <a:r>
              <a:rPr lang="vi-VN" sz="2400" dirty="0">
                <a:latin typeface="Times New Roman" panose="02020603050405020304" pitchFamily="18" charset="0"/>
                <a:cs typeface="Times New Roman" panose="02020603050405020304" pitchFamily="18" charset="0"/>
              </a:rPr>
              <a:t>cần tìm vùng nhớ khác. Vậy capacity chính là kích thước đầu tiên dùng để khởi tạo nên mảng này.</a:t>
            </a:r>
          </a:p>
          <a:p>
            <a:r>
              <a:rPr lang="vi-VN" sz="2400" dirty="0">
                <a:latin typeface="Times New Roman" panose="02020603050405020304" pitchFamily="18" charset="0"/>
                <a:cs typeface="Times New Roman" panose="02020603050405020304" pitchFamily="18" charset="0"/>
              </a:rPr>
              <a:t>Tại sao điều này lại quan trọng? Bởi vì khéo chọn capacity phù hợp thì StringBuilder của bạn mới phát huy toàn bộ tác dụng của nó. Còn thế nào là phù hợp thì lại dựa vào kinh nghiệm làm việc của mỗi lập trình viên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999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String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Content Placeholder 3"/>
          <p:cNvPicPr>
            <a:picLocks noChangeAspect="1"/>
          </p:cNvPicPr>
          <p:nvPr/>
        </p:nvPicPr>
        <p:blipFill>
          <a:blip r:embed="rId5"/>
          <a:stretch>
            <a:fillRect/>
          </a:stretch>
        </p:blipFill>
        <p:spPr>
          <a:xfrm>
            <a:off x="1308509" y="1503564"/>
            <a:ext cx="10031171" cy="4580226"/>
          </a:xfrm>
          <a:prstGeom prst="rect">
            <a:avLst/>
          </a:prstGeom>
          <a:noFill/>
          <a:ln>
            <a:noFill/>
          </a:ln>
        </p:spPr>
      </p:pic>
    </p:spTree>
    <p:extLst>
      <p:ext uri="{BB962C8B-B14F-4D97-AF65-F5344CB8AC3E}">
        <p14:creationId xmlns:p14="http://schemas.microsoft.com/office/powerpoint/2010/main" val="260665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String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248103" y="1504419"/>
            <a:ext cx="9945414" cy="4489921"/>
          </a:xfrm>
          <a:prstGeom prst="rect">
            <a:avLst/>
          </a:prstGeom>
        </p:spPr>
      </p:pic>
    </p:spTree>
    <p:extLst>
      <p:ext uri="{BB962C8B-B14F-4D97-AF65-F5344CB8AC3E}">
        <p14:creationId xmlns:p14="http://schemas.microsoft.com/office/powerpoint/2010/main" val="291419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String</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198444" y="1587556"/>
            <a:ext cx="9082161" cy="4368969"/>
          </a:xfrm>
          <a:prstGeom prst="rect">
            <a:avLst/>
          </a:prstGeom>
        </p:spPr>
      </p:pic>
    </p:spTree>
    <p:extLst>
      <p:ext uri="{BB962C8B-B14F-4D97-AF65-F5344CB8AC3E}">
        <p14:creationId xmlns:p14="http://schemas.microsoft.com/office/powerpoint/2010/main" val="419935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String</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p:cNvPicPr>
            <a:picLocks noChangeAspect="1"/>
          </p:cNvPicPr>
          <p:nvPr/>
        </p:nvPicPr>
        <p:blipFill>
          <a:blip r:embed="rId5"/>
          <a:stretch>
            <a:fillRect/>
          </a:stretch>
        </p:blipFill>
        <p:spPr>
          <a:xfrm>
            <a:off x="1158800" y="2296593"/>
            <a:ext cx="10243155" cy="2905574"/>
          </a:xfrm>
          <a:prstGeom prst="rect">
            <a:avLst/>
          </a:prstGeom>
        </p:spPr>
      </p:pic>
    </p:spTree>
    <p:extLst>
      <p:ext uri="{BB962C8B-B14F-4D97-AF65-F5344CB8AC3E}">
        <p14:creationId xmlns:p14="http://schemas.microsoft.com/office/powerpoint/2010/main" val="323944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2) Java String Pool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131085" cy="3595955"/>
          </a:xfrm>
        </p:spPr>
        <p:txBody>
          <a:bodyPr>
            <a:normAutofit/>
          </a:bodyPr>
          <a:lstStyle/>
          <a:p>
            <a:r>
              <a:rPr lang="vi-VN" sz="2400" dirty="0">
                <a:latin typeface="Times New Roman" panose="02020603050405020304" pitchFamily="18" charset="0"/>
                <a:cs typeface="Times New Roman" panose="02020603050405020304" pitchFamily="18" charset="0"/>
              </a:rPr>
              <a:t>String pool là một vùng nhớ đặc biệt nằm trong vùng nhớ Heap (Heap memory), dùng để lưu trữ các biến được khai báo theo kiểu String.</a:t>
            </a:r>
          </a:p>
          <a:p>
            <a:r>
              <a:rPr lang="vi-VN" sz="2400" dirty="0">
                <a:latin typeface="Times New Roman" panose="02020603050405020304" pitchFamily="18" charset="0"/>
                <a:cs typeface="Times New Roman" panose="02020603050405020304" pitchFamily="18" charset="0"/>
              </a:rPr>
              <a:t>String pool giúp tối ưu hoá việc lưu trữ và sử dụng vùng nhớ khi khai báo biến String, giúp hạn chế tình trạng tràn bộ nhớ Java Heap Space.</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6096000" y="1613043"/>
            <a:ext cx="5988353" cy="3260627"/>
          </a:xfrm>
          <a:prstGeom prst="rect">
            <a:avLst/>
          </a:prstGeom>
        </p:spPr>
      </p:pic>
    </p:spTree>
    <p:extLst>
      <p:ext uri="{BB962C8B-B14F-4D97-AF65-F5344CB8AC3E}">
        <p14:creationId xmlns:p14="http://schemas.microsoft.com/office/powerpoint/2010/main" val="170483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3080</Words>
  <Application>Microsoft Office PowerPoint</Application>
  <PresentationFormat>Widescreen</PresentationFormat>
  <Paragraphs>272</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Times New Roman</vt:lpstr>
      <vt:lpstr>Arial</vt:lpstr>
      <vt:lpstr>Oi</vt:lpstr>
      <vt:lpstr>Wingdings</vt:lpstr>
      <vt:lpstr>Office Theme</vt:lpstr>
      <vt:lpstr>PowerPoint Presentation</vt:lpstr>
      <vt:lpstr>Nội dung</vt:lpstr>
      <vt:lpstr>1) Lớp String trong java</vt:lpstr>
      <vt:lpstr>1) Lớp String trong java</vt:lpstr>
      <vt:lpstr>1) Lớp String trong java</vt:lpstr>
      <vt:lpstr>1) Lớp String trong java</vt:lpstr>
      <vt:lpstr>Ví dụ sử dụng các hàm trong lớp String</vt:lpstr>
      <vt:lpstr>Ví dụ sử dụng các hàm trong lớp String</vt:lpstr>
      <vt:lpstr>2) Java String Pool</vt:lpstr>
      <vt:lpstr>3) Khởi tạo chuỗi String</vt:lpstr>
      <vt:lpstr>3.1) Sử dụng String Literal</vt:lpstr>
      <vt:lpstr>3.1) Sử dụng String Literal</vt:lpstr>
      <vt:lpstr>3.1) Sử dụng String Literal</vt:lpstr>
      <vt:lpstr>3.1) Sử dụng String Literal</vt:lpstr>
      <vt:lpstr>3.2) Sử dụng từ khóa new</vt:lpstr>
      <vt:lpstr>4) So sánh chuỗi trong java</vt:lpstr>
      <vt:lpstr>4.1)So sánh chuỗi bằng phương thức equals()</vt:lpstr>
      <vt:lpstr>4.1)So sánh chuỗi bằng phương thức equals()</vt:lpstr>
      <vt:lpstr>4.2) So sánh chuỗi bằng toán tử ==</vt:lpstr>
      <vt:lpstr>4.3) So sánh chuỗi bằng compareTo ()</vt:lpstr>
      <vt:lpstr>5) Các method xử lý chuỗi </vt:lpstr>
      <vt:lpstr>5) Các method xử lý chuỗi </vt:lpstr>
      <vt:lpstr>5) Các method xử lý chuỗi </vt:lpstr>
      <vt:lpstr>5) Các method xử lý chuỗi </vt:lpstr>
      <vt:lpstr>5.6) Tìm ký tự và chuỗi con</vt:lpstr>
      <vt:lpstr>5.6) Tìm ký tự và chuỗi con</vt:lpstr>
      <vt:lpstr>6) Lớp StringBuffer </vt:lpstr>
      <vt:lpstr>6.1) Định nghĩa</vt:lpstr>
      <vt:lpstr>6.2) Các Constructor quan trọng của lớp StringBuffer trong java</vt:lpstr>
      <vt:lpstr>6.3) Các phương thức của lớp StringBuffer trong java</vt:lpstr>
      <vt:lpstr>6.3) Các phương thức của lớp StringBuffer trong java</vt:lpstr>
      <vt:lpstr>6.3) Các phương thức của lớp StringBuffer trong java</vt:lpstr>
      <vt:lpstr>6.3) Các phương thức của lớp StringBuffer trong java</vt:lpstr>
      <vt:lpstr>6.3) Các phương thức của lớp StringBuffer trong java</vt:lpstr>
      <vt:lpstr>6.3) Các phương thức của lớp StringBuffer trong java</vt:lpstr>
      <vt:lpstr>7) StringBuilder </vt:lpstr>
      <vt:lpstr>7.1) Định nghĩa</vt:lpstr>
      <vt:lpstr>7.2) Các Constructor quan trọng của lớp StringBuilder trong java</vt:lpstr>
      <vt:lpstr>7.3) Các phương thức của lớp StringBuilder trong java</vt:lpstr>
      <vt:lpstr>7.3) Các phương thức của lớp StringBuilder trong java</vt:lpstr>
      <vt:lpstr>7.4) Sự khác biệt giữa String Builder và String Buffer</vt:lpstr>
      <vt:lpstr>7.4) Sự khác biệt giữa String Builder và String Buffer</vt:lpstr>
      <vt:lpstr>7.4) Sự khác biệt giữa String Builder và String Buffer</vt:lpstr>
      <vt:lpstr>7.5)Tại sao StringBuffer và String Builder ra đời</vt:lpstr>
      <vt:lpstr>7.5)Tại sao StringBuffer và String Builder ra đời</vt:lpstr>
      <vt:lpstr>7.5)Tại sao StringBuffer và String Builder ra đời</vt:lpstr>
      <vt:lpstr>7.5)Tại sao StringBuffer và String Builder ra đời</vt:lpstr>
      <vt:lpstr>7.5)Tại sao StringBuffer và String Builder ra đời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16</cp:revision>
  <dcterms:created xsi:type="dcterms:W3CDTF">2020-08-07T13:14:06Z</dcterms:created>
  <dcterms:modified xsi:type="dcterms:W3CDTF">2024-05-12T11:42:39Z</dcterms:modified>
</cp:coreProperties>
</file>