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media/image4.jpg" ContentType="image/jpg"/>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1"/>
  </p:notesMasterIdLst>
  <p:sldIdLst>
    <p:sldId id="263" r:id="rId2"/>
    <p:sldId id="259" r:id="rId3"/>
    <p:sldId id="260" r:id="rId4"/>
    <p:sldId id="264" r:id="rId5"/>
    <p:sldId id="265" r:id="rId6"/>
    <p:sldId id="266" r:id="rId7"/>
    <p:sldId id="261" r:id="rId8"/>
    <p:sldId id="267" r:id="rId9"/>
    <p:sldId id="268" r:id="rId10"/>
    <p:sldId id="269" r:id="rId11"/>
    <p:sldId id="270" r:id="rId12"/>
    <p:sldId id="271" r:id="rId13"/>
    <p:sldId id="272" r:id="rId14"/>
    <p:sldId id="282" r:id="rId15"/>
    <p:sldId id="273" r:id="rId16"/>
    <p:sldId id="274" r:id="rId17"/>
    <p:sldId id="275" r:id="rId18"/>
    <p:sldId id="276" r:id="rId19"/>
    <p:sldId id="277" r:id="rId20"/>
    <p:sldId id="278" r:id="rId21"/>
    <p:sldId id="279" r:id="rId22"/>
    <p:sldId id="280" r:id="rId23"/>
    <p:sldId id="289" r:id="rId24"/>
    <p:sldId id="281" r:id="rId25"/>
    <p:sldId id="283" r:id="rId26"/>
    <p:sldId id="284" r:id="rId27"/>
    <p:sldId id="285" r:id="rId28"/>
    <p:sldId id="286" r:id="rId29"/>
    <p:sldId id="287" r:id="rId30"/>
    <p:sldId id="288" r:id="rId31"/>
    <p:sldId id="290" r:id="rId32"/>
    <p:sldId id="291" r:id="rId33"/>
    <p:sldId id="292" r:id="rId34"/>
    <p:sldId id="293" r:id="rId35"/>
    <p:sldId id="294" r:id="rId36"/>
    <p:sldId id="295" r:id="rId37"/>
    <p:sldId id="296" r:id="rId38"/>
    <p:sldId id="297" r:id="rId39"/>
    <p:sldId id="262" r:id="rId40"/>
  </p:sldIdLst>
  <p:sldSz cx="12192000" cy="6858000"/>
  <p:notesSz cx="6858000" cy="9144000"/>
  <p:embeddedFontLst>
    <p:embeddedFont>
      <p:font typeface="Oi" panose="020B0604020202020204" charset="0"/>
      <p:regular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3" roundtripDataSignature="AMtx7mhtyW5ytG2QzhO0bomHZxkHQZwEe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1" d="100"/>
          <a:sy n="61" d="100"/>
        </p:scale>
        <p:origin x="860" y="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 name="Google Shape;5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45266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671076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93454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980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573268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723131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41577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39053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06341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210998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21156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41711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926045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17749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331474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468105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49322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095992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461525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490055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36507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587929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66920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751553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740966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56406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54826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09105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878102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81927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238185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199366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50138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7559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302459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46563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3826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33174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905170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9"/>
        <p:cNvGrpSpPr/>
        <p:nvPr/>
      </p:nvGrpSpPr>
      <p:grpSpPr>
        <a:xfrm>
          <a:off x="0" y="0"/>
          <a:ext cx="0" cy="0"/>
          <a:chOff x="0" y="0"/>
          <a:chExt cx="0" cy="0"/>
        </a:xfrm>
      </p:grpSpPr>
      <p:sp>
        <p:nvSpPr>
          <p:cNvPr id="30" name="Google Shape;30;p1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2" name="Google Shape;3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5"/>
        <p:cNvGrpSpPr/>
        <p:nvPr/>
      </p:nvGrpSpPr>
      <p:grpSpPr>
        <a:xfrm>
          <a:off x="0" y="0"/>
          <a:ext cx="0" cy="0"/>
          <a:chOff x="0" y="0"/>
          <a:chExt cx="0" cy="0"/>
        </a:xfrm>
      </p:grpSpPr>
      <p:sp>
        <p:nvSpPr>
          <p:cNvPr id="36" name="Google Shape;36;p1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12"/>
          <p:cNvSpPr>
            <a:spLocks noGrp="1"/>
          </p:cNvSpPr>
          <p:nvPr>
            <p:ph type="pic" idx="2"/>
          </p:nvPr>
        </p:nvSpPr>
        <p:spPr>
          <a:xfrm>
            <a:off x="5183188" y="987425"/>
            <a:ext cx="6172200" cy="4873625"/>
          </a:xfrm>
          <a:prstGeom prst="rect">
            <a:avLst/>
          </a:prstGeom>
          <a:noFill/>
          <a:ln>
            <a:noFill/>
          </a:ln>
        </p:spPr>
      </p:sp>
      <p:sp>
        <p:nvSpPr>
          <p:cNvPr id="38" name="Google Shape;38;p1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9" name="Google Shape;39;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2"/>
        <p:cNvGrpSpPr/>
        <p:nvPr/>
      </p:nvGrpSpPr>
      <p:grpSpPr>
        <a:xfrm>
          <a:off x="0" y="0"/>
          <a:ext cx="0" cy="0"/>
          <a:chOff x="0" y="0"/>
          <a:chExt cx="0" cy="0"/>
        </a:xfrm>
      </p:grpSpPr>
      <p:sp>
        <p:nvSpPr>
          <p:cNvPr id="43" name="Google Shape;43;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8"/>
        <p:cNvGrpSpPr/>
        <p:nvPr/>
      </p:nvGrpSpPr>
      <p:grpSpPr>
        <a:xfrm>
          <a:off x="0" y="0"/>
          <a:ext cx="0" cy="0"/>
          <a:chOff x="0" y="0"/>
          <a:chExt cx="0" cy="0"/>
        </a:xfrm>
      </p:grpSpPr>
      <p:sp>
        <p:nvSpPr>
          <p:cNvPr id="49" name="Google Shape;4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1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
        <p:cNvGrpSpPr/>
        <p:nvPr/>
      </p:nvGrpSpPr>
      <p:grpSpPr>
        <a:xfrm>
          <a:off x="0" y="0"/>
          <a:ext cx="0" cy="0"/>
          <a:chOff x="0" y="0"/>
          <a:chExt cx="0" cy="0"/>
        </a:xfrm>
      </p:grpSpPr>
      <p:sp>
        <p:nvSpPr>
          <p:cNvPr id="21" name="Google Shape;21;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620365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p:nvPr/>
        </p:nvSpPr>
        <p:spPr>
          <a:xfrm>
            <a:off x="0" y="-712232"/>
            <a:ext cx="12192000" cy="369332"/>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2400" b="0" i="0" u="none" strike="noStrike" cap="none">
                <a:solidFill>
                  <a:srgbClr val="D7D7D7"/>
                </a:solidFill>
                <a:latin typeface="Oi"/>
                <a:ea typeface="Oi"/>
                <a:cs typeface="Oi"/>
                <a:sym typeface="Oi"/>
              </a:rPr>
              <a:t>www.9slide.vn</a:t>
            </a:r>
            <a:endParaRPr/>
          </a:p>
        </p:txBody>
      </p:sp>
      <p:sp>
        <p:nvSpPr>
          <p:cNvPr id="7" name="Google Shape;7;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i"/>
                <a:ea typeface="Oi"/>
                <a:cs typeface="Oi"/>
                <a:sym typeface="O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i"/>
                <a:ea typeface="Oi"/>
                <a:cs typeface="Oi"/>
                <a:sym typeface="O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i"/>
                <a:ea typeface="Oi"/>
                <a:cs typeface="Oi"/>
                <a:sym typeface="O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9pPr>
          </a:lstStyle>
          <a:p>
            <a:endParaRPr/>
          </a:p>
        </p:txBody>
      </p:sp>
      <p:sp>
        <p:nvSpPr>
          <p:cNvPr id="9" name="Google Shape;9;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Oi"/>
                <a:ea typeface="Oi"/>
                <a:cs typeface="Oi"/>
                <a:sym typeface="Oi"/>
              </a:defRPr>
            </a:lvl1pPr>
            <a:lvl2pPr marR="0" lvl="1" algn="l" rtl="0">
              <a:spcBef>
                <a:spcPts val="0"/>
              </a:spcBef>
              <a:spcAft>
                <a:spcPts val="0"/>
              </a:spcAft>
              <a:buSzPts val="1400"/>
              <a:buNone/>
              <a:defRPr sz="1800" b="0" i="0" u="none" strike="noStrike" cap="none">
                <a:solidFill>
                  <a:schemeClr val="dk1"/>
                </a:solidFill>
                <a:latin typeface="Oi"/>
                <a:ea typeface="Oi"/>
                <a:cs typeface="Oi"/>
                <a:sym typeface="Oi"/>
              </a:defRPr>
            </a:lvl2pPr>
            <a:lvl3pPr marR="0" lvl="2" algn="l" rtl="0">
              <a:spcBef>
                <a:spcPts val="0"/>
              </a:spcBef>
              <a:spcAft>
                <a:spcPts val="0"/>
              </a:spcAft>
              <a:buSzPts val="1400"/>
              <a:buNone/>
              <a:defRPr sz="1800" b="0" i="0" u="none" strike="noStrike" cap="none">
                <a:solidFill>
                  <a:schemeClr val="dk1"/>
                </a:solidFill>
                <a:latin typeface="Oi"/>
                <a:ea typeface="Oi"/>
                <a:cs typeface="Oi"/>
                <a:sym typeface="Oi"/>
              </a:defRPr>
            </a:lvl3pPr>
            <a:lvl4pPr marR="0" lvl="3" algn="l" rtl="0">
              <a:spcBef>
                <a:spcPts val="0"/>
              </a:spcBef>
              <a:spcAft>
                <a:spcPts val="0"/>
              </a:spcAft>
              <a:buSzPts val="1400"/>
              <a:buNone/>
              <a:defRPr sz="1800" b="0" i="0" u="none" strike="noStrike" cap="none">
                <a:solidFill>
                  <a:schemeClr val="dk1"/>
                </a:solidFill>
                <a:latin typeface="Oi"/>
                <a:ea typeface="Oi"/>
                <a:cs typeface="Oi"/>
                <a:sym typeface="Oi"/>
              </a:defRPr>
            </a:lvl4pPr>
            <a:lvl5pPr marR="0" lvl="4" algn="l" rtl="0">
              <a:spcBef>
                <a:spcPts val="0"/>
              </a:spcBef>
              <a:spcAft>
                <a:spcPts val="0"/>
              </a:spcAft>
              <a:buSzPts val="1400"/>
              <a:buNone/>
              <a:defRPr sz="1800" b="0" i="0" u="none" strike="noStrike" cap="none">
                <a:solidFill>
                  <a:schemeClr val="dk1"/>
                </a:solidFill>
                <a:latin typeface="Oi"/>
                <a:ea typeface="Oi"/>
                <a:cs typeface="Oi"/>
                <a:sym typeface="Oi"/>
              </a:defRPr>
            </a:lvl5pPr>
            <a:lvl6pPr marR="0" lvl="5" algn="l" rtl="0">
              <a:spcBef>
                <a:spcPts val="0"/>
              </a:spcBef>
              <a:spcAft>
                <a:spcPts val="0"/>
              </a:spcAft>
              <a:buSzPts val="1400"/>
              <a:buNone/>
              <a:defRPr sz="1800" b="0" i="0" u="none" strike="noStrike" cap="none">
                <a:solidFill>
                  <a:schemeClr val="dk1"/>
                </a:solidFill>
                <a:latin typeface="Oi"/>
                <a:ea typeface="Oi"/>
                <a:cs typeface="Oi"/>
                <a:sym typeface="Oi"/>
              </a:defRPr>
            </a:lvl6pPr>
            <a:lvl7pPr marR="0" lvl="6" algn="l" rtl="0">
              <a:spcBef>
                <a:spcPts val="0"/>
              </a:spcBef>
              <a:spcAft>
                <a:spcPts val="0"/>
              </a:spcAft>
              <a:buSzPts val="1400"/>
              <a:buNone/>
              <a:defRPr sz="1800" b="0" i="0" u="none" strike="noStrike" cap="none">
                <a:solidFill>
                  <a:schemeClr val="dk1"/>
                </a:solidFill>
                <a:latin typeface="Oi"/>
                <a:ea typeface="Oi"/>
                <a:cs typeface="Oi"/>
                <a:sym typeface="Oi"/>
              </a:defRPr>
            </a:lvl7pPr>
            <a:lvl8pPr marR="0" lvl="7" algn="l" rtl="0">
              <a:spcBef>
                <a:spcPts val="0"/>
              </a:spcBef>
              <a:spcAft>
                <a:spcPts val="0"/>
              </a:spcAft>
              <a:buSzPts val="1400"/>
              <a:buNone/>
              <a:defRPr sz="1800" b="0" i="0" u="none" strike="noStrike" cap="none">
                <a:solidFill>
                  <a:schemeClr val="dk1"/>
                </a:solidFill>
                <a:latin typeface="Oi"/>
                <a:ea typeface="Oi"/>
                <a:cs typeface="Oi"/>
                <a:sym typeface="Oi"/>
              </a:defRPr>
            </a:lvl8pPr>
            <a:lvl9pPr marR="0" lvl="8" algn="l" rtl="0">
              <a:spcBef>
                <a:spcPts val="0"/>
              </a:spcBef>
              <a:spcAft>
                <a:spcPts val="0"/>
              </a:spcAft>
              <a:buSzPts val="1400"/>
              <a:buNone/>
              <a:defRPr sz="1800" b="0" i="0" u="none" strike="noStrike" cap="none">
                <a:solidFill>
                  <a:schemeClr val="dk1"/>
                </a:solidFill>
                <a:latin typeface="Oi"/>
                <a:ea typeface="Oi"/>
                <a:cs typeface="Oi"/>
                <a:sym typeface="Oi"/>
              </a:defRPr>
            </a:lvl9pPr>
          </a:lstStyle>
          <a:p>
            <a:endParaRPr/>
          </a:p>
        </p:txBody>
      </p:sp>
      <p:sp>
        <p:nvSpPr>
          <p:cNvPr id="10" name="Google Shape;10;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Oi"/>
                <a:ea typeface="Oi"/>
                <a:cs typeface="Oi"/>
                <a:sym typeface="Oi"/>
              </a:defRPr>
            </a:lvl1pPr>
            <a:lvl2pPr marR="0" lvl="1" algn="l" rtl="0">
              <a:spcBef>
                <a:spcPts val="0"/>
              </a:spcBef>
              <a:spcAft>
                <a:spcPts val="0"/>
              </a:spcAft>
              <a:buSzPts val="1400"/>
              <a:buNone/>
              <a:defRPr sz="1800" b="0" i="0" u="none" strike="noStrike" cap="none">
                <a:solidFill>
                  <a:schemeClr val="dk1"/>
                </a:solidFill>
                <a:latin typeface="Oi"/>
                <a:ea typeface="Oi"/>
                <a:cs typeface="Oi"/>
                <a:sym typeface="Oi"/>
              </a:defRPr>
            </a:lvl2pPr>
            <a:lvl3pPr marR="0" lvl="2" algn="l" rtl="0">
              <a:spcBef>
                <a:spcPts val="0"/>
              </a:spcBef>
              <a:spcAft>
                <a:spcPts val="0"/>
              </a:spcAft>
              <a:buSzPts val="1400"/>
              <a:buNone/>
              <a:defRPr sz="1800" b="0" i="0" u="none" strike="noStrike" cap="none">
                <a:solidFill>
                  <a:schemeClr val="dk1"/>
                </a:solidFill>
                <a:latin typeface="Oi"/>
                <a:ea typeface="Oi"/>
                <a:cs typeface="Oi"/>
                <a:sym typeface="Oi"/>
              </a:defRPr>
            </a:lvl3pPr>
            <a:lvl4pPr marR="0" lvl="3" algn="l" rtl="0">
              <a:spcBef>
                <a:spcPts val="0"/>
              </a:spcBef>
              <a:spcAft>
                <a:spcPts val="0"/>
              </a:spcAft>
              <a:buSzPts val="1400"/>
              <a:buNone/>
              <a:defRPr sz="1800" b="0" i="0" u="none" strike="noStrike" cap="none">
                <a:solidFill>
                  <a:schemeClr val="dk1"/>
                </a:solidFill>
                <a:latin typeface="Oi"/>
                <a:ea typeface="Oi"/>
                <a:cs typeface="Oi"/>
                <a:sym typeface="Oi"/>
              </a:defRPr>
            </a:lvl4pPr>
            <a:lvl5pPr marR="0" lvl="4" algn="l" rtl="0">
              <a:spcBef>
                <a:spcPts val="0"/>
              </a:spcBef>
              <a:spcAft>
                <a:spcPts val="0"/>
              </a:spcAft>
              <a:buSzPts val="1400"/>
              <a:buNone/>
              <a:defRPr sz="1800" b="0" i="0" u="none" strike="noStrike" cap="none">
                <a:solidFill>
                  <a:schemeClr val="dk1"/>
                </a:solidFill>
                <a:latin typeface="Oi"/>
                <a:ea typeface="Oi"/>
                <a:cs typeface="Oi"/>
                <a:sym typeface="Oi"/>
              </a:defRPr>
            </a:lvl5pPr>
            <a:lvl6pPr marR="0" lvl="5" algn="l" rtl="0">
              <a:spcBef>
                <a:spcPts val="0"/>
              </a:spcBef>
              <a:spcAft>
                <a:spcPts val="0"/>
              </a:spcAft>
              <a:buSzPts val="1400"/>
              <a:buNone/>
              <a:defRPr sz="1800" b="0" i="0" u="none" strike="noStrike" cap="none">
                <a:solidFill>
                  <a:schemeClr val="dk1"/>
                </a:solidFill>
                <a:latin typeface="Oi"/>
                <a:ea typeface="Oi"/>
                <a:cs typeface="Oi"/>
                <a:sym typeface="Oi"/>
              </a:defRPr>
            </a:lvl6pPr>
            <a:lvl7pPr marR="0" lvl="6" algn="l" rtl="0">
              <a:spcBef>
                <a:spcPts val="0"/>
              </a:spcBef>
              <a:spcAft>
                <a:spcPts val="0"/>
              </a:spcAft>
              <a:buSzPts val="1400"/>
              <a:buNone/>
              <a:defRPr sz="1800" b="0" i="0" u="none" strike="noStrike" cap="none">
                <a:solidFill>
                  <a:schemeClr val="dk1"/>
                </a:solidFill>
                <a:latin typeface="Oi"/>
                <a:ea typeface="Oi"/>
                <a:cs typeface="Oi"/>
                <a:sym typeface="Oi"/>
              </a:defRPr>
            </a:lvl7pPr>
            <a:lvl8pPr marR="0" lvl="7" algn="l" rtl="0">
              <a:spcBef>
                <a:spcPts val="0"/>
              </a:spcBef>
              <a:spcAft>
                <a:spcPts val="0"/>
              </a:spcAft>
              <a:buSzPts val="1400"/>
              <a:buNone/>
              <a:defRPr sz="1800" b="0" i="0" u="none" strike="noStrike" cap="none">
                <a:solidFill>
                  <a:schemeClr val="dk1"/>
                </a:solidFill>
                <a:latin typeface="Oi"/>
                <a:ea typeface="Oi"/>
                <a:cs typeface="Oi"/>
                <a:sym typeface="Oi"/>
              </a:defRPr>
            </a:lvl8pPr>
            <a:lvl9pPr marR="0" lvl="8" algn="l" rtl="0">
              <a:spcBef>
                <a:spcPts val="0"/>
              </a:spcBef>
              <a:spcAft>
                <a:spcPts val="0"/>
              </a:spcAft>
              <a:buSzPts val="1400"/>
              <a:buNone/>
              <a:defRPr sz="1800" b="0" i="0" u="none" strike="noStrike" cap="none">
                <a:solidFill>
                  <a:schemeClr val="dk1"/>
                </a:solidFill>
                <a:latin typeface="Oi"/>
                <a:ea typeface="Oi"/>
                <a:cs typeface="Oi"/>
                <a:sym typeface="Oi"/>
              </a:defRPr>
            </a:lvl9pPr>
          </a:lstStyle>
          <a:p>
            <a:endParaRPr/>
          </a:p>
        </p:txBody>
      </p:sp>
      <p:sp>
        <p:nvSpPr>
          <p:cNvPr id="11" name="Google Shape;11;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Oi"/>
                <a:ea typeface="Oi"/>
                <a:cs typeface="Oi"/>
                <a:sym typeface="Oi"/>
              </a:defRPr>
            </a:lvl1pPr>
            <a:lvl2pPr marL="0" marR="0" lvl="1" indent="0" algn="r" rtl="0">
              <a:spcBef>
                <a:spcPts val="0"/>
              </a:spcBef>
              <a:buNone/>
              <a:defRPr sz="1200" b="0" i="0" u="none" strike="noStrike" cap="none">
                <a:solidFill>
                  <a:srgbClr val="888888"/>
                </a:solidFill>
                <a:latin typeface="Oi"/>
                <a:ea typeface="Oi"/>
                <a:cs typeface="Oi"/>
                <a:sym typeface="Oi"/>
              </a:defRPr>
            </a:lvl2pPr>
            <a:lvl3pPr marL="0" marR="0" lvl="2" indent="0" algn="r" rtl="0">
              <a:spcBef>
                <a:spcPts val="0"/>
              </a:spcBef>
              <a:buNone/>
              <a:defRPr sz="1200" b="0" i="0" u="none" strike="noStrike" cap="none">
                <a:solidFill>
                  <a:srgbClr val="888888"/>
                </a:solidFill>
                <a:latin typeface="Oi"/>
                <a:ea typeface="Oi"/>
                <a:cs typeface="Oi"/>
                <a:sym typeface="Oi"/>
              </a:defRPr>
            </a:lvl3pPr>
            <a:lvl4pPr marL="0" marR="0" lvl="3" indent="0" algn="r" rtl="0">
              <a:spcBef>
                <a:spcPts val="0"/>
              </a:spcBef>
              <a:buNone/>
              <a:defRPr sz="1200" b="0" i="0" u="none" strike="noStrike" cap="none">
                <a:solidFill>
                  <a:srgbClr val="888888"/>
                </a:solidFill>
                <a:latin typeface="Oi"/>
                <a:ea typeface="Oi"/>
                <a:cs typeface="Oi"/>
                <a:sym typeface="Oi"/>
              </a:defRPr>
            </a:lvl4pPr>
            <a:lvl5pPr marL="0" marR="0" lvl="4" indent="0" algn="r" rtl="0">
              <a:spcBef>
                <a:spcPts val="0"/>
              </a:spcBef>
              <a:buNone/>
              <a:defRPr sz="1200" b="0" i="0" u="none" strike="noStrike" cap="none">
                <a:solidFill>
                  <a:srgbClr val="888888"/>
                </a:solidFill>
                <a:latin typeface="Oi"/>
                <a:ea typeface="Oi"/>
                <a:cs typeface="Oi"/>
                <a:sym typeface="Oi"/>
              </a:defRPr>
            </a:lvl5pPr>
            <a:lvl6pPr marL="0" marR="0" lvl="5" indent="0" algn="r" rtl="0">
              <a:spcBef>
                <a:spcPts val="0"/>
              </a:spcBef>
              <a:buNone/>
              <a:defRPr sz="1200" b="0" i="0" u="none" strike="noStrike" cap="none">
                <a:solidFill>
                  <a:srgbClr val="888888"/>
                </a:solidFill>
                <a:latin typeface="Oi"/>
                <a:ea typeface="Oi"/>
                <a:cs typeface="Oi"/>
                <a:sym typeface="Oi"/>
              </a:defRPr>
            </a:lvl6pPr>
            <a:lvl7pPr marL="0" marR="0" lvl="6" indent="0" algn="r" rtl="0">
              <a:spcBef>
                <a:spcPts val="0"/>
              </a:spcBef>
              <a:buNone/>
              <a:defRPr sz="1200" b="0" i="0" u="none" strike="noStrike" cap="none">
                <a:solidFill>
                  <a:srgbClr val="888888"/>
                </a:solidFill>
                <a:latin typeface="Oi"/>
                <a:ea typeface="Oi"/>
                <a:cs typeface="Oi"/>
                <a:sym typeface="Oi"/>
              </a:defRPr>
            </a:lvl7pPr>
            <a:lvl8pPr marL="0" marR="0" lvl="7" indent="0" algn="r" rtl="0">
              <a:spcBef>
                <a:spcPts val="0"/>
              </a:spcBef>
              <a:buNone/>
              <a:defRPr sz="1200" b="0" i="0" u="none" strike="noStrike" cap="none">
                <a:solidFill>
                  <a:srgbClr val="888888"/>
                </a:solidFill>
                <a:latin typeface="Oi"/>
                <a:ea typeface="Oi"/>
                <a:cs typeface="Oi"/>
                <a:sym typeface="Oi"/>
              </a:defRPr>
            </a:lvl8pPr>
            <a:lvl9pPr marL="0" marR="0" lvl="8" indent="0" algn="r" rtl="0">
              <a:spcBef>
                <a:spcPts val="0"/>
              </a:spcBef>
              <a:buNone/>
              <a:defRPr sz="1200" b="0" i="0" u="none" strike="noStrike" cap="none">
                <a:solidFill>
                  <a:srgbClr val="888888"/>
                </a:solidFill>
                <a:latin typeface="Oi"/>
                <a:ea typeface="Oi"/>
                <a:cs typeface="Oi"/>
                <a:sym typeface="Oi"/>
              </a:defRPr>
            </a:lvl9pPr>
          </a:lstStyle>
          <a:p>
            <a:pPr marL="0" lvl="0" indent="0" algn="r" rtl="0">
              <a:spcBef>
                <a:spcPts val="0"/>
              </a:spcBef>
              <a:spcAft>
                <a:spcPts val="0"/>
              </a:spcAft>
              <a:buNone/>
            </a:pPr>
            <a:fld id="{00000000-1234-1234-1234-123412341234}" type="slidenum">
              <a:rPr lang="en-US"/>
              <a:t>‹#›</a:t>
            </a:fld>
            <a:endParaRPr/>
          </a:p>
        </p:txBody>
      </p:sp>
      <p:sp>
        <p:nvSpPr>
          <p:cNvPr id="12" name="Google Shape;12;p8"/>
          <p:cNvSpPr/>
          <p:nvPr/>
        </p:nvSpPr>
        <p:spPr>
          <a:xfrm>
            <a:off x="-23164800" y="-1303020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sp>
        <p:nvSpPr>
          <p:cNvPr id="13" name="Google Shape;13;p8"/>
          <p:cNvSpPr/>
          <p:nvPr/>
        </p:nvSpPr>
        <p:spPr>
          <a:xfrm>
            <a:off x="34961778" y="-1303020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sp>
        <p:nvSpPr>
          <p:cNvPr id="14" name="Google Shape;14;p8"/>
          <p:cNvSpPr/>
          <p:nvPr/>
        </p:nvSpPr>
        <p:spPr>
          <a:xfrm>
            <a:off x="34961778" y="1949318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sp>
        <p:nvSpPr>
          <p:cNvPr id="15" name="Google Shape;15;p8"/>
          <p:cNvSpPr/>
          <p:nvPr/>
        </p:nvSpPr>
        <p:spPr>
          <a:xfrm>
            <a:off x="-23164800" y="1949318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grpSp>
        <p:nvGrpSpPr>
          <p:cNvPr id="16" name="Google Shape;16;p8"/>
          <p:cNvGrpSpPr/>
          <p:nvPr/>
        </p:nvGrpSpPr>
        <p:grpSpPr>
          <a:xfrm>
            <a:off x="-2202100" y="-2224223"/>
            <a:ext cx="16596200" cy="11284323"/>
            <a:chOff x="-2202100" y="-2224223"/>
            <a:chExt cx="16596200" cy="11284323"/>
          </a:xfrm>
        </p:grpSpPr>
        <p:sp>
          <p:nvSpPr>
            <p:cNvPr id="17" name="Google Shape;17;p8"/>
            <p:cNvSpPr/>
            <p:nvPr/>
          </p:nvSpPr>
          <p:spPr>
            <a:xfrm>
              <a:off x="4851540" y="8494776"/>
              <a:ext cx="2488920" cy="565324"/>
            </a:xfrm>
            <a:prstGeom prst="rect">
              <a:avLst/>
            </a:prstGeom>
            <a:noFill/>
            <a:ln w="21575" cap="flat" cmpd="sng">
              <a:solidFill>
                <a:srgbClr val="BFBFB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Oi"/>
                <a:ea typeface="Oi"/>
                <a:cs typeface="Oi"/>
                <a:sym typeface="Oi"/>
              </a:endParaRPr>
            </a:p>
          </p:txBody>
        </p:sp>
        <p:sp>
          <p:nvSpPr>
            <p:cNvPr id="18" name="Google Shape;18;p8"/>
            <p:cNvSpPr/>
            <p:nvPr/>
          </p:nvSpPr>
          <p:spPr>
            <a:xfrm>
              <a:off x="5006988" y="8647176"/>
              <a:ext cx="2178025" cy="260524"/>
            </a:xfrm>
            <a:custGeom>
              <a:avLst/>
              <a:gdLst/>
              <a:ahLst/>
              <a:cxnLst/>
              <a:rect l="l" t="t" r="r" b="b"/>
              <a:pathLst>
                <a:path w="2178025" h="260524" extrusionOk="0">
                  <a:moveTo>
                    <a:pt x="1807648" y="222182"/>
                  </a:moveTo>
                  <a:cubicBezTo>
                    <a:pt x="1814010" y="222182"/>
                    <a:pt x="1818838" y="223968"/>
                    <a:pt x="1822130" y="227540"/>
                  </a:cubicBezTo>
                  <a:cubicBezTo>
                    <a:pt x="1825423" y="231111"/>
                    <a:pt x="1827070" y="235576"/>
                    <a:pt x="1827070" y="240934"/>
                  </a:cubicBezTo>
                  <a:cubicBezTo>
                    <a:pt x="1827070" y="246069"/>
                    <a:pt x="1825423" y="250366"/>
                    <a:pt x="1822130" y="253826"/>
                  </a:cubicBezTo>
                  <a:cubicBezTo>
                    <a:pt x="1818838" y="257287"/>
                    <a:pt x="1814010" y="259017"/>
                    <a:pt x="1807648" y="259017"/>
                  </a:cubicBezTo>
                  <a:cubicBezTo>
                    <a:pt x="1801285" y="259017"/>
                    <a:pt x="1796513" y="257287"/>
                    <a:pt x="1793332" y="253826"/>
                  </a:cubicBezTo>
                  <a:cubicBezTo>
                    <a:pt x="1790151" y="250366"/>
                    <a:pt x="1788560" y="246069"/>
                    <a:pt x="1788560" y="240934"/>
                  </a:cubicBezTo>
                  <a:cubicBezTo>
                    <a:pt x="1788560" y="235576"/>
                    <a:pt x="1790151" y="231111"/>
                    <a:pt x="1793332" y="227540"/>
                  </a:cubicBezTo>
                  <a:cubicBezTo>
                    <a:pt x="1796513" y="223968"/>
                    <a:pt x="1801285" y="222182"/>
                    <a:pt x="1807648" y="222182"/>
                  </a:cubicBezTo>
                  <a:close/>
                  <a:moveTo>
                    <a:pt x="807523" y="222182"/>
                  </a:moveTo>
                  <a:cubicBezTo>
                    <a:pt x="813885" y="222182"/>
                    <a:pt x="818713" y="223968"/>
                    <a:pt x="822005" y="227540"/>
                  </a:cubicBezTo>
                  <a:cubicBezTo>
                    <a:pt x="825298" y="231111"/>
                    <a:pt x="826945" y="235576"/>
                    <a:pt x="826945" y="240934"/>
                  </a:cubicBezTo>
                  <a:cubicBezTo>
                    <a:pt x="826945" y="246069"/>
                    <a:pt x="825298" y="250366"/>
                    <a:pt x="822005" y="253826"/>
                  </a:cubicBezTo>
                  <a:cubicBezTo>
                    <a:pt x="818713" y="257287"/>
                    <a:pt x="813885" y="259017"/>
                    <a:pt x="807523" y="259017"/>
                  </a:cubicBezTo>
                  <a:cubicBezTo>
                    <a:pt x="801160" y="259017"/>
                    <a:pt x="796388" y="257287"/>
                    <a:pt x="793207" y="253826"/>
                  </a:cubicBezTo>
                  <a:cubicBezTo>
                    <a:pt x="790026" y="250366"/>
                    <a:pt x="788435" y="246069"/>
                    <a:pt x="788435" y="240934"/>
                  </a:cubicBezTo>
                  <a:cubicBezTo>
                    <a:pt x="788435" y="235576"/>
                    <a:pt x="790026" y="231111"/>
                    <a:pt x="793207" y="227540"/>
                  </a:cubicBezTo>
                  <a:cubicBezTo>
                    <a:pt x="796388" y="223968"/>
                    <a:pt x="801160" y="222182"/>
                    <a:pt x="807523" y="222182"/>
                  </a:cubicBezTo>
                  <a:close/>
                  <a:moveTo>
                    <a:pt x="1488076" y="98952"/>
                  </a:moveTo>
                  <a:cubicBezTo>
                    <a:pt x="1472896" y="98952"/>
                    <a:pt x="1461064" y="104812"/>
                    <a:pt x="1452581" y="116532"/>
                  </a:cubicBezTo>
                  <a:cubicBezTo>
                    <a:pt x="1444098" y="128253"/>
                    <a:pt x="1439856" y="145610"/>
                    <a:pt x="1439856" y="168604"/>
                  </a:cubicBezTo>
                  <a:cubicBezTo>
                    <a:pt x="1439856" y="189142"/>
                    <a:pt x="1444098" y="205215"/>
                    <a:pt x="1452581" y="216824"/>
                  </a:cubicBezTo>
                  <a:cubicBezTo>
                    <a:pt x="1461064" y="228433"/>
                    <a:pt x="1472784" y="234237"/>
                    <a:pt x="1487741" y="234237"/>
                  </a:cubicBezTo>
                  <a:cubicBezTo>
                    <a:pt x="1507387" y="234237"/>
                    <a:pt x="1521730" y="225419"/>
                    <a:pt x="1530771" y="207783"/>
                  </a:cubicBezTo>
                  <a:lnTo>
                    <a:pt x="1530771" y="124569"/>
                  </a:lnTo>
                  <a:cubicBezTo>
                    <a:pt x="1521507" y="107491"/>
                    <a:pt x="1507275" y="98952"/>
                    <a:pt x="1488076" y="98952"/>
                  </a:cubicBezTo>
                  <a:close/>
                  <a:moveTo>
                    <a:pt x="1678241" y="98115"/>
                  </a:moveTo>
                  <a:cubicBezTo>
                    <a:pt x="1665740" y="98115"/>
                    <a:pt x="1655248" y="102663"/>
                    <a:pt x="1646764" y="111761"/>
                  </a:cubicBezTo>
                  <a:cubicBezTo>
                    <a:pt x="1638281" y="120858"/>
                    <a:pt x="1633035" y="133610"/>
                    <a:pt x="1631026" y="150019"/>
                  </a:cubicBezTo>
                  <a:lnTo>
                    <a:pt x="1721774" y="150019"/>
                  </a:lnTo>
                  <a:lnTo>
                    <a:pt x="1721774" y="147675"/>
                  </a:lnTo>
                  <a:cubicBezTo>
                    <a:pt x="1720881" y="131936"/>
                    <a:pt x="1716639" y="119742"/>
                    <a:pt x="1709049" y="111091"/>
                  </a:cubicBezTo>
                  <a:cubicBezTo>
                    <a:pt x="1701459" y="102440"/>
                    <a:pt x="1691190" y="98115"/>
                    <a:pt x="1678241" y="98115"/>
                  </a:cubicBezTo>
                  <a:close/>
                  <a:moveTo>
                    <a:pt x="1855700" y="76014"/>
                  </a:moveTo>
                  <a:lnTo>
                    <a:pt x="1887345" y="76014"/>
                  </a:lnTo>
                  <a:lnTo>
                    <a:pt x="1933389" y="215150"/>
                  </a:lnTo>
                  <a:lnTo>
                    <a:pt x="1978260" y="76014"/>
                  </a:lnTo>
                  <a:lnTo>
                    <a:pt x="2009905" y="76014"/>
                  </a:lnTo>
                  <a:lnTo>
                    <a:pt x="1944941" y="257175"/>
                  </a:lnTo>
                  <a:lnTo>
                    <a:pt x="1921334" y="257175"/>
                  </a:lnTo>
                  <a:close/>
                  <a:moveTo>
                    <a:pt x="1333370" y="76014"/>
                  </a:moveTo>
                  <a:lnTo>
                    <a:pt x="1364344" y="76014"/>
                  </a:lnTo>
                  <a:lnTo>
                    <a:pt x="1364344" y="257175"/>
                  </a:lnTo>
                  <a:lnTo>
                    <a:pt x="1333370" y="257175"/>
                  </a:lnTo>
                  <a:close/>
                  <a:moveTo>
                    <a:pt x="514350" y="76014"/>
                  </a:moveTo>
                  <a:lnTo>
                    <a:pt x="545157" y="76014"/>
                  </a:lnTo>
                  <a:lnTo>
                    <a:pt x="580820" y="211634"/>
                  </a:lnTo>
                  <a:lnTo>
                    <a:pt x="623013" y="76014"/>
                  </a:lnTo>
                  <a:lnTo>
                    <a:pt x="647960" y="76014"/>
                  </a:lnTo>
                  <a:lnTo>
                    <a:pt x="690990" y="214480"/>
                  </a:lnTo>
                  <a:lnTo>
                    <a:pt x="725816" y="76014"/>
                  </a:lnTo>
                  <a:lnTo>
                    <a:pt x="756791" y="76014"/>
                  </a:lnTo>
                  <a:lnTo>
                    <a:pt x="704050" y="257175"/>
                  </a:lnTo>
                  <a:lnTo>
                    <a:pt x="678935" y="257175"/>
                  </a:lnTo>
                  <a:lnTo>
                    <a:pt x="634901" y="119881"/>
                  </a:lnTo>
                  <a:lnTo>
                    <a:pt x="592038" y="257175"/>
                  </a:lnTo>
                  <a:lnTo>
                    <a:pt x="566923" y="257175"/>
                  </a:lnTo>
                  <a:close/>
                  <a:moveTo>
                    <a:pt x="257175" y="76014"/>
                  </a:moveTo>
                  <a:lnTo>
                    <a:pt x="287982" y="76014"/>
                  </a:lnTo>
                  <a:lnTo>
                    <a:pt x="323645" y="211634"/>
                  </a:lnTo>
                  <a:lnTo>
                    <a:pt x="365838" y="76014"/>
                  </a:lnTo>
                  <a:lnTo>
                    <a:pt x="390785" y="76014"/>
                  </a:lnTo>
                  <a:lnTo>
                    <a:pt x="433815" y="214480"/>
                  </a:lnTo>
                  <a:lnTo>
                    <a:pt x="468641" y="76014"/>
                  </a:lnTo>
                  <a:lnTo>
                    <a:pt x="499616" y="76014"/>
                  </a:lnTo>
                  <a:lnTo>
                    <a:pt x="446875" y="257175"/>
                  </a:lnTo>
                  <a:lnTo>
                    <a:pt x="421760" y="257175"/>
                  </a:lnTo>
                  <a:lnTo>
                    <a:pt x="377726" y="119881"/>
                  </a:lnTo>
                  <a:lnTo>
                    <a:pt x="334863" y="257175"/>
                  </a:lnTo>
                  <a:lnTo>
                    <a:pt x="309748" y="257175"/>
                  </a:lnTo>
                  <a:close/>
                  <a:moveTo>
                    <a:pt x="0" y="76014"/>
                  </a:moveTo>
                  <a:lnTo>
                    <a:pt x="30807" y="76014"/>
                  </a:lnTo>
                  <a:lnTo>
                    <a:pt x="66470" y="211634"/>
                  </a:lnTo>
                  <a:lnTo>
                    <a:pt x="108663" y="76014"/>
                  </a:lnTo>
                  <a:lnTo>
                    <a:pt x="133610" y="76014"/>
                  </a:lnTo>
                  <a:lnTo>
                    <a:pt x="176640" y="214480"/>
                  </a:lnTo>
                  <a:lnTo>
                    <a:pt x="211466" y="76014"/>
                  </a:lnTo>
                  <a:lnTo>
                    <a:pt x="242441" y="76014"/>
                  </a:lnTo>
                  <a:lnTo>
                    <a:pt x="189700" y="257175"/>
                  </a:lnTo>
                  <a:lnTo>
                    <a:pt x="164585" y="257175"/>
                  </a:lnTo>
                  <a:lnTo>
                    <a:pt x="120551" y="119881"/>
                  </a:lnTo>
                  <a:lnTo>
                    <a:pt x="77688" y="257175"/>
                  </a:lnTo>
                  <a:lnTo>
                    <a:pt x="52573" y="257175"/>
                  </a:lnTo>
                  <a:close/>
                  <a:moveTo>
                    <a:pt x="2120094" y="72666"/>
                  </a:moveTo>
                  <a:cubicBezTo>
                    <a:pt x="2158380" y="72666"/>
                    <a:pt x="2177690" y="94264"/>
                    <a:pt x="2178025" y="137461"/>
                  </a:cubicBezTo>
                  <a:lnTo>
                    <a:pt x="2178025" y="257175"/>
                  </a:lnTo>
                  <a:lnTo>
                    <a:pt x="2147050" y="257175"/>
                  </a:lnTo>
                  <a:lnTo>
                    <a:pt x="2147050" y="137294"/>
                  </a:lnTo>
                  <a:cubicBezTo>
                    <a:pt x="2146938" y="124234"/>
                    <a:pt x="2143953" y="114579"/>
                    <a:pt x="2138092" y="108328"/>
                  </a:cubicBezTo>
                  <a:cubicBezTo>
                    <a:pt x="2132232" y="102077"/>
                    <a:pt x="2123107" y="98952"/>
                    <a:pt x="2110717" y="98952"/>
                  </a:cubicBezTo>
                  <a:cubicBezTo>
                    <a:pt x="2100671" y="98952"/>
                    <a:pt x="2091853" y="101631"/>
                    <a:pt x="2084263" y="106989"/>
                  </a:cubicBezTo>
                  <a:cubicBezTo>
                    <a:pt x="2076673" y="112347"/>
                    <a:pt x="2070757" y="119379"/>
                    <a:pt x="2066515" y="128085"/>
                  </a:cubicBezTo>
                  <a:lnTo>
                    <a:pt x="2066515" y="257175"/>
                  </a:lnTo>
                  <a:lnTo>
                    <a:pt x="2035541" y="257175"/>
                  </a:lnTo>
                  <a:lnTo>
                    <a:pt x="2035541" y="76014"/>
                  </a:lnTo>
                  <a:lnTo>
                    <a:pt x="2064841" y="76014"/>
                  </a:lnTo>
                  <a:lnTo>
                    <a:pt x="2065846" y="98785"/>
                  </a:lnTo>
                  <a:cubicBezTo>
                    <a:pt x="2079687" y="81372"/>
                    <a:pt x="2097769" y="72666"/>
                    <a:pt x="2120094" y="72666"/>
                  </a:cubicBezTo>
                  <a:close/>
                  <a:moveTo>
                    <a:pt x="1678241" y="72666"/>
                  </a:moveTo>
                  <a:cubicBezTo>
                    <a:pt x="1701794" y="72666"/>
                    <a:pt x="1720099" y="80423"/>
                    <a:pt x="1733159" y="95938"/>
                  </a:cubicBezTo>
                  <a:cubicBezTo>
                    <a:pt x="1746219" y="111454"/>
                    <a:pt x="1752749" y="133666"/>
                    <a:pt x="1752749" y="162576"/>
                  </a:cubicBezTo>
                  <a:lnTo>
                    <a:pt x="1752749" y="175468"/>
                  </a:lnTo>
                  <a:lnTo>
                    <a:pt x="1630021" y="175468"/>
                  </a:lnTo>
                  <a:cubicBezTo>
                    <a:pt x="1630468" y="193328"/>
                    <a:pt x="1635686" y="207755"/>
                    <a:pt x="1645676" y="218749"/>
                  </a:cubicBezTo>
                  <a:cubicBezTo>
                    <a:pt x="1655666" y="229744"/>
                    <a:pt x="1668363" y="235241"/>
                    <a:pt x="1683767" y="235241"/>
                  </a:cubicBezTo>
                  <a:cubicBezTo>
                    <a:pt x="1694706" y="235241"/>
                    <a:pt x="1703970" y="233009"/>
                    <a:pt x="1711560" y="228544"/>
                  </a:cubicBezTo>
                  <a:cubicBezTo>
                    <a:pt x="1719151" y="224079"/>
                    <a:pt x="1725792" y="218163"/>
                    <a:pt x="1731485" y="210796"/>
                  </a:cubicBezTo>
                  <a:lnTo>
                    <a:pt x="1750405" y="225530"/>
                  </a:lnTo>
                  <a:cubicBezTo>
                    <a:pt x="1735224" y="248859"/>
                    <a:pt x="1712453" y="260524"/>
                    <a:pt x="1682092" y="260524"/>
                  </a:cubicBezTo>
                  <a:cubicBezTo>
                    <a:pt x="1657536" y="260524"/>
                    <a:pt x="1637556" y="252459"/>
                    <a:pt x="1622152" y="236330"/>
                  </a:cubicBezTo>
                  <a:cubicBezTo>
                    <a:pt x="1606748" y="220201"/>
                    <a:pt x="1599046" y="198630"/>
                    <a:pt x="1599046" y="171617"/>
                  </a:cubicBezTo>
                  <a:lnTo>
                    <a:pt x="1599046" y="165925"/>
                  </a:lnTo>
                  <a:cubicBezTo>
                    <a:pt x="1599046" y="147954"/>
                    <a:pt x="1602479" y="131908"/>
                    <a:pt x="1609343" y="117788"/>
                  </a:cubicBezTo>
                  <a:cubicBezTo>
                    <a:pt x="1616208" y="103668"/>
                    <a:pt x="1625807" y="92618"/>
                    <a:pt x="1638142" y="84637"/>
                  </a:cubicBezTo>
                  <a:cubicBezTo>
                    <a:pt x="1650476" y="76656"/>
                    <a:pt x="1663842" y="72666"/>
                    <a:pt x="1678241" y="72666"/>
                  </a:cubicBezTo>
                  <a:close/>
                  <a:moveTo>
                    <a:pt x="1129624" y="72666"/>
                  </a:moveTo>
                  <a:cubicBezTo>
                    <a:pt x="1150162" y="72666"/>
                    <a:pt x="1166822" y="77968"/>
                    <a:pt x="1179602" y="88572"/>
                  </a:cubicBezTo>
                  <a:cubicBezTo>
                    <a:pt x="1192383" y="99175"/>
                    <a:pt x="1198773" y="112737"/>
                    <a:pt x="1198773" y="129257"/>
                  </a:cubicBezTo>
                  <a:lnTo>
                    <a:pt x="1167631" y="129257"/>
                  </a:lnTo>
                  <a:cubicBezTo>
                    <a:pt x="1167631" y="120774"/>
                    <a:pt x="1164031" y="113463"/>
                    <a:pt x="1156831" y="107324"/>
                  </a:cubicBezTo>
                  <a:cubicBezTo>
                    <a:pt x="1149632" y="101185"/>
                    <a:pt x="1140563" y="98115"/>
                    <a:pt x="1129624" y="98115"/>
                  </a:cubicBezTo>
                  <a:cubicBezTo>
                    <a:pt x="1118350" y="98115"/>
                    <a:pt x="1109532" y="100571"/>
                    <a:pt x="1103170" y="105482"/>
                  </a:cubicBezTo>
                  <a:cubicBezTo>
                    <a:pt x="1096807" y="110393"/>
                    <a:pt x="1093626" y="116811"/>
                    <a:pt x="1093626" y="124737"/>
                  </a:cubicBezTo>
                  <a:cubicBezTo>
                    <a:pt x="1093626" y="132215"/>
                    <a:pt x="1096584" y="137852"/>
                    <a:pt x="1102500" y="141647"/>
                  </a:cubicBezTo>
                  <a:cubicBezTo>
                    <a:pt x="1108416" y="145442"/>
                    <a:pt x="1119104" y="149070"/>
                    <a:pt x="1134563" y="152530"/>
                  </a:cubicBezTo>
                  <a:cubicBezTo>
                    <a:pt x="1150023" y="155990"/>
                    <a:pt x="1162552" y="160120"/>
                    <a:pt x="1172151" y="164920"/>
                  </a:cubicBezTo>
                  <a:cubicBezTo>
                    <a:pt x="1181751" y="169720"/>
                    <a:pt x="1188867" y="175496"/>
                    <a:pt x="1193499" y="182249"/>
                  </a:cubicBezTo>
                  <a:cubicBezTo>
                    <a:pt x="1198131" y="189002"/>
                    <a:pt x="1200447" y="197234"/>
                    <a:pt x="1200447" y="206945"/>
                  </a:cubicBezTo>
                  <a:cubicBezTo>
                    <a:pt x="1200447" y="223131"/>
                    <a:pt x="1193973" y="236107"/>
                    <a:pt x="1181025" y="245873"/>
                  </a:cubicBezTo>
                  <a:cubicBezTo>
                    <a:pt x="1168077" y="255640"/>
                    <a:pt x="1151278" y="260524"/>
                    <a:pt x="1130628" y="260524"/>
                  </a:cubicBezTo>
                  <a:cubicBezTo>
                    <a:pt x="1116118" y="260524"/>
                    <a:pt x="1103281" y="257956"/>
                    <a:pt x="1092119" y="252822"/>
                  </a:cubicBezTo>
                  <a:cubicBezTo>
                    <a:pt x="1080957" y="247687"/>
                    <a:pt x="1072223" y="240516"/>
                    <a:pt x="1065916" y="231307"/>
                  </a:cubicBezTo>
                  <a:cubicBezTo>
                    <a:pt x="1059610" y="222098"/>
                    <a:pt x="1056456" y="212136"/>
                    <a:pt x="1056456" y="201420"/>
                  </a:cubicBezTo>
                  <a:lnTo>
                    <a:pt x="1087431" y="201420"/>
                  </a:lnTo>
                  <a:cubicBezTo>
                    <a:pt x="1087989" y="211801"/>
                    <a:pt x="1092147" y="220033"/>
                    <a:pt x="1099905" y="226116"/>
                  </a:cubicBezTo>
                  <a:cubicBezTo>
                    <a:pt x="1107662" y="232200"/>
                    <a:pt x="1117904" y="235241"/>
                    <a:pt x="1130628" y="235241"/>
                  </a:cubicBezTo>
                  <a:cubicBezTo>
                    <a:pt x="1142349" y="235241"/>
                    <a:pt x="1151753" y="232869"/>
                    <a:pt x="1158841" y="228126"/>
                  </a:cubicBezTo>
                  <a:cubicBezTo>
                    <a:pt x="1165929" y="223382"/>
                    <a:pt x="1169473" y="217047"/>
                    <a:pt x="1169473" y="209122"/>
                  </a:cubicBezTo>
                  <a:cubicBezTo>
                    <a:pt x="1169473" y="200751"/>
                    <a:pt x="1166319" y="194249"/>
                    <a:pt x="1160013" y="189616"/>
                  </a:cubicBezTo>
                  <a:cubicBezTo>
                    <a:pt x="1153706" y="184984"/>
                    <a:pt x="1142711" y="180994"/>
                    <a:pt x="1127029" y="177645"/>
                  </a:cubicBezTo>
                  <a:cubicBezTo>
                    <a:pt x="1111346" y="174296"/>
                    <a:pt x="1098900" y="170278"/>
                    <a:pt x="1089691" y="165590"/>
                  </a:cubicBezTo>
                  <a:cubicBezTo>
                    <a:pt x="1080483" y="160902"/>
                    <a:pt x="1073674" y="155321"/>
                    <a:pt x="1069265" y="148847"/>
                  </a:cubicBezTo>
                  <a:cubicBezTo>
                    <a:pt x="1064856" y="142373"/>
                    <a:pt x="1062651" y="134671"/>
                    <a:pt x="1062651" y="125741"/>
                  </a:cubicBezTo>
                  <a:cubicBezTo>
                    <a:pt x="1062651" y="110896"/>
                    <a:pt x="1068930" y="98338"/>
                    <a:pt x="1081487" y="88069"/>
                  </a:cubicBezTo>
                  <a:cubicBezTo>
                    <a:pt x="1094045" y="77800"/>
                    <a:pt x="1110090" y="72666"/>
                    <a:pt x="1129624" y="72666"/>
                  </a:cubicBezTo>
                  <a:close/>
                  <a:moveTo>
                    <a:pt x="942472" y="35831"/>
                  </a:moveTo>
                  <a:cubicBezTo>
                    <a:pt x="928855" y="35831"/>
                    <a:pt x="917916" y="41049"/>
                    <a:pt x="909656" y="51485"/>
                  </a:cubicBezTo>
                  <a:cubicBezTo>
                    <a:pt x="901396" y="61922"/>
                    <a:pt x="897266" y="75679"/>
                    <a:pt x="897266" y="92757"/>
                  </a:cubicBezTo>
                  <a:cubicBezTo>
                    <a:pt x="897266" y="109389"/>
                    <a:pt x="901256" y="123090"/>
                    <a:pt x="909237" y="133862"/>
                  </a:cubicBezTo>
                  <a:cubicBezTo>
                    <a:pt x="917218" y="144633"/>
                    <a:pt x="927906" y="150019"/>
                    <a:pt x="941300" y="150019"/>
                  </a:cubicBezTo>
                  <a:cubicBezTo>
                    <a:pt x="951681" y="150019"/>
                    <a:pt x="961253" y="146838"/>
                    <a:pt x="970015" y="140475"/>
                  </a:cubicBezTo>
                  <a:cubicBezTo>
                    <a:pt x="978777" y="134113"/>
                    <a:pt x="985168" y="126243"/>
                    <a:pt x="989186" y="116867"/>
                  </a:cubicBezTo>
                  <a:lnTo>
                    <a:pt x="989186" y="104477"/>
                  </a:lnTo>
                  <a:cubicBezTo>
                    <a:pt x="989186" y="84163"/>
                    <a:pt x="984777" y="67643"/>
                    <a:pt x="975959" y="54918"/>
                  </a:cubicBezTo>
                  <a:cubicBezTo>
                    <a:pt x="967141" y="42193"/>
                    <a:pt x="955979" y="35831"/>
                    <a:pt x="942472" y="35831"/>
                  </a:cubicBezTo>
                  <a:close/>
                  <a:moveTo>
                    <a:pt x="1349108" y="10046"/>
                  </a:moveTo>
                  <a:cubicBezTo>
                    <a:pt x="1355136" y="10046"/>
                    <a:pt x="1359712" y="11776"/>
                    <a:pt x="1362837" y="15237"/>
                  </a:cubicBezTo>
                  <a:cubicBezTo>
                    <a:pt x="1365963" y="18697"/>
                    <a:pt x="1367526" y="22938"/>
                    <a:pt x="1367526" y="27961"/>
                  </a:cubicBezTo>
                  <a:cubicBezTo>
                    <a:pt x="1367526" y="32984"/>
                    <a:pt x="1365963" y="37170"/>
                    <a:pt x="1362837" y="40519"/>
                  </a:cubicBezTo>
                  <a:cubicBezTo>
                    <a:pt x="1359712" y="43867"/>
                    <a:pt x="1355136" y="45542"/>
                    <a:pt x="1349108" y="45542"/>
                  </a:cubicBezTo>
                  <a:cubicBezTo>
                    <a:pt x="1343081" y="45542"/>
                    <a:pt x="1338532" y="43867"/>
                    <a:pt x="1335462" y="40519"/>
                  </a:cubicBezTo>
                  <a:cubicBezTo>
                    <a:pt x="1332393" y="37170"/>
                    <a:pt x="1330858" y="32984"/>
                    <a:pt x="1330858" y="27961"/>
                  </a:cubicBezTo>
                  <a:cubicBezTo>
                    <a:pt x="1330858" y="22938"/>
                    <a:pt x="1332393" y="18697"/>
                    <a:pt x="1335462" y="15237"/>
                  </a:cubicBezTo>
                  <a:cubicBezTo>
                    <a:pt x="1338532" y="11776"/>
                    <a:pt x="1343081" y="10046"/>
                    <a:pt x="1349108" y="10046"/>
                  </a:cubicBezTo>
                  <a:close/>
                  <a:moveTo>
                    <a:pt x="942305" y="10046"/>
                  </a:moveTo>
                  <a:cubicBezTo>
                    <a:pt x="966415" y="10046"/>
                    <a:pt x="985419" y="19060"/>
                    <a:pt x="999316" y="37086"/>
                  </a:cubicBezTo>
                  <a:cubicBezTo>
                    <a:pt x="1013212" y="55113"/>
                    <a:pt x="1020161" y="79698"/>
                    <a:pt x="1020161" y="110840"/>
                  </a:cubicBezTo>
                  <a:lnTo>
                    <a:pt x="1020161" y="119881"/>
                  </a:lnTo>
                  <a:cubicBezTo>
                    <a:pt x="1020161" y="167320"/>
                    <a:pt x="1010785" y="201950"/>
                    <a:pt x="992032" y="223772"/>
                  </a:cubicBezTo>
                  <a:cubicBezTo>
                    <a:pt x="973280" y="245594"/>
                    <a:pt x="944984" y="256784"/>
                    <a:pt x="907144" y="257342"/>
                  </a:cubicBezTo>
                  <a:lnTo>
                    <a:pt x="901117" y="257342"/>
                  </a:lnTo>
                  <a:lnTo>
                    <a:pt x="901117" y="231056"/>
                  </a:lnTo>
                  <a:lnTo>
                    <a:pt x="907647" y="231056"/>
                  </a:lnTo>
                  <a:cubicBezTo>
                    <a:pt x="933208" y="230611"/>
                    <a:pt x="952853" y="223956"/>
                    <a:pt x="966583" y="211089"/>
                  </a:cubicBezTo>
                  <a:cubicBezTo>
                    <a:pt x="980312" y="198223"/>
                    <a:pt x="987791" y="177866"/>
                    <a:pt x="989018" y="150019"/>
                  </a:cubicBezTo>
                  <a:cubicBezTo>
                    <a:pt x="982545" y="157721"/>
                    <a:pt x="974815" y="163916"/>
                    <a:pt x="965829" y="168604"/>
                  </a:cubicBezTo>
                  <a:cubicBezTo>
                    <a:pt x="956844" y="173292"/>
                    <a:pt x="946993" y="175636"/>
                    <a:pt x="936278" y="175636"/>
                  </a:cubicBezTo>
                  <a:cubicBezTo>
                    <a:pt x="922213" y="175636"/>
                    <a:pt x="909963" y="172176"/>
                    <a:pt x="899526" y="165255"/>
                  </a:cubicBezTo>
                  <a:cubicBezTo>
                    <a:pt x="889090" y="158335"/>
                    <a:pt x="881025" y="148596"/>
                    <a:pt x="875332" y="136038"/>
                  </a:cubicBezTo>
                  <a:cubicBezTo>
                    <a:pt x="869640" y="123481"/>
                    <a:pt x="866793" y="109612"/>
                    <a:pt x="866793" y="94431"/>
                  </a:cubicBezTo>
                  <a:cubicBezTo>
                    <a:pt x="866793" y="78135"/>
                    <a:pt x="869891" y="63457"/>
                    <a:pt x="876086" y="50397"/>
                  </a:cubicBezTo>
                  <a:cubicBezTo>
                    <a:pt x="882281" y="37338"/>
                    <a:pt x="891071" y="27347"/>
                    <a:pt x="902456" y="20427"/>
                  </a:cubicBezTo>
                  <a:cubicBezTo>
                    <a:pt x="913842" y="13506"/>
                    <a:pt x="927125" y="10046"/>
                    <a:pt x="942305" y="10046"/>
                  </a:cubicBezTo>
                  <a:close/>
                  <a:moveTo>
                    <a:pt x="1530771" y="0"/>
                  </a:moveTo>
                  <a:lnTo>
                    <a:pt x="1561746" y="0"/>
                  </a:lnTo>
                  <a:lnTo>
                    <a:pt x="1561746" y="257175"/>
                  </a:lnTo>
                  <a:lnTo>
                    <a:pt x="1533283" y="257175"/>
                  </a:lnTo>
                  <a:lnTo>
                    <a:pt x="1531776" y="237753"/>
                  </a:lnTo>
                  <a:cubicBezTo>
                    <a:pt x="1519386" y="252933"/>
                    <a:pt x="1502141" y="260524"/>
                    <a:pt x="1480040" y="260524"/>
                  </a:cubicBezTo>
                  <a:cubicBezTo>
                    <a:pt x="1459055" y="260524"/>
                    <a:pt x="1441949" y="251929"/>
                    <a:pt x="1428722" y="234739"/>
                  </a:cubicBezTo>
                  <a:cubicBezTo>
                    <a:pt x="1415495" y="217549"/>
                    <a:pt x="1408881" y="195114"/>
                    <a:pt x="1408881" y="167432"/>
                  </a:cubicBezTo>
                  <a:lnTo>
                    <a:pt x="1408881" y="165088"/>
                  </a:lnTo>
                  <a:cubicBezTo>
                    <a:pt x="1408881" y="137294"/>
                    <a:pt x="1415467" y="114942"/>
                    <a:pt x="1428638" y="98031"/>
                  </a:cubicBezTo>
                  <a:cubicBezTo>
                    <a:pt x="1441809" y="81121"/>
                    <a:pt x="1459055" y="72666"/>
                    <a:pt x="1480375" y="72666"/>
                  </a:cubicBezTo>
                  <a:cubicBezTo>
                    <a:pt x="1501583" y="72666"/>
                    <a:pt x="1518381" y="79921"/>
                    <a:pt x="1530771" y="94431"/>
                  </a:cubicBezTo>
                  <a:close/>
                  <a:moveTo>
                    <a:pt x="1247645" y="0"/>
                  </a:moveTo>
                  <a:lnTo>
                    <a:pt x="1278619" y="0"/>
                  </a:lnTo>
                  <a:lnTo>
                    <a:pt x="1278619" y="257175"/>
                  </a:lnTo>
                  <a:lnTo>
                    <a:pt x="1247645" y="257175"/>
                  </a:lnTo>
                  <a:close/>
                </a:path>
              </a:pathLst>
            </a:custGeom>
            <a:solidFill>
              <a:srgbClr val="BFBFB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700" b="0" i="0" u="none" strike="noStrike" cap="none">
                <a:solidFill>
                  <a:srgbClr val="BFBFBF"/>
                </a:solidFill>
                <a:latin typeface="Oi"/>
                <a:ea typeface="Oi"/>
                <a:cs typeface="Oi"/>
                <a:sym typeface="Oi"/>
              </a:endParaRPr>
            </a:p>
          </p:txBody>
        </p:sp>
        <p:sp>
          <p:nvSpPr>
            <p:cNvPr id="19" name="Google Shape;19;p8"/>
            <p:cNvSpPr/>
            <p:nvPr/>
          </p:nvSpPr>
          <p:spPr>
            <a:xfrm>
              <a:off x="-2202100" y="-2224223"/>
              <a:ext cx="16596200" cy="11284323"/>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gr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Lst>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4.xml"/><Relationship Id="rId5" Type="http://schemas.openxmlformats.org/officeDocument/2006/relationships/image" Target="../media/image25.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4.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5.xml"/><Relationship Id="rId1" Type="http://schemas.openxmlformats.org/officeDocument/2006/relationships/slideLayout" Target="../slideLayouts/slideLayout4.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8.xml"/><Relationship Id="rId1" Type="http://schemas.openxmlformats.org/officeDocument/2006/relationships/slideLayout" Target="../slideLayouts/slideLayout4.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9.xml"/><Relationship Id="rId1" Type="http://schemas.openxmlformats.org/officeDocument/2006/relationships/slideLayout" Target="../slideLayouts/slideLayout4.xml"/><Relationship Id="rId5" Type="http://schemas.openxmlformats.org/officeDocument/2006/relationships/image" Target="../media/image32.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0.xml"/><Relationship Id="rId1" Type="http://schemas.openxmlformats.org/officeDocument/2006/relationships/slideLayout" Target="../slideLayouts/slideLayout4.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1.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2.xml"/><Relationship Id="rId1" Type="http://schemas.openxmlformats.org/officeDocument/2006/relationships/slideLayout" Target="../slideLayouts/slideLayout4.xml"/><Relationship Id="rId5" Type="http://schemas.openxmlformats.org/officeDocument/2006/relationships/image" Target="../media/image35.png"/><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3.xml"/><Relationship Id="rId1" Type="http://schemas.openxmlformats.org/officeDocument/2006/relationships/slideLayout" Target="../slideLayouts/slideLayout4.xml"/><Relationship Id="rId5" Type="http://schemas.openxmlformats.org/officeDocument/2006/relationships/image" Target="../media/image36.png"/><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4.xml"/><Relationship Id="rId1" Type="http://schemas.openxmlformats.org/officeDocument/2006/relationships/slideLayout" Target="../slideLayouts/slideLayout4.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41.png"/><Relationship Id="rId2" Type="http://schemas.openxmlformats.org/officeDocument/2006/relationships/notesSlide" Target="../notesSlides/notesSlide35.xml"/><Relationship Id="rId1" Type="http://schemas.openxmlformats.org/officeDocument/2006/relationships/slideLayout" Target="../slideLayouts/slideLayout4.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44.png"/><Relationship Id="rId2" Type="http://schemas.openxmlformats.org/officeDocument/2006/relationships/notesSlide" Target="../notesSlides/notesSlide36.xml"/><Relationship Id="rId1" Type="http://schemas.openxmlformats.org/officeDocument/2006/relationships/slideLayout" Target="../slideLayouts/slideLayout4.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7.xml"/><Relationship Id="rId1" Type="http://schemas.openxmlformats.org/officeDocument/2006/relationships/slideLayout" Target="../slideLayouts/slideLayout4.xml"/><Relationship Id="rId5" Type="http://schemas.openxmlformats.org/officeDocument/2006/relationships/image" Target="../media/image45.png"/><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8.xml"/><Relationship Id="rId1" Type="http://schemas.openxmlformats.org/officeDocument/2006/relationships/slideLayout" Target="../slideLayouts/slideLayout4.xml"/><Relationship Id="rId5" Type="http://schemas.openxmlformats.org/officeDocument/2006/relationships/image" Target="../media/image46.png"/><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9.xml"/><Relationship Id="rId1" Type="http://schemas.openxmlformats.org/officeDocument/2006/relationships/slideLayout" Target="../slideLayouts/slideLayout4.xml"/><Relationship Id="rId5" Type="http://schemas.openxmlformats.org/officeDocument/2006/relationships/image" Target="../media/image47.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4.jp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4.jp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
          <p:cNvPicPr preferRelativeResize="0"/>
          <p:nvPr/>
        </p:nvPicPr>
        <p:blipFill rotWithShape="1">
          <a:blip r:embed="rId3">
            <a:alphaModFix/>
          </a:blip>
          <a:srcRect/>
          <a:stretch/>
        </p:blipFill>
        <p:spPr>
          <a:xfrm>
            <a:off x="-263300" y="-147937"/>
            <a:ext cx="12192000" cy="6858000"/>
          </a:xfrm>
          <a:prstGeom prst="rect">
            <a:avLst/>
          </a:prstGeom>
          <a:noFill/>
          <a:ln>
            <a:noFill/>
          </a:ln>
        </p:spPr>
      </p:pic>
      <p:sp>
        <p:nvSpPr>
          <p:cNvPr id="61" name="Google Shape;61;p1"/>
          <p:cNvSpPr txBox="1"/>
          <p:nvPr/>
        </p:nvSpPr>
        <p:spPr>
          <a:xfrm>
            <a:off x="304800" y="1773588"/>
            <a:ext cx="4626428" cy="615553"/>
          </a:xfrm>
          <a:prstGeom prst="rect">
            <a:avLst/>
          </a:prstGeom>
          <a:noFill/>
          <a:ln>
            <a:noFill/>
          </a:ln>
        </p:spPr>
        <p:txBody>
          <a:bodyPr spcFirstLastPara="1" wrap="square" lIns="0" tIns="0" rIns="0" bIns="0" anchor="t" anchorCtr="0">
            <a:spAutoFit/>
          </a:bodyPr>
          <a:lstStyle/>
          <a:p>
            <a:pPr lvl="0"/>
            <a:r>
              <a:rPr lang="vi-VN" sz="4000" b="1" dirty="0">
                <a:solidFill>
                  <a:srgbClr val="154A8D"/>
                </a:solidFill>
                <a:latin typeface="+mj-lt"/>
              </a:rPr>
              <a:t>Lập trình Java</a:t>
            </a:r>
          </a:p>
        </p:txBody>
      </p:sp>
      <p:pic>
        <p:nvPicPr>
          <p:cNvPr id="63" name="Google Shape;63;p1"/>
          <p:cNvPicPr preferRelativeResize="0"/>
          <p:nvPr/>
        </p:nvPicPr>
        <p:blipFill rotWithShape="1">
          <a:blip r:embed="rId4">
            <a:alphaModFix/>
          </a:blip>
          <a:srcRect/>
          <a:stretch/>
        </p:blipFill>
        <p:spPr>
          <a:xfrm>
            <a:off x="4681850" y="914400"/>
            <a:ext cx="7445124" cy="5029200"/>
          </a:xfrm>
          <a:prstGeom prst="rect">
            <a:avLst/>
          </a:prstGeom>
          <a:noFill/>
          <a:ln>
            <a:noFill/>
          </a:ln>
        </p:spPr>
      </p:pic>
      <p:pic>
        <p:nvPicPr>
          <p:cNvPr id="64" name="Google Shape;64;p1"/>
          <p:cNvPicPr preferRelativeResize="0"/>
          <p:nvPr/>
        </p:nvPicPr>
        <p:blipFill rotWithShape="1">
          <a:blip r:embed="rId5">
            <a:alphaModFix/>
          </a:blip>
          <a:srcRect/>
          <a:stretch/>
        </p:blipFill>
        <p:spPr>
          <a:xfrm>
            <a:off x="304800" y="228600"/>
            <a:ext cx="1143000" cy="821245"/>
          </a:xfrm>
          <a:prstGeom prst="rect">
            <a:avLst/>
          </a:prstGeom>
          <a:noFill/>
          <a:ln>
            <a:noFill/>
          </a:ln>
        </p:spPr>
      </p:pic>
      <p:sp>
        <p:nvSpPr>
          <p:cNvPr id="10" name="object 393"/>
          <p:cNvSpPr/>
          <p:nvPr/>
        </p:nvSpPr>
        <p:spPr>
          <a:xfrm>
            <a:off x="-266700" y="4067031"/>
            <a:ext cx="2753046" cy="237641"/>
          </a:xfrm>
          <a:custGeom>
            <a:avLst/>
            <a:gdLst/>
            <a:ahLst/>
            <a:cxnLst/>
            <a:rect l="l" t="t" r="r" b="b"/>
            <a:pathLst>
              <a:path w="3429000" h="247014">
                <a:moveTo>
                  <a:pt x="3429000" y="0"/>
                </a:moveTo>
                <a:lnTo>
                  <a:pt x="0" y="0"/>
                </a:lnTo>
                <a:lnTo>
                  <a:pt x="0" y="246887"/>
                </a:lnTo>
                <a:lnTo>
                  <a:pt x="3429000" y="246887"/>
                </a:lnTo>
                <a:lnTo>
                  <a:pt x="3429000" y="0"/>
                </a:lnTo>
                <a:close/>
              </a:path>
            </a:pathLst>
          </a:custGeom>
          <a:solidFill>
            <a:srgbClr val="36365C"/>
          </a:solidFill>
        </p:spPr>
        <p:txBody>
          <a:bodyPr wrap="square" lIns="0" tIns="0" rIns="0" bIns="0" rtlCol="0"/>
          <a:lstStyle/>
          <a:p>
            <a:endParaRPr/>
          </a:p>
        </p:txBody>
      </p:sp>
      <p:sp>
        <p:nvSpPr>
          <p:cNvPr id="12" name="object 403"/>
          <p:cNvSpPr txBox="1"/>
          <p:nvPr/>
        </p:nvSpPr>
        <p:spPr>
          <a:xfrm>
            <a:off x="304800" y="4067031"/>
            <a:ext cx="2479401" cy="228268"/>
          </a:xfrm>
          <a:prstGeom prst="rect">
            <a:avLst/>
          </a:prstGeom>
        </p:spPr>
        <p:txBody>
          <a:bodyPr vert="horz" wrap="square" lIns="0" tIns="12700" rIns="0" bIns="0" rtlCol="0">
            <a:spAutoFit/>
          </a:bodyPr>
          <a:lstStyle/>
          <a:p>
            <a:pPr marL="12700">
              <a:lnSpc>
                <a:spcPct val="100000"/>
              </a:lnSpc>
              <a:spcBef>
                <a:spcPts val="100"/>
              </a:spcBef>
            </a:pPr>
            <a:r>
              <a:rPr lang="vi-VN" dirty="0" smtClean="0">
                <a:solidFill>
                  <a:schemeClr val="bg1"/>
                </a:solidFill>
                <a:latin typeface="+mn-lt"/>
                <a:cs typeface="Times New Roman"/>
              </a:rPr>
              <a:t>GV Nguyễn Đắc Kiên</a:t>
            </a:r>
            <a:endParaRPr dirty="0">
              <a:solidFill>
                <a:schemeClr val="bg1"/>
              </a:solidFill>
              <a:latin typeface="+mn-lt"/>
              <a:cs typeface="Times New Roman"/>
            </a:endParaRPr>
          </a:p>
        </p:txBody>
      </p:sp>
      <p:sp>
        <p:nvSpPr>
          <p:cNvPr id="8" name="Google Shape;61;p1"/>
          <p:cNvSpPr txBox="1"/>
          <p:nvPr/>
        </p:nvSpPr>
        <p:spPr>
          <a:xfrm>
            <a:off x="1270884" y="2612533"/>
            <a:ext cx="4626428" cy="615553"/>
          </a:xfrm>
          <a:prstGeom prst="rect">
            <a:avLst/>
          </a:prstGeom>
          <a:noFill/>
          <a:ln>
            <a:noFill/>
          </a:ln>
        </p:spPr>
        <p:txBody>
          <a:bodyPr spcFirstLastPara="1" wrap="square" lIns="0" tIns="0" rIns="0" bIns="0" anchor="t" anchorCtr="0">
            <a:spAutoFit/>
          </a:bodyPr>
          <a:lstStyle/>
          <a:p>
            <a:pPr lvl="0"/>
            <a:r>
              <a:rPr lang="en-US" sz="4000" b="1" dirty="0" err="1" smtClean="0">
                <a:solidFill>
                  <a:srgbClr val="154A8D"/>
                </a:solidFill>
                <a:latin typeface="Times New Roman" panose="02020603050405020304" pitchFamily="18" charset="0"/>
                <a:cs typeface="Times New Roman" panose="02020603050405020304" pitchFamily="18" charset="0"/>
              </a:rPr>
              <a:t>Kế</a:t>
            </a:r>
            <a:r>
              <a:rPr lang="en-US" sz="4000" b="1" dirty="0" smtClean="0">
                <a:solidFill>
                  <a:srgbClr val="154A8D"/>
                </a:solidFill>
                <a:latin typeface="Times New Roman" panose="02020603050405020304" pitchFamily="18" charset="0"/>
                <a:cs typeface="Times New Roman" panose="02020603050405020304" pitchFamily="18" charset="0"/>
              </a:rPr>
              <a:t> </a:t>
            </a:r>
            <a:r>
              <a:rPr lang="en-US" sz="4000" b="1" dirty="0" err="1" smtClean="0">
                <a:solidFill>
                  <a:srgbClr val="154A8D"/>
                </a:solidFill>
                <a:latin typeface="Times New Roman" panose="02020603050405020304" pitchFamily="18" charset="0"/>
                <a:cs typeface="Times New Roman" panose="02020603050405020304" pitchFamily="18" charset="0"/>
              </a:rPr>
              <a:t>thừa</a:t>
            </a:r>
            <a:endParaRPr lang="vi-VN" sz="4000" b="1" dirty="0">
              <a:solidFill>
                <a:srgbClr val="154A8D"/>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248988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vi-VN" sz="2800" b="1" dirty="0">
                <a:latin typeface="Times New Roman" panose="02020603050405020304" pitchFamily="18" charset="0"/>
                <a:cs typeface="Times New Roman" panose="02020603050405020304" pitchFamily="18" charset="0"/>
              </a:rPr>
              <a:t>3.1) ví dụ kế thừa đơn </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1" y="1613042"/>
            <a:ext cx="3338466" cy="1487509"/>
          </a:xfrm>
        </p:spPr>
        <p:txBody>
          <a:bodyPr>
            <a:normAutofit/>
          </a:bodyPr>
          <a:lstStyle/>
          <a:p>
            <a:r>
              <a:rPr lang="en-US" sz="2400" dirty="0">
                <a:latin typeface="Times New Roman" panose="02020603050405020304" pitchFamily="18" charset="0"/>
                <a:cs typeface="Times New Roman" panose="02020603050405020304" pitchFamily="18" charset="0"/>
              </a:rPr>
              <a:t>Class Dog </a:t>
            </a:r>
            <a:r>
              <a:rPr lang="en-US" sz="2400" dirty="0" err="1">
                <a:latin typeface="Times New Roman" panose="02020603050405020304" pitchFamily="18" charset="0"/>
                <a:cs typeface="Times New Roman" panose="02020603050405020304" pitchFamily="18" charset="0"/>
              </a:rPr>
              <a:t>chỉ</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thừa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class Animal </a:t>
            </a: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7" name="Content Placeholder 3"/>
          <p:cNvPicPr>
            <a:picLocks noChangeAspect="1"/>
          </p:cNvPicPr>
          <p:nvPr/>
        </p:nvPicPr>
        <p:blipFill>
          <a:blip r:embed="rId5"/>
          <a:stretch>
            <a:fillRect/>
          </a:stretch>
        </p:blipFill>
        <p:spPr>
          <a:xfrm>
            <a:off x="4540700" y="1229710"/>
            <a:ext cx="5549465" cy="4963970"/>
          </a:xfrm>
          <a:prstGeom prst="rect">
            <a:avLst/>
          </a:prstGeom>
        </p:spPr>
      </p:pic>
      <p:pic>
        <p:nvPicPr>
          <p:cNvPr id="8" name="Picture 7"/>
          <p:cNvPicPr>
            <a:picLocks noChangeAspect="1"/>
          </p:cNvPicPr>
          <p:nvPr/>
        </p:nvPicPr>
        <p:blipFill>
          <a:blip r:embed="rId6"/>
          <a:stretch>
            <a:fillRect/>
          </a:stretch>
        </p:blipFill>
        <p:spPr>
          <a:xfrm>
            <a:off x="937772" y="3024603"/>
            <a:ext cx="3139322" cy="1303115"/>
          </a:xfrm>
          <a:prstGeom prst="rect">
            <a:avLst/>
          </a:prstGeom>
        </p:spPr>
      </p:pic>
    </p:spTree>
    <p:extLst>
      <p:ext uri="{BB962C8B-B14F-4D97-AF65-F5344CB8AC3E}">
        <p14:creationId xmlns:p14="http://schemas.microsoft.com/office/powerpoint/2010/main" val="2728363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3.2) </a:t>
            </a:r>
            <a:r>
              <a:rPr lang="en-US" sz="2800" b="1" dirty="0" err="1">
                <a:latin typeface="Times New Roman" panose="02020603050405020304" pitchFamily="18" charset="0"/>
                <a:cs typeface="Times New Roman" panose="02020603050405020304" pitchFamily="18" charset="0"/>
              </a:rPr>
              <a:t>Ví</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dụ</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về</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kế</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thừa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nhiều</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cấp</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1" y="1613043"/>
            <a:ext cx="3607676" cy="1666185"/>
          </a:xfrm>
        </p:spPr>
        <p:txBody>
          <a:bodyPr>
            <a:normAutofit/>
          </a:bodyPr>
          <a:lstStyle/>
          <a:p>
            <a:r>
              <a:rPr lang="en-US" sz="2400" dirty="0">
                <a:latin typeface="Times New Roman" panose="02020603050405020304" pitchFamily="18" charset="0"/>
                <a:cs typeface="Times New Roman" panose="02020603050405020304" pitchFamily="18" charset="0"/>
              </a:rPr>
              <a:t>Class </a:t>
            </a:r>
            <a:r>
              <a:rPr lang="en-US" sz="2400" dirty="0" err="1">
                <a:latin typeface="Times New Roman" panose="02020603050405020304" pitchFamily="18" charset="0"/>
                <a:cs typeface="Times New Roman" panose="02020603050405020304" pitchFamily="18" charset="0"/>
              </a:rPr>
              <a:t>BabyDog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thừa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class </a:t>
            </a:r>
          </a:p>
          <a:p>
            <a:r>
              <a:rPr lang="en-US" sz="2400" dirty="0">
                <a:latin typeface="Times New Roman" panose="02020603050405020304" pitchFamily="18" charset="0"/>
                <a:cs typeface="Times New Roman" panose="02020603050405020304" pitchFamily="18" charset="0"/>
              </a:rPr>
              <a:t>Dog1, class Dog1 </a:t>
            </a:r>
            <a:r>
              <a:rPr lang="en-US" sz="2400" dirty="0" err="1">
                <a:latin typeface="Times New Roman" panose="02020603050405020304" pitchFamily="18" charset="0"/>
                <a:cs typeface="Times New Roman" panose="02020603050405020304" pitchFamily="18" charset="0"/>
              </a:rPr>
              <a:t>kế</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thừa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class Animal1</a:t>
            </a: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7" name="Picture 6"/>
          <p:cNvPicPr>
            <a:picLocks noChangeAspect="1"/>
          </p:cNvPicPr>
          <p:nvPr/>
        </p:nvPicPr>
        <p:blipFill>
          <a:blip r:embed="rId5"/>
          <a:stretch>
            <a:fillRect/>
          </a:stretch>
        </p:blipFill>
        <p:spPr>
          <a:xfrm>
            <a:off x="1080734" y="3826209"/>
            <a:ext cx="4046437" cy="2072565"/>
          </a:xfrm>
          <a:prstGeom prst="rect">
            <a:avLst/>
          </a:prstGeom>
        </p:spPr>
      </p:pic>
      <p:pic>
        <p:nvPicPr>
          <p:cNvPr id="8" name="Picture 7"/>
          <p:cNvPicPr>
            <a:picLocks noChangeAspect="1"/>
          </p:cNvPicPr>
          <p:nvPr/>
        </p:nvPicPr>
        <p:blipFill>
          <a:blip r:embed="rId6"/>
          <a:stretch>
            <a:fillRect/>
          </a:stretch>
        </p:blipFill>
        <p:spPr>
          <a:xfrm>
            <a:off x="5366106" y="1458930"/>
            <a:ext cx="4765866" cy="5024600"/>
          </a:xfrm>
          <a:prstGeom prst="rect">
            <a:avLst/>
          </a:prstGeom>
        </p:spPr>
      </p:pic>
    </p:spTree>
    <p:extLst>
      <p:ext uri="{BB962C8B-B14F-4D97-AF65-F5344CB8AC3E}">
        <p14:creationId xmlns:p14="http://schemas.microsoft.com/office/powerpoint/2010/main" val="1108608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3.3) </a:t>
            </a:r>
            <a:r>
              <a:rPr lang="en-US" sz="2800" b="1" dirty="0" err="1">
                <a:latin typeface="Times New Roman" panose="02020603050405020304" pitchFamily="18" charset="0"/>
                <a:cs typeface="Times New Roman" panose="02020603050405020304" pitchFamily="18" charset="0"/>
              </a:rPr>
              <a:t>kế</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thừa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thứ</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bậc</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1" y="1613043"/>
            <a:ext cx="3439510" cy="1466488"/>
          </a:xfrm>
        </p:spPr>
        <p:txBody>
          <a:bodyPr>
            <a:normAutofit/>
          </a:bodyPr>
          <a:lstStyle/>
          <a:p>
            <a:r>
              <a:rPr lang="en-US" sz="2400" dirty="0">
                <a:latin typeface="Times New Roman" panose="02020603050405020304" pitchFamily="18" charset="0"/>
                <a:cs typeface="Times New Roman" panose="02020603050405020304" pitchFamily="18" charset="0"/>
              </a:rPr>
              <a:t>Class Cat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class Dog2 </a:t>
            </a:r>
            <a:r>
              <a:rPr lang="en-US" sz="2400" dirty="0" err="1">
                <a:latin typeface="Times New Roman" panose="02020603050405020304" pitchFamily="18" charset="0"/>
                <a:cs typeface="Times New Roman" panose="02020603050405020304" pitchFamily="18" charset="0"/>
              </a:rPr>
              <a:t>cùng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thừa</a:t>
            </a:r>
            <a:endParaRPr lang="en-US" sz="2400"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class Animal2</a:t>
            </a: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7" name="Content Placeholder 3"/>
          <p:cNvPicPr>
            <a:picLocks noChangeAspect="1"/>
          </p:cNvPicPr>
          <p:nvPr/>
        </p:nvPicPr>
        <p:blipFill>
          <a:blip r:embed="rId5"/>
          <a:stretch>
            <a:fillRect/>
          </a:stretch>
        </p:blipFill>
        <p:spPr>
          <a:xfrm>
            <a:off x="3836634" y="1458930"/>
            <a:ext cx="4666593" cy="4821202"/>
          </a:xfrm>
          <a:prstGeom prst="rect">
            <a:avLst/>
          </a:prstGeom>
        </p:spPr>
      </p:pic>
      <p:pic>
        <p:nvPicPr>
          <p:cNvPr id="8" name="Picture 7"/>
          <p:cNvPicPr>
            <a:picLocks noChangeAspect="1"/>
          </p:cNvPicPr>
          <p:nvPr/>
        </p:nvPicPr>
        <p:blipFill>
          <a:blip r:embed="rId6"/>
          <a:stretch>
            <a:fillRect/>
          </a:stretch>
        </p:blipFill>
        <p:spPr>
          <a:xfrm>
            <a:off x="8680589" y="1458930"/>
            <a:ext cx="2597885" cy="1171595"/>
          </a:xfrm>
          <a:prstGeom prst="rect">
            <a:avLst/>
          </a:prstGeom>
        </p:spPr>
      </p:pic>
    </p:spTree>
    <p:extLst>
      <p:ext uri="{BB962C8B-B14F-4D97-AF65-F5344CB8AC3E}">
        <p14:creationId xmlns:p14="http://schemas.microsoft.com/office/powerpoint/2010/main" val="409390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vi-VN" sz="2800" b="1" dirty="0">
                <a:latin typeface="Times New Roman" panose="02020603050405020304" pitchFamily="18" charset="0"/>
                <a:cs typeface="Times New Roman" panose="02020603050405020304" pitchFamily="18" charset="0"/>
              </a:rPr>
              <a:t>Tại sao đa kế thừa không được support trong java?</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r>
              <a:rPr lang="vi-VN" sz="2400" dirty="0">
                <a:latin typeface="Times New Roman" panose="02020603050405020304" pitchFamily="18" charset="0"/>
                <a:cs typeface="Times New Roman" panose="02020603050405020304" pitchFamily="18" charset="0"/>
              </a:rPr>
              <a:t>Để giảm thiểu sự phức tạp và đơn giản hóa ngôn ngữ, đa kế thừa không được support trong java</a:t>
            </a:r>
          </a:p>
          <a:p>
            <a:r>
              <a:rPr lang="vi-VN" sz="2400" dirty="0">
                <a:latin typeface="Times New Roman" panose="02020603050405020304" pitchFamily="18" charset="0"/>
                <a:cs typeface="Times New Roman" panose="02020603050405020304" pitchFamily="18" charset="0"/>
              </a:rPr>
              <a:t>Để giảm thiểu sự phức tạp và đơn giản hóa ngôn ngữ, đa kế thừa không được support trong java.</a:t>
            </a:r>
          </a:p>
          <a:p>
            <a:r>
              <a:rPr lang="vi-VN" sz="2400" dirty="0">
                <a:latin typeface="Times New Roman" panose="02020603050405020304" pitchFamily="18" charset="0"/>
                <a:cs typeface="Times New Roman" panose="02020603050405020304" pitchFamily="18" charset="0"/>
              </a:rPr>
              <a:t>Hãy suy xét kịch bản sau: Có 3 lớp A, B, C. Trong đó lớp C kế thừa từ các lớp A và B. Nếu các lớp A và B có phương thức giống nhau và bạn gọi nó từ đối tượng của lớp con, như vậy khó có thể xác đinh được việc gọi phương thức của lớp A hay B.</a:t>
            </a:r>
          </a:p>
          <a:p>
            <a:r>
              <a:rPr lang="vi-VN" sz="2400" dirty="0">
                <a:latin typeface="Times New Roman" panose="02020603050405020304" pitchFamily="18" charset="0"/>
                <a:cs typeface="Times New Roman" panose="02020603050405020304" pitchFamily="18" charset="0"/>
              </a:rPr>
              <a:t>Vì vậy lỗi khi biên dịch sẽ tốt hơn lỗi khi runtime, java sẽ print ra lỗi "compile time error" nếu bạn cố tình kế thừa 2 class.</a:t>
            </a: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263981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4) </a:t>
            </a:r>
            <a:r>
              <a:rPr lang="en-US" sz="2800" b="1" dirty="0" err="1">
                <a:latin typeface="Times New Roman" panose="02020603050405020304" pitchFamily="18" charset="0"/>
                <a:cs typeface="Times New Roman" panose="02020603050405020304" pitchFamily="18" charset="0"/>
              </a:rPr>
              <a:t>SuperClass</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subClass</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278445"/>
            <a:ext cx="10771414" cy="3930370"/>
          </a:xfrm>
        </p:spPr>
        <p:txBody>
          <a:bodyPr>
            <a:normAutofit/>
          </a:bodyPr>
          <a:lstStyle/>
          <a:p>
            <a:r>
              <a:rPr lang="vi-VN" sz="2400" dirty="0">
                <a:latin typeface="Times New Roman" panose="02020603050405020304" pitchFamily="18" charset="0"/>
                <a:cs typeface="Times New Roman" panose="02020603050405020304" pitchFamily="18" charset="0"/>
              </a:rPr>
              <a:t>Lập trình hướng đối tượng cho phép bạn phát triển những lớp mới từ các  lớp đã tồn tại.</a:t>
            </a:r>
          </a:p>
          <a:p>
            <a:r>
              <a:rPr lang="vi-VN" sz="2400" dirty="0">
                <a:latin typeface="Times New Roman" panose="02020603050405020304" pitchFamily="18" charset="0"/>
                <a:cs typeface="Times New Roman" panose="02020603050405020304" pitchFamily="18" charset="0"/>
              </a:rPr>
              <a:t>Ví dụ: lớp C1 được phát triển từ lớp C2:</a:t>
            </a:r>
          </a:p>
          <a:p>
            <a:pPr lvl="1">
              <a:buFont typeface="Wingdings" panose="05000000000000000000" pitchFamily="2" charset="2"/>
              <a:buChar char="q"/>
            </a:pPr>
            <a:r>
              <a:rPr lang="vi-VN" sz="2000" dirty="0">
                <a:latin typeface="Times New Roman" panose="02020603050405020304" pitchFamily="18" charset="0"/>
                <a:cs typeface="Times New Roman" panose="02020603050405020304" pitchFamily="18" charset="0"/>
              </a:rPr>
              <a:t>C1: subclass, extended class, derived class</a:t>
            </a:r>
          </a:p>
          <a:p>
            <a:pPr lvl="1">
              <a:buFont typeface="Wingdings" panose="05000000000000000000" pitchFamily="2" charset="2"/>
              <a:buChar char="q"/>
            </a:pPr>
            <a:r>
              <a:rPr lang="vi-VN" sz="2000" dirty="0">
                <a:latin typeface="Times New Roman" panose="02020603050405020304" pitchFamily="18" charset="0"/>
                <a:cs typeface="Times New Roman" panose="02020603050405020304" pitchFamily="18" charset="0"/>
              </a:rPr>
              <a:t>C2: superclass, parent class, base class</a:t>
            </a:r>
          </a:p>
          <a:p>
            <a:r>
              <a:rPr lang="vi-VN" sz="2400" dirty="0">
                <a:latin typeface="Times New Roman" panose="02020603050405020304" pitchFamily="18" charset="0"/>
                <a:cs typeface="Times New Roman" panose="02020603050405020304" pitchFamily="18" charset="0"/>
              </a:rPr>
              <a:t>Subclass thừa kế từ superclass các trường dữ liệu và phương thức có thể  truy nhập được, và cũng có thể thêm vào các trường dữ liệu và phương  thức mới</a:t>
            </a:r>
            <a:r>
              <a:rPr lang="vi-VN" sz="2400" dirty="0" smtClean="0">
                <a:latin typeface="Times New Roman" panose="02020603050405020304" pitchFamily="18" charset="0"/>
                <a:cs typeface="Times New Roman" panose="02020603050405020304" pitchFamily="18" charset="0"/>
              </a:rPr>
              <a:t>.</a:t>
            </a:r>
          </a:p>
          <a:p>
            <a:r>
              <a:rPr lang="vi-VN" sz="2400" dirty="0">
                <a:latin typeface="Times New Roman" panose="02020603050405020304" pitchFamily="18" charset="0"/>
                <a:cs typeface="Times New Roman" panose="02020603050405020304" pitchFamily="18" charset="0"/>
              </a:rPr>
              <a:t>Thực tế, subclass thường được mở rộng để chứa nhiều thông tin chi tiết  và nhiều chức năng hơn so với superclass của nó.</a:t>
            </a:r>
          </a:p>
          <a:p>
            <a:endParaRPr lang="vi-VN" sz="2400" dirty="0">
              <a:latin typeface="Times New Roman" panose="02020603050405020304" pitchFamily="18" charset="0"/>
              <a:cs typeface="Times New Roman" panose="02020603050405020304" pitchFamily="18" charset="0"/>
            </a:endParaRPr>
          </a:p>
          <a:p>
            <a:pPr marL="114300" indent="0">
              <a:buNone/>
            </a:pPr>
            <a:endParaRPr lang="vi-VN"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7" name="Picture 6"/>
          <p:cNvPicPr>
            <a:picLocks noChangeAspect="1"/>
          </p:cNvPicPr>
          <p:nvPr/>
        </p:nvPicPr>
        <p:blipFill>
          <a:blip r:embed="rId5"/>
          <a:stretch>
            <a:fillRect/>
          </a:stretch>
        </p:blipFill>
        <p:spPr>
          <a:xfrm>
            <a:off x="3584631" y="4830308"/>
            <a:ext cx="4753826" cy="1845129"/>
          </a:xfrm>
          <a:prstGeom prst="rect">
            <a:avLst/>
          </a:prstGeom>
        </p:spPr>
      </p:pic>
    </p:spTree>
    <p:extLst>
      <p:ext uri="{BB962C8B-B14F-4D97-AF65-F5344CB8AC3E}">
        <p14:creationId xmlns:p14="http://schemas.microsoft.com/office/powerpoint/2010/main" val="1852024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5) </a:t>
            </a:r>
            <a:r>
              <a:rPr lang="en-US" sz="2800" b="1" dirty="0" err="1">
                <a:latin typeface="Times New Roman" panose="02020603050405020304" pitchFamily="18" charset="0"/>
                <a:cs typeface="Times New Roman" panose="02020603050405020304" pitchFamily="18" charset="0"/>
              </a:rPr>
              <a:t>Từ</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khóa</a:t>
            </a:r>
            <a:r>
              <a:rPr lang="en-US" sz="2800" b="1" dirty="0">
                <a:latin typeface="Times New Roman" panose="02020603050405020304" pitchFamily="18" charset="0"/>
                <a:cs typeface="Times New Roman" panose="02020603050405020304" pitchFamily="18" charset="0"/>
              </a:rPr>
              <a:t> super()</a:t>
            </a:r>
          </a:p>
        </p:txBody>
      </p:sp>
      <p:sp>
        <p:nvSpPr>
          <p:cNvPr id="4" name="Text Placeholder 3"/>
          <p:cNvSpPr>
            <a:spLocks noGrp="1"/>
          </p:cNvSpPr>
          <p:nvPr>
            <p:ph type="body" idx="1"/>
          </p:nvPr>
        </p:nvSpPr>
        <p:spPr>
          <a:xfrm>
            <a:off x="838200" y="1613043"/>
            <a:ext cx="10515600" cy="4563920"/>
          </a:xfrm>
        </p:spPr>
        <p:txBody>
          <a:bodyPr>
            <a:normAutofit/>
          </a:bodyPr>
          <a:lstStyle/>
          <a:p>
            <a:r>
              <a:rPr lang="vi-VN" sz="2400" dirty="0">
                <a:latin typeface="Times New Roman" panose="02020603050405020304" pitchFamily="18" charset="0"/>
                <a:cs typeface="Times New Roman" panose="02020603050405020304" pitchFamily="18" charset="0"/>
              </a:rPr>
              <a:t>Là một biến tham chiếu được sử dụng để tham chiếu trức tiếp tới lớp cha gần nhất của class</a:t>
            </a:r>
          </a:p>
          <a:p>
            <a:r>
              <a:rPr lang="vi-VN" sz="2400" dirty="0">
                <a:latin typeface="Times New Roman" panose="02020603050405020304" pitchFamily="18" charset="0"/>
                <a:cs typeface="Times New Roman" panose="02020603050405020304" pitchFamily="18" charset="0"/>
              </a:rPr>
              <a:t>Bất cứ khi nào tạo instance của lớp con thì một instance của lớp cha cũng sẽ được tạo ra ngầm định và được tham chiếu bởi từ khóa super</a:t>
            </a:r>
          </a:p>
          <a:p>
            <a:r>
              <a:rPr lang="vi-VN" sz="2400" dirty="0">
                <a:latin typeface="Times New Roman" panose="02020603050405020304" pitchFamily="18" charset="0"/>
                <a:cs typeface="Times New Roman" panose="02020603050405020304" pitchFamily="18" charset="0"/>
              </a:rPr>
              <a:t>Có ba  cách sử dụng từ khóa super</a:t>
            </a:r>
          </a:p>
          <a:p>
            <a:r>
              <a:rPr lang="vi-VN" sz="2400" dirty="0">
                <a:latin typeface="Times New Roman" panose="02020603050405020304" pitchFamily="18" charset="0"/>
                <a:cs typeface="Times New Roman" panose="02020603050405020304" pitchFamily="18" charset="0"/>
              </a:rPr>
              <a:t>Được sử dụng để gọi tới instance của lớp cha gần nhất</a:t>
            </a:r>
          </a:p>
          <a:p>
            <a:r>
              <a:rPr lang="vi-VN" sz="2400" dirty="0">
                <a:latin typeface="Times New Roman" panose="02020603050405020304" pitchFamily="18" charset="0"/>
                <a:cs typeface="Times New Roman" panose="02020603050405020304" pitchFamily="18" charset="0"/>
              </a:rPr>
              <a:t>Sử dụng super() để gọi tới constructor của lớp cha</a:t>
            </a:r>
          </a:p>
          <a:p>
            <a:r>
              <a:rPr lang="vi-VN" sz="2400" dirty="0">
                <a:latin typeface="Times New Roman" panose="02020603050405020304" pitchFamily="18" charset="0"/>
                <a:cs typeface="Times New Roman" panose="02020603050405020304" pitchFamily="18" charset="0"/>
              </a:rPr>
              <a:t>Sử dụng để gọi trực tiếp tới phương thức của lớp Cha</a:t>
            </a: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3707265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5.1) </a:t>
            </a:r>
            <a:r>
              <a:rPr lang="en-US" sz="2800" b="1" dirty="0" err="1">
                <a:latin typeface="Times New Roman" panose="02020603050405020304" pitchFamily="18" charset="0"/>
                <a:cs typeface="Times New Roman" panose="02020603050405020304" pitchFamily="18" charset="0"/>
              </a:rPr>
              <a:t>Tham</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chiếu</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trực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tiếp</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đến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biến</a:t>
            </a:r>
            <a:r>
              <a:rPr lang="en-US" sz="2800" b="1" dirty="0">
                <a:latin typeface="Times New Roman" panose="02020603050405020304" pitchFamily="18" charset="0"/>
                <a:cs typeface="Times New Roman" panose="02020603050405020304" pitchFamily="18" charset="0"/>
              </a:rPr>
              <a:t> instance </a:t>
            </a:r>
            <a:r>
              <a:rPr lang="en-US" sz="2800" b="1" dirty="0" err="1">
                <a:latin typeface="Times New Roman" panose="02020603050405020304" pitchFamily="18" charset="0"/>
                <a:cs typeface="Times New Roman" panose="02020603050405020304" pitchFamily="18" charset="0"/>
              </a:rPr>
              <a:t>của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lớp</a:t>
            </a:r>
            <a:r>
              <a:rPr lang="en-US" sz="2800" b="1" dirty="0">
                <a:latin typeface="Times New Roman" panose="02020603050405020304" pitchFamily="18" charset="0"/>
                <a:cs typeface="Times New Roman" panose="02020603050405020304" pitchFamily="18" charset="0"/>
              </a:rPr>
              <a:t> cha</a:t>
            </a: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7" name="Picture 6"/>
          <p:cNvPicPr>
            <a:picLocks noChangeAspect="1"/>
          </p:cNvPicPr>
          <p:nvPr/>
        </p:nvPicPr>
        <p:blipFill>
          <a:blip r:embed="rId5"/>
          <a:stretch>
            <a:fillRect/>
          </a:stretch>
        </p:blipFill>
        <p:spPr>
          <a:xfrm>
            <a:off x="1244162" y="1607180"/>
            <a:ext cx="7200900" cy="4384964"/>
          </a:xfrm>
          <a:prstGeom prst="rect">
            <a:avLst/>
          </a:prstGeom>
        </p:spPr>
      </p:pic>
      <p:pic>
        <p:nvPicPr>
          <p:cNvPr id="8" name="Picture 7"/>
          <p:cNvPicPr>
            <a:picLocks noChangeAspect="1"/>
          </p:cNvPicPr>
          <p:nvPr/>
        </p:nvPicPr>
        <p:blipFill>
          <a:blip r:embed="rId6"/>
          <a:stretch>
            <a:fillRect/>
          </a:stretch>
        </p:blipFill>
        <p:spPr>
          <a:xfrm>
            <a:off x="8812924" y="1607180"/>
            <a:ext cx="2419688" cy="895475"/>
          </a:xfrm>
          <a:prstGeom prst="rect">
            <a:avLst/>
          </a:prstGeom>
        </p:spPr>
      </p:pic>
    </p:spTree>
    <p:extLst>
      <p:ext uri="{BB962C8B-B14F-4D97-AF65-F5344CB8AC3E}">
        <p14:creationId xmlns:p14="http://schemas.microsoft.com/office/powerpoint/2010/main" val="788008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5.2) </a:t>
            </a:r>
            <a:r>
              <a:rPr lang="en-US" sz="2800" b="1" dirty="0" err="1">
                <a:latin typeface="Times New Roman" panose="02020603050405020304" pitchFamily="18" charset="0"/>
                <a:cs typeface="Times New Roman" panose="02020603050405020304" pitchFamily="18" charset="0"/>
              </a:rPr>
              <a:t>Sử</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dụng</a:t>
            </a:r>
            <a:r>
              <a:rPr lang="en-US" sz="2800" b="1" dirty="0">
                <a:latin typeface="Times New Roman" panose="02020603050405020304" pitchFamily="18" charset="0"/>
                <a:cs typeface="Times New Roman" panose="02020603050405020304" pitchFamily="18" charset="0"/>
              </a:rPr>
              <a:t> super()</a:t>
            </a:r>
          </a:p>
        </p:txBody>
      </p:sp>
      <p:sp>
        <p:nvSpPr>
          <p:cNvPr id="4" name="Text Placeholder 3"/>
          <p:cNvSpPr>
            <a:spLocks noGrp="1"/>
          </p:cNvSpPr>
          <p:nvPr>
            <p:ph type="body" idx="1"/>
          </p:nvPr>
        </p:nvSpPr>
        <p:spPr>
          <a:xfrm>
            <a:off x="838201" y="1613043"/>
            <a:ext cx="3711572" cy="1424447"/>
          </a:xfrm>
        </p:spPr>
        <p:txBody>
          <a:bodyPr>
            <a:normAutofit/>
          </a:bodyPr>
          <a:lstStyle/>
          <a:p>
            <a:r>
              <a:rPr lang="vi-VN" sz="2400" dirty="0">
                <a:latin typeface="Times New Roman" panose="02020603050405020304" pitchFamily="18" charset="0"/>
                <a:cs typeface="Times New Roman" panose="02020603050405020304" pitchFamily="18" charset="0"/>
              </a:rPr>
              <a:t>super() được sử dụng để gọi trực tiếp Constructor của lớp cha.</a:t>
            </a:r>
          </a:p>
          <a:p>
            <a:endParaRPr lang="vi-VN"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7" name="Picture 6"/>
          <p:cNvPicPr>
            <a:picLocks noChangeAspect="1"/>
          </p:cNvPicPr>
          <p:nvPr/>
        </p:nvPicPr>
        <p:blipFill>
          <a:blip r:embed="rId5"/>
          <a:stretch>
            <a:fillRect/>
          </a:stretch>
        </p:blipFill>
        <p:spPr>
          <a:xfrm>
            <a:off x="4658005" y="1303878"/>
            <a:ext cx="5978464" cy="4863836"/>
          </a:xfrm>
          <a:prstGeom prst="rect">
            <a:avLst/>
          </a:prstGeom>
        </p:spPr>
      </p:pic>
      <p:pic>
        <p:nvPicPr>
          <p:cNvPr id="8" name="Picture 7"/>
          <p:cNvPicPr>
            <a:picLocks noChangeAspect="1"/>
          </p:cNvPicPr>
          <p:nvPr/>
        </p:nvPicPr>
        <p:blipFill>
          <a:blip r:embed="rId6"/>
          <a:stretch>
            <a:fillRect/>
          </a:stretch>
        </p:blipFill>
        <p:spPr>
          <a:xfrm>
            <a:off x="729969" y="3037490"/>
            <a:ext cx="3453148" cy="1470479"/>
          </a:xfrm>
          <a:prstGeom prst="rect">
            <a:avLst/>
          </a:prstGeom>
        </p:spPr>
      </p:pic>
    </p:spTree>
    <p:extLst>
      <p:ext uri="{BB962C8B-B14F-4D97-AF65-F5344CB8AC3E}">
        <p14:creationId xmlns:p14="http://schemas.microsoft.com/office/powerpoint/2010/main" val="1453774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5.2) </a:t>
            </a:r>
            <a:r>
              <a:rPr lang="en-US" sz="2800" b="1" dirty="0" err="1">
                <a:latin typeface="Times New Roman" panose="02020603050405020304" pitchFamily="18" charset="0"/>
                <a:cs typeface="Times New Roman" panose="02020603050405020304" pitchFamily="18" charset="0"/>
              </a:rPr>
              <a:t>Sử</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dụng</a:t>
            </a:r>
            <a:r>
              <a:rPr lang="en-US" sz="2800" b="1" dirty="0">
                <a:latin typeface="Times New Roman" panose="02020603050405020304" pitchFamily="18" charset="0"/>
                <a:cs typeface="Times New Roman" panose="02020603050405020304" pitchFamily="18" charset="0"/>
              </a:rPr>
              <a:t> super()</a:t>
            </a:r>
          </a:p>
        </p:txBody>
      </p:sp>
      <p:sp>
        <p:nvSpPr>
          <p:cNvPr id="4" name="Text Placeholder 3"/>
          <p:cNvSpPr>
            <a:spLocks noGrp="1"/>
          </p:cNvSpPr>
          <p:nvPr>
            <p:ph type="body" idx="1"/>
          </p:nvPr>
        </p:nvSpPr>
        <p:spPr>
          <a:xfrm>
            <a:off x="838200" y="1613043"/>
            <a:ext cx="10515600" cy="4563920"/>
          </a:xfrm>
        </p:spPr>
        <p:txBody>
          <a:bodyPr>
            <a:normAutofit/>
          </a:bodyPr>
          <a:lstStyle/>
          <a:p>
            <a:r>
              <a:rPr lang="vi-VN" sz="2400" dirty="0">
                <a:latin typeface="Times New Roman" panose="02020603050405020304" pitchFamily="18" charset="0"/>
                <a:cs typeface="Times New Roman" panose="02020603050405020304" pitchFamily="18" charset="0"/>
              </a:rPr>
              <a:t>Note: super() được tự động thêm vào mỗi Constructor của class bởi trình biên dịch.</a:t>
            </a:r>
          </a:p>
          <a:p>
            <a:endParaRPr lang="vi-VN" sz="2400" dirty="0">
              <a:latin typeface="Times New Roman" panose="02020603050405020304" pitchFamily="18" charset="0"/>
              <a:cs typeface="Times New Roman" panose="02020603050405020304" pitchFamily="18" charset="0"/>
            </a:endParaRPr>
          </a:p>
          <a:p>
            <a:endParaRPr lang="vi-VN" sz="2400" dirty="0">
              <a:latin typeface="Times New Roman" panose="02020603050405020304" pitchFamily="18" charset="0"/>
              <a:cs typeface="Times New Roman" panose="02020603050405020304" pitchFamily="18" charset="0"/>
            </a:endParaRPr>
          </a:p>
          <a:p>
            <a:endParaRPr lang="vi-VN" sz="2400" dirty="0">
              <a:latin typeface="Times New Roman" panose="02020603050405020304" pitchFamily="18" charset="0"/>
              <a:cs typeface="Times New Roman" panose="02020603050405020304" pitchFamily="18" charset="0"/>
            </a:endParaRPr>
          </a:p>
          <a:p>
            <a:endParaRPr lang="vi-VN" sz="2400" dirty="0">
              <a:latin typeface="Times New Roman" panose="02020603050405020304" pitchFamily="18" charset="0"/>
              <a:cs typeface="Times New Roman" panose="02020603050405020304" pitchFamily="18" charset="0"/>
            </a:endParaRPr>
          </a:p>
          <a:p>
            <a:r>
              <a:rPr lang="vi-VN" sz="2400" dirty="0">
                <a:latin typeface="Times New Roman" panose="02020603050405020304" pitchFamily="18" charset="0"/>
                <a:cs typeface="Times New Roman" panose="02020603050405020304" pitchFamily="18" charset="0"/>
              </a:rPr>
              <a:t>Như chúng ta đã biết Constructor được tạo ra tự động bởi trình biên dịch nhưng nó cũng thêm super() vào câu lệnh đầu tiên. Nếu bạn tạo Constructor và bạn không có this() hoặc super() ở dòng lệnh đầu tiên, trình biên dịch sẽ cung cấp super() của Constructor.</a:t>
            </a: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7" name="Picture 6"/>
          <p:cNvPicPr>
            <a:picLocks noChangeAspect="1"/>
          </p:cNvPicPr>
          <p:nvPr/>
        </p:nvPicPr>
        <p:blipFill>
          <a:blip r:embed="rId5"/>
          <a:stretch>
            <a:fillRect/>
          </a:stretch>
        </p:blipFill>
        <p:spPr>
          <a:xfrm>
            <a:off x="2756079" y="2185827"/>
            <a:ext cx="7201408" cy="2143411"/>
          </a:xfrm>
          <a:prstGeom prst="rect">
            <a:avLst/>
          </a:prstGeom>
        </p:spPr>
      </p:pic>
    </p:spTree>
    <p:extLst>
      <p:ext uri="{BB962C8B-B14F-4D97-AF65-F5344CB8AC3E}">
        <p14:creationId xmlns:p14="http://schemas.microsoft.com/office/powerpoint/2010/main" val="2226999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5.2) </a:t>
            </a:r>
            <a:r>
              <a:rPr lang="en-US" sz="2800" b="1" dirty="0" err="1">
                <a:latin typeface="Times New Roman" panose="02020603050405020304" pitchFamily="18" charset="0"/>
                <a:cs typeface="Times New Roman" panose="02020603050405020304" pitchFamily="18" charset="0"/>
              </a:rPr>
              <a:t>Sử</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dụng</a:t>
            </a:r>
            <a:r>
              <a:rPr lang="en-US" sz="2800" b="1" dirty="0">
                <a:latin typeface="Times New Roman" panose="02020603050405020304" pitchFamily="18" charset="0"/>
                <a:cs typeface="Times New Roman" panose="02020603050405020304" pitchFamily="18" charset="0"/>
              </a:rPr>
              <a:t> super()</a:t>
            </a:r>
          </a:p>
        </p:txBody>
      </p:sp>
      <p:sp>
        <p:nvSpPr>
          <p:cNvPr id="4" name="Text Placeholder 3"/>
          <p:cNvSpPr>
            <a:spLocks noGrp="1"/>
          </p:cNvSpPr>
          <p:nvPr>
            <p:ph type="body" idx="1"/>
          </p:nvPr>
        </p:nvSpPr>
        <p:spPr>
          <a:xfrm>
            <a:off x="838200" y="1613043"/>
            <a:ext cx="4827814" cy="2975286"/>
          </a:xfrm>
        </p:spPr>
        <p:txBody>
          <a:bodyPr>
            <a:normAutofit/>
          </a:bodyPr>
          <a:lstStyle/>
          <a:p>
            <a:r>
              <a:rPr lang="vi-VN" sz="2400" dirty="0">
                <a:latin typeface="Times New Roman" panose="02020603050405020304" pitchFamily="18" charset="0"/>
                <a:cs typeface="Times New Roman" panose="02020603050405020304" pitchFamily="18" charset="0"/>
              </a:rPr>
              <a:t>Một ví dụ khác của từ khóa super nơi super() được cung cấp ngầm định bởi trình biên dịch.</a:t>
            </a:r>
          </a:p>
          <a:p>
            <a:r>
              <a:rPr lang="vi-VN" sz="2400" dirty="0">
                <a:latin typeface="Times New Roman" panose="02020603050405020304" pitchFamily="18" charset="0"/>
                <a:cs typeface="Times New Roman" panose="02020603050405020304" pitchFamily="18" charset="0"/>
              </a:rPr>
              <a:t>Tuy không được gọi đến</a:t>
            </a:r>
          </a:p>
          <a:p>
            <a:r>
              <a:rPr lang="vi-VN" sz="2400" dirty="0">
                <a:latin typeface="Times New Roman" panose="02020603050405020304" pitchFamily="18" charset="0"/>
                <a:cs typeface="Times New Roman" panose="02020603050405020304" pitchFamily="18" charset="0"/>
              </a:rPr>
              <a:t>Nhưng constrctor của lớp</a:t>
            </a:r>
          </a:p>
          <a:p>
            <a:r>
              <a:rPr lang="vi-VN" sz="2400" dirty="0">
                <a:latin typeface="Times New Roman" panose="02020603050405020304" pitchFamily="18" charset="0"/>
                <a:cs typeface="Times New Roman" panose="02020603050405020304" pitchFamily="18" charset="0"/>
              </a:rPr>
              <a:t>Cha vẫn được ngầm gọi</a:t>
            </a:r>
          </a:p>
          <a:p>
            <a:endParaRPr lang="vi-VN"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7" name="Picture 6"/>
          <p:cNvPicPr>
            <a:picLocks noChangeAspect="1"/>
          </p:cNvPicPr>
          <p:nvPr/>
        </p:nvPicPr>
        <p:blipFill>
          <a:blip r:embed="rId5"/>
          <a:stretch>
            <a:fillRect/>
          </a:stretch>
        </p:blipFill>
        <p:spPr>
          <a:xfrm>
            <a:off x="5666014" y="2085654"/>
            <a:ext cx="6206790" cy="4145622"/>
          </a:xfrm>
          <a:prstGeom prst="rect">
            <a:avLst/>
          </a:prstGeom>
        </p:spPr>
      </p:pic>
      <p:pic>
        <p:nvPicPr>
          <p:cNvPr id="8" name="Picture 7"/>
          <p:cNvPicPr>
            <a:picLocks noChangeAspect="1"/>
          </p:cNvPicPr>
          <p:nvPr/>
        </p:nvPicPr>
        <p:blipFill>
          <a:blip r:embed="rId6"/>
          <a:stretch>
            <a:fillRect/>
          </a:stretch>
        </p:blipFill>
        <p:spPr>
          <a:xfrm>
            <a:off x="2330669" y="5019873"/>
            <a:ext cx="3149646" cy="1211403"/>
          </a:xfrm>
          <a:prstGeom prst="rect">
            <a:avLst/>
          </a:prstGeom>
        </p:spPr>
      </p:pic>
    </p:spTree>
    <p:extLst>
      <p:ext uri="{BB962C8B-B14F-4D97-AF65-F5344CB8AC3E}">
        <p14:creationId xmlns:p14="http://schemas.microsoft.com/office/powerpoint/2010/main" val="773548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err="1">
                <a:latin typeface="Times New Roman" panose="02020603050405020304" pitchFamily="18" charset="0"/>
                <a:cs typeface="Times New Roman" panose="02020603050405020304" pitchFamily="18" charset="0"/>
              </a:rPr>
              <a:t>Nội</a:t>
            </a:r>
            <a:r>
              <a:rPr lang="en-US" sz="2800" b="1" dirty="0">
                <a:latin typeface="Times New Roman" panose="02020603050405020304" pitchFamily="18" charset="0"/>
                <a:cs typeface="Times New Roman" panose="02020603050405020304" pitchFamily="18" charset="0"/>
              </a:rPr>
              <a:t> dung </a:t>
            </a:r>
            <a:r>
              <a:rPr lang="en-US" sz="2800" b="1" dirty="0" err="1">
                <a:latin typeface="Times New Roman" panose="02020603050405020304" pitchFamily="18" charset="0"/>
                <a:cs typeface="Times New Roman" panose="02020603050405020304" pitchFamily="18" charset="0"/>
              </a:rPr>
              <a:t>bài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học</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pPr marL="571500" indent="-457200">
              <a:buFont typeface="+mj-lt"/>
              <a:buAutoNum type="arabicPeriod"/>
            </a:pPr>
            <a:r>
              <a:rPr lang="en-US" sz="2400" dirty="0" err="1">
                <a:latin typeface="Times New Roman" panose="02020603050405020304" pitchFamily="18" charset="0"/>
                <a:cs typeface="Times New Roman" panose="02020603050405020304" pitchFamily="18" charset="0"/>
              </a:rPr>
              <a:t>Khái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niệm</a:t>
            </a:r>
            <a:endParaRPr lang="en-US" sz="2400" dirty="0">
              <a:latin typeface="Times New Roman" panose="02020603050405020304" pitchFamily="18" charset="0"/>
              <a:cs typeface="Times New Roman" panose="02020603050405020304" pitchFamily="18" charset="0"/>
            </a:endParaRPr>
          </a:p>
          <a:p>
            <a:pPr marL="571500" indent="-457200">
              <a:buFont typeface="+mj-lt"/>
              <a:buAutoNum type="arabicPeriod"/>
            </a:pPr>
            <a:r>
              <a:rPr lang="en-US" sz="2400" dirty="0" err="1">
                <a:latin typeface="Times New Roman" panose="02020603050405020304" pitchFamily="18" charset="0"/>
                <a:cs typeface="Times New Roman" panose="02020603050405020304" pitchFamily="18" charset="0"/>
              </a:rPr>
              <a:t>Cú</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pháp</a:t>
            </a:r>
            <a:endParaRPr lang="en-US" sz="2400" dirty="0">
              <a:latin typeface="Times New Roman" panose="02020603050405020304" pitchFamily="18" charset="0"/>
              <a:cs typeface="Times New Roman" panose="02020603050405020304" pitchFamily="18" charset="0"/>
            </a:endParaRPr>
          </a:p>
          <a:p>
            <a:pPr marL="571500" indent="-457200">
              <a:buFont typeface="+mj-lt"/>
              <a:buAutoNum type="arabicPeriod"/>
            </a:pPr>
            <a:r>
              <a:rPr lang="en-US" sz="2400" dirty="0" err="1">
                <a:latin typeface="Times New Roman" panose="02020603050405020304" pitchFamily="18" charset="0"/>
                <a:cs typeface="Times New Roman" panose="02020603050405020304" pitchFamily="18" charset="0"/>
              </a:rPr>
              <a:t>Phân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loại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thừa</a:t>
            </a:r>
            <a:endParaRPr lang="en-US" sz="2400" dirty="0">
              <a:latin typeface="Times New Roman" panose="02020603050405020304" pitchFamily="18" charset="0"/>
              <a:cs typeface="Times New Roman" panose="02020603050405020304" pitchFamily="18" charset="0"/>
            </a:endParaRPr>
          </a:p>
          <a:p>
            <a:pPr marL="571500" indent="-457200">
              <a:buFont typeface="+mj-lt"/>
              <a:buAutoNum type="arabicPeriod"/>
            </a:pPr>
            <a:r>
              <a:rPr lang="en-US" sz="2400" dirty="0" err="1">
                <a:latin typeface="Times New Roman" panose="02020603050405020304" pitchFamily="18" charset="0"/>
                <a:cs typeface="Times New Roman" panose="02020603050405020304" pitchFamily="18" charset="0"/>
              </a:rPr>
              <a:t>SuperClass</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subClass</a:t>
            </a:r>
            <a:endParaRPr lang="en-US" sz="2400" dirty="0">
              <a:latin typeface="Times New Roman" panose="02020603050405020304" pitchFamily="18" charset="0"/>
              <a:cs typeface="Times New Roman" panose="02020603050405020304" pitchFamily="18" charset="0"/>
            </a:endParaRPr>
          </a:p>
          <a:p>
            <a:pPr marL="571500" indent="-457200">
              <a:buFont typeface="+mj-lt"/>
              <a:buAutoNum type="arabicPeriod"/>
            </a:pP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khóa</a:t>
            </a:r>
            <a:r>
              <a:rPr lang="en-US" sz="2400" dirty="0">
                <a:latin typeface="Times New Roman" panose="02020603050405020304" pitchFamily="18" charset="0"/>
                <a:cs typeface="Times New Roman" panose="02020603050405020304" pitchFamily="18" charset="0"/>
              </a:rPr>
              <a:t> super()</a:t>
            </a:r>
          </a:p>
          <a:p>
            <a:pPr marL="571500" indent="-457200">
              <a:buFont typeface="+mj-lt"/>
              <a:buAutoNum type="arabicPeriod"/>
            </a:pPr>
            <a:r>
              <a:rPr lang="en-US" sz="2400" dirty="0">
                <a:latin typeface="Times New Roman" panose="02020603050405020304" pitchFamily="18" charset="0"/>
                <a:cs typeface="Times New Roman" panose="02020603050405020304" pitchFamily="18" charset="0"/>
              </a:rPr>
              <a:t>Method Overloading</a:t>
            </a:r>
          </a:p>
          <a:p>
            <a:pPr marL="571500" indent="-457200">
              <a:buFont typeface="+mj-lt"/>
              <a:buAutoNum type="arabicPeriod"/>
            </a:pPr>
            <a:r>
              <a:rPr lang="en-US" sz="2400" dirty="0">
                <a:latin typeface="Times New Roman" panose="02020603050405020304" pitchFamily="18" charset="0"/>
                <a:cs typeface="Times New Roman" panose="02020603050405020304" pitchFamily="18" charset="0"/>
              </a:rPr>
              <a:t>Method </a:t>
            </a:r>
            <a:r>
              <a:rPr lang="en-US" sz="2400" dirty="0" err="1">
                <a:latin typeface="Times New Roman" panose="02020603050405020304" pitchFamily="18" charset="0"/>
                <a:cs typeface="Times New Roman" panose="02020603050405020304" pitchFamily="18" charset="0"/>
              </a:rPr>
              <a:t>Overiding</a:t>
            </a:r>
            <a:endParaRPr lang="en-US" sz="2400" dirty="0">
              <a:latin typeface="Times New Roman" panose="02020603050405020304" pitchFamily="18" charset="0"/>
              <a:cs typeface="Times New Roman" panose="02020603050405020304" pitchFamily="18" charset="0"/>
            </a:endParaRPr>
          </a:p>
          <a:p>
            <a:pPr marL="571500" indent="-457200">
              <a:buFont typeface="+mj-lt"/>
              <a:buAutoNum type="arabicPeriod"/>
            </a:pPr>
            <a:r>
              <a:rPr lang="en-US" sz="2400" dirty="0" err="1">
                <a:latin typeface="Times New Roman" panose="02020603050405020304" pitchFamily="18" charset="0"/>
                <a:cs typeface="Times New Roman" panose="02020603050405020304" pitchFamily="18" charset="0"/>
              </a:rPr>
              <a:t>Phạm</a:t>
            </a:r>
            <a:r>
              <a:rPr lang="en-US" sz="2400" dirty="0">
                <a:latin typeface="Times New Roman" panose="02020603050405020304" pitchFamily="18" charset="0"/>
                <a:cs typeface="Times New Roman" panose="02020603050405020304" pitchFamily="18" charset="0"/>
              </a:rPr>
              <a:t> vi </a:t>
            </a:r>
            <a:r>
              <a:rPr lang="en-US" sz="2400" dirty="0" err="1">
                <a:latin typeface="Times New Roman" panose="02020603050405020304" pitchFamily="18" charset="0"/>
                <a:cs typeface="Times New Roman" panose="02020603050405020304" pitchFamily="18" charset="0"/>
              </a:rPr>
              <a:t>truy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cập</a:t>
            </a:r>
            <a:endParaRPr lang="en-US" sz="2400" dirty="0">
              <a:latin typeface="Times New Roman" panose="02020603050405020304" pitchFamily="18" charset="0"/>
              <a:cs typeface="Times New Roman" panose="02020603050405020304" pitchFamily="18" charset="0"/>
            </a:endParaRPr>
          </a:p>
          <a:p>
            <a:pPr marL="571500" indent="-45720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1093093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fontScale="90000"/>
          </a:bodyPr>
          <a:lstStyle/>
          <a:p>
            <a:r>
              <a:rPr lang="vi-VN" sz="2800" dirty="0">
                <a:latin typeface="Times New Roman" panose="02020603050405020304" pitchFamily="18" charset="0"/>
                <a:cs typeface="Times New Roman" panose="02020603050405020304" pitchFamily="18" charset="0"/>
              </a:rPr>
              <a:t>5.3) super được sử dụng để gọi trực tiếp phương thức của lớp cha.</a:t>
            </a:r>
            <a:endParaRPr lang="en-US" sz="2800"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2329543" cy="1260786"/>
          </a:xfrm>
        </p:spPr>
        <p:txBody>
          <a:bodyPr>
            <a:normAutofit/>
          </a:bodyPr>
          <a:lstStyle/>
          <a:p>
            <a:r>
              <a:rPr lang="en-US" sz="2400" dirty="0">
                <a:latin typeface="Times New Roman" panose="02020603050405020304" pitchFamily="18" charset="0"/>
                <a:cs typeface="Times New Roman" panose="02020603050405020304" pitchFamily="18" charset="0"/>
              </a:rPr>
              <a:t>Code demo</a:t>
            </a: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8" name="Picture 7"/>
          <p:cNvPicPr>
            <a:picLocks noChangeAspect="1"/>
          </p:cNvPicPr>
          <p:nvPr/>
        </p:nvPicPr>
        <p:blipFill>
          <a:blip r:embed="rId5"/>
          <a:stretch>
            <a:fillRect/>
          </a:stretch>
        </p:blipFill>
        <p:spPr>
          <a:xfrm>
            <a:off x="2812622" y="1458930"/>
            <a:ext cx="6315359" cy="4752684"/>
          </a:xfrm>
          <a:prstGeom prst="rect">
            <a:avLst/>
          </a:prstGeom>
        </p:spPr>
      </p:pic>
      <p:pic>
        <p:nvPicPr>
          <p:cNvPr id="9" name="Picture 8"/>
          <p:cNvPicPr>
            <a:picLocks noChangeAspect="1"/>
          </p:cNvPicPr>
          <p:nvPr/>
        </p:nvPicPr>
        <p:blipFill>
          <a:blip r:embed="rId6"/>
          <a:stretch>
            <a:fillRect/>
          </a:stretch>
        </p:blipFill>
        <p:spPr>
          <a:xfrm>
            <a:off x="9192147" y="1458930"/>
            <a:ext cx="2748456" cy="1044867"/>
          </a:xfrm>
          <a:prstGeom prst="rect">
            <a:avLst/>
          </a:prstGeom>
        </p:spPr>
      </p:pic>
    </p:spTree>
    <p:extLst>
      <p:ext uri="{BB962C8B-B14F-4D97-AF65-F5344CB8AC3E}">
        <p14:creationId xmlns:p14="http://schemas.microsoft.com/office/powerpoint/2010/main" val="2716198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1088293"/>
            <a:ext cx="9055813" cy="503433"/>
          </a:xfrm>
        </p:spPr>
        <p:txBody>
          <a:bodyPr>
            <a:normAutofit fontScale="90000"/>
          </a:bodyPr>
          <a:lstStyle/>
          <a:p>
            <a:r>
              <a:rPr lang="vi-VN" sz="2800" b="1" dirty="0">
                <a:latin typeface="Times New Roman" panose="02020603050405020304" pitchFamily="18" charset="0"/>
                <a:cs typeface="Times New Roman" panose="02020603050405020304" pitchFamily="18" charset="0"/>
              </a:rPr>
              <a:t>5.3) super được sử dụng để gọi trực tiếp phương thức của lớp cha.</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2"/>
            <a:ext cx="4585138" cy="4567041"/>
          </a:xfrm>
        </p:spPr>
        <p:txBody>
          <a:bodyPr>
            <a:normAutofit/>
          </a:bodyPr>
          <a:lstStyle/>
          <a:p>
            <a:r>
              <a:rPr lang="vi-VN" sz="2400" dirty="0">
                <a:latin typeface="Times New Roman" panose="02020603050405020304" pitchFamily="18" charset="0"/>
                <a:cs typeface="Times New Roman" panose="02020603050405020304" pitchFamily="18" charset="0"/>
              </a:rPr>
              <a:t>Trong ví dụ trên cả hai lớp Student và Person đều có phương thức message(). Nếu bạn gọi phương thức message() từ lớp Student thì phương thức message của Student sẽ đươc thực thi vì phương thức ở local sẽ được ưu tiên.</a:t>
            </a:r>
          </a:p>
          <a:p>
            <a:r>
              <a:rPr lang="vi-VN" sz="2400" dirty="0">
                <a:latin typeface="Times New Roman" panose="02020603050405020304" pitchFamily="18" charset="0"/>
                <a:cs typeface="Times New Roman" panose="02020603050405020304" pitchFamily="18" charset="0"/>
              </a:rPr>
              <a:t>Trong TH không có phương thức ở class con giống class cha thì không cần phải sử dụng super. Ví dụ:</a:t>
            </a: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7" name="Picture 6"/>
          <p:cNvPicPr>
            <a:picLocks noChangeAspect="1"/>
          </p:cNvPicPr>
          <p:nvPr/>
        </p:nvPicPr>
        <p:blipFill>
          <a:blip r:embed="rId5"/>
          <a:stretch>
            <a:fillRect/>
          </a:stretch>
        </p:blipFill>
        <p:spPr>
          <a:xfrm>
            <a:off x="5423338" y="1870841"/>
            <a:ext cx="6177749" cy="4157426"/>
          </a:xfrm>
          <a:prstGeom prst="rect">
            <a:avLst/>
          </a:prstGeom>
        </p:spPr>
      </p:pic>
    </p:spTree>
    <p:extLst>
      <p:ext uri="{BB962C8B-B14F-4D97-AF65-F5344CB8AC3E}">
        <p14:creationId xmlns:p14="http://schemas.microsoft.com/office/powerpoint/2010/main" val="3680244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vi-VN" sz="2800" b="1" dirty="0">
                <a:latin typeface="Times New Roman" panose="02020603050405020304" pitchFamily="18" charset="0"/>
                <a:cs typeface="Times New Roman" panose="02020603050405020304" pitchFamily="18" charset="0"/>
              </a:rPr>
              <a:t>6) Nạp chồng phương thức (method overloading)</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3040600"/>
          </a:xfrm>
        </p:spPr>
        <p:txBody>
          <a:bodyPr>
            <a:normAutofit/>
          </a:bodyPr>
          <a:lstStyle/>
          <a:p>
            <a:r>
              <a:rPr lang="vi-VN" sz="2400" dirty="0">
                <a:latin typeface="Times New Roman" panose="02020603050405020304" pitchFamily="18" charset="0"/>
                <a:cs typeface="Times New Roman" panose="02020603050405020304" pitchFamily="18" charset="0"/>
              </a:rPr>
              <a:t>Sảy ra khi một lớp có nhiều phương thức cùng tên với nhau nhưng khác nhau </a:t>
            </a:r>
          </a:p>
          <a:p>
            <a:r>
              <a:rPr lang="vi-VN" sz="2400" dirty="0">
                <a:latin typeface="Times New Roman" panose="02020603050405020304" pitchFamily="18" charset="0"/>
                <a:cs typeface="Times New Roman" panose="02020603050405020304" pitchFamily="18" charset="0"/>
              </a:rPr>
              <a:t>Kiểu dữ liệu</a:t>
            </a:r>
          </a:p>
          <a:p>
            <a:r>
              <a:rPr lang="vi-VN" sz="2400" dirty="0">
                <a:latin typeface="Times New Roman" panose="02020603050405020304" pitchFamily="18" charset="0"/>
                <a:cs typeface="Times New Roman" panose="02020603050405020304" pitchFamily="18" charset="0"/>
              </a:rPr>
              <a:t>Số lượng tham số truyền vào</a:t>
            </a:r>
          </a:p>
          <a:p>
            <a:r>
              <a:rPr lang="vi-VN" sz="2400" dirty="0">
                <a:latin typeface="Times New Roman" panose="02020603050405020304" pitchFamily="18" charset="0"/>
                <a:cs typeface="Times New Roman" panose="02020603050405020304" pitchFamily="18" charset="0"/>
              </a:rPr>
              <a:t>Giả sử bạn phải thực hiện tính tổng của các số đã cho với bất kỳ số lượng các đối số, nếu bạn viết phương thức a(int, int) cho 2 tham số, b(int, int, int) cho 3 tham số điều này có thể gây khó hiểu cho các lập trình viên khác về ý nghĩa của các phương thức đó vì chúng có tên khác nhau.</a:t>
            </a:r>
          </a:p>
          <a:p>
            <a:endParaRPr lang="vi-VN"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287481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vi-VN" sz="2800" b="1" dirty="0">
                <a:latin typeface="Times New Roman" panose="02020603050405020304" pitchFamily="18" charset="0"/>
                <a:cs typeface="Times New Roman" panose="02020603050405020304" pitchFamily="18" charset="0"/>
              </a:rPr>
              <a:t>6) Nạp chồng phương thức (method overloading)</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3579443"/>
          </a:xfrm>
        </p:spPr>
        <p:txBody>
          <a:bodyPr>
            <a:normAutofit lnSpcReduction="10000"/>
          </a:bodyPr>
          <a:lstStyle/>
          <a:p>
            <a:r>
              <a:rPr lang="vi-VN" sz="2400" dirty="0">
                <a:latin typeface="Times New Roman" panose="02020603050405020304" pitchFamily="18" charset="0"/>
                <a:cs typeface="Times New Roman" panose="02020603050405020304" pitchFamily="18" charset="0"/>
              </a:rPr>
              <a:t>Lợi ích của nạp chồng phương thức</a:t>
            </a:r>
          </a:p>
          <a:p>
            <a:r>
              <a:rPr lang="vi-VN" sz="2400" dirty="0">
                <a:latin typeface="Times New Roman" panose="02020603050405020304" pitchFamily="18" charset="0"/>
                <a:cs typeface="Times New Roman" panose="02020603050405020304" pitchFamily="18" charset="0"/>
              </a:rPr>
              <a:t>Sử dụng nạp chồng phương thức giúp tăng khả năng đọc hiểu chương trình.</a:t>
            </a:r>
          </a:p>
          <a:p>
            <a:r>
              <a:rPr lang="vi-VN" sz="2400" dirty="0">
                <a:latin typeface="Times New Roman" panose="02020603050405020304" pitchFamily="18" charset="0"/>
                <a:cs typeface="Times New Roman" panose="02020603050405020304" pitchFamily="18" charset="0"/>
              </a:rPr>
              <a:t>Các cách nạp chồng phương thức</a:t>
            </a:r>
          </a:p>
          <a:p>
            <a:r>
              <a:rPr lang="vi-VN" sz="2400" dirty="0">
                <a:latin typeface="Times New Roman" panose="02020603050405020304" pitchFamily="18" charset="0"/>
                <a:cs typeface="Times New Roman" panose="02020603050405020304" pitchFamily="18" charset="0"/>
              </a:rPr>
              <a:t>Thay đổi số lượng các tham số</a:t>
            </a:r>
          </a:p>
          <a:p>
            <a:r>
              <a:rPr lang="vi-VN" sz="2400" dirty="0">
                <a:latin typeface="Times New Roman" panose="02020603050405020304" pitchFamily="18" charset="0"/>
                <a:cs typeface="Times New Roman" panose="02020603050405020304" pitchFamily="18" charset="0"/>
              </a:rPr>
              <a:t>Thay đổi kiểu dữ liệu của các tham số</a:t>
            </a:r>
          </a:p>
          <a:p>
            <a:r>
              <a:rPr lang="vi-VN" sz="2400" dirty="0">
                <a:latin typeface="Times New Roman" panose="02020603050405020304" pitchFamily="18" charset="0"/>
                <a:cs typeface="Times New Roman" panose="02020603050405020304" pitchFamily="18" charset="0"/>
              </a:rPr>
              <a:t>Thay đôi cả kiểu dữ liệu trả về và tham số truyền vào</a:t>
            </a:r>
          </a:p>
          <a:p>
            <a:r>
              <a:rPr lang="vi-VN" sz="2400" dirty="0">
                <a:latin typeface="Times New Roman" panose="02020603050405020304" pitchFamily="18" charset="0"/>
                <a:cs typeface="Times New Roman" panose="02020603050405020304" pitchFamily="18" charset="0"/>
              </a:rPr>
              <a:t>Lưu ý: Trong java, không thể nạp chồng phương thức bằng cách chỉ thay đổi kiểu trả về của phương thức.</a:t>
            </a:r>
          </a:p>
          <a:p>
            <a:endParaRPr lang="vi-VN" sz="2400" dirty="0">
              <a:latin typeface="Times New Roman" panose="02020603050405020304" pitchFamily="18" charset="0"/>
              <a:cs typeface="Times New Roman" panose="02020603050405020304" pitchFamily="18" charset="0"/>
            </a:endParaRPr>
          </a:p>
          <a:p>
            <a:endParaRPr lang="vi-VN"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378833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16329"/>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1109610"/>
            <a:ext cx="9055813" cy="503433"/>
          </a:xfrm>
        </p:spPr>
        <p:txBody>
          <a:bodyPr>
            <a:normAutofit fontScale="90000"/>
          </a:bodyPr>
          <a:lstStyle/>
          <a:p>
            <a:r>
              <a:rPr lang="vi-VN" sz="2800" b="1" dirty="0">
                <a:latin typeface="Times New Roman" panose="02020603050405020304" pitchFamily="18" charset="0"/>
                <a:cs typeface="Times New Roman" panose="02020603050405020304" pitchFamily="18" charset="0"/>
              </a:rPr>
              <a:t>6.1) Nạp chồng phương thức: thay đổi số lượng các tham số</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477500" cy="1832286"/>
          </a:xfrm>
        </p:spPr>
        <p:txBody>
          <a:bodyPr>
            <a:normAutofit/>
          </a:bodyPr>
          <a:lstStyle/>
          <a:p>
            <a:r>
              <a:rPr lang="vi-VN" sz="2400" dirty="0">
                <a:latin typeface="Times New Roman" panose="02020603050405020304" pitchFamily="18" charset="0"/>
                <a:cs typeface="Times New Roman" panose="02020603050405020304" pitchFamily="18" charset="0"/>
              </a:rPr>
              <a:t>Trong ví dụ này, chúng ta cần tạo 2 phương thức, phương thức add() đầu tiên thực hiện việc tính tổng của 2 số, phương thức thứ hai thực hiện việc tính tổng của 3 số. Sử dụng phương thức static để gọi hàm thông qua tên class thay vì phải tạo thể hiên của lớp.</a:t>
            </a:r>
          </a:p>
          <a:p>
            <a:endParaRPr lang="vi-VN"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7" name="Picture 6"/>
          <p:cNvPicPr>
            <a:picLocks noChangeAspect="1"/>
          </p:cNvPicPr>
          <p:nvPr/>
        </p:nvPicPr>
        <p:blipFill>
          <a:blip r:embed="rId5"/>
          <a:stretch>
            <a:fillRect/>
          </a:stretch>
        </p:blipFill>
        <p:spPr>
          <a:xfrm>
            <a:off x="1618040" y="3086833"/>
            <a:ext cx="6760779" cy="3196673"/>
          </a:xfrm>
          <a:prstGeom prst="rect">
            <a:avLst/>
          </a:prstGeom>
        </p:spPr>
      </p:pic>
      <p:pic>
        <p:nvPicPr>
          <p:cNvPr id="8" name="Picture 7"/>
          <p:cNvPicPr>
            <a:picLocks noChangeAspect="1"/>
          </p:cNvPicPr>
          <p:nvPr/>
        </p:nvPicPr>
        <p:blipFill>
          <a:blip r:embed="rId6"/>
          <a:stretch>
            <a:fillRect/>
          </a:stretch>
        </p:blipFill>
        <p:spPr>
          <a:xfrm>
            <a:off x="8764304" y="3086833"/>
            <a:ext cx="2192187" cy="1318001"/>
          </a:xfrm>
          <a:prstGeom prst="rect">
            <a:avLst/>
          </a:prstGeom>
        </p:spPr>
      </p:pic>
    </p:spTree>
    <p:extLst>
      <p:ext uri="{BB962C8B-B14F-4D97-AF65-F5344CB8AC3E}">
        <p14:creationId xmlns:p14="http://schemas.microsoft.com/office/powerpoint/2010/main" val="1153595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1196408"/>
            <a:ext cx="9055813" cy="503433"/>
          </a:xfrm>
        </p:spPr>
        <p:txBody>
          <a:bodyPr>
            <a:normAutofit fontScale="90000"/>
          </a:bodyPr>
          <a:lstStyle/>
          <a:p>
            <a:r>
              <a:rPr lang="vi-VN" sz="2800" b="1" dirty="0">
                <a:latin typeface="Times New Roman" panose="02020603050405020304" pitchFamily="18" charset="0"/>
                <a:cs typeface="Times New Roman" panose="02020603050405020304" pitchFamily="18" charset="0"/>
              </a:rPr>
              <a:t>6.2) Nạp chồng phương thức: thay đổi kiểu dữ liệu của các tham số</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1049000" cy="1505714"/>
          </a:xfrm>
        </p:spPr>
        <p:txBody>
          <a:bodyPr>
            <a:normAutofit/>
          </a:bodyPr>
          <a:lstStyle/>
          <a:p>
            <a:r>
              <a:rPr lang="vi-VN" sz="2400" dirty="0">
                <a:latin typeface="Times New Roman" panose="02020603050405020304" pitchFamily="18" charset="0"/>
                <a:cs typeface="Times New Roman" panose="02020603050405020304" pitchFamily="18" charset="0"/>
              </a:rPr>
              <a:t>Trong ví dụ này, chúng ta sẽ tạo ra 2 phương thức có kiểu dữ liệu khác nhau. Phương thức add() đầu tiên nhận 2 đổi số có kiểu giá trị là integer, phương thức thứ hai nhận 2 đổi số có kiểu giá trị là double.</a:t>
            </a:r>
          </a:p>
          <a:p>
            <a:endParaRPr lang="vi-VN"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7" name="Picture 6"/>
          <p:cNvPicPr>
            <a:picLocks noChangeAspect="1"/>
          </p:cNvPicPr>
          <p:nvPr/>
        </p:nvPicPr>
        <p:blipFill>
          <a:blip r:embed="rId5"/>
          <a:stretch>
            <a:fillRect/>
          </a:stretch>
        </p:blipFill>
        <p:spPr>
          <a:xfrm>
            <a:off x="1447800" y="2786826"/>
            <a:ext cx="6749684" cy="3284674"/>
          </a:xfrm>
          <a:prstGeom prst="rect">
            <a:avLst/>
          </a:prstGeom>
        </p:spPr>
      </p:pic>
      <p:pic>
        <p:nvPicPr>
          <p:cNvPr id="8" name="Picture 7"/>
          <p:cNvPicPr>
            <a:picLocks noChangeAspect="1"/>
          </p:cNvPicPr>
          <p:nvPr/>
        </p:nvPicPr>
        <p:blipFill>
          <a:blip r:embed="rId6"/>
          <a:stretch>
            <a:fillRect/>
          </a:stretch>
        </p:blipFill>
        <p:spPr>
          <a:xfrm>
            <a:off x="8659939" y="2786826"/>
            <a:ext cx="2774584" cy="1585477"/>
          </a:xfrm>
          <a:prstGeom prst="rect">
            <a:avLst/>
          </a:prstGeom>
        </p:spPr>
      </p:pic>
    </p:spTree>
    <p:extLst>
      <p:ext uri="{BB962C8B-B14F-4D97-AF65-F5344CB8AC3E}">
        <p14:creationId xmlns:p14="http://schemas.microsoft.com/office/powerpoint/2010/main" val="802259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vi-VN" sz="2800" b="1" dirty="0">
                <a:latin typeface="Times New Roman" panose="02020603050405020304" pitchFamily="18" charset="0"/>
                <a:cs typeface="Times New Roman" panose="02020603050405020304" pitchFamily="18" charset="0"/>
              </a:rPr>
              <a:t>7) Ghi đè phương thức (method overriding)</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3693743"/>
          </a:xfrm>
        </p:spPr>
        <p:txBody>
          <a:bodyPr>
            <a:normAutofit/>
          </a:bodyPr>
          <a:lstStyle/>
          <a:p>
            <a:r>
              <a:rPr lang="vi-VN" sz="2400" dirty="0">
                <a:latin typeface="Times New Roman" panose="02020603050405020304" pitchFamily="18" charset="0"/>
                <a:cs typeface="Times New Roman" panose="02020603050405020304" pitchFamily="18" charset="0"/>
              </a:rPr>
              <a:t>Xảy ra khi lớp con có phương thức giống y hệt lớp cha</a:t>
            </a:r>
          </a:p>
          <a:p>
            <a:r>
              <a:rPr lang="vi-VN" sz="2400" dirty="0">
                <a:latin typeface="Times New Roman" panose="02020603050405020304" pitchFamily="18" charset="0"/>
                <a:cs typeface="Times New Roman" panose="02020603050405020304" pitchFamily="18" charset="0"/>
              </a:rPr>
              <a:t>Nói cách khác, nếu lớp con cung cấp sự cài đặt cụ thể cho phương thức đã được cung cấp bởi một lớp cha của nó được gọi là ghi đè phương thức (method overriding) trong java.</a:t>
            </a:r>
          </a:p>
          <a:p>
            <a:r>
              <a:rPr lang="vi-VN" sz="2400" dirty="0">
                <a:latin typeface="Times New Roman" panose="02020603050405020304" pitchFamily="18" charset="0"/>
                <a:cs typeface="Times New Roman" panose="02020603050405020304" pitchFamily="18" charset="0"/>
              </a:rPr>
              <a:t>Sử dụng ghi đè phương thức trong java</a:t>
            </a:r>
          </a:p>
          <a:p>
            <a:r>
              <a:rPr lang="vi-VN" sz="2400" dirty="0">
                <a:latin typeface="Times New Roman" panose="02020603050405020304" pitchFamily="18" charset="0"/>
                <a:cs typeface="Times New Roman" panose="02020603050405020304" pitchFamily="18" charset="0"/>
              </a:rPr>
              <a:t>Ghi đè phương thức được sử dụng để cung cấp cài đặt đặc biệt của một phương thức mà đã được định nghĩa ở lớp cha.</a:t>
            </a:r>
          </a:p>
          <a:p>
            <a:r>
              <a:rPr lang="vi-VN" sz="2400" dirty="0">
                <a:latin typeface="Times New Roman" panose="02020603050405020304" pitchFamily="18" charset="0"/>
                <a:cs typeface="Times New Roman" panose="02020603050405020304" pitchFamily="18" charset="0"/>
              </a:rPr>
              <a:t>Ghi đè phương thức được sử dụng cho đa hình runtime.</a:t>
            </a:r>
            <a:br>
              <a:rPr lang="vi-VN" sz="2400" dirty="0">
                <a:latin typeface="Times New Roman" panose="02020603050405020304" pitchFamily="18" charset="0"/>
                <a:cs typeface="Times New Roman" panose="02020603050405020304" pitchFamily="18" charset="0"/>
              </a:rPr>
            </a:br>
            <a:endParaRPr lang="vi-VN"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190512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vi-VN" sz="2800" b="1" dirty="0">
                <a:latin typeface="Times New Roman" panose="02020603050405020304" pitchFamily="18" charset="0"/>
                <a:cs typeface="Times New Roman" panose="02020603050405020304" pitchFamily="18" charset="0"/>
              </a:rPr>
              <a:t>7) Ghi đè phương thức (method overriding)</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2109871"/>
          </a:xfrm>
        </p:spPr>
        <p:txBody>
          <a:bodyPr>
            <a:normAutofit/>
          </a:bodyPr>
          <a:lstStyle/>
          <a:p>
            <a:pPr marL="114300" indent="0">
              <a:buNone/>
            </a:pPr>
            <a:r>
              <a:rPr lang="vi-VN" sz="2400" dirty="0">
                <a:latin typeface="Times New Roman" panose="02020603050405020304" pitchFamily="18" charset="0"/>
                <a:cs typeface="Times New Roman" panose="02020603050405020304" pitchFamily="18" charset="0"/>
              </a:rPr>
              <a:t>Các nguyên tắc ghi đè phương thức trong java</a:t>
            </a:r>
          </a:p>
          <a:p>
            <a:r>
              <a:rPr lang="vi-VN" sz="2400" dirty="0">
                <a:latin typeface="Times New Roman" panose="02020603050405020304" pitchFamily="18" charset="0"/>
                <a:cs typeface="Times New Roman" panose="02020603050405020304" pitchFamily="18" charset="0"/>
              </a:rPr>
              <a:t>Phương thức phải có tên giống với lớp cha.</a:t>
            </a:r>
          </a:p>
          <a:p>
            <a:r>
              <a:rPr lang="vi-VN" sz="2400" dirty="0">
                <a:latin typeface="Times New Roman" panose="02020603050405020304" pitchFamily="18" charset="0"/>
                <a:cs typeface="Times New Roman" panose="02020603050405020304" pitchFamily="18" charset="0"/>
              </a:rPr>
              <a:t>Phương thức phải có tham số giống với lớp cha.</a:t>
            </a:r>
          </a:p>
          <a:p>
            <a:r>
              <a:rPr lang="vi-VN" sz="2400" dirty="0">
                <a:latin typeface="Times New Roman" panose="02020603050405020304" pitchFamily="18" charset="0"/>
                <a:cs typeface="Times New Roman" panose="02020603050405020304" pitchFamily="18" charset="0"/>
              </a:rPr>
              <a:t>Lớp con và lớp cha có mối quan hệ kế thừa.</a:t>
            </a:r>
          </a:p>
          <a:p>
            <a:endParaRPr lang="vi-VN"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1444507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vi-VN" sz="2800" b="1" dirty="0">
                <a:latin typeface="Times New Roman" panose="02020603050405020304" pitchFamily="18" charset="0"/>
                <a:cs typeface="Times New Roman" panose="02020603050405020304" pitchFamily="18" charset="0"/>
              </a:rPr>
              <a:t>Ví dụ về ghi đè phương thức trong Java</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199" y="1613043"/>
            <a:ext cx="10722429" cy="1669000"/>
          </a:xfrm>
        </p:spPr>
        <p:txBody>
          <a:bodyPr>
            <a:normAutofit/>
          </a:bodyPr>
          <a:lstStyle/>
          <a:p>
            <a:r>
              <a:rPr lang="vi-VN" sz="2400" dirty="0">
                <a:latin typeface="Times New Roman" panose="02020603050405020304" pitchFamily="18" charset="0"/>
                <a:cs typeface="Times New Roman" panose="02020603050405020304" pitchFamily="18" charset="0"/>
              </a:rPr>
              <a:t>Trong ví dụ này, chúng ta định nghĩa phương thức run() trong lớp con giống như đã được định nghĩa trong lớp cha, nhưng được cài đặt rõ ràng trong lớp con. Tên và tham số của phương thức là giống nhau, 2 lớp cha và con có quan hệ kế thừa.</a:t>
            </a:r>
          </a:p>
          <a:p>
            <a:endParaRPr lang="vi-VN"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7" name="Picture 6"/>
          <p:cNvPicPr>
            <a:picLocks noChangeAspect="1"/>
          </p:cNvPicPr>
          <p:nvPr/>
        </p:nvPicPr>
        <p:blipFill>
          <a:blip r:embed="rId5"/>
          <a:stretch>
            <a:fillRect/>
          </a:stretch>
        </p:blipFill>
        <p:spPr>
          <a:xfrm>
            <a:off x="2277495" y="2846274"/>
            <a:ext cx="5151714" cy="3611903"/>
          </a:xfrm>
          <a:prstGeom prst="rect">
            <a:avLst/>
          </a:prstGeom>
        </p:spPr>
      </p:pic>
      <p:pic>
        <p:nvPicPr>
          <p:cNvPr id="8" name="Picture 7"/>
          <p:cNvPicPr>
            <a:picLocks noChangeAspect="1"/>
          </p:cNvPicPr>
          <p:nvPr/>
        </p:nvPicPr>
        <p:blipFill>
          <a:blip r:embed="rId6"/>
          <a:stretch>
            <a:fillRect/>
          </a:stretch>
        </p:blipFill>
        <p:spPr>
          <a:xfrm>
            <a:off x="7754278" y="2857511"/>
            <a:ext cx="3806350" cy="1575041"/>
          </a:xfrm>
          <a:prstGeom prst="rect">
            <a:avLst/>
          </a:prstGeom>
        </p:spPr>
      </p:pic>
    </p:spTree>
    <p:extLst>
      <p:ext uri="{BB962C8B-B14F-4D97-AF65-F5344CB8AC3E}">
        <p14:creationId xmlns:p14="http://schemas.microsoft.com/office/powerpoint/2010/main" val="787766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vi-VN" sz="2800" b="1" dirty="0">
                <a:latin typeface="Times New Roman" panose="02020603050405020304" pitchFamily="18" charset="0"/>
                <a:cs typeface="Times New Roman" panose="02020603050405020304" pitchFamily="18" charset="0"/>
              </a:rPr>
              <a:t>Ví dụ thực tế về ghi đè phương thức trong java</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1701657"/>
          </a:xfrm>
        </p:spPr>
        <p:txBody>
          <a:bodyPr>
            <a:normAutofit/>
          </a:bodyPr>
          <a:lstStyle/>
          <a:p>
            <a:r>
              <a:rPr lang="vi-VN" sz="2400" dirty="0">
                <a:latin typeface="Times New Roman" panose="02020603050405020304" pitchFamily="18" charset="0"/>
                <a:cs typeface="Times New Roman" panose="02020603050405020304" pitchFamily="18" charset="0"/>
              </a:rPr>
              <a:t>Giả sử Bank là một lớp cung cấp chức năng xem thông tin tỷ lệ lãi suất. Nhưng mỗi ngân hàng có một lãi xuất khác nhau, ví dụ các ngân hàng SBI, ICICI và AXIS có tỷ lệ lãi suất lần lượt là 8%, 7% và 9%.</a:t>
            </a:r>
          </a:p>
          <a:p>
            <a:endParaRPr lang="vi-VN"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7" name="Picture 6"/>
          <p:cNvPicPr>
            <a:picLocks noChangeAspect="1"/>
          </p:cNvPicPr>
          <p:nvPr/>
        </p:nvPicPr>
        <p:blipFill>
          <a:blip r:embed="rId5"/>
          <a:stretch>
            <a:fillRect/>
          </a:stretch>
        </p:blipFill>
        <p:spPr>
          <a:xfrm>
            <a:off x="2281566" y="3071973"/>
            <a:ext cx="7612447" cy="2962122"/>
          </a:xfrm>
          <a:prstGeom prst="rect">
            <a:avLst/>
          </a:prstGeom>
        </p:spPr>
      </p:pic>
    </p:spTree>
    <p:extLst>
      <p:ext uri="{BB962C8B-B14F-4D97-AF65-F5344CB8AC3E}">
        <p14:creationId xmlns:p14="http://schemas.microsoft.com/office/powerpoint/2010/main" val="4071346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1) </a:t>
            </a:r>
            <a:r>
              <a:rPr lang="en-US" sz="2800" b="1" dirty="0" err="1">
                <a:latin typeface="Times New Roman" panose="02020603050405020304" pitchFamily="18" charset="0"/>
                <a:cs typeface="Times New Roman" panose="02020603050405020304" pitchFamily="18" charset="0"/>
              </a:rPr>
              <a:t>Khái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niệm</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r>
              <a:rPr lang="en-US" sz="2400" dirty="0" err="1">
                <a:latin typeface="Times New Roman" panose="02020603050405020304" pitchFamily="18" charset="0"/>
                <a:cs typeface="Times New Roman" panose="02020603050405020304" pitchFamily="18" charset="0"/>
              </a:rPr>
              <a:t>Sự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cấp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thừa</a:t>
            </a:r>
            <a:endParaRPr lang="en-US" sz="2400"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Khái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niệm</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3881500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76300" y="1058135"/>
            <a:ext cx="9055813" cy="503433"/>
          </a:xfrm>
        </p:spPr>
        <p:txBody>
          <a:bodyPr>
            <a:normAutofit/>
          </a:bodyPr>
          <a:lstStyle/>
          <a:p>
            <a:r>
              <a:rPr lang="vi-VN" sz="2800" b="1" dirty="0">
                <a:latin typeface="Times New Roman" panose="02020603050405020304" pitchFamily="18" charset="0"/>
                <a:cs typeface="Times New Roman" panose="02020603050405020304" pitchFamily="18" charset="0"/>
              </a:rPr>
              <a:t>Ví dụ thực tế về ghi đè phương thức trong java</a:t>
            </a:r>
            <a:endParaRPr lang="en-US" sz="2800" b="1"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7" name="Picture 6"/>
          <p:cNvPicPr>
            <a:picLocks noChangeAspect="1"/>
          </p:cNvPicPr>
          <p:nvPr/>
        </p:nvPicPr>
        <p:blipFill>
          <a:blip r:embed="rId5"/>
          <a:stretch>
            <a:fillRect/>
          </a:stretch>
        </p:blipFill>
        <p:spPr>
          <a:xfrm>
            <a:off x="1764144" y="1779810"/>
            <a:ext cx="5626879" cy="4558176"/>
          </a:xfrm>
          <a:prstGeom prst="rect">
            <a:avLst/>
          </a:prstGeom>
        </p:spPr>
      </p:pic>
      <p:pic>
        <p:nvPicPr>
          <p:cNvPr id="8" name="Picture 7"/>
          <p:cNvPicPr>
            <a:picLocks noChangeAspect="1"/>
          </p:cNvPicPr>
          <p:nvPr/>
        </p:nvPicPr>
        <p:blipFill>
          <a:blip r:embed="rId6"/>
          <a:stretch>
            <a:fillRect/>
          </a:stretch>
        </p:blipFill>
        <p:spPr>
          <a:xfrm>
            <a:off x="7629499" y="1779810"/>
            <a:ext cx="2314898" cy="1028844"/>
          </a:xfrm>
          <a:prstGeom prst="rect">
            <a:avLst/>
          </a:prstGeom>
        </p:spPr>
      </p:pic>
    </p:spTree>
    <p:extLst>
      <p:ext uri="{BB962C8B-B14F-4D97-AF65-F5344CB8AC3E}">
        <p14:creationId xmlns:p14="http://schemas.microsoft.com/office/powerpoint/2010/main" val="2244443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8) </a:t>
            </a:r>
            <a:r>
              <a:rPr lang="en-US" sz="2800" b="1" dirty="0" err="1">
                <a:latin typeface="Times New Roman" panose="02020603050405020304" pitchFamily="18" charset="0"/>
                <a:cs typeface="Times New Roman" panose="02020603050405020304" pitchFamily="18" charset="0"/>
              </a:rPr>
              <a:t>Phạm</a:t>
            </a:r>
            <a:r>
              <a:rPr lang="en-US" sz="2800" b="1" dirty="0">
                <a:latin typeface="Times New Roman" panose="02020603050405020304" pitchFamily="18" charset="0"/>
                <a:cs typeface="Times New Roman" panose="02020603050405020304" pitchFamily="18" charset="0"/>
              </a:rPr>
              <a:t> vi </a:t>
            </a:r>
            <a:r>
              <a:rPr lang="en-US" sz="2800" b="1" dirty="0" err="1">
                <a:latin typeface="Times New Roman" panose="02020603050405020304" pitchFamily="18" charset="0"/>
                <a:cs typeface="Times New Roman" panose="02020603050405020304" pitchFamily="18" charset="0"/>
              </a:rPr>
              <a:t>truy</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cập</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3759057"/>
          </a:xfrm>
        </p:spPr>
        <p:txBody>
          <a:bodyPr>
            <a:normAutofit/>
          </a:bodyPr>
          <a:lstStyle/>
          <a:p>
            <a:r>
              <a:rPr lang="vi-VN" sz="2400" dirty="0">
                <a:latin typeface="Times New Roman" panose="02020603050405020304" pitchFamily="18" charset="0"/>
                <a:cs typeface="Times New Roman" panose="02020603050405020304" pitchFamily="18" charset="0"/>
              </a:rPr>
              <a:t>Có hai loại Access Modifier trong Java, đó là: Access Modifier và Non-access Modifier.</a:t>
            </a:r>
          </a:p>
          <a:p>
            <a:r>
              <a:rPr lang="vi-VN" sz="2400" dirty="0">
                <a:latin typeface="Times New Roman" panose="02020603050405020304" pitchFamily="18" charset="0"/>
                <a:cs typeface="Times New Roman" panose="02020603050405020304" pitchFamily="18" charset="0"/>
              </a:rPr>
              <a:t>Access Modifer trong Java xác định phạm vi có thể truy cập của biến, phương thức, constructor hoặc lớp.</a:t>
            </a:r>
          </a:p>
          <a:p>
            <a:r>
              <a:rPr lang="vi-VN" sz="2400" dirty="0">
                <a:latin typeface="Times New Roman" panose="02020603050405020304" pitchFamily="18" charset="0"/>
                <a:cs typeface="Times New Roman" panose="02020603050405020304" pitchFamily="18" charset="0"/>
              </a:rPr>
              <a:t>Trong java, có 4 phạm vi truy cập của Access Modifier như sau:</a:t>
            </a:r>
          </a:p>
          <a:p>
            <a:pPr lvl="1">
              <a:buFont typeface="Wingdings" panose="05000000000000000000" pitchFamily="2" charset="2"/>
              <a:buChar char="q"/>
            </a:pPr>
            <a:r>
              <a:rPr lang="vi-VN" sz="2000" dirty="0">
                <a:latin typeface="Times New Roman" panose="02020603050405020304" pitchFamily="18" charset="0"/>
                <a:cs typeface="Times New Roman" panose="02020603050405020304" pitchFamily="18" charset="0"/>
              </a:rPr>
              <a:t>private</a:t>
            </a:r>
          </a:p>
          <a:p>
            <a:pPr lvl="1">
              <a:buFont typeface="Wingdings" panose="05000000000000000000" pitchFamily="2" charset="2"/>
              <a:buChar char="q"/>
            </a:pPr>
            <a:r>
              <a:rPr lang="vi-VN" sz="2000" dirty="0">
                <a:latin typeface="Times New Roman" panose="02020603050405020304" pitchFamily="18" charset="0"/>
                <a:cs typeface="Times New Roman" panose="02020603050405020304" pitchFamily="18" charset="0"/>
              </a:rPr>
              <a:t>default</a:t>
            </a:r>
          </a:p>
          <a:p>
            <a:pPr lvl="1">
              <a:buFont typeface="Wingdings" panose="05000000000000000000" pitchFamily="2" charset="2"/>
              <a:buChar char="q"/>
            </a:pPr>
            <a:r>
              <a:rPr lang="vi-VN" sz="2000" dirty="0">
                <a:latin typeface="Times New Roman" panose="02020603050405020304" pitchFamily="18" charset="0"/>
                <a:cs typeface="Times New Roman" panose="02020603050405020304" pitchFamily="18" charset="0"/>
              </a:rPr>
              <a:t>protected</a:t>
            </a:r>
          </a:p>
          <a:p>
            <a:pPr lvl="1">
              <a:buFont typeface="Wingdings" panose="05000000000000000000" pitchFamily="2" charset="2"/>
              <a:buChar char="q"/>
            </a:pPr>
            <a:r>
              <a:rPr lang="vi-VN" sz="2000" dirty="0">
                <a:latin typeface="Times New Roman" panose="02020603050405020304" pitchFamily="18" charset="0"/>
                <a:cs typeface="Times New Roman" panose="02020603050405020304" pitchFamily="18" charset="0"/>
              </a:rPr>
              <a:t>public</a:t>
            </a:r>
          </a:p>
          <a:p>
            <a:endParaRPr lang="vi-VN"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328306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nb-NO" sz="2800" b="1" dirty="0">
                <a:latin typeface="Times New Roman" panose="02020603050405020304" pitchFamily="18" charset="0"/>
                <a:cs typeface="Times New Roman" panose="02020603050405020304" pitchFamily="18" charset="0"/>
              </a:rPr>
              <a:t>1. Phạm vi truy cập private</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1734314"/>
          </a:xfrm>
        </p:spPr>
        <p:txBody>
          <a:bodyPr>
            <a:normAutofit/>
          </a:bodyPr>
          <a:lstStyle/>
          <a:p>
            <a:r>
              <a:rPr lang="vi-VN" sz="2400" dirty="0">
                <a:latin typeface="Times New Roman" panose="02020603050405020304" pitchFamily="18" charset="0"/>
                <a:cs typeface="Times New Roman" panose="02020603050405020304" pitchFamily="18" charset="0"/>
              </a:rPr>
              <a:t>Private Access Modifier chỉ được truy cập trong phạm vi lớp.</a:t>
            </a:r>
          </a:p>
          <a:p>
            <a:r>
              <a:rPr lang="vi-VN" sz="2400" dirty="0">
                <a:latin typeface="Times New Roman" panose="02020603050405020304" pitchFamily="18" charset="0"/>
                <a:cs typeface="Times New Roman" panose="02020603050405020304" pitchFamily="18" charset="0"/>
              </a:rPr>
              <a:t>Trong ví dụ, chúng ta tạo 2 lớp A và Simple. Lớp A chứa biến và phương thức được khai bao là private. Chúng ta cố gắng truy cập chúng từ bên ngoài lớp A. Điều này dẫn đến Compile time error:</a:t>
            </a: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7" name="Picture 6"/>
          <p:cNvPicPr>
            <a:picLocks noChangeAspect="1"/>
          </p:cNvPicPr>
          <p:nvPr/>
        </p:nvPicPr>
        <p:blipFill>
          <a:blip r:embed="rId5"/>
          <a:stretch>
            <a:fillRect/>
          </a:stretch>
        </p:blipFill>
        <p:spPr>
          <a:xfrm>
            <a:off x="2209970" y="3347357"/>
            <a:ext cx="7228320" cy="2960805"/>
          </a:xfrm>
          <a:prstGeom prst="rect">
            <a:avLst/>
          </a:prstGeom>
        </p:spPr>
      </p:pic>
    </p:spTree>
    <p:extLst>
      <p:ext uri="{BB962C8B-B14F-4D97-AF65-F5344CB8AC3E}">
        <p14:creationId xmlns:p14="http://schemas.microsoft.com/office/powerpoint/2010/main" val="3431775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nb-NO" sz="2800" b="1" dirty="0">
                <a:latin typeface="Times New Roman" panose="02020603050405020304" pitchFamily="18" charset="0"/>
                <a:cs typeface="Times New Roman" panose="02020603050405020304" pitchFamily="18" charset="0"/>
              </a:rPr>
              <a:t>1. Phạm vi truy cập private</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r>
              <a:rPr lang="en-US" sz="2400" dirty="0" err="1">
                <a:latin typeface="Times New Roman" panose="02020603050405020304" pitchFamily="18" charset="0"/>
                <a:cs typeface="Times New Roman" panose="02020603050405020304" pitchFamily="18" charset="0"/>
              </a:rPr>
              <a:t>Vai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trò</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Private Constructor</a:t>
            </a:r>
          </a:p>
          <a:p>
            <a:r>
              <a:rPr lang="en-US" sz="2400" dirty="0" err="1">
                <a:latin typeface="Times New Roman" panose="02020603050405020304" pitchFamily="18" charset="0"/>
                <a:cs typeface="Times New Roman" panose="02020603050405020304" pitchFamily="18" charset="0"/>
              </a:rPr>
              <a:t>Nếu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kỳ</a:t>
            </a:r>
            <a:r>
              <a:rPr lang="en-US" sz="2400" dirty="0">
                <a:latin typeface="Times New Roman" panose="02020603050405020304" pitchFamily="18" charset="0"/>
                <a:cs typeface="Times New Roman" panose="02020603050405020304" pitchFamily="18" charset="0"/>
              </a:rPr>
              <a:t> constructor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private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lớp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instance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class </a:t>
            </a:r>
            <a:r>
              <a:rPr lang="en-US" sz="2400" dirty="0" err="1">
                <a:latin typeface="Times New Roman" panose="02020603050405020304" pitchFamily="18" charset="0"/>
                <a:cs typeface="Times New Roman" panose="02020603050405020304" pitchFamily="18" charset="0"/>
              </a:rPr>
              <a:t>bên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ngoài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a:t>
            </a:r>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b="1" dirty="0" err="1">
                <a:latin typeface="Times New Roman" panose="02020603050405020304" pitchFamily="18" charset="0"/>
                <a:cs typeface="Times New Roman" panose="02020603050405020304" pitchFamily="18" charset="0"/>
              </a:rPr>
              <a:t>Chú</a:t>
            </a:r>
            <a:r>
              <a:rPr lang="en-US" sz="2400" b="1" dirty="0">
                <a:latin typeface="Times New Roman" panose="02020603050405020304" pitchFamily="18" charset="0"/>
                <a:cs typeface="Times New Roman" panose="02020603050405020304" pitchFamily="18" charset="0"/>
              </a:rPr>
              <a:t> ý: </a:t>
            </a:r>
            <a:r>
              <a:rPr lang="en-US" sz="2400" b="1" dirty="0" err="1">
                <a:latin typeface="Times New Roman" panose="02020603050405020304" pitchFamily="18" charset="0"/>
                <a:cs typeface="Times New Roman" panose="02020603050405020304" pitchFamily="18" charset="0"/>
              </a:rPr>
              <a:t>Một</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lớp</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không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thể</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là</a:t>
            </a:r>
            <a:r>
              <a:rPr lang="en-US" sz="2400" b="1" dirty="0">
                <a:latin typeface="Times New Roman" panose="02020603050405020304" pitchFamily="18" charset="0"/>
                <a:cs typeface="Times New Roman" panose="02020603050405020304" pitchFamily="18" charset="0"/>
              </a:rPr>
              <a:t> private </a:t>
            </a:r>
            <a:r>
              <a:rPr lang="en-US" sz="2400" b="1" dirty="0" err="1">
                <a:latin typeface="Times New Roman" panose="02020603050405020304" pitchFamily="18" charset="0"/>
                <a:cs typeface="Times New Roman" panose="02020603050405020304" pitchFamily="18" charset="0"/>
              </a:rPr>
              <a:t>hoặc</a:t>
            </a:r>
            <a:r>
              <a:rPr lang="en-US" sz="2400" b="1" dirty="0">
                <a:latin typeface="Times New Roman" panose="02020603050405020304" pitchFamily="18" charset="0"/>
                <a:cs typeface="Times New Roman" panose="02020603050405020304" pitchFamily="18" charset="0"/>
              </a:rPr>
              <a:t> protected, </a:t>
            </a:r>
            <a:r>
              <a:rPr lang="en-US" sz="2400" b="1" dirty="0" err="1">
                <a:latin typeface="Times New Roman" panose="02020603050405020304" pitchFamily="18" charset="0"/>
                <a:cs typeface="Times New Roman" panose="02020603050405020304" pitchFamily="18" charset="0"/>
              </a:rPr>
              <a:t>ngoại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trừ</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lớp</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lồng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nhau</a:t>
            </a:r>
            <a:r>
              <a:rPr lang="en-US" sz="2400" b="1"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7" name="Picture 6"/>
          <p:cNvPicPr>
            <a:picLocks noChangeAspect="1"/>
          </p:cNvPicPr>
          <p:nvPr/>
        </p:nvPicPr>
        <p:blipFill>
          <a:blip r:embed="rId5"/>
          <a:stretch>
            <a:fillRect/>
          </a:stretch>
        </p:blipFill>
        <p:spPr>
          <a:xfrm>
            <a:off x="3648961" y="2954678"/>
            <a:ext cx="3983288" cy="2253494"/>
          </a:xfrm>
          <a:prstGeom prst="rect">
            <a:avLst/>
          </a:prstGeom>
        </p:spPr>
      </p:pic>
    </p:spTree>
    <p:extLst>
      <p:ext uri="{BB962C8B-B14F-4D97-AF65-F5344CB8AC3E}">
        <p14:creationId xmlns:p14="http://schemas.microsoft.com/office/powerpoint/2010/main" val="3101533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2. </a:t>
            </a:r>
            <a:r>
              <a:rPr lang="en-US" sz="2800" b="1" dirty="0" err="1">
                <a:latin typeface="Times New Roman" panose="02020603050405020304" pitchFamily="18" charset="0"/>
                <a:cs typeface="Times New Roman" panose="02020603050405020304" pitchFamily="18" charset="0"/>
              </a:rPr>
              <a:t>Phạm</a:t>
            </a:r>
            <a:r>
              <a:rPr lang="en-US" sz="2800" b="1" dirty="0">
                <a:latin typeface="Times New Roman" panose="02020603050405020304" pitchFamily="18" charset="0"/>
                <a:cs typeface="Times New Roman" panose="02020603050405020304" pitchFamily="18" charset="0"/>
              </a:rPr>
              <a:t> vi </a:t>
            </a:r>
            <a:r>
              <a:rPr lang="en-US" sz="2800" b="1" dirty="0" err="1">
                <a:latin typeface="Times New Roman" panose="02020603050405020304" pitchFamily="18" charset="0"/>
                <a:cs typeface="Times New Roman" panose="02020603050405020304" pitchFamily="18" charset="0"/>
              </a:rPr>
              <a:t>truy</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cập</a:t>
            </a:r>
            <a:r>
              <a:rPr lang="en-US" sz="2800" b="1" dirty="0">
                <a:latin typeface="Times New Roman" panose="02020603050405020304" pitchFamily="18" charset="0"/>
                <a:cs typeface="Times New Roman" panose="02020603050405020304" pitchFamily="18" charset="0"/>
              </a:rPr>
              <a:t> default</a:t>
            </a:r>
          </a:p>
        </p:txBody>
      </p:sp>
      <p:sp>
        <p:nvSpPr>
          <p:cNvPr id="4" name="Text Placeholder 3"/>
          <p:cNvSpPr>
            <a:spLocks noGrp="1"/>
          </p:cNvSpPr>
          <p:nvPr>
            <p:ph type="body" idx="1"/>
          </p:nvPr>
        </p:nvSpPr>
        <p:spPr>
          <a:xfrm>
            <a:off x="838200" y="1613043"/>
            <a:ext cx="10515600" cy="4563920"/>
          </a:xfrm>
        </p:spPr>
        <p:txBody>
          <a:bodyPr>
            <a:normAutofit/>
          </a:bodyPr>
          <a:lstStyle/>
          <a:p>
            <a:r>
              <a:rPr lang="vi-VN" sz="2400" dirty="0">
                <a:latin typeface="Times New Roman" panose="02020603050405020304" pitchFamily="18" charset="0"/>
                <a:cs typeface="Times New Roman" panose="02020603050405020304" pitchFamily="18" charset="0"/>
              </a:rPr>
              <a:t>Nếu bạn không khai báo modifier nào, thì nó chính là trường hợp mặc định. Default Access Modifier là chỉ được phép truy cập trong cùng package.</a:t>
            </a:r>
          </a:p>
          <a:p>
            <a:r>
              <a:rPr lang="vi-VN" sz="2400" dirty="0">
                <a:latin typeface="Times New Roman" panose="02020603050405020304" pitchFamily="18" charset="0"/>
                <a:cs typeface="Times New Roman" panose="02020603050405020304" pitchFamily="18" charset="0"/>
              </a:rPr>
              <a:t>Ví dụ về Default Access Modifier trong Java</a:t>
            </a:r>
          </a:p>
          <a:p>
            <a:endParaRPr lang="vi-VN" sz="2400" dirty="0">
              <a:latin typeface="Times New Roman" panose="02020603050405020304" pitchFamily="18" charset="0"/>
              <a:cs typeface="Times New Roman" panose="02020603050405020304" pitchFamily="18" charset="0"/>
            </a:endParaRPr>
          </a:p>
          <a:p>
            <a:endParaRPr lang="vi-VN" sz="2400" dirty="0">
              <a:latin typeface="Times New Roman" panose="02020603050405020304" pitchFamily="18" charset="0"/>
              <a:cs typeface="Times New Roman" panose="02020603050405020304" pitchFamily="18" charset="0"/>
            </a:endParaRPr>
          </a:p>
          <a:p>
            <a:endParaRPr lang="vi-VN" sz="2400" dirty="0" smtClean="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vi-VN" sz="2400" dirty="0" smtClean="0">
                <a:latin typeface="Times New Roman" panose="02020603050405020304" pitchFamily="18" charset="0"/>
                <a:cs typeface="Times New Roman" panose="02020603050405020304" pitchFamily="18" charset="0"/>
              </a:rPr>
              <a:t>Trong </a:t>
            </a:r>
            <a:r>
              <a:rPr lang="vi-VN" sz="2400" dirty="0">
                <a:latin typeface="Times New Roman" panose="02020603050405020304" pitchFamily="18" charset="0"/>
                <a:cs typeface="Times New Roman" panose="02020603050405020304" pitchFamily="18" charset="0"/>
              </a:rPr>
              <a:t>ví dụ trên, phạm vi truy cập của lớp A và phương thức của msg() của nó là mặc định nên chúng không thể được truy cập từ bên ngoài package.</a:t>
            </a: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7" name="Picture 6"/>
          <p:cNvPicPr>
            <a:picLocks noChangeAspect="1"/>
          </p:cNvPicPr>
          <p:nvPr/>
        </p:nvPicPr>
        <p:blipFill>
          <a:blip r:embed="rId5"/>
          <a:stretch>
            <a:fillRect/>
          </a:stretch>
        </p:blipFill>
        <p:spPr>
          <a:xfrm>
            <a:off x="838200" y="3298700"/>
            <a:ext cx="5552411" cy="1504996"/>
          </a:xfrm>
          <a:prstGeom prst="rect">
            <a:avLst/>
          </a:prstGeom>
        </p:spPr>
      </p:pic>
      <p:pic>
        <p:nvPicPr>
          <p:cNvPr id="8" name="Picture 7"/>
          <p:cNvPicPr>
            <a:picLocks noChangeAspect="1"/>
          </p:cNvPicPr>
          <p:nvPr/>
        </p:nvPicPr>
        <p:blipFill>
          <a:blip r:embed="rId6"/>
          <a:stretch>
            <a:fillRect/>
          </a:stretch>
        </p:blipFill>
        <p:spPr>
          <a:xfrm>
            <a:off x="6096000" y="3256040"/>
            <a:ext cx="6042051" cy="1547656"/>
          </a:xfrm>
          <a:prstGeom prst="rect">
            <a:avLst/>
          </a:prstGeom>
        </p:spPr>
      </p:pic>
    </p:spTree>
    <p:extLst>
      <p:ext uri="{BB962C8B-B14F-4D97-AF65-F5344CB8AC3E}">
        <p14:creationId xmlns:p14="http://schemas.microsoft.com/office/powerpoint/2010/main" val="386154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3) </a:t>
            </a:r>
            <a:r>
              <a:rPr lang="en-US" sz="2800" b="1" dirty="0" err="1">
                <a:latin typeface="Times New Roman" panose="02020603050405020304" pitchFamily="18" charset="0"/>
                <a:cs typeface="Times New Roman" panose="02020603050405020304" pitchFamily="18" charset="0"/>
              </a:rPr>
              <a:t>Phạm</a:t>
            </a:r>
            <a:r>
              <a:rPr lang="en-US" sz="2800" b="1" dirty="0">
                <a:latin typeface="Times New Roman" panose="02020603050405020304" pitchFamily="18" charset="0"/>
                <a:cs typeface="Times New Roman" panose="02020603050405020304" pitchFamily="18" charset="0"/>
              </a:rPr>
              <a:t> vi </a:t>
            </a:r>
            <a:r>
              <a:rPr lang="en-US" sz="2800" b="1" dirty="0" err="1">
                <a:latin typeface="Times New Roman" panose="02020603050405020304" pitchFamily="18" charset="0"/>
                <a:cs typeface="Times New Roman" panose="02020603050405020304" pitchFamily="18" charset="0"/>
              </a:rPr>
              <a:t>truy</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cập</a:t>
            </a:r>
            <a:r>
              <a:rPr lang="en-US" sz="2800" b="1" dirty="0">
                <a:latin typeface="Times New Roman" panose="02020603050405020304" pitchFamily="18" charset="0"/>
                <a:cs typeface="Times New Roman" panose="02020603050405020304" pitchFamily="18" charset="0"/>
              </a:rPr>
              <a:t> protected</a:t>
            </a:r>
          </a:p>
        </p:txBody>
      </p:sp>
      <p:sp>
        <p:nvSpPr>
          <p:cNvPr id="4" name="Text Placeholder 3"/>
          <p:cNvSpPr>
            <a:spLocks noGrp="1"/>
          </p:cNvSpPr>
          <p:nvPr>
            <p:ph type="body" idx="1"/>
          </p:nvPr>
        </p:nvSpPr>
        <p:spPr>
          <a:xfrm>
            <a:off x="838200" y="1613043"/>
            <a:ext cx="10515600" cy="2420114"/>
          </a:xfrm>
        </p:spPr>
        <p:txBody>
          <a:bodyPr>
            <a:normAutofit/>
          </a:bodyPr>
          <a:lstStyle/>
          <a:p>
            <a:r>
              <a:rPr lang="vi-VN" sz="2400" dirty="0">
                <a:latin typeface="Times New Roman" panose="02020603050405020304" pitchFamily="18" charset="0"/>
                <a:cs typeface="Times New Roman" panose="02020603050405020304" pitchFamily="18" charset="0"/>
              </a:rPr>
              <a:t>Protected access modifier được truy cập bên trong package và bên ngoài package nhưng phải kế thừa.</a:t>
            </a:r>
          </a:p>
          <a:p>
            <a:r>
              <a:rPr lang="vi-VN" sz="2400" dirty="0">
                <a:latin typeface="Times New Roman" panose="02020603050405020304" pitchFamily="18" charset="0"/>
                <a:cs typeface="Times New Roman" panose="02020603050405020304" pitchFamily="18" charset="0"/>
              </a:rPr>
              <a:t>Protected access modifier có thể được áp dụng cho biến, phương thức, constructor. Nó không thể áp dụng cho lớp.</a:t>
            </a:r>
          </a:p>
          <a:p>
            <a:r>
              <a:rPr lang="vi-VN" sz="2400" dirty="0">
                <a:latin typeface="Times New Roman" panose="02020603050405020304" pitchFamily="18" charset="0"/>
                <a:cs typeface="Times New Roman" panose="02020603050405020304" pitchFamily="18" charset="0"/>
              </a:rPr>
              <a:t>Ví dụ về protected access modifier trong Java:</a:t>
            </a:r>
          </a:p>
          <a:p>
            <a:endParaRPr lang="vi-VN"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7" name="Picture 6"/>
          <p:cNvPicPr>
            <a:picLocks noChangeAspect="1"/>
          </p:cNvPicPr>
          <p:nvPr/>
        </p:nvPicPr>
        <p:blipFill>
          <a:blip r:embed="rId5"/>
          <a:stretch>
            <a:fillRect/>
          </a:stretch>
        </p:blipFill>
        <p:spPr>
          <a:xfrm>
            <a:off x="838200" y="3869537"/>
            <a:ext cx="5226677" cy="1412986"/>
          </a:xfrm>
          <a:prstGeom prst="rect">
            <a:avLst/>
          </a:prstGeom>
        </p:spPr>
      </p:pic>
      <p:pic>
        <p:nvPicPr>
          <p:cNvPr id="8" name="Picture 7"/>
          <p:cNvPicPr>
            <a:picLocks noChangeAspect="1"/>
          </p:cNvPicPr>
          <p:nvPr/>
        </p:nvPicPr>
        <p:blipFill>
          <a:blip r:embed="rId6"/>
          <a:stretch>
            <a:fillRect/>
          </a:stretch>
        </p:blipFill>
        <p:spPr>
          <a:xfrm>
            <a:off x="6085468" y="3918648"/>
            <a:ext cx="5894533" cy="1344367"/>
          </a:xfrm>
          <a:prstGeom prst="rect">
            <a:avLst/>
          </a:prstGeom>
        </p:spPr>
      </p:pic>
      <p:pic>
        <p:nvPicPr>
          <p:cNvPr id="9" name="Picture 8"/>
          <p:cNvPicPr>
            <a:picLocks noChangeAspect="1"/>
          </p:cNvPicPr>
          <p:nvPr/>
        </p:nvPicPr>
        <p:blipFill>
          <a:blip r:embed="rId7"/>
          <a:stretch>
            <a:fillRect/>
          </a:stretch>
        </p:blipFill>
        <p:spPr>
          <a:xfrm>
            <a:off x="3451538" y="5465930"/>
            <a:ext cx="2387203" cy="1142264"/>
          </a:xfrm>
          <a:prstGeom prst="rect">
            <a:avLst/>
          </a:prstGeom>
        </p:spPr>
      </p:pic>
    </p:spTree>
    <p:extLst>
      <p:ext uri="{BB962C8B-B14F-4D97-AF65-F5344CB8AC3E}">
        <p14:creationId xmlns:p14="http://schemas.microsoft.com/office/powerpoint/2010/main" val="1266488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4) </a:t>
            </a:r>
            <a:r>
              <a:rPr lang="en-US" sz="2800" b="1" dirty="0" err="1">
                <a:latin typeface="Times New Roman" panose="02020603050405020304" pitchFamily="18" charset="0"/>
                <a:cs typeface="Times New Roman" panose="02020603050405020304" pitchFamily="18" charset="0"/>
              </a:rPr>
              <a:t>Phạm</a:t>
            </a:r>
            <a:r>
              <a:rPr lang="en-US" sz="2800" b="1" dirty="0">
                <a:latin typeface="Times New Roman" panose="02020603050405020304" pitchFamily="18" charset="0"/>
                <a:cs typeface="Times New Roman" panose="02020603050405020304" pitchFamily="18" charset="0"/>
              </a:rPr>
              <a:t> vi </a:t>
            </a:r>
            <a:r>
              <a:rPr lang="en-US" sz="2800" b="1" dirty="0" err="1">
                <a:latin typeface="Times New Roman" panose="02020603050405020304" pitchFamily="18" charset="0"/>
                <a:cs typeface="Times New Roman" panose="02020603050405020304" pitchFamily="18" charset="0"/>
              </a:rPr>
              <a:t>truy</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cập</a:t>
            </a:r>
            <a:r>
              <a:rPr lang="en-US" sz="2800" b="1" dirty="0">
                <a:latin typeface="Times New Roman" panose="02020603050405020304" pitchFamily="18" charset="0"/>
                <a:cs typeface="Times New Roman" panose="02020603050405020304" pitchFamily="18" charset="0"/>
              </a:rPr>
              <a:t> public</a:t>
            </a:r>
          </a:p>
        </p:txBody>
      </p:sp>
      <p:sp>
        <p:nvSpPr>
          <p:cNvPr id="4" name="Text Placeholder 3"/>
          <p:cNvSpPr>
            <a:spLocks noGrp="1"/>
          </p:cNvSpPr>
          <p:nvPr>
            <p:ph type="body" idx="1"/>
          </p:nvPr>
        </p:nvSpPr>
        <p:spPr>
          <a:xfrm>
            <a:off x="838200" y="1613043"/>
            <a:ext cx="10515600" cy="1195471"/>
          </a:xfrm>
        </p:spPr>
        <p:txBody>
          <a:bodyPr>
            <a:normAutofit/>
          </a:bodyPr>
          <a:lstStyle/>
          <a:p>
            <a:r>
              <a:rPr lang="vi-VN" sz="2400" dirty="0">
                <a:latin typeface="Times New Roman" panose="02020603050405020304" pitchFamily="18" charset="0"/>
                <a:cs typeface="Times New Roman" panose="02020603050405020304" pitchFamily="18" charset="0"/>
              </a:rPr>
              <a:t>Public access modifier được truy cập ở mọi nơi.</a:t>
            </a:r>
          </a:p>
          <a:p>
            <a:r>
              <a:rPr lang="vi-VN" sz="2400" dirty="0">
                <a:latin typeface="Times New Roman" panose="02020603050405020304" pitchFamily="18" charset="0"/>
                <a:cs typeface="Times New Roman" panose="02020603050405020304" pitchFamily="18" charset="0"/>
              </a:rPr>
              <a:t>Ví dụ về public access modifier trong java:</a:t>
            </a:r>
          </a:p>
          <a:p>
            <a:endParaRPr lang="vi-VN"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7" name="Picture 6"/>
          <p:cNvPicPr>
            <a:picLocks noChangeAspect="1"/>
          </p:cNvPicPr>
          <p:nvPr/>
        </p:nvPicPr>
        <p:blipFill>
          <a:blip r:embed="rId5"/>
          <a:stretch>
            <a:fillRect/>
          </a:stretch>
        </p:blipFill>
        <p:spPr>
          <a:xfrm>
            <a:off x="838200" y="2858220"/>
            <a:ext cx="5504488" cy="1519468"/>
          </a:xfrm>
          <a:prstGeom prst="rect">
            <a:avLst/>
          </a:prstGeom>
        </p:spPr>
      </p:pic>
      <p:pic>
        <p:nvPicPr>
          <p:cNvPr id="8" name="Picture 7"/>
          <p:cNvPicPr>
            <a:picLocks noChangeAspect="1"/>
          </p:cNvPicPr>
          <p:nvPr/>
        </p:nvPicPr>
        <p:blipFill>
          <a:blip r:embed="rId6"/>
          <a:stretch>
            <a:fillRect/>
          </a:stretch>
        </p:blipFill>
        <p:spPr>
          <a:xfrm>
            <a:off x="6342688" y="2928100"/>
            <a:ext cx="5224793" cy="1379707"/>
          </a:xfrm>
          <a:prstGeom prst="rect">
            <a:avLst/>
          </a:prstGeom>
        </p:spPr>
      </p:pic>
      <p:pic>
        <p:nvPicPr>
          <p:cNvPr id="9" name="Picture 8"/>
          <p:cNvPicPr>
            <a:picLocks noChangeAspect="1"/>
          </p:cNvPicPr>
          <p:nvPr/>
        </p:nvPicPr>
        <p:blipFill>
          <a:blip r:embed="rId7"/>
          <a:stretch>
            <a:fillRect/>
          </a:stretch>
        </p:blipFill>
        <p:spPr>
          <a:xfrm>
            <a:off x="1526445" y="4568179"/>
            <a:ext cx="2309829" cy="1468501"/>
          </a:xfrm>
          <a:prstGeom prst="rect">
            <a:avLst/>
          </a:prstGeom>
        </p:spPr>
      </p:pic>
    </p:spTree>
    <p:extLst>
      <p:ext uri="{BB962C8B-B14F-4D97-AF65-F5344CB8AC3E}">
        <p14:creationId xmlns:p14="http://schemas.microsoft.com/office/powerpoint/2010/main" val="2141549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5) </a:t>
            </a:r>
            <a:r>
              <a:rPr lang="en-US" sz="2800" b="1" dirty="0" err="1">
                <a:latin typeface="Times New Roman" panose="02020603050405020304" pitchFamily="18" charset="0"/>
                <a:cs typeface="Times New Roman" panose="02020603050405020304" pitchFamily="18" charset="0"/>
              </a:rPr>
              <a:t>Tóm</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tắt</a:t>
            </a:r>
            <a:r>
              <a:rPr lang="en-US" sz="2800" b="1" dirty="0">
                <a:latin typeface="Times New Roman" panose="02020603050405020304" pitchFamily="18" charset="0"/>
                <a:cs typeface="Times New Roman" panose="02020603050405020304" pitchFamily="18" charset="0"/>
              </a:rPr>
              <a:t> </a:t>
            </a:r>
          </a:p>
        </p:txBody>
      </p:sp>
      <p:sp>
        <p:nvSpPr>
          <p:cNvPr id="4" name="Text Placeholder 3"/>
          <p:cNvSpPr>
            <a:spLocks noGrp="1"/>
          </p:cNvSpPr>
          <p:nvPr>
            <p:ph type="body" idx="1"/>
          </p:nvPr>
        </p:nvSpPr>
        <p:spPr>
          <a:xfrm>
            <a:off x="838200" y="1613043"/>
            <a:ext cx="10515600" cy="1097500"/>
          </a:xfrm>
        </p:spPr>
        <p:txBody>
          <a:bodyPr>
            <a:normAutofit/>
          </a:bodyPr>
          <a:lstStyle/>
          <a:p>
            <a:r>
              <a:rPr lang="vi-VN" sz="2400" dirty="0">
                <a:latin typeface="Times New Roman" panose="02020603050405020304" pitchFamily="18" charset="0"/>
                <a:cs typeface="Times New Roman" panose="02020603050405020304" pitchFamily="18" charset="0"/>
              </a:rPr>
              <a:t>Bảng dưới đây mô tả khả năng truy cập của các Access Modifier trong java:</a:t>
            </a:r>
          </a:p>
          <a:p>
            <a:endParaRPr lang="vi-VN"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7" name="Picture 6"/>
          <p:cNvPicPr>
            <a:picLocks noChangeAspect="1"/>
          </p:cNvPicPr>
          <p:nvPr/>
        </p:nvPicPr>
        <p:blipFill>
          <a:blip r:embed="rId5"/>
          <a:stretch>
            <a:fillRect/>
          </a:stretch>
        </p:blipFill>
        <p:spPr>
          <a:xfrm>
            <a:off x="937344" y="2535914"/>
            <a:ext cx="10835556" cy="2705348"/>
          </a:xfrm>
          <a:prstGeom prst="rect">
            <a:avLst/>
          </a:prstGeom>
        </p:spPr>
      </p:pic>
    </p:spTree>
    <p:extLst>
      <p:ext uri="{BB962C8B-B14F-4D97-AF65-F5344CB8AC3E}">
        <p14:creationId xmlns:p14="http://schemas.microsoft.com/office/powerpoint/2010/main" val="4004568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5) </a:t>
            </a:r>
            <a:r>
              <a:rPr lang="en-US" sz="2800" b="1" dirty="0" err="1">
                <a:latin typeface="Times New Roman" panose="02020603050405020304" pitchFamily="18" charset="0"/>
                <a:cs typeface="Times New Roman" panose="02020603050405020304" pitchFamily="18" charset="0"/>
              </a:rPr>
              <a:t>Tóm</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tắt</a:t>
            </a:r>
            <a:r>
              <a:rPr lang="en-US" sz="2800" b="1" dirty="0">
                <a:latin typeface="Times New Roman" panose="02020603050405020304" pitchFamily="18" charset="0"/>
                <a:cs typeface="Times New Roman" panose="02020603050405020304" pitchFamily="18" charset="0"/>
              </a:rPr>
              <a:t> </a:t>
            </a:r>
          </a:p>
        </p:txBody>
      </p:sp>
      <p:sp>
        <p:nvSpPr>
          <p:cNvPr id="4" name="Text Placeholder 3"/>
          <p:cNvSpPr>
            <a:spLocks noGrp="1"/>
          </p:cNvSpPr>
          <p:nvPr>
            <p:ph type="body" idx="1"/>
          </p:nvPr>
        </p:nvSpPr>
        <p:spPr>
          <a:xfrm>
            <a:off x="838200" y="1613043"/>
            <a:ext cx="4697186" cy="966871"/>
          </a:xfrm>
        </p:spPr>
        <p:txBody>
          <a:bodyPr>
            <a:normAutofit/>
          </a:bodyPr>
          <a:lstStyle/>
          <a:p>
            <a:r>
              <a:rPr lang="en-US" sz="2400" dirty="0" err="1">
                <a:latin typeface="Times New Roman" panose="02020603050405020304" pitchFamily="18" charset="0"/>
                <a:cs typeface="Times New Roman" panose="02020603050405020304" pitchFamily="18" charset="0"/>
              </a:rPr>
              <a:t>Hình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ảnh</a:t>
            </a:r>
            <a:r>
              <a:rPr lang="en-US" sz="2400" dirty="0">
                <a:latin typeface="Times New Roman" panose="02020603050405020304" pitchFamily="18" charset="0"/>
                <a:cs typeface="Times New Roman" panose="02020603050405020304" pitchFamily="18" charset="0"/>
              </a:rPr>
              <a:t> minh </a:t>
            </a:r>
            <a:r>
              <a:rPr lang="en-US" sz="2400" dirty="0" err="1">
                <a:latin typeface="Times New Roman" panose="02020603050405020304" pitchFamily="18" charset="0"/>
                <a:cs typeface="Times New Roman" panose="02020603050405020304" pitchFamily="18" charset="0"/>
              </a:rPr>
              <a:t>họa</a:t>
            </a:r>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7" name="Picture 2" descr="Ảnh minh họa access modifier trong jav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33403" y="1353815"/>
            <a:ext cx="6271727" cy="45295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1217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47800" y="1307628"/>
            <a:ext cx="9031014" cy="4658711"/>
          </a:xfrm>
          <a:prstGeom prst="rect">
            <a:avLst/>
          </a:prstGeom>
        </p:spPr>
      </p:pic>
    </p:spTree>
    <p:extLst>
      <p:ext uri="{BB962C8B-B14F-4D97-AF65-F5344CB8AC3E}">
        <p14:creationId xmlns:p14="http://schemas.microsoft.com/office/powerpoint/2010/main" val="108930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1.1) </a:t>
            </a:r>
            <a:r>
              <a:rPr lang="en-US" sz="2800" b="1" dirty="0" err="1">
                <a:latin typeface="Times New Roman" panose="02020603050405020304" pitchFamily="18" charset="0"/>
                <a:cs typeface="Times New Roman" panose="02020603050405020304" pitchFamily="18" charset="0"/>
              </a:rPr>
              <a:t>Sự</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phân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cấp</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kế</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thừa</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r>
              <a:rPr lang="vi-VN" sz="2000" dirty="0">
                <a:latin typeface="Times New Roman" panose="02020603050405020304" pitchFamily="18" charset="0"/>
                <a:cs typeface="Times New Roman" panose="02020603050405020304" pitchFamily="18" charset="0"/>
              </a:rPr>
              <a:t>Tất cả các lơp trong Java tồn tại trong một hệ thống có thứ bậc gọi là cây kế thừa</a:t>
            </a:r>
          </a:p>
          <a:p>
            <a:r>
              <a:rPr lang="vi-VN" sz="2000" dirty="0">
                <a:latin typeface="Times New Roman" panose="02020603050405020304" pitchFamily="18" charset="0"/>
                <a:cs typeface="Times New Roman" panose="02020603050405020304" pitchFamily="18" charset="0"/>
              </a:rPr>
              <a:t>Lớp bậc trên gọi là class cha và các lớp dưới gọi là class con</a:t>
            </a:r>
          </a:p>
          <a:p>
            <a:r>
              <a:rPr lang="vi-VN" sz="2000" dirty="0">
                <a:latin typeface="Times New Roman" panose="02020603050405020304" pitchFamily="18" charset="0"/>
                <a:cs typeface="Times New Roman" panose="02020603050405020304" pitchFamily="18" charset="0"/>
              </a:rPr>
              <a:t>Java hỗ trợ đơn kế thừa. Có hỗ trợ biến thể của đa kế thừa nhưng không được khuyến khích</a:t>
            </a:r>
          </a:p>
          <a:p>
            <a:endParaRPr lang="en-US" sz="20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7" name="object 4"/>
          <p:cNvPicPr/>
          <p:nvPr/>
        </p:nvPicPr>
        <p:blipFill>
          <a:blip r:embed="rId5" cstate="print"/>
          <a:stretch>
            <a:fillRect/>
          </a:stretch>
        </p:blipFill>
        <p:spPr>
          <a:xfrm>
            <a:off x="3809364" y="3288487"/>
            <a:ext cx="3416396" cy="2657971"/>
          </a:xfrm>
          <a:prstGeom prst="rect">
            <a:avLst/>
          </a:prstGeom>
        </p:spPr>
      </p:pic>
    </p:spTree>
    <p:extLst>
      <p:ext uri="{BB962C8B-B14F-4D97-AF65-F5344CB8AC3E}">
        <p14:creationId xmlns:p14="http://schemas.microsoft.com/office/powerpoint/2010/main" val="2181021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1.1) </a:t>
            </a:r>
            <a:r>
              <a:rPr lang="en-US" sz="2800" b="1" dirty="0" err="1">
                <a:latin typeface="Times New Roman" panose="02020603050405020304" pitchFamily="18" charset="0"/>
                <a:cs typeface="Times New Roman" panose="02020603050405020304" pitchFamily="18" charset="0"/>
              </a:rPr>
              <a:t>Phân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cấp</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kế</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thừa</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r>
              <a:rPr lang="en-US" sz="2400" dirty="0" err="1" smtClean="0">
                <a:latin typeface="Times New Roman" panose="02020603050405020304" pitchFamily="18" charset="0"/>
                <a:cs typeface="Times New Roman" panose="02020603050405020304" pitchFamily="18" charset="0"/>
              </a:rPr>
              <a:t>Ví</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dụ</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class Bicycle{…}</a:t>
            </a:r>
          </a:p>
          <a:p>
            <a:r>
              <a:rPr lang="en-US" sz="2400" dirty="0">
                <a:latin typeface="Times New Roman" panose="02020603050405020304" pitchFamily="18" charset="0"/>
                <a:cs typeface="Times New Roman" panose="02020603050405020304" pitchFamily="18" charset="0"/>
              </a:rPr>
              <a:t>class </a:t>
            </a:r>
            <a:r>
              <a:rPr lang="en-US" sz="2400" dirty="0" err="1">
                <a:latin typeface="Times New Roman" panose="02020603050405020304" pitchFamily="18" charset="0"/>
                <a:cs typeface="Times New Roman" panose="02020603050405020304" pitchFamily="18" charset="0"/>
              </a:rPr>
              <a:t>MountainBike</a:t>
            </a:r>
            <a:r>
              <a:rPr lang="en-US" sz="2400" dirty="0">
                <a:latin typeface="Times New Roman" panose="02020603050405020304" pitchFamily="18" charset="0"/>
                <a:cs typeface="Times New Roman" panose="02020603050405020304" pitchFamily="18" charset="0"/>
              </a:rPr>
              <a:t> extends Bicycle{…} </a:t>
            </a:r>
          </a:p>
          <a:p>
            <a:r>
              <a:rPr lang="en-US" sz="2400" dirty="0" smtClean="0">
                <a:latin typeface="Times New Roman" panose="02020603050405020304" pitchFamily="18" charset="0"/>
                <a:cs typeface="Times New Roman" panose="02020603050405020304" pitchFamily="18" charset="0"/>
              </a:rPr>
              <a:t>class </a:t>
            </a:r>
            <a:r>
              <a:rPr lang="en-US" sz="2400" dirty="0" err="1">
                <a:latin typeface="Times New Roman" panose="02020603050405020304" pitchFamily="18" charset="0"/>
                <a:cs typeface="Times New Roman" panose="02020603050405020304" pitchFamily="18" charset="0"/>
              </a:rPr>
              <a:t>RoadBike</a:t>
            </a:r>
            <a:r>
              <a:rPr lang="en-US" sz="2400" dirty="0">
                <a:latin typeface="Times New Roman" panose="02020603050405020304" pitchFamily="18" charset="0"/>
                <a:cs typeface="Times New Roman" panose="02020603050405020304" pitchFamily="18" charset="0"/>
              </a:rPr>
              <a:t> extends Bicycle{…}  </a:t>
            </a:r>
          </a:p>
          <a:p>
            <a:r>
              <a:rPr lang="en-US" sz="2400" dirty="0">
                <a:latin typeface="Times New Roman" panose="02020603050405020304" pitchFamily="18" charset="0"/>
                <a:cs typeface="Times New Roman" panose="02020603050405020304" pitchFamily="18" charset="0"/>
              </a:rPr>
              <a:t>class </a:t>
            </a:r>
            <a:r>
              <a:rPr lang="en-US" sz="2400" dirty="0" err="1">
                <a:latin typeface="Times New Roman" panose="02020603050405020304" pitchFamily="18" charset="0"/>
                <a:cs typeface="Times New Roman" panose="02020603050405020304" pitchFamily="18" charset="0"/>
              </a:rPr>
              <a:t>TandemBike</a:t>
            </a:r>
            <a:r>
              <a:rPr lang="en-US" sz="2400" dirty="0">
                <a:latin typeface="Times New Roman" panose="02020603050405020304" pitchFamily="18" charset="0"/>
                <a:cs typeface="Times New Roman" panose="02020603050405020304" pitchFamily="18" charset="0"/>
              </a:rPr>
              <a:t> extends Bicycle</a:t>
            </a:r>
            <a:r>
              <a:rPr lang="en-US" sz="2400" dirty="0" smtClean="0">
                <a:latin typeface="Times New Roman" panose="02020603050405020304" pitchFamily="18" charset="0"/>
                <a:cs typeface="Times New Roman" panose="02020603050405020304" pitchFamily="18" charset="0"/>
              </a:rPr>
              <a:t>{…}</a:t>
            </a:r>
          </a:p>
          <a:p>
            <a:r>
              <a:rPr lang="en-US" sz="2400" b="1" dirty="0" err="1" smtClean="0">
                <a:latin typeface="Times New Roman" panose="02020603050405020304" pitchFamily="18" charset="0"/>
                <a:cs typeface="Times New Roman" panose="02020603050405020304" pitchFamily="18" charset="0"/>
              </a:rPr>
              <a:t>Giải</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thích</a:t>
            </a:r>
            <a:endParaRPr lang="en-US" sz="2400" b="1" dirty="0" smtClean="0">
              <a:latin typeface="Times New Roman" panose="02020603050405020304" pitchFamily="18" charset="0"/>
              <a:cs typeface="Times New Roman" panose="02020603050405020304" pitchFamily="18" charset="0"/>
            </a:endParaRPr>
          </a:p>
          <a:p>
            <a:pPr lvl="1"/>
            <a:r>
              <a:rPr lang="en-US" sz="2000" dirty="0" err="1" smtClean="0">
                <a:latin typeface="Times New Roman" panose="02020603050405020304" pitchFamily="18" charset="0"/>
                <a:cs typeface="Times New Roman" panose="02020603050405020304" pitchFamily="18" charset="0"/>
              </a:rPr>
              <a:t>Trong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ví</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trên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thì</a:t>
            </a:r>
            <a:r>
              <a:rPr lang="en-US" sz="2000" dirty="0" smtClean="0">
                <a:latin typeface="Times New Roman" panose="02020603050405020304" pitchFamily="18" charset="0"/>
                <a:cs typeface="Times New Roman" panose="02020603050405020304" pitchFamily="18" charset="0"/>
              </a:rPr>
              <a:t> class cha </a:t>
            </a:r>
            <a:r>
              <a:rPr lang="en-US" sz="2000" dirty="0" err="1" smtClean="0">
                <a:latin typeface="Times New Roman" panose="02020603050405020304" pitchFamily="18" charset="0"/>
                <a:cs typeface="Times New Roman" panose="02020603050405020304" pitchFamily="18" charset="0"/>
              </a:rPr>
              <a:t>cao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nhất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a:t>
            </a:r>
          </a:p>
          <a:p>
            <a:pPr marL="571500" lvl="1" indent="0">
              <a:buNone/>
            </a:pPr>
            <a:r>
              <a:rPr lang="en-US" sz="2000" dirty="0">
                <a:latin typeface="Times New Roman" panose="02020603050405020304" pitchFamily="18" charset="0"/>
                <a:cs typeface="Times New Roman" panose="02020603050405020304" pitchFamily="18" charset="0"/>
              </a:rPr>
              <a:t>c</a:t>
            </a:r>
            <a:r>
              <a:rPr lang="en-US" sz="2000" dirty="0" smtClean="0">
                <a:latin typeface="Times New Roman" panose="02020603050405020304" pitchFamily="18" charset="0"/>
                <a:cs typeface="Times New Roman" panose="02020603050405020304" pitchFamily="18" charset="0"/>
              </a:rPr>
              <a:t>lass Bicycle. </a:t>
            </a:r>
            <a:r>
              <a:rPr lang="en-US" sz="2000" dirty="0" err="1" smtClean="0">
                <a:latin typeface="Times New Roman" panose="02020603050405020304" pitchFamily="18" charset="0"/>
                <a:cs typeface="Times New Roman" panose="02020603050405020304" pitchFamily="18" charset="0"/>
              </a:rPr>
              <a:t>Nó</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đóng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vai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trò</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supperclass</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p>
          <a:p>
            <a:pPr marL="571500" lvl="1" indent="0">
              <a:buNone/>
            </a:pPr>
            <a:r>
              <a:rPr lang="en-US" sz="2000" dirty="0">
                <a:latin typeface="Times New Roman" panose="02020603050405020304" pitchFamily="18" charset="0"/>
                <a:cs typeface="Times New Roman" panose="02020603050405020304" pitchFamily="18" charset="0"/>
              </a:rPr>
              <a:t>c</a:t>
            </a:r>
            <a:r>
              <a:rPr lang="en-US" sz="2000" smtClean="0">
                <a:latin typeface="Times New Roman" panose="02020603050405020304" pitchFamily="18" charset="0"/>
                <a:cs typeface="Times New Roman" panose="02020603050405020304" pitchFamily="18" charset="0"/>
              </a:rPr>
              <a:t>ho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class </a:t>
            </a:r>
            <a:r>
              <a:rPr lang="en-US" sz="2000" dirty="0" err="1" smtClean="0">
                <a:latin typeface="Times New Roman" panose="02020603050405020304" pitchFamily="18" charset="0"/>
                <a:cs typeface="Times New Roman" panose="02020603050405020304" pitchFamily="18" charset="0"/>
              </a:rPr>
              <a:t>khác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kế</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thừa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từ</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nó</a:t>
            </a:r>
            <a:endParaRPr lang="en-US" sz="20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7" name="object 4"/>
          <p:cNvPicPr/>
          <p:nvPr/>
        </p:nvPicPr>
        <p:blipFill>
          <a:blip r:embed="rId5" cstate="print"/>
          <a:stretch>
            <a:fillRect/>
          </a:stretch>
        </p:blipFill>
        <p:spPr>
          <a:xfrm>
            <a:off x="7116153" y="1774842"/>
            <a:ext cx="4442274" cy="3429753"/>
          </a:xfrm>
          <a:prstGeom prst="rect">
            <a:avLst/>
          </a:prstGeom>
        </p:spPr>
      </p:pic>
    </p:spTree>
    <p:extLst>
      <p:ext uri="{BB962C8B-B14F-4D97-AF65-F5344CB8AC3E}">
        <p14:creationId xmlns:p14="http://schemas.microsoft.com/office/powerpoint/2010/main" val="2739611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1.2) </a:t>
            </a:r>
            <a:r>
              <a:rPr lang="en-US" sz="2800" b="1" dirty="0" err="1">
                <a:latin typeface="Times New Roman" panose="02020603050405020304" pitchFamily="18" charset="0"/>
                <a:cs typeface="Times New Roman" panose="02020603050405020304" pitchFamily="18" charset="0"/>
              </a:rPr>
              <a:t>Khái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niệm</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Kế</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Thừa</a:t>
            </a:r>
            <a:r>
              <a:rPr lang="en-US" sz="2800" b="1" dirty="0">
                <a:latin typeface="Times New Roman" panose="02020603050405020304" pitchFamily="18" charset="0"/>
                <a:cs typeface="Times New Roman" panose="02020603050405020304" pitchFamily="18" charset="0"/>
              </a:rPr>
              <a:t>(Inheritance)</a:t>
            </a:r>
          </a:p>
        </p:txBody>
      </p:sp>
      <p:sp>
        <p:nvSpPr>
          <p:cNvPr id="4" name="Text Placeholder 3"/>
          <p:cNvSpPr>
            <a:spLocks noGrp="1"/>
          </p:cNvSpPr>
          <p:nvPr>
            <p:ph type="body" idx="1"/>
          </p:nvPr>
        </p:nvSpPr>
        <p:spPr>
          <a:xfrm>
            <a:off x="838200" y="1613043"/>
            <a:ext cx="10515600" cy="4563920"/>
          </a:xfrm>
        </p:spPr>
        <p:txBody>
          <a:bodyPr>
            <a:normAutofit/>
          </a:bodyPr>
          <a:lstStyle/>
          <a:p>
            <a:r>
              <a:rPr lang="vi-VN" dirty="0">
                <a:latin typeface="Times New Roman" panose="02020603050405020304" pitchFamily="18" charset="0"/>
                <a:cs typeface="Times New Roman" panose="02020603050405020304" pitchFamily="18" charset="0"/>
              </a:rPr>
              <a:t>Là mối quan hệ giữa hai class với nhau trong Java, trong đó class cha được gọi là supper class, class con được gọi là subclass</a:t>
            </a:r>
          </a:p>
          <a:p>
            <a:r>
              <a:rPr lang="vi-VN" dirty="0">
                <a:latin typeface="Times New Roman" panose="02020603050405020304" pitchFamily="18" charset="0"/>
                <a:cs typeface="Times New Roman" panose="02020603050405020304" pitchFamily="18" charset="0"/>
              </a:rPr>
              <a:t>Khi kế thừa class con có thể được thừa hưởng tất cả các thuộc tính tính và phương thức của class cha</a:t>
            </a:r>
          </a:p>
          <a:p>
            <a:r>
              <a:rPr lang="vi-VN" dirty="0">
                <a:latin typeface="Times New Roman" panose="02020603050405020304" pitchFamily="18" charset="0"/>
                <a:cs typeface="Times New Roman" panose="02020603050405020304" pitchFamily="18" charset="0"/>
              </a:rPr>
              <a:t>Tuy nhiên chỉ có thể truy cập đến các thành viên public và protected của cha, không được truy cập tới các thành viên private của cha</a:t>
            </a:r>
          </a:p>
          <a:p>
            <a:endParaRPr lang="en-US"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2594944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2) </a:t>
            </a:r>
            <a:r>
              <a:rPr lang="en-US" sz="2800" b="1" dirty="0" err="1">
                <a:latin typeface="Times New Roman" panose="02020603050405020304" pitchFamily="18" charset="0"/>
                <a:cs typeface="Times New Roman" panose="02020603050405020304" pitchFamily="18" charset="0"/>
              </a:rPr>
              <a:t>Cú</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pháp</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của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kế</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thừa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trong</a:t>
            </a:r>
            <a:r>
              <a:rPr lang="en-US" sz="2800" b="1" dirty="0">
                <a:latin typeface="Times New Roman" panose="02020603050405020304" pitchFamily="18" charset="0"/>
                <a:cs typeface="Times New Roman" panose="02020603050405020304" pitchFamily="18" charset="0"/>
              </a:rPr>
              <a:t> java</a:t>
            </a:r>
          </a:p>
        </p:txBody>
      </p:sp>
      <p:sp>
        <p:nvSpPr>
          <p:cNvPr id="4" name="Text Placeholder 3"/>
          <p:cNvSpPr>
            <a:spLocks noGrp="1"/>
          </p:cNvSpPr>
          <p:nvPr>
            <p:ph type="body" idx="1"/>
          </p:nvPr>
        </p:nvSpPr>
        <p:spPr>
          <a:xfrm>
            <a:off x="838200" y="1613043"/>
            <a:ext cx="4713514" cy="1407743"/>
          </a:xfrm>
        </p:spPr>
        <p:txBody>
          <a:bodyPr>
            <a:normAutofit/>
          </a:bodyPr>
          <a:lstStyle/>
          <a:p>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khóa</a:t>
            </a:r>
            <a:r>
              <a:rPr lang="en-US" sz="2400" dirty="0">
                <a:latin typeface="Times New Roman" panose="02020603050405020304" pitchFamily="18" charset="0"/>
                <a:cs typeface="Times New Roman" panose="02020603050405020304" pitchFamily="18" charset="0"/>
              </a:rPr>
              <a:t> extends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thừa</a:t>
            </a:r>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7" name="Picture 6"/>
          <p:cNvPicPr>
            <a:picLocks noChangeAspect="1"/>
          </p:cNvPicPr>
          <p:nvPr/>
        </p:nvPicPr>
        <p:blipFill>
          <a:blip r:embed="rId5"/>
          <a:stretch>
            <a:fillRect/>
          </a:stretch>
        </p:blipFill>
        <p:spPr>
          <a:xfrm>
            <a:off x="1094107" y="2602398"/>
            <a:ext cx="8042121" cy="1801435"/>
          </a:xfrm>
          <a:prstGeom prst="rect">
            <a:avLst/>
          </a:prstGeom>
        </p:spPr>
      </p:pic>
    </p:spTree>
    <p:extLst>
      <p:ext uri="{BB962C8B-B14F-4D97-AF65-F5344CB8AC3E}">
        <p14:creationId xmlns:p14="http://schemas.microsoft.com/office/powerpoint/2010/main" val="3142709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dirty="0" err="1">
                <a:latin typeface="Times New Roman" panose="02020603050405020304" pitchFamily="18" charset="0"/>
                <a:cs typeface="Times New Roman" panose="02020603050405020304" pitchFamily="18" charset="0"/>
              </a:rPr>
              <a:t>Ví</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dụng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xây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dựng</a:t>
            </a:r>
            <a:r>
              <a:rPr lang="en-US" sz="2800" dirty="0">
                <a:latin typeface="Times New Roman" panose="02020603050405020304" pitchFamily="18" charset="0"/>
                <a:cs typeface="Times New Roman" panose="02020603050405020304" pitchFamily="18" charset="0"/>
              </a:rPr>
              <a:t> Programmer </a:t>
            </a:r>
            <a:r>
              <a:rPr lang="en-US" sz="2800" dirty="0" err="1">
                <a:latin typeface="Times New Roman" panose="02020603050405020304" pitchFamily="18" charset="0"/>
                <a:cs typeface="Times New Roman" panose="02020603050405020304" pitchFamily="18" charset="0"/>
              </a:rPr>
              <a:t>kế</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thừa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từ</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lớp</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Employee</a:t>
            </a:r>
            <a:endParaRPr lang="en-US" sz="28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8" name="Picture 7"/>
          <p:cNvPicPr>
            <a:picLocks noChangeAspect="1"/>
          </p:cNvPicPr>
          <p:nvPr/>
        </p:nvPicPr>
        <p:blipFill>
          <a:blip r:embed="rId5"/>
          <a:stretch>
            <a:fillRect/>
          </a:stretch>
        </p:blipFill>
        <p:spPr>
          <a:xfrm>
            <a:off x="876300" y="1487198"/>
            <a:ext cx="6620069" cy="4169716"/>
          </a:xfrm>
          <a:prstGeom prst="rect">
            <a:avLst/>
          </a:prstGeom>
        </p:spPr>
      </p:pic>
      <p:pic>
        <p:nvPicPr>
          <p:cNvPr id="9" name="Picture 8"/>
          <p:cNvPicPr>
            <a:picLocks noChangeAspect="1"/>
          </p:cNvPicPr>
          <p:nvPr/>
        </p:nvPicPr>
        <p:blipFill>
          <a:blip r:embed="rId6"/>
          <a:stretch>
            <a:fillRect/>
          </a:stretch>
        </p:blipFill>
        <p:spPr>
          <a:xfrm>
            <a:off x="7606110" y="1508270"/>
            <a:ext cx="3935694" cy="696946"/>
          </a:xfrm>
          <a:prstGeom prst="rect">
            <a:avLst/>
          </a:prstGeom>
        </p:spPr>
      </p:pic>
    </p:spTree>
    <p:extLst>
      <p:ext uri="{BB962C8B-B14F-4D97-AF65-F5344CB8AC3E}">
        <p14:creationId xmlns:p14="http://schemas.microsoft.com/office/powerpoint/2010/main" val="2229256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3) </a:t>
            </a:r>
            <a:r>
              <a:rPr lang="en-US" sz="2800" b="1" dirty="0" err="1">
                <a:latin typeface="Times New Roman" panose="02020603050405020304" pitchFamily="18" charset="0"/>
                <a:cs typeface="Times New Roman" panose="02020603050405020304" pitchFamily="18" charset="0"/>
              </a:rPr>
              <a:t>Các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kiểu</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kế</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thừa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trong</a:t>
            </a:r>
            <a:r>
              <a:rPr lang="en-US" sz="2800" b="1" dirty="0">
                <a:latin typeface="Times New Roman" panose="02020603050405020304" pitchFamily="18" charset="0"/>
                <a:cs typeface="Times New Roman" panose="02020603050405020304" pitchFamily="18" charset="0"/>
              </a:rPr>
              <a:t> java</a:t>
            </a:r>
          </a:p>
        </p:txBody>
      </p:sp>
      <p:sp>
        <p:nvSpPr>
          <p:cNvPr id="4" name="Text Placeholder 3"/>
          <p:cNvSpPr>
            <a:spLocks noGrp="1"/>
          </p:cNvSpPr>
          <p:nvPr>
            <p:ph type="body" idx="1"/>
          </p:nvPr>
        </p:nvSpPr>
        <p:spPr>
          <a:xfrm>
            <a:off x="838200" y="1613043"/>
            <a:ext cx="5236029" cy="2403786"/>
          </a:xfrm>
        </p:spPr>
        <p:txBody>
          <a:bodyPr>
            <a:normAutofit/>
          </a:bodyPr>
          <a:lstStyle/>
          <a:p>
            <a:pPr marL="114300" indent="0">
              <a:buNone/>
            </a:pPr>
            <a:r>
              <a:rPr lang="vi-VN" sz="2400" dirty="0">
                <a:latin typeface="Times New Roman" panose="02020603050405020304" pitchFamily="18" charset="0"/>
                <a:cs typeface="Times New Roman" panose="02020603050405020304" pitchFamily="18" charset="0"/>
              </a:rPr>
              <a:t>Có ba kiểu kế thừa trong Java</a:t>
            </a:r>
          </a:p>
          <a:p>
            <a:pPr marL="571500" indent="-457200">
              <a:buFont typeface="+mj-lt"/>
              <a:buAutoNum type="arabicPeriod"/>
            </a:pPr>
            <a:r>
              <a:rPr lang="vi-VN" sz="2400" dirty="0">
                <a:latin typeface="Times New Roman" panose="02020603050405020304" pitchFamily="18" charset="0"/>
                <a:cs typeface="Times New Roman" panose="02020603050405020304" pitchFamily="18" charset="0"/>
              </a:rPr>
              <a:t>Kế thừa đơn</a:t>
            </a:r>
          </a:p>
          <a:p>
            <a:pPr marL="571500" indent="-457200">
              <a:buFont typeface="+mj-lt"/>
              <a:buAutoNum type="arabicPeriod"/>
            </a:pPr>
            <a:r>
              <a:rPr lang="vi-VN" sz="2400" dirty="0">
                <a:latin typeface="Times New Roman" panose="02020603050405020304" pitchFamily="18" charset="0"/>
                <a:cs typeface="Times New Roman" panose="02020603050405020304" pitchFamily="18" charset="0"/>
              </a:rPr>
              <a:t>Kế thừa nhiều cấp</a:t>
            </a:r>
          </a:p>
          <a:p>
            <a:pPr marL="571500" indent="-457200">
              <a:buFont typeface="+mj-lt"/>
              <a:buAutoNum type="arabicPeriod"/>
            </a:pPr>
            <a:r>
              <a:rPr lang="vi-VN" sz="2400" dirty="0">
                <a:latin typeface="Times New Roman" panose="02020603050405020304" pitchFamily="18" charset="0"/>
                <a:cs typeface="Times New Roman" panose="02020603050405020304" pitchFamily="18" charset="0"/>
              </a:rPr>
              <a:t>Kế thừa thứ bậc </a:t>
            </a:r>
          </a:p>
          <a:p>
            <a:endParaRPr lang="vi-VN" sz="2400" dirty="0">
              <a:latin typeface="Times New Roman" panose="02020603050405020304" pitchFamily="18" charset="0"/>
              <a:cs typeface="Times New Roman" panose="02020603050405020304" pitchFamily="18" charset="0"/>
            </a:endParaRPr>
          </a:p>
          <a:p>
            <a:endParaRPr lang="vi-VN" sz="2400" dirty="0">
              <a:latin typeface="Times New Roman" panose="02020603050405020304" pitchFamily="18" charset="0"/>
              <a:cs typeface="Times New Roman" panose="02020603050405020304" pitchFamily="18" charset="0"/>
            </a:endParaRPr>
          </a:p>
          <a:p>
            <a:endParaRPr lang="vi-VN" sz="2400" dirty="0">
              <a:latin typeface="Times New Roman" panose="02020603050405020304" pitchFamily="18" charset="0"/>
              <a:cs typeface="Times New Roman" panose="02020603050405020304" pitchFamily="18" charset="0"/>
            </a:endParaRPr>
          </a:p>
          <a:p>
            <a:endParaRPr lang="vi-VN" sz="2400" dirty="0">
              <a:latin typeface="Times New Roman" panose="02020603050405020304" pitchFamily="18" charset="0"/>
              <a:cs typeface="Times New Roman" panose="02020603050405020304" pitchFamily="18" charset="0"/>
            </a:endParaRPr>
          </a:p>
          <a:p>
            <a:endParaRPr lang="vi-VN" sz="2400" dirty="0">
              <a:latin typeface="Times New Roman" panose="02020603050405020304" pitchFamily="18" charset="0"/>
              <a:cs typeface="Times New Roman" panose="02020603050405020304" pitchFamily="18" charset="0"/>
            </a:endParaRPr>
          </a:p>
          <a:p>
            <a:endParaRPr lang="vi-VN"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7" name="Picture 6"/>
          <p:cNvPicPr>
            <a:picLocks noChangeAspect="1"/>
          </p:cNvPicPr>
          <p:nvPr/>
        </p:nvPicPr>
        <p:blipFill>
          <a:blip r:embed="rId5"/>
          <a:stretch>
            <a:fillRect/>
          </a:stretch>
        </p:blipFill>
        <p:spPr>
          <a:xfrm>
            <a:off x="4163235" y="2414427"/>
            <a:ext cx="6788544" cy="3468290"/>
          </a:xfrm>
          <a:prstGeom prst="rect">
            <a:avLst/>
          </a:prstGeom>
        </p:spPr>
      </p:pic>
    </p:spTree>
    <p:extLst>
      <p:ext uri="{BB962C8B-B14F-4D97-AF65-F5344CB8AC3E}">
        <p14:creationId xmlns:p14="http://schemas.microsoft.com/office/powerpoint/2010/main" val="2525993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theme/theme1.xml><?xml version="1.0" encoding="utf-8"?>
<a:theme xmlns:a="http://schemas.openxmlformats.org/drawingml/2006/main" name="Office Theme">
  <a:themeElements>
    <a:clrScheme name="9Slide - 2019">
      <a:dk1>
        <a:srgbClr val="000000"/>
      </a:dk1>
      <a:lt1>
        <a:srgbClr val="FFFFFF"/>
      </a:lt1>
      <a:dk2>
        <a:srgbClr val="092D6C"/>
      </a:dk2>
      <a:lt2>
        <a:srgbClr val="FCECD0"/>
      </a:lt2>
      <a:accent1>
        <a:srgbClr val="4FC1E9"/>
      </a:accent1>
      <a:accent2>
        <a:srgbClr val="48CFAD"/>
      </a:accent2>
      <a:accent3>
        <a:srgbClr val="A0D468"/>
      </a:accent3>
      <a:accent4>
        <a:srgbClr val="FFCE54"/>
      </a:accent4>
      <a:accent5>
        <a:srgbClr val="FC6E51"/>
      </a:accent5>
      <a:accent6>
        <a:srgbClr val="ED5565"/>
      </a:accent6>
      <a:hlink>
        <a:srgbClr val="5D9CEC"/>
      </a:hlink>
      <a:folHlink>
        <a:srgbClr val="AC92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TotalTime>
  <Words>2232</Words>
  <Application>Microsoft Office PowerPoint</Application>
  <PresentationFormat>Widescreen</PresentationFormat>
  <Paragraphs>205</Paragraphs>
  <Slides>39</Slides>
  <Notes>39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Times New Roman</vt:lpstr>
      <vt:lpstr>Arial</vt:lpstr>
      <vt:lpstr>Oi</vt:lpstr>
      <vt:lpstr>Wingdings</vt:lpstr>
      <vt:lpstr>Office Theme</vt:lpstr>
      <vt:lpstr>PowerPoint Presentation</vt:lpstr>
      <vt:lpstr>Nội dung bài học</vt:lpstr>
      <vt:lpstr>1) Khái niệm</vt:lpstr>
      <vt:lpstr>1.1) Sự phân cấp kế thừa</vt:lpstr>
      <vt:lpstr>1.1) Phân cấp kế thừa</vt:lpstr>
      <vt:lpstr>1.2) Khái niệm Kế Thừa(Inheritance)</vt:lpstr>
      <vt:lpstr>2) Cú pháp của kế thừa trong java</vt:lpstr>
      <vt:lpstr>Ví dụng xây dựng Programmer kế thừa từ lớp  Employee</vt:lpstr>
      <vt:lpstr>3) Các kiểu kế thừa trong java</vt:lpstr>
      <vt:lpstr>3.1) ví dụ kế thừa đơn </vt:lpstr>
      <vt:lpstr>3.2) Ví dụ về kế thừa nhiều cấp</vt:lpstr>
      <vt:lpstr>3.3) kế thừa thứ bậc</vt:lpstr>
      <vt:lpstr>Tại sao đa kế thừa không được support trong java?</vt:lpstr>
      <vt:lpstr>4) SuperClass, subClass</vt:lpstr>
      <vt:lpstr>5) Từ khóa super()</vt:lpstr>
      <vt:lpstr>5.1) Tham chiếu trực tiếp đến biến instance của lớp cha</vt:lpstr>
      <vt:lpstr>5.2) Sử dụng super()</vt:lpstr>
      <vt:lpstr>5.2) Sử dụng super()</vt:lpstr>
      <vt:lpstr>5.2) Sử dụng super()</vt:lpstr>
      <vt:lpstr>5.3) super được sử dụng để gọi trực tiếp phương thức của lớp cha.</vt:lpstr>
      <vt:lpstr>5.3) super được sử dụng để gọi trực tiếp phương thức của lớp cha.</vt:lpstr>
      <vt:lpstr>6) Nạp chồng phương thức (method overloading)</vt:lpstr>
      <vt:lpstr>6) Nạp chồng phương thức (method overloading)</vt:lpstr>
      <vt:lpstr>6.1) Nạp chồng phương thức: thay đổi số lượng các tham số</vt:lpstr>
      <vt:lpstr>6.2) Nạp chồng phương thức: thay đổi kiểu dữ liệu của các tham số</vt:lpstr>
      <vt:lpstr>7) Ghi đè phương thức (method overriding)</vt:lpstr>
      <vt:lpstr>7) Ghi đè phương thức (method overriding)</vt:lpstr>
      <vt:lpstr>Ví dụ về ghi đè phương thức trong Java</vt:lpstr>
      <vt:lpstr>Ví dụ thực tế về ghi đè phương thức trong java</vt:lpstr>
      <vt:lpstr>Ví dụ thực tế về ghi đè phương thức trong java</vt:lpstr>
      <vt:lpstr>8) Phạm vi truy cập</vt:lpstr>
      <vt:lpstr>1. Phạm vi truy cập private</vt:lpstr>
      <vt:lpstr>1. Phạm vi truy cập private</vt:lpstr>
      <vt:lpstr>2. Phạm vi truy cập default</vt:lpstr>
      <vt:lpstr>3) Phạm vi truy cập protected</vt:lpstr>
      <vt:lpstr>4) Phạm vi truy cập public</vt:lpstr>
      <vt:lpstr>5) Tóm tắt </vt:lpstr>
      <vt:lpstr>5) Tóm tắt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7390</cp:lastModifiedBy>
  <cp:revision>9</cp:revision>
  <dcterms:created xsi:type="dcterms:W3CDTF">2020-08-07T13:14:06Z</dcterms:created>
  <dcterms:modified xsi:type="dcterms:W3CDTF">2024-05-15T13:48:15Z</dcterms:modified>
</cp:coreProperties>
</file>