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63" r:id="rId2"/>
    <p:sldId id="259" r:id="rId3"/>
    <p:sldId id="264" r:id="rId4"/>
    <p:sldId id="265" r:id="rId5"/>
    <p:sldId id="266" r:id="rId6"/>
    <p:sldId id="270" r:id="rId7"/>
    <p:sldId id="271" r:id="rId8"/>
    <p:sldId id="272" r:id="rId9"/>
    <p:sldId id="267" r:id="rId10"/>
    <p:sldId id="268" r:id="rId11"/>
    <p:sldId id="269" r:id="rId12"/>
    <p:sldId id="278" r:id="rId13"/>
    <p:sldId id="279" r:id="rId14"/>
    <p:sldId id="285" r:id="rId15"/>
    <p:sldId id="286" r:id="rId16"/>
    <p:sldId id="287" r:id="rId17"/>
    <p:sldId id="288" r:id="rId18"/>
    <p:sldId id="280" r:id="rId19"/>
    <p:sldId id="281" r:id="rId20"/>
    <p:sldId id="282" r:id="rId21"/>
    <p:sldId id="283" r:id="rId22"/>
    <p:sldId id="284" r:id="rId23"/>
    <p:sldId id="262" r:id="rId24"/>
  </p:sldIdLst>
  <p:sldSz cx="12192000" cy="6858000"/>
  <p:notesSz cx="6858000" cy="9144000"/>
  <p:embeddedFontLst>
    <p:embeddedFont>
      <p:font typeface="Oi"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361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737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517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0443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2904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317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8348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5075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4594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5065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1883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576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329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2126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5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311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9208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7455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314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070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270884" y="2612533"/>
            <a:ext cx="4626428" cy="615553"/>
          </a:xfrm>
          <a:prstGeom prst="rect">
            <a:avLst/>
          </a:prstGeom>
          <a:noFill/>
          <a:ln>
            <a:noFill/>
          </a:ln>
        </p:spPr>
        <p:txBody>
          <a:bodyPr spcFirstLastPara="1" wrap="square" lIns="0" tIns="0" rIns="0" bIns="0" anchor="t" anchorCtr="0">
            <a:spAutoFit/>
          </a:bodyPr>
          <a:lstStyle/>
          <a:p>
            <a:pPr lvl="0"/>
            <a:r>
              <a:rPr lang="vi-VN" sz="4000" b="1" dirty="0" smtClean="0">
                <a:solidFill>
                  <a:srgbClr val="154A8D"/>
                </a:solidFill>
                <a:latin typeface="+mj-lt"/>
              </a:rPr>
              <a:t>Tên bài học</a:t>
            </a:r>
            <a:endParaRPr lang="vi-VN" sz="4000" b="1" dirty="0">
              <a:solidFill>
                <a:srgbClr val="154A8D"/>
              </a:solidFill>
              <a:latin typeface="+mj-lt"/>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Ví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hình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tĩnh</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4664529" cy="4563920"/>
          </a:xfrm>
        </p:spPr>
        <p:txBody>
          <a:bodyPr>
            <a:normAutofit/>
          </a:bodyPr>
          <a:lstStyle/>
          <a:p>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class Person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trồng</a:t>
            </a:r>
            <a:r>
              <a:rPr lang="en-US" sz="2400" dirty="0">
                <a:latin typeface="Times New Roman" panose="02020603050405020304" pitchFamily="18" charset="0"/>
                <a:cs typeface="Times New Roman" panose="02020603050405020304" pitchFamily="18" charset="0"/>
              </a:rPr>
              <a:t> eat,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lúc</a:t>
            </a:r>
            <a:r>
              <a:rPr lang="en-US" sz="2400" dirty="0">
                <a:latin typeface="Times New Roman" panose="02020603050405020304" pitchFamily="18" charset="0"/>
                <a:cs typeface="Times New Roman" panose="02020603050405020304" pitchFamily="18" charset="0"/>
              </a:rPr>
              <a:t> compile time</a:t>
            </a:r>
          </a:p>
          <a:p>
            <a:r>
              <a:rPr lang="en-US" sz="2400" dirty="0" err="1" smtClean="0">
                <a:latin typeface="Times New Roman" panose="02020603050405020304" pitchFamily="18" charset="0"/>
                <a:cs typeface="Times New Roman" panose="02020603050405020304" pitchFamily="18" charset="0"/>
              </a:rPr>
              <a:t>Cùng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eat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mỗi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5621450" y="1613043"/>
            <a:ext cx="5804119" cy="4338892"/>
          </a:xfrm>
          <a:prstGeom prst="rect">
            <a:avLst/>
          </a:prstGeom>
        </p:spPr>
      </p:pic>
    </p:spTree>
    <p:extLst>
      <p:ext uri="{BB962C8B-B14F-4D97-AF65-F5344CB8AC3E}">
        <p14:creationId xmlns:p14="http://schemas.microsoft.com/office/powerpoint/2010/main" val="31149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3.2)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Động</a:t>
            </a:r>
            <a:r>
              <a:rPr lang="en-US" sz="2800" b="1" dirty="0">
                <a:latin typeface="Times New Roman" panose="02020603050405020304" pitchFamily="18" charset="0"/>
                <a:cs typeface="Times New Roman" panose="02020603050405020304" pitchFamily="18" charset="0"/>
              </a:rPr>
              <a:t> Dynamic/ Run - Time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Đa hình động hay đa hình trong runtime là đa hình giải quyết các hành động tại thời gian chạy chứ không phải thời gian biên dịch được gọi.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a:t>
            </a:r>
            <a:r>
              <a:rPr lang="en-US" sz="2400" dirty="0" smtClean="0">
                <a:latin typeface="Times New Roman" panose="02020603050405020304" pitchFamily="18" charset="0"/>
                <a:cs typeface="Times New Roman" panose="02020603050405020304" pitchFamily="18" charset="0"/>
              </a:rPr>
              <a:t>ua </a:t>
            </a:r>
            <a:r>
              <a:rPr lang="en-US" sz="2400" dirty="0" err="1" smtClean="0">
                <a:latin typeface="Times New Roman" panose="02020603050405020304" pitchFamily="18" charset="0"/>
                <a:cs typeface="Times New Roman" panose="02020603050405020304" pitchFamily="18" charset="0"/>
              </a:rPr>
              <a:t>lớp</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t>
            </a:r>
            <a:r>
              <a:rPr lang="vi-VN" sz="2400" dirty="0" smtClean="0">
                <a:latin typeface="Times New Roman" panose="02020603050405020304" pitchFamily="18" charset="0"/>
                <a:cs typeface="Times New Roman" panose="02020603050405020304" pitchFamily="18" charset="0"/>
              </a:rPr>
              <a:t>ay </a:t>
            </a:r>
            <a:r>
              <a:rPr lang="vi-VN" sz="2400" dirty="0">
                <a:latin typeface="Times New Roman" panose="02020603050405020304" pitchFamily="18" charset="0"/>
                <a:cs typeface="Times New Roman" panose="02020603050405020304" pitchFamily="18" charset="0"/>
              </a:rPr>
              <a:t>nói cách khác </a:t>
            </a:r>
            <a:r>
              <a:rPr lang="en-US" sz="2400" dirty="0" smtClean="0">
                <a:latin typeface="Times New Roman" panose="02020603050405020304" pitchFamily="18" charset="0"/>
                <a:cs typeface="Times New Roman" panose="02020603050405020304" pitchFamily="18" charset="0"/>
              </a:rPr>
              <a:t>đ</a:t>
            </a:r>
            <a:r>
              <a:rPr lang="vi-VN" sz="2400" dirty="0" smtClean="0">
                <a:latin typeface="Times New Roman" panose="02020603050405020304" pitchFamily="18" charset="0"/>
                <a:cs typeface="Times New Roman" panose="02020603050405020304" pitchFamily="18" charset="0"/>
              </a:rPr>
              <a:t>a </a:t>
            </a:r>
            <a:r>
              <a:rPr lang="vi-VN" sz="2400" dirty="0">
                <a:latin typeface="Times New Roman" panose="02020603050405020304" pitchFamily="18" charset="0"/>
                <a:cs typeface="Times New Roman" panose="02020603050405020304" pitchFamily="18" charset="0"/>
              </a:rPr>
              <a:t>hình lúc runtime là quá trình gọi phương thức đã được ghi đè trong thời gian thực thi chương trình. Trong quá trình này</a:t>
            </a:r>
            <a:r>
              <a:rPr lang="en-US" sz="2400" dirty="0">
                <a:latin typeface="Times New Roman" panose="02020603050405020304" pitchFamily="18" charset="0"/>
                <a:cs typeface="Times New Roman" panose="02020603050405020304" pitchFamily="18" charset="0"/>
              </a:rPr>
              <a:t> JVM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Overriding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con</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Trong lập trình hướng đối tượng, việc ghi đè phương thức xảy ra khi một lớp dẫn </a:t>
            </a:r>
            <a:r>
              <a:rPr lang="vi-VN" sz="2400" dirty="0"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(Subclass)</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cung cấp một định nghĩa cụ </a:t>
            </a:r>
            <a:r>
              <a:rPr lang="vi-VN" sz="2400" dirty="0"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đè</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về phương thức đã có trong lớp </a:t>
            </a:r>
            <a:r>
              <a:rPr lang="vi-VN" sz="2400" dirty="0" smtClean="0">
                <a:latin typeface="Times New Roman" panose="02020603050405020304" pitchFamily="18" charset="0"/>
                <a:cs typeface="Times New Roman" panose="02020603050405020304" pitchFamily="18" charset="0"/>
              </a:rPr>
              <a:t>cha</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Supperclass</a:t>
            </a:r>
            <a:r>
              <a:rPr lang="en-US" sz="2400" dirty="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của nó</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38720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dirty="0" smtClean="0">
                <a:latin typeface="Times New Roman" panose="02020603050405020304" pitchFamily="18" charset="0"/>
                <a:cs typeface="Times New Roman" panose="02020603050405020304" pitchFamily="18" charset="0"/>
              </a:rPr>
              <a:t>Code </a:t>
            </a:r>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264198" y="1377065"/>
            <a:ext cx="5052520" cy="5153715"/>
          </a:xfrm>
          <a:prstGeom prst="rect">
            <a:avLst/>
          </a:prstGeom>
        </p:spPr>
      </p:pic>
      <p:pic>
        <p:nvPicPr>
          <p:cNvPr id="6" name="Picture 5"/>
          <p:cNvPicPr>
            <a:picLocks noChangeAspect="1"/>
          </p:cNvPicPr>
          <p:nvPr/>
        </p:nvPicPr>
        <p:blipFill>
          <a:blip r:embed="rId6"/>
          <a:stretch>
            <a:fillRect/>
          </a:stretch>
        </p:blipFill>
        <p:spPr>
          <a:xfrm>
            <a:off x="6474373" y="1377065"/>
            <a:ext cx="5391807" cy="3251838"/>
          </a:xfrm>
          <a:prstGeom prst="rect">
            <a:avLst/>
          </a:prstGeom>
        </p:spPr>
      </p:pic>
    </p:spTree>
    <p:extLst>
      <p:ext uri="{BB962C8B-B14F-4D97-AF65-F5344CB8AC3E}">
        <p14:creationId xmlns:p14="http://schemas.microsoft.com/office/powerpoint/2010/main" val="280258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Giải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thích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3595771"/>
          </a:xfrm>
        </p:spPr>
        <p:txBody>
          <a:bodyPr>
            <a:normAutofit/>
          </a:bodyPr>
          <a:lstStyle/>
          <a:p>
            <a:r>
              <a:rPr lang="vi-VN" sz="2400" dirty="0">
                <a:latin typeface="Times New Roman" panose="02020603050405020304" pitchFamily="18" charset="0"/>
                <a:cs typeface="Times New Roman" panose="02020603050405020304" pitchFamily="18" charset="0"/>
              </a:rPr>
              <a:t>Trong ví </a:t>
            </a:r>
            <a:r>
              <a:rPr lang="vi-VN" sz="2400" dirty="0" smtClean="0">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chúng ta có ba lớp: Animal, Dog, và Cat. Cả ba đều có một phương thức makeSound(), nhưng mỗi lớp có một triển khai khác nhau của phương thức đó</a:t>
            </a:r>
            <a:r>
              <a:rPr lang="vi-VN"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p>
          <a:p>
            <a:r>
              <a:rPr lang="vi-VN" sz="2400" dirty="0">
                <a:latin typeface="Times New Roman" panose="02020603050405020304" pitchFamily="18" charset="0"/>
                <a:cs typeface="Times New Roman" panose="02020603050405020304" pitchFamily="18" charset="0"/>
              </a:rPr>
              <a:t>Trong DynamicPolymorphismExample, chúng ta tạo một mảng chứa các đối tượng Animal. Các phần tử của mảng này có thể là đối tượng của lớp Animal, Dog, hoặc Cat. Trong vòng lặp, chúng ta gọi phương thức makeSound() trên từng đối tượng, và phương thức được gọi tại thời điểm chạy sẽ phụ thuộc vào loại đối tượng thực sự mà nó tham chiếu đến</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Kết quả khi chạy chương trình sẽ là</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6070821" y="4616571"/>
            <a:ext cx="4012758" cy="1492711"/>
          </a:xfrm>
          <a:prstGeom prst="rect">
            <a:avLst/>
          </a:prstGeom>
        </p:spPr>
      </p:pic>
    </p:spTree>
    <p:extLst>
      <p:ext uri="{BB962C8B-B14F-4D97-AF65-F5344CB8AC3E}">
        <p14:creationId xmlns:p14="http://schemas.microsoft.com/office/powerpoint/2010/main" val="106612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4</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Upcasting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Downcasting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832833"/>
          </a:xfrm>
        </p:spPr>
        <p:txBody>
          <a:bodyPr>
            <a:normAutofit/>
          </a:bodyPr>
          <a:lstStyle/>
          <a:p>
            <a:r>
              <a:rPr lang="en-US" sz="2400" dirty="0" err="1">
                <a:latin typeface="Times New Roman" panose="02020603050405020304" pitchFamily="18" charset="0"/>
                <a:cs typeface="Times New Roman" panose="02020603050405020304" pitchFamily="18" charset="0"/>
              </a:rPr>
              <a:t>Upcasting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Downcasting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con</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Upcasting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Ép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lên</a:t>
            </a:r>
            <a:r>
              <a:rPr lang="en-US" sz="2400" b="1"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Upcasting là quá </a:t>
            </a:r>
            <a:r>
              <a:rPr lang="vi-VN" sz="2000" dirty="0"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lớp</a:t>
            </a:r>
            <a:r>
              <a:rPr lang="en-US" sz="2000" dirty="0" smtClean="0">
                <a:latin typeface="Times New Roman" panose="02020603050405020304" pitchFamily="18" charset="0"/>
                <a:cs typeface="Times New Roman" panose="02020603050405020304" pitchFamily="18" charset="0"/>
              </a:rPr>
              <a:t> con(new Object)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lớp</a:t>
            </a:r>
            <a:r>
              <a:rPr lang="en-US" sz="2000" dirty="0" smtClean="0">
                <a:latin typeface="Times New Roman" panose="02020603050405020304" pitchFamily="18" charset="0"/>
                <a:cs typeface="Times New Roman" panose="02020603050405020304" pitchFamily="18" charset="0"/>
              </a:rPr>
              <a:t> cha</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Việc này là an toàn và tự động, không cần sử dụng bất kỳ toán tử nào.</a:t>
            </a:r>
          </a:p>
          <a:p>
            <a:pPr lvl="1">
              <a:buFont typeface="Wingdings" panose="05000000000000000000" pitchFamily="2" charset="2"/>
              <a:buChar char="q"/>
            </a:pPr>
            <a:r>
              <a:rPr lang="vi-VN" sz="2000" b="1" dirty="0">
                <a:latin typeface="Times New Roman" panose="02020603050405020304" pitchFamily="18" charset="0"/>
                <a:cs typeface="Times New Roman" panose="02020603050405020304" pitchFamily="18" charset="0"/>
              </a:rPr>
              <a:t>Đối tượng của lớp con có thể được gán cho một biến của lớp cha.</a:t>
            </a:r>
            <a:endParaRPr lang="en-US" sz="2000" b="1"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67245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dirty="0" smtClean="0">
                <a:latin typeface="Times New Roman" panose="02020603050405020304" pitchFamily="18" charset="0"/>
                <a:cs typeface="Times New Roman" panose="02020603050405020304" pitchFamily="18" charset="0"/>
              </a:rPr>
              <a:t>Code </a:t>
            </a:r>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Upcasting</a:t>
            </a:r>
            <a:endParaRPr lang="en-US"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613042"/>
            <a:ext cx="5529943" cy="2491019"/>
          </a:xfrm>
        </p:spPr>
        <p:txBody>
          <a:bodyPr>
            <a:normAutofit fontScale="92500" lnSpcReduction="20000"/>
          </a:bodyPr>
          <a:lstStyle/>
          <a:p>
            <a:r>
              <a:rPr lang="vi-VN" sz="2400" dirty="0">
                <a:latin typeface="Times New Roman" panose="02020603050405020304" pitchFamily="18" charset="0"/>
                <a:cs typeface="Times New Roman" panose="02020603050405020304" pitchFamily="18" charset="0"/>
              </a:rPr>
              <a:t>Trong ví dụ này, myDog là một đối tượng của lớp con Dog. Chúng ta sau đó gán nó cho biến myAnimal của lớp cha Animal, đây là một ví dụ về upcasting</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Sau khi upcasting, biến myAnimal chỉ có thể truy cập các phương thức và thuộc tính của lớp cha (Animal), mặc dù thực tế nó vẫn tham chiếu đến một đối tượng của lớp con (Dog).</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6700989" y="1613042"/>
            <a:ext cx="4920829" cy="4292477"/>
          </a:xfrm>
          <a:prstGeom prst="rect">
            <a:avLst/>
          </a:prstGeom>
        </p:spPr>
      </p:pic>
      <p:pic>
        <p:nvPicPr>
          <p:cNvPr id="6" name="Picture 5"/>
          <p:cNvPicPr>
            <a:picLocks noChangeAspect="1"/>
          </p:cNvPicPr>
          <p:nvPr/>
        </p:nvPicPr>
        <p:blipFill>
          <a:blip r:embed="rId6"/>
          <a:stretch>
            <a:fillRect/>
          </a:stretch>
        </p:blipFill>
        <p:spPr>
          <a:xfrm>
            <a:off x="876300" y="4104061"/>
            <a:ext cx="5682155" cy="2430401"/>
          </a:xfrm>
          <a:prstGeom prst="rect">
            <a:avLst/>
          </a:prstGeom>
        </p:spPr>
      </p:pic>
    </p:spTree>
    <p:extLst>
      <p:ext uri="{BB962C8B-B14F-4D97-AF65-F5344CB8AC3E}">
        <p14:creationId xmlns:p14="http://schemas.microsoft.com/office/powerpoint/2010/main" val="109175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3.2) </a:t>
            </a:r>
            <a:r>
              <a:rPr lang="en-US" sz="2800" b="1" dirty="0" err="1">
                <a:latin typeface="Times New Roman" panose="02020603050405020304" pitchFamily="18" charset="0"/>
                <a:cs typeface="Times New Roman" panose="02020603050405020304" pitchFamily="18" charset="0"/>
              </a:rPr>
              <a:t>Upcasting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Downcasting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b="1" dirty="0" err="1">
                <a:latin typeface="Times New Roman" panose="02020603050405020304" pitchFamily="18" charset="0"/>
                <a:cs typeface="Times New Roman" panose="02020603050405020304" pitchFamily="18" charset="0"/>
              </a:rPr>
              <a:t>Downcasting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Ép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xuống</a:t>
            </a:r>
            <a:r>
              <a:rPr lang="en-US" sz="2400"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Downcasting là quá trình chuyển đổi một thể hiện của lớp cha (sau khi đã được upcast) thành một thể hiện của lớp con tương ứng.</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Đối tượng của lớp cha cần được ép kiểu về lớp con để có thể truy cập các phương thức và thuộc tính đặc trưng của lớp con.</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Downcasting là một thao tác rủi ro và cần kiểm tra kiểu trước khi sử dụng để tránh lỗi.</a:t>
            </a:r>
            <a:endParaRPr lang="en-US" sz="2400"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64724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Code </a:t>
            </a:r>
            <a:r>
              <a:rPr lang="en-US" sz="2800" b="1" dirty="0" err="1" smtClean="0">
                <a:latin typeface="Times New Roman" panose="02020603050405020304" pitchFamily="18" charset="0"/>
                <a:cs typeface="Times New Roman" panose="02020603050405020304" pitchFamily="18" charset="0"/>
              </a:rPr>
              <a:t>ví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về</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Downcasting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052957" cy="2338471"/>
          </a:xfrm>
        </p:spPr>
        <p:txBody>
          <a:bodyPr>
            <a:normAutofit/>
          </a:bodyPr>
          <a:lstStyle/>
          <a:p>
            <a:r>
              <a:rPr lang="vi-VN" sz="2400" dirty="0">
                <a:latin typeface="Times New Roman" panose="02020603050405020304" pitchFamily="18" charset="0"/>
                <a:cs typeface="Times New Roman" panose="02020603050405020304" pitchFamily="18" charset="0"/>
              </a:rPr>
              <a:t>Trong ví dụ này, chúng ta kiểm tra kiểu của đối tượng trước khi thực hiện downcasting. Nếu không kiểm tra kiểu và downcast trực tiếp mà không đảm bảo kiểu, có thể gây ra lỗi kiểu (ClassCastException</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instanceof</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chắc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chắn</a:t>
            </a:r>
            <a:r>
              <a:rPr lang="en-US" sz="2400" dirty="0" smtClean="0">
                <a:latin typeface="Times New Roman" panose="02020603050405020304" pitchFamily="18" charset="0"/>
                <a:cs typeface="Times New Roman" panose="02020603050405020304" pitchFamily="18" charset="0"/>
              </a:rPr>
              <a:t> animal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lớp</a:t>
            </a:r>
            <a:r>
              <a:rPr lang="en-US" sz="2400" dirty="0" smtClean="0">
                <a:latin typeface="Times New Roman" panose="02020603050405020304" pitchFamily="18" charset="0"/>
                <a:cs typeface="Times New Roman" panose="02020603050405020304" pitchFamily="18" charset="0"/>
              </a:rPr>
              <a:t> Dog </a:t>
            </a:r>
            <a:r>
              <a:rPr lang="en-US" sz="2400" dirty="0" err="1" smtClean="0">
                <a:latin typeface="Times New Roman" panose="02020603050405020304" pitchFamily="18" charset="0"/>
                <a:cs typeface="Times New Roman" panose="02020603050405020304" pitchFamily="18" charset="0"/>
              </a:rPr>
              <a:t>rồi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ép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lớp</a:t>
            </a:r>
            <a:r>
              <a:rPr lang="en-US" sz="2400" dirty="0" smtClean="0">
                <a:latin typeface="Times New Roman" panose="02020603050405020304" pitchFamily="18" charset="0"/>
                <a:cs typeface="Times New Roman" panose="02020603050405020304" pitchFamily="18" charset="0"/>
              </a:rPr>
              <a:t> Dog.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lỗi</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3023874" y="3674252"/>
            <a:ext cx="6540540" cy="2511947"/>
          </a:xfrm>
          <a:prstGeom prst="rect">
            <a:avLst/>
          </a:prstGeom>
        </p:spPr>
      </p:pic>
    </p:spTree>
    <p:extLst>
      <p:ext uri="{BB962C8B-B14F-4D97-AF65-F5344CB8AC3E}">
        <p14:creationId xmlns:p14="http://schemas.microsoft.com/office/powerpoint/2010/main" val="372084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Instanceof</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Toán tử instanceof trong java được sử dụng để kiểm tra một đối tượng có phải là thể hiện của một kiểu dữ liệu cụ thể không.</a:t>
            </a:r>
          </a:p>
          <a:p>
            <a:r>
              <a:rPr lang="vi-VN" sz="2400" dirty="0">
                <a:latin typeface="Times New Roman" panose="02020603050405020304" pitchFamily="18" charset="0"/>
                <a:cs typeface="Times New Roman" panose="02020603050405020304" pitchFamily="18" charset="0"/>
              </a:rPr>
              <a:t>instanceof trong java được gọi là toán tử so sánh kiểu vì nó so sánh thể hiện với kiểu dữ liệu. Nó trả về giá trị boolean là true hoặc false.</a:t>
            </a:r>
          </a:p>
          <a:p>
            <a:r>
              <a:rPr lang="vi-VN" sz="2400" dirty="0">
                <a:latin typeface="Times New Roman" panose="02020603050405020304" pitchFamily="18" charset="0"/>
                <a:cs typeface="Times New Roman" panose="02020603050405020304" pitchFamily="18" charset="0"/>
              </a:rPr>
              <a:t>Nếu dùng toán tử instanceof với bất kỳ biến nào mà có giá trị null, giá trị trả về sẽ là false.</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50531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5.1) </a:t>
            </a:r>
            <a:r>
              <a:rPr lang="en-US" sz="2800" b="1" dirty="0" err="1">
                <a:latin typeface="Times New Roman" panose="02020603050405020304" pitchFamily="18" charset="0"/>
                <a:cs typeface="Times New Roman" panose="02020603050405020304" pitchFamily="18" charset="0"/>
              </a:rPr>
              <a:t>Kiểm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kiểu</a:t>
            </a:r>
            <a:r>
              <a:rPr lang="en-US" sz="2800" b="1" dirty="0">
                <a:latin typeface="Times New Roman" panose="02020603050405020304" pitchFamily="18" charset="0"/>
                <a:cs typeface="Times New Roman" panose="02020603050405020304" pitchFamily="18" charset="0"/>
              </a:rPr>
              <a:t> Wrapper</a:t>
            </a:r>
          </a:p>
        </p:txBody>
      </p:sp>
      <p:sp>
        <p:nvSpPr>
          <p:cNvPr id="4" name="Text Placeholder 3"/>
          <p:cNvSpPr>
            <a:spLocks noGrp="1"/>
          </p:cNvSpPr>
          <p:nvPr>
            <p:ph type="body" idx="1"/>
          </p:nvPr>
        </p:nvSpPr>
        <p:spPr>
          <a:xfrm>
            <a:off x="838200" y="1613043"/>
            <a:ext cx="5382986" cy="1382405"/>
          </a:xfrm>
        </p:spPr>
        <p:txBody>
          <a:bodyPr>
            <a:normAutofit/>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Wrapper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String, Integer, Double, …</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2266638" y="2531844"/>
            <a:ext cx="7013998" cy="2888117"/>
          </a:xfrm>
          <a:prstGeom prst="rect">
            <a:avLst/>
          </a:prstGeom>
        </p:spPr>
      </p:pic>
      <p:pic>
        <p:nvPicPr>
          <p:cNvPr id="8" name="Picture 7"/>
          <p:cNvPicPr>
            <a:picLocks noChangeAspect="1"/>
          </p:cNvPicPr>
          <p:nvPr/>
        </p:nvPicPr>
        <p:blipFill>
          <a:blip r:embed="rId6"/>
          <a:stretch>
            <a:fillRect/>
          </a:stretch>
        </p:blipFill>
        <p:spPr>
          <a:xfrm>
            <a:off x="2266638" y="5492838"/>
            <a:ext cx="2014300" cy="1168295"/>
          </a:xfrm>
          <a:prstGeom prst="rect">
            <a:avLst/>
          </a:prstGeom>
        </p:spPr>
      </p:pic>
    </p:spTree>
    <p:extLst>
      <p:ext uri="{BB962C8B-B14F-4D97-AF65-F5344CB8AC3E}">
        <p14:creationId xmlns:p14="http://schemas.microsoft.com/office/powerpoint/2010/main" val="351345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Nội dung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endParaRPr lang="vi-VN"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Phương thức để đạt tính đa hình trong Java</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Upcasting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Downcasting</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I</a:t>
            </a:r>
            <a:r>
              <a:rPr lang="en-US" sz="2400" dirty="0" err="1" smtClean="0">
                <a:latin typeface="Times New Roman" panose="02020603050405020304" pitchFamily="18" charset="0"/>
                <a:cs typeface="Times New Roman" panose="02020603050405020304" pitchFamily="18" charset="0"/>
              </a:rPr>
              <a:t>nstance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vi-VN" sz="2800" b="1" dirty="0">
                <a:latin typeface="Times New Roman" panose="02020603050405020304" pitchFamily="18" charset="0"/>
                <a:cs typeface="Times New Roman" panose="02020603050405020304" pitchFamily="18" charset="0"/>
              </a:rPr>
              <a:t>5.2) Một đối tượng có kiểu của lớp con thì cũng có kiểu của lớp cha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2"/>
            <a:ext cx="2977055" cy="2790791"/>
          </a:xfrm>
        </p:spPr>
        <p:txBody>
          <a:bodyPr>
            <a:normAutofit/>
          </a:bodyPr>
          <a:lstStyle/>
          <a:p>
            <a:r>
              <a:rPr lang="vi-VN" sz="2400" dirty="0">
                <a:latin typeface="Times New Roman" panose="02020603050405020304" pitchFamily="18" charset="0"/>
                <a:cs typeface="Times New Roman" panose="02020603050405020304" pitchFamily="18" charset="0"/>
              </a:rPr>
              <a:t>Ví dụ, nếu Dog kế thừa Animal thì đối tượng của Dog có thể tham chiếu đến cả hai lớp Dog và Animal</a:t>
            </a:r>
            <a:r>
              <a:rPr lang="vi-VN" sz="2400" dirty="0" smtClean="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3919816" y="1613042"/>
            <a:ext cx="7499893" cy="3285294"/>
          </a:xfrm>
          <a:prstGeom prst="rect">
            <a:avLst/>
          </a:prstGeom>
        </p:spPr>
      </p:pic>
      <p:pic>
        <p:nvPicPr>
          <p:cNvPr id="8" name="Picture 7"/>
          <p:cNvPicPr>
            <a:picLocks noChangeAspect="1"/>
          </p:cNvPicPr>
          <p:nvPr/>
        </p:nvPicPr>
        <p:blipFill>
          <a:blip r:embed="rId6"/>
          <a:stretch>
            <a:fillRect/>
          </a:stretch>
        </p:blipFill>
        <p:spPr>
          <a:xfrm>
            <a:off x="3919816" y="5052448"/>
            <a:ext cx="2259726" cy="1552601"/>
          </a:xfrm>
          <a:prstGeom prst="rect">
            <a:avLst/>
          </a:prstGeom>
        </p:spPr>
      </p:pic>
    </p:spTree>
    <p:extLst>
      <p:ext uri="{BB962C8B-B14F-4D97-AF65-F5344CB8AC3E}">
        <p14:creationId xmlns:p14="http://schemas.microsoft.com/office/powerpoint/2010/main" val="257733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5.3) </a:t>
            </a:r>
            <a:r>
              <a:rPr lang="en-US" sz="2800" b="1" dirty="0" err="1">
                <a:latin typeface="Times New Roman" panose="02020603050405020304" pitchFamily="18" charset="0"/>
                <a:cs typeface="Times New Roman" panose="02020603050405020304" pitchFamily="18" charset="0"/>
              </a:rPr>
              <a:t>Downcasting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instanceof</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613044"/>
            <a:ext cx="10918371" cy="2507012"/>
          </a:xfrm>
        </p:spPr>
        <p:txBody>
          <a:bodyPr>
            <a:normAutofit/>
          </a:bodyPr>
          <a:lstStyle/>
          <a:p>
            <a:r>
              <a:rPr lang="vi-VN" sz="2400" dirty="0">
                <a:latin typeface="Times New Roman" panose="02020603050405020304" pitchFamily="18" charset="0"/>
                <a:cs typeface="Times New Roman" panose="02020603050405020304" pitchFamily="18" charset="0"/>
              </a:rPr>
              <a:t>Khi kiểu của lớp con tham chiếu tới đối tượng của lớp cha được gọi là downcasting. </a:t>
            </a:r>
          </a:p>
          <a:p>
            <a:r>
              <a:rPr lang="vi-VN" sz="2400" dirty="0">
                <a:latin typeface="Times New Roman" panose="02020603050405020304" pitchFamily="18" charset="0"/>
                <a:cs typeface="Times New Roman" panose="02020603050405020304" pitchFamily="18" charset="0"/>
              </a:rPr>
              <a:t>Nếu thực hiện tham chiếu trực tiếp thì trình biên dịch sẽ báo lỗi biên dịch. Nếu thực hiện bằng việc ép kiểu thì lỗi ngoại lệ ClassCastException được ném ra lúc runtime. Nhưng nếu sử dụng toán tử instanceof thì downcasting được.</a:t>
            </a:r>
          </a:p>
          <a:p>
            <a:r>
              <a:rPr lang="vi-VN" sz="2400" dirty="0">
                <a:latin typeface="Times New Roman" panose="02020603050405020304" pitchFamily="18" charset="0"/>
                <a:cs typeface="Times New Roman" panose="02020603050405020304" pitchFamily="18" charset="0"/>
              </a:rPr>
              <a:t>Tham chiếu trực tiếp: gặp lỗi biên dịch.</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2638453" y="4126208"/>
            <a:ext cx="6761512" cy="2137959"/>
          </a:xfrm>
          <a:prstGeom prst="rect">
            <a:avLst/>
          </a:prstGeom>
        </p:spPr>
      </p:pic>
    </p:spTree>
    <p:extLst>
      <p:ext uri="{BB962C8B-B14F-4D97-AF65-F5344CB8AC3E}">
        <p14:creationId xmlns:p14="http://schemas.microsoft.com/office/powerpoint/2010/main" val="32739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5.3) </a:t>
            </a:r>
            <a:r>
              <a:rPr lang="en-US" sz="2800" b="1" dirty="0" err="1">
                <a:latin typeface="Times New Roman" panose="02020603050405020304" pitchFamily="18" charset="0"/>
                <a:cs typeface="Times New Roman" panose="02020603050405020304" pitchFamily="18" charset="0"/>
              </a:rPr>
              <a:t>Downcasting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instanceof</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917886"/>
          </a:xfrm>
        </p:spPr>
        <p:txBody>
          <a:bodyPr>
            <a:normAutofit/>
          </a:bodyPr>
          <a:lstStyle/>
          <a:p>
            <a:r>
              <a:rPr lang="vi-VN" sz="2400" dirty="0">
                <a:latin typeface="Times New Roman" panose="02020603050405020304" pitchFamily="18" charset="0"/>
                <a:cs typeface="Times New Roman" panose="02020603050405020304" pitchFamily="18" charset="0"/>
              </a:rPr>
              <a:t>Sử dụng ép kiểu dữ liệu: không lỗi lúc biên dịch, nhưng gặp lỗi ClassCastException lúc runtime.</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876300" y="2403121"/>
            <a:ext cx="5544324" cy="2715004"/>
          </a:xfrm>
          <a:prstGeom prst="rect">
            <a:avLst/>
          </a:prstGeom>
        </p:spPr>
      </p:pic>
      <p:pic>
        <p:nvPicPr>
          <p:cNvPr id="8" name="Picture 7"/>
          <p:cNvPicPr>
            <a:picLocks noChangeAspect="1"/>
          </p:cNvPicPr>
          <p:nvPr/>
        </p:nvPicPr>
        <p:blipFill>
          <a:blip r:embed="rId6"/>
          <a:stretch>
            <a:fillRect/>
          </a:stretch>
        </p:blipFill>
        <p:spPr>
          <a:xfrm>
            <a:off x="6558024" y="2440173"/>
            <a:ext cx="4658375" cy="1390844"/>
          </a:xfrm>
          <a:prstGeom prst="rect">
            <a:avLst/>
          </a:prstGeom>
        </p:spPr>
      </p:pic>
      <p:pic>
        <p:nvPicPr>
          <p:cNvPr id="9" name="Picture 8"/>
          <p:cNvPicPr>
            <a:picLocks noChangeAspect="1"/>
          </p:cNvPicPr>
          <p:nvPr/>
        </p:nvPicPr>
        <p:blipFill>
          <a:blip r:embed="rId7"/>
          <a:stretch>
            <a:fillRect/>
          </a:stretch>
        </p:blipFill>
        <p:spPr>
          <a:xfrm>
            <a:off x="1920947" y="5214539"/>
            <a:ext cx="8350105" cy="1104739"/>
          </a:xfrm>
          <a:prstGeom prst="rect">
            <a:avLst/>
          </a:prstGeom>
        </p:spPr>
      </p:pic>
    </p:spTree>
    <p:extLst>
      <p:ext uri="{BB962C8B-B14F-4D97-AF65-F5344CB8AC3E}">
        <p14:creationId xmlns:p14="http://schemas.microsoft.com/office/powerpoint/2010/main" val="24877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1) Định nghĩa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2"/>
            <a:ext cx="6949611" cy="4777483"/>
          </a:xfrm>
        </p:spPr>
        <p:txBody>
          <a:bodyPr>
            <a:normAutofit/>
          </a:bodyPr>
          <a:lstStyle/>
          <a:p>
            <a:r>
              <a:rPr lang="vi-VN" sz="2400" dirty="0" smtClean="0">
                <a:latin typeface="Times New Roman" panose="02020603050405020304" pitchFamily="18" charset="0"/>
                <a:cs typeface="Times New Roman" panose="02020603050405020304" pitchFamily="18" charset="0"/>
              </a:rPr>
              <a:t>Đa hình là gì:</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Trong lập trình, đa hình giúp chúng ra thực hiện một hành động bằng nhiều cách khác nhau tại nhiều thời điểm. Hoặc một đối tượng có thể đóng vai trò là một đối tượng khác trong các thời điểm khác nhau</a:t>
            </a:r>
          </a:p>
          <a:p>
            <a:pPr lvl="1">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Được thể hiện qua việc cho phép một biến tham chiếu có thể trỏ tới các đối tược thuộc các lớp khác nhau. Miễn là chúng kế thừa từ một lớp chung </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Ví dụ thực </a:t>
            </a:r>
            <a:r>
              <a:rPr lang="vi-VN" sz="2000" dirty="0" smtClean="0">
                <a:latin typeface="Times New Roman" panose="02020603050405020304" pitchFamily="18" charset="0"/>
                <a:cs typeface="Times New Roman" panose="02020603050405020304" pitchFamily="18" charset="0"/>
              </a:rPr>
              <a:t>tế</a:t>
            </a:r>
            <a:r>
              <a:rPr lang="en-US" sz="2000" dirty="0" smtClean="0">
                <a:latin typeface="Times New Roman" panose="02020603050405020304" pitchFamily="18" charset="0"/>
                <a:cs typeface="Times New Roman" panose="02020603050405020304" pitchFamily="18" charset="0"/>
              </a:rPr>
              <a:t>:</a:t>
            </a:r>
          </a:p>
          <a:p>
            <a:pPr lvl="2">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a:t>
            </a:r>
            <a:r>
              <a:rPr lang="vi-VN" sz="1600" dirty="0" smtClean="0">
                <a:latin typeface="Times New Roman" panose="02020603050405020304" pitchFamily="18" charset="0"/>
                <a:cs typeface="Times New Roman" panose="02020603050405020304" pitchFamily="18" charset="0"/>
              </a:rPr>
              <a:t>ùng </a:t>
            </a:r>
            <a:r>
              <a:rPr lang="vi-VN" sz="1600" dirty="0">
                <a:latin typeface="Times New Roman" panose="02020603050405020304" pitchFamily="18" charset="0"/>
                <a:cs typeface="Times New Roman" panose="02020603050405020304" pitchFamily="18" charset="0"/>
              </a:rPr>
              <a:t>là một nhân viên trong công </a:t>
            </a:r>
            <a:r>
              <a:rPr lang="vi-VN" sz="1600" dirty="0" smtClean="0">
                <a:latin typeface="Times New Roman" panose="02020603050405020304" pitchFamily="18" charset="0"/>
                <a:cs typeface="Times New Roman" panose="02020603050405020304" pitchFamily="18" charset="0"/>
              </a:rPr>
              <a:t>ty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cùng </a:t>
            </a:r>
            <a:r>
              <a:rPr lang="vi-VN" sz="1600" dirty="0">
                <a:latin typeface="Times New Roman" panose="02020603050405020304" pitchFamily="18" charset="0"/>
                <a:cs typeface="Times New Roman" panose="02020603050405020304" pitchFamily="18" charset="0"/>
              </a:rPr>
              <a:t>là chức năng nhận lương. Nếu nhân viên ở chức vụ nhân viên sẽ nhận được mức lương khác, khi anh ta là giám đốc sẽ nhận được mức lương khác. Khi anh ta là bảo vệ lại nhận được mức lương </a:t>
            </a:r>
            <a:r>
              <a:rPr lang="vi-VN" sz="1600" dirty="0" smtClean="0">
                <a:latin typeface="Times New Roman" panose="02020603050405020304" pitchFamily="18" charset="0"/>
                <a:cs typeface="Times New Roman" panose="02020603050405020304" pitchFamily="18" charset="0"/>
              </a:rPr>
              <a:t>khác</a:t>
            </a:r>
            <a:r>
              <a:rPr lang="en-US" sz="1600" dirty="0" smtClean="0">
                <a:latin typeface="Times New Roman" panose="02020603050405020304" pitchFamily="18" charset="0"/>
                <a:cs typeface="Times New Roman" panose="02020603050405020304" pitchFamily="18" charset="0"/>
              </a:rPr>
              <a:t>.</a:t>
            </a:r>
          </a:p>
          <a:p>
            <a:pPr lvl="2">
              <a:buFont typeface="Courier New" panose="02070309020205020404" pitchFamily="49" charset="0"/>
              <a:buChar char="o"/>
            </a:pPr>
            <a:r>
              <a:rPr lang="en-US" sz="1600" dirty="0" err="1" smtClean="0">
                <a:latin typeface="Times New Roman" panose="02020603050405020304" pitchFamily="18" charset="0"/>
                <a:cs typeface="Times New Roman" panose="02020603050405020304" pitchFamily="18" charset="0"/>
              </a:rPr>
              <a:t>Trong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ảnh</a:t>
            </a:r>
            <a:r>
              <a:rPr lang="en-US" sz="1600" dirty="0" smtClean="0">
                <a:latin typeface="Times New Roman" panose="02020603050405020304" pitchFamily="18" charset="0"/>
                <a:cs typeface="Times New Roman" panose="02020603050405020304" pitchFamily="18" charset="0"/>
              </a:rPr>
              <a:t> minh </a:t>
            </a:r>
            <a:r>
              <a:rPr lang="en-US" sz="1600" dirty="0" err="1" smtClean="0">
                <a:latin typeface="Times New Roman" panose="02020603050405020304" pitchFamily="18" charset="0"/>
                <a:cs typeface="Times New Roman" panose="02020603050405020304" pitchFamily="18" charset="0"/>
              </a:rPr>
              <a:t>họa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cùng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con </a:t>
            </a:r>
            <a:r>
              <a:rPr lang="en-US" sz="1600" dirty="0" err="1" smtClean="0">
                <a:latin typeface="Times New Roman" panose="02020603050405020304" pitchFamily="18" charset="0"/>
                <a:cs typeface="Times New Roman" panose="02020603050405020304" pitchFamily="18" charset="0"/>
              </a:rPr>
              <a:t>vật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với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tiếng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kêu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Nếu</a:t>
            </a:r>
            <a:r>
              <a:rPr lang="en-US" sz="1600" dirty="0" smtClean="0">
                <a:latin typeface="Times New Roman" panose="02020603050405020304" pitchFamily="18" charset="0"/>
                <a:cs typeface="Times New Roman" panose="02020603050405020304" pitchFamily="18" charset="0"/>
              </a:rPr>
              <a:t> con </a:t>
            </a:r>
            <a:r>
              <a:rPr lang="en-US" sz="1600" dirty="0" err="1" smtClean="0">
                <a:latin typeface="Times New Roman" panose="02020603050405020304" pitchFamily="18" charset="0"/>
                <a:cs typeface="Times New Roman" panose="02020603050405020304" pitchFamily="18" charset="0"/>
              </a:rPr>
              <a:t>vật</a:t>
            </a:r>
            <a:r>
              <a:rPr lang="en-US" sz="1600" dirty="0" smtClean="0">
                <a:latin typeface="Times New Roman" panose="02020603050405020304" pitchFamily="18" charset="0"/>
                <a:cs typeface="Times New Roman" panose="02020603050405020304" pitchFamily="18" charset="0"/>
              </a:rPr>
              <a:t> ở </a:t>
            </a:r>
            <a:r>
              <a:rPr lang="en-US" sz="1600" dirty="0" err="1" smtClean="0">
                <a:latin typeface="Times New Roman" panose="02020603050405020304" pitchFamily="18" charset="0"/>
                <a:cs typeface="Times New Roman" panose="02020603050405020304" pitchFamily="18" charset="0"/>
              </a:rPr>
              <a:t>hình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dạng</a:t>
            </a:r>
            <a:r>
              <a:rPr lang="en-US" sz="1600" dirty="0" smtClean="0">
                <a:latin typeface="Times New Roman" panose="02020603050405020304" pitchFamily="18" charset="0"/>
                <a:cs typeface="Times New Roman" panose="02020603050405020304" pitchFamily="18" charset="0"/>
              </a:rPr>
              <a:t> con </a:t>
            </a:r>
            <a:r>
              <a:rPr lang="en-US" sz="1600" dirty="0" err="1" smtClean="0">
                <a:latin typeface="Times New Roman" panose="02020603050405020304" pitchFamily="18" charset="0"/>
                <a:cs typeface="Times New Roman" panose="02020603050405020304" pitchFamily="18" charset="0"/>
              </a:rPr>
              <a:t>mèo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sẽ</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kêu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vịt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sẽ</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kêu</a:t>
            </a:r>
            <a:r>
              <a:rPr lang="en-US" sz="1600" dirty="0" smtClean="0">
                <a:latin typeface="Times New Roman" panose="02020603050405020304" pitchFamily="18" charset="0"/>
                <a:cs typeface="Times New Roman" panose="02020603050405020304" pitchFamily="18" charset="0"/>
              </a:rPr>
              <a:t> “Quack”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thì</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sẽ</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kêu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kiểu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khác</a:t>
            </a:r>
            <a:endParaRPr lang="vi-VN"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vi-VN" sz="2000" dirty="0">
              <a:latin typeface="Times New Roman" panose="02020603050405020304" pitchFamily="18" charset="0"/>
              <a:cs typeface="Times New Roman" panose="02020603050405020304" pitchFamily="18" charset="0"/>
            </a:endParaRPr>
          </a:p>
          <a:p>
            <a:endParaRPr lang="vi-VN" sz="2400" b="1" dirty="0" smtClean="0">
              <a:latin typeface="Times New Roman" panose="02020603050405020304" pitchFamily="18" charset="0"/>
              <a:cs typeface="Times New Roman" panose="02020603050405020304" pitchFamily="18" charset="0"/>
            </a:endParaRPr>
          </a:p>
          <a:p>
            <a:endParaRPr lang="vi-VN" sz="2400" b="1" dirty="0">
              <a:latin typeface="Times New Roman" panose="02020603050405020304" pitchFamily="18" charset="0"/>
              <a:cs typeface="Times New Roman" panose="02020603050405020304" pitchFamily="18" charset="0"/>
            </a:endParaRPr>
          </a:p>
          <a:p>
            <a:endParaRPr lang="vi-VN" sz="2400" b="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Content Placeholder 6"/>
          <p:cNvPicPr>
            <a:picLocks noChangeAspect="1"/>
          </p:cNvPicPr>
          <p:nvPr/>
        </p:nvPicPr>
        <p:blipFill>
          <a:blip r:embed="rId5"/>
          <a:stretch>
            <a:fillRect/>
          </a:stretch>
        </p:blipFill>
        <p:spPr>
          <a:xfrm>
            <a:off x="7726166" y="2021440"/>
            <a:ext cx="4006508" cy="3621410"/>
          </a:xfrm>
          <a:prstGeom prst="rect">
            <a:avLst/>
          </a:prstGeom>
          <a:noFill/>
          <a:ln>
            <a:noFill/>
          </a:ln>
        </p:spPr>
      </p:pic>
    </p:spTree>
    <p:extLst>
      <p:ext uri="{BB962C8B-B14F-4D97-AF65-F5344CB8AC3E}">
        <p14:creationId xmlns:p14="http://schemas.microsoft.com/office/powerpoint/2010/main" val="345929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2) </a:t>
            </a:r>
            <a:r>
              <a:rPr lang="vi-VN" sz="2800" b="1" dirty="0">
                <a:latin typeface="Times New Roman" panose="02020603050405020304" pitchFamily="18" charset="0"/>
                <a:cs typeface="Times New Roman" panose="02020603050405020304" pitchFamily="18" charset="0"/>
              </a:rPr>
              <a:t>Phương thức để đạt tính đa hình trong </a:t>
            </a:r>
            <a:r>
              <a:rPr lang="vi-VN" sz="2800" b="1" dirty="0" smtClean="0">
                <a:latin typeface="Times New Roman" panose="02020603050405020304" pitchFamily="18" charset="0"/>
                <a:cs typeface="Times New Roman" panose="02020603050405020304" pitchFamily="18" charset="0"/>
              </a:rPr>
              <a:t>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412186" cy="2046044"/>
          </a:xfrm>
        </p:spPr>
        <p:txBody>
          <a:bodyPr>
            <a:normAutofit/>
          </a:bodyPr>
          <a:lstStyle/>
          <a:p>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Java.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Overriding method: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method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supperclass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subclass</a:t>
            </a:r>
          </a:p>
          <a:p>
            <a:pPr lvl="1">
              <a:buFont typeface="Wingdings" panose="05000000000000000000" pitchFamily="2" charset="2"/>
              <a:buChar char="q"/>
            </a:pPr>
            <a:r>
              <a:rPr lang="en-US" sz="2000" dirty="0" err="1" smtClean="0">
                <a:latin typeface="Times New Roman" panose="02020603050405020304" pitchFamily="18" charset="0"/>
                <a:cs typeface="Times New Roman" panose="02020603050405020304" pitchFamily="18" charset="0"/>
              </a:rPr>
              <a:t>Overrloadind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method: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method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class</a:t>
            </a:r>
          </a:p>
          <a:p>
            <a:pPr lvl="1"/>
            <a:endParaRPr lang="en-US" sz="20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3019692" y="3659087"/>
            <a:ext cx="5057508" cy="2671989"/>
          </a:xfrm>
          <a:prstGeom prst="rect">
            <a:avLst/>
          </a:prstGeom>
        </p:spPr>
      </p:pic>
    </p:spTree>
    <p:extLst>
      <p:ext uri="{BB962C8B-B14F-4D97-AF65-F5344CB8AC3E}">
        <p14:creationId xmlns:p14="http://schemas.microsoft.com/office/powerpoint/2010/main" val="293777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3) </a:t>
            </a:r>
            <a:r>
              <a:rPr lang="en-US" sz="2800" b="1" dirty="0" err="1" smtClean="0">
                <a:latin typeface="Times New Roman" panose="02020603050405020304" pitchFamily="18" charset="0"/>
                <a:cs typeface="Times New Roman" panose="02020603050405020304" pitchFamily="18" charset="0"/>
              </a:rPr>
              <a:t>Phân</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a:t>
            </a:r>
          </a:p>
        </p:txBody>
      </p:sp>
      <p:sp>
        <p:nvSpPr>
          <p:cNvPr id="4" name="Text Placeholder 3"/>
          <p:cNvSpPr>
            <a:spLocks noGrp="1"/>
          </p:cNvSpPr>
          <p:nvPr>
            <p:ph type="body" idx="1"/>
          </p:nvPr>
        </p:nvSpPr>
        <p:spPr>
          <a:xfrm>
            <a:off x="838200" y="1613043"/>
            <a:ext cx="5448300" cy="3710071"/>
          </a:xfrm>
        </p:spPr>
        <p:txBody>
          <a:bodyPr>
            <a:normAutofit lnSpcReduction="10000"/>
          </a:bodyPr>
          <a:lstStyle/>
          <a:p>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tĩnh</a:t>
            </a:r>
            <a:r>
              <a:rPr lang="en-US" sz="2400" dirty="0">
                <a:latin typeface="Times New Roman" panose="02020603050405020304" pitchFamily="18" charset="0"/>
                <a:cs typeface="Times New Roman" panose="02020603050405020304" pitchFamily="18" charset="0"/>
              </a:rPr>
              <a:t> Static/ Compile - Time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Java</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Method Overloading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Operator Overloading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hỗ</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trọ</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Java.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hỗ</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C++</a:t>
            </a:r>
          </a:p>
          <a:p>
            <a:r>
              <a:rPr lang="en-US" sz="2400" dirty="0" err="1" smtClean="0">
                <a:latin typeface="Times New Roman" panose="02020603050405020304" pitchFamily="18" charset="0"/>
                <a:cs typeface="Times New Roman" panose="02020603050405020304" pitchFamily="18" charset="0"/>
              </a:rPr>
              <a:t>Đa</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Dynamic/ Run - Time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Java</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Function Overriding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Java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Virtual Function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hỗ</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Java,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hỗ</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C++</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6439903" y="1536462"/>
            <a:ext cx="5125165" cy="3419952"/>
          </a:xfrm>
          <a:prstGeom prst="rect">
            <a:avLst/>
          </a:prstGeom>
        </p:spPr>
      </p:pic>
    </p:spTree>
    <p:extLst>
      <p:ext uri="{BB962C8B-B14F-4D97-AF65-F5344CB8AC3E}">
        <p14:creationId xmlns:p14="http://schemas.microsoft.com/office/powerpoint/2010/main" val="406340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3.1) Compile Time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Run Time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3612100"/>
          </a:xfrm>
        </p:spPr>
        <p:txBody>
          <a:bodyPr>
            <a:normAutofit/>
          </a:bodyPr>
          <a:lstStyle/>
          <a:p>
            <a:r>
              <a:rPr lang="vi-VN" sz="2400" dirty="0">
                <a:latin typeface="Times New Roman" panose="02020603050405020304" pitchFamily="18" charset="0"/>
                <a:cs typeface="Times New Roman" panose="02020603050405020304" pitchFamily="18" charset="0"/>
              </a:rPr>
              <a:t>"Compile time" (thời gian biên dịch) và "run time" (thời gian chạy) là hai khái niệm quan trọng khi nói về quá trình phát triển và thực thi chương trình trong Java</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Compile Time (</a:t>
            </a:r>
            <a:r>
              <a:rPr lang="en-US" sz="2400" b="1" dirty="0" err="1">
                <a:latin typeface="Times New Roman" panose="02020603050405020304" pitchFamily="18" charset="0"/>
                <a:cs typeface="Times New Roman" panose="02020603050405020304" pitchFamily="18" charset="0"/>
              </a:rPr>
              <a:t>Thời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dịch</a:t>
            </a:r>
            <a:r>
              <a:rPr lang="en-US" sz="2400" b="1" dirty="0" smtClean="0">
                <a:latin typeface="Times New Roman" panose="02020603050405020304" pitchFamily="18" charset="0"/>
                <a:cs typeface="Times New Roman" panose="02020603050405020304" pitchFamily="18" charset="0"/>
              </a:rPr>
              <a:t>):</a:t>
            </a:r>
          </a:p>
          <a:p>
            <a:pPr lvl="1"/>
            <a:r>
              <a:rPr lang="vi-VN" sz="2000" dirty="0">
                <a:latin typeface="Times New Roman" panose="02020603050405020304" pitchFamily="18" charset="0"/>
                <a:cs typeface="Times New Roman" panose="02020603050405020304" pitchFamily="18" charset="0"/>
              </a:rPr>
              <a:t>Là thời gian khi mã nguồn Java được biên dịch thành mã bytecode, trước khi chương trình chạy.</a:t>
            </a:r>
          </a:p>
          <a:p>
            <a:pPr lvl="1"/>
            <a:r>
              <a:rPr lang="vi-VN" sz="2000" dirty="0">
                <a:latin typeface="Times New Roman" panose="02020603050405020304" pitchFamily="18" charset="0"/>
                <a:cs typeface="Times New Roman" panose="02020603050405020304" pitchFamily="18" charset="0"/>
              </a:rPr>
              <a:t>Lỗi xảy ra ở thời gian biên dịch thường là các lỗi cú pháp, lỗi kiểu dữ liệu, lỗi biên dịch và không phải lỗi logic.</a:t>
            </a:r>
          </a:p>
          <a:p>
            <a:pPr lvl="1"/>
            <a:r>
              <a:rPr lang="vi-VN" sz="2000" dirty="0">
                <a:latin typeface="Times New Roman" panose="02020603050405020304" pitchFamily="18" charset="0"/>
                <a:cs typeface="Times New Roman" panose="02020603050405020304" pitchFamily="18" charset="0"/>
              </a:rPr>
              <a:t>Nếu có lỗi ở thời gian biên dịch, chương trình sẽ không biên dịch thành file bytecode và sẽ không chạy cho đến khi lỗi được sửa</a:t>
            </a:r>
            <a:r>
              <a:rPr lang="vi-V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7587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3.1) Compile Time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Run Time </a:t>
            </a:r>
          </a:p>
        </p:txBody>
      </p:sp>
      <p:sp>
        <p:nvSpPr>
          <p:cNvPr id="4" name="Text Placeholder 3"/>
          <p:cNvSpPr>
            <a:spLocks noGrp="1"/>
          </p:cNvSpPr>
          <p:nvPr>
            <p:ph type="body" idx="1"/>
          </p:nvPr>
        </p:nvSpPr>
        <p:spPr>
          <a:xfrm>
            <a:off x="838199" y="1613043"/>
            <a:ext cx="9644743" cy="4563920"/>
          </a:xfrm>
        </p:spPr>
        <p:txBody>
          <a:bodyPr>
            <a:normAutofit/>
          </a:bodyPr>
          <a:lstStyle/>
          <a:p>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code </a:t>
            </a:r>
            <a:r>
              <a:rPr lang="en-US" sz="2400" dirty="0" err="1" smtClean="0">
                <a:latin typeface="Times New Roman" panose="02020603050405020304" pitchFamily="18" charset="0"/>
                <a:cs typeface="Times New Roman" panose="02020603050405020304" pitchFamily="18" charset="0"/>
              </a:rPr>
              <a:t>lỗi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compile-time</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863348" y="2420501"/>
            <a:ext cx="10815276" cy="2016997"/>
          </a:xfrm>
          <a:prstGeom prst="rect">
            <a:avLst/>
          </a:prstGeom>
        </p:spPr>
      </p:pic>
    </p:spTree>
    <p:extLst>
      <p:ext uri="{BB962C8B-B14F-4D97-AF65-F5344CB8AC3E}">
        <p14:creationId xmlns:p14="http://schemas.microsoft.com/office/powerpoint/2010/main" val="175150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3.1) Compile Time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Run Time </a:t>
            </a: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b="1" dirty="0">
                <a:latin typeface="Times New Roman" panose="02020603050405020304" pitchFamily="18" charset="0"/>
                <a:cs typeface="Times New Roman" panose="02020603050405020304" pitchFamily="18" charset="0"/>
              </a:rPr>
              <a:t>Run Time (</a:t>
            </a:r>
            <a:r>
              <a:rPr lang="en-US" sz="2400" b="1" dirty="0" err="1">
                <a:latin typeface="Times New Roman" panose="02020603050405020304" pitchFamily="18" charset="0"/>
                <a:cs typeface="Times New Roman" panose="02020603050405020304" pitchFamily="18" charset="0"/>
              </a:rPr>
              <a:t>Thời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chạy</a:t>
            </a:r>
            <a:r>
              <a:rPr lang="en-US" sz="2400" b="1" dirty="0" smtClean="0">
                <a:latin typeface="Times New Roman" panose="02020603050405020304" pitchFamily="18" charset="0"/>
                <a:cs typeface="Times New Roman" panose="02020603050405020304" pitchFamily="18" charset="0"/>
              </a:rPr>
              <a:t>):</a:t>
            </a:r>
          </a:p>
          <a:p>
            <a:pPr lvl="1"/>
            <a:r>
              <a:rPr lang="vi-VN" sz="2000" dirty="0">
                <a:latin typeface="Times New Roman" panose="02020603050405020304" pitchFamily="18" charset="0"/>
                <a:cs typeface="Times New Roman" panose="02020603050405020304" pitchFamily="18" charset="0"/>
              </a:rPr>
              <a:t>Là thời gian khi chương trình Java thực sự chạy và bytecode được thực thi bởi máy ảo Java (JVM).</a:t>
            </a:r>
          </a:p>
          <a:p>
            <a:pPr lvl="1"/>
            <a:r>
              <a:rPr lang="vi-VN" sz="2000" dirty="0">
                <a:latin typeface="Times New Roman" panose="02020603050405020304" pitchFamily="18" charset="0"/>
                <a:cs typeface="Times New Roman" panose="02020603050405020304" pitchFamily="18" charset="0"/>
              </a:rPr>
              <a:t>Lỗi xảy ra ở thời gian chạy thường là lỗi logic, bao gồm việc truy cập mảng vượt quá kích thước, chia cho 0, tham chiếu đối tượng null, v.v.</a:t>
            </a:r>
          </a:p>
          <a:p>
            <a:pPr lvl="1"/>
            <a:r>
              <a:rPr lang="vi-VN" sz="2000" dirty="0">
                <a:latin typeface="Times New Roman" panose="02020603050405020304" pitchFamily="18" charset="0"/>
                <a:cs typeface="Times New Roman" panose="02020603050405020304" pitchFamily="18" charset="0"/>
              </a:rPr>
              <a:t>Lỗi này không thể được phát hiện và báo cáo cho đến khi chương trình đang chạy.</a:t>
            </a:r>
            <a:endParaRPr lang="en-US" sz="2000" dirty="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lỗi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gian</a:t>
            </a:r>
            <a:r>
              <a:rPr lang="en-US" sz="2400" dirty="0" smtClean="0">
                <a:latin typeface="Times New Roman" panose="02020603050405020304" pitchFamily="18" charset="0"/>
                <a:cs typeface="Times New Roman" panose="02020603050405020304" pitchFamily="18" charset="0"/>
              </a:rPr>
              <a:t> run-time </a:t>
            </a: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lvl="1"/>
            <a:r>
              <a:rPr lang="en-US" sz="2000" dirty="0" err="1" smtClean="0">
                <a:latin typeface="Times New Roman" panose="02020603050405020304" pitchFamily="18" charset="0"/>
                <a:cs typeface="Times New Roman" panose="02020603050405020304" pitchFamily="18" charset="0"/>
              </a:rPr>
              <a:t>Tại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dòng</a:t>
            </a:r>
            <a:r>
              <a:rPr lang="en-US" sz="2000" dirty="0" smtClean="0">
                <a:latin typeface="Times New Roman" panose="02020603050405020304" pitchFamily="18" charset="0"/>
                <a:cs typeface="Times New Roman" panose="02020603050405020304" pitchFamily="18" charset="0"/>
              </a:rPr>
              <a:t> 9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xảy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lỗi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Lỗi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Java</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768843" y="4277710"/>
            <a:ext cx="9095748" cy="1180698"/>
          </a:xfrm>
          <a:prstGeom prst="rect">
            <a:avLst/>
          </a:prstGeom>
        </p:spPr>
      </p:pic>
    </p:spTree>
    <p:extLst>
      <p:ext uri="{BB962C8B-B14F-4D97-AF65-F5344CB8AC3E}">
        <p14:creationId xmlns:p14="http://schemas.microsoft.com/office/powerpoint/2010/main" val="124809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3.1) </a:t>
            </a:r>
            <a:r>
              <a:rPr lang="en-US" sz="2800" b="1" dirty="0" err="1" smtClean="0">
                <a:latin typeface="Times New Roman" panose="02020603050405020304" pitchFamily="18" charset="0"/>
                <a:cs typeface="Times New Roman" panose="02020603050405020304" pitchFamily="18" charset="0"/>
              </a:rPr>
              <a:t>Đanh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hình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Complie</a:t>
            </a:r>
            <a:r>
              <a:rPr lang="en-US" sz="2800" b="1" dirty="0" smtClean="0">
                <a:latin typeface="Times New Roman" panose="02020603050405020304" pitchFamily="18" charset="0"/>
                <a:cs typeface="Times New Roman" panose="02020603050405020304" pitchFamily="18" charset="0"/>
              </a:rPr>
              <a:t> time</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3043040"/>
          </a:xfrm>
        </p:spPr>
        <p:txBody>
          <a:bodyPr>
            <a:normAutofit/>
          </a:bodyPr>
          <a:lstStyle/>
          <a:p>
            <a:r>
              <a:rPr lang="vi-VN" sz="2400" dirty="0" smtClean="0">
                <a:latin typeface="Times New Roman" panose="02020603050405020304" pitchFamily="18" charset="0"/>
                <a:cs typeface="Times New Roman" panose="02020603050405020304" pitchFamily="18" charset="0"/>
              </a:rPr>
              <a:t>Đa </a:t>
            </a:r>
            <a:r>
              <a:rPr lang="vi-VN" sz="2400" dirty="0">
                <a:latin typeface="Times New Roman" panose="02020603050405020304" pitchFamily="18" charset="0"/>
                <a:cs typeface="Times New Roman" panose="02020603050405020304" pitchFamily="18" charset="0"/>
              </a:rPr>
              <a:t>hình compile time (thời điểm biên dịch) trong Java còn được gọi là đa hình tĩnh (static) vì nó quyết định về phương thức nào sẽ được gọi tại thời điểm biên </a:t>
            </a:r>
            <a:r>
              <a:rPr lang="vi-VN" sz="2400" dirty="0" smtClean="0">
                <a:latin typeface="Times New Roman" panose="02020603050405020304" pitchFamily="18" charset="0"/>
                <a:cs typeface="Times New Roman" panose="02020603050405020304" pitchFamily="18" charset="0"/>
              </a:rPr>
              <a:t>dịch. </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Điều </a:t>
            </a:r>
            <a:r>
              <a:rPr lang="vi-VN" sz="2400" dirty="0">
                <a:latin typeface="Times New Roman" panose="02020603050405020304" pitchFamily="18" charset="0"/>
                <a:cs typeface="Times New Roman" panose="02020603050405020304" pitchFamily="18" charset="0"/>
              </a:rPr>
              <a:t>này xảy ra khi chúng ta sử dụng các phương </a:t>
            </a:r>
            <a:r>
              <a:rPr lang="vi-VN" sz="2400" dirty="0"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class</a:t>
            </a:r>
            <a:r>
              <a:rPr lang="vi-VN"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Đa </a:t>
            </a:r>
            <a:r>
              <a:rPr lang="vi-VN" sz="2400" dirty="0">
                <a:latin typeface="Times New Roman" panose="02020603050405020304" pitchFamily="18" charset="0"/>
                <a:cs typeface="Times New Roman" panose="02020603050405020304" pitchFamily="18" charset="0"/>
              </a:rPr>
              <a:t>hình biên dịch có thể được đạt được thông qua quá trình nạp chồng phương thức (Method Overloading).</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45721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1723</Words>
  <Application>Microsoft Office PowerPoint</Application>
  <PresentationFormat>Widescreen</PresentationFormat>
  <Paragraphs>135</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Oi</vt:lpstr>
      <vt:lpstr>Wingdings</vt:lpstr>
      <vt:lpstr>Times New Roman</vt:lpstr>
      <vt:lpstr>Courier New</vt:lpstr>
      <vt:lpstr>Arial</vt:lpstr>
      <vt:lpstr>Office Theme</vt:lpstr>
      <vt:lpstr>PowerPoint Presentation</vt:lpstr>
      <vt:lpstr>Nội dung </vt:lpstr>
      <vt:lpstr>1) Định nghĩa</vt:lpstr>
      <vt:lpstr>2) Phương thức để đạt tính đa hình trong Java</vt:lpstr>
      <vt:lpstr>3) Phân loại đa hình </vt:lpstr>
      <vt:lpstr>3.1) Compile Time và Run Time </vt:lpstr>
      <vt:lpstr>3.1) Compile Time và Run Time </vt:lpstr>
      <vt:lpstr>3.1) Compile Time và Run Time </vt:lpstr>
      <vt:lpstr>3.1) Đanh hình Complie time</vt:lpstr>
      <vt:lpstr>Ví dụ đa hình tĩnh</vt:lpstr>
      <vt:lpstr>3.2) Đa hình Động Dynamic/ Run - Time trong Java</vt:lpstr>
      <vt:lpstr>Code ví dụ: </vt:lpstr>
      <vt:lpstr>Giải thích ví dụ</vt:lpstr>
      <vt:lpstr>4) Upcasting và Downcasting</vt:lpstr>
      <vt:lpstr>Code ví dụ về Upcasting</vt:lpstr>
      <vt:lpstr>3.2) Upcasting và Downcasting</vt:lpstr>
      <vt:lpstr>Code ví dụ về Downcasting</vt:lpstr>
      <vt:lpstr>5) Instanceof</vt:lpstr>
      <vt:lpstr>5.1) Kiểm tra kiểu Wrapper</vt:lpstr>
      <vt:lpstr>5.2) Một đối tượng có kiểu của lớp con thì cũng có kiểu của lớp cha</vt:lpstr>
      <vt:lpstr>5.3) Downcasting với toán tử instanceof</vt:lpstr>
      <vt:lpstr>5.3) Downcasting với toán tử instanceof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15</cp:revision>
  <dcterms:created xsi:type="dcterms:W3CDTF">2020-08-07T13:14:06Z</dcterms:created>
  <dcterms:modified xsi:type="dcterms:W3CDTF">2024-05-26T02:16:48Z</dcterms:modified>
</cp:coreProperties>
</file>