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63" r:id="rId2"/>
    <p:sldId id="259"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3" r:id="rId22"/>
    <p:sldId id="262" r:id="rId23"/>
  </p:sldIdLst>
  <p:sldSz cx="12192000" cy="6858000"/>
  <p:notesSz cx="6858000" cy="9144000"/>
  <p:embeddedFontLst>
    <p:embeddedFont>
      <p:font typeface="Oi" panose="020B0604020202020204"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htyW5ytG2QzhO0bomHZxkHQZwE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860"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4526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1148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2601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9804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3170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1363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33435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83270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9169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15775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5288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41711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80607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0070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0138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1546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9985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423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8534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4471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435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8079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2"/>
          <p:cNvSpPr>
            <a:spLocks noGrp="1"/>
          </p:cNvSpPr>
          <p:nvPr>
            <p:ph type="pic" idx="2"/>
          </p:nvPr>
        </p:nvSpPr>
        <p:spPr>
          <a:xfrm>
            <a:off x="5183188" y="987425"/>
            <a:ext cx="6172200" cy="4873625"/>
          </a:xfrm>
          <a:prstGeom prst="rect">
            <a:avLst/>
          </a:prstGeom>
          <a:noFill/>
          <a:ln>
            <a:noFill/>
          </a:ln>
        </p:spPr>
      </p:sp>
      <p:sp>
        <p:nvSpPr>
          <p:cNvPr id="38" name="Google Shape;38;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9" name="Google Shape;3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20365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p:nvPr/>
        </p:nvSpPr>
        <p:spPr>
          <a:xfrm>
            <a:off x="0" y="-712232"/>
            <a:ext cx="12192000"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0" i="0" u="none" strike="noStrike" cap="none">
                <a:solidFill>
                  <a:srgbClr val="D7D7D7"/>
                </a:solidFill>
                <a:latin typeface="Oi"/>
                <a:ea typeface="Oi"/>
                <a:cs typeface="Oi"/>
                <a:sym typeface="Oi"/>
              </a:rPr>
              <a:t>www.9slide.vn</a:t>
            </a:r>
            <a:endParaRPr/>
          </a:p>
        </p:txBody>
      </p:sp>
      <p:sp>
        <p:nvSpPr>
          <p:cNvPr id="7" name="Google Shape;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i"/>
                <a:ea typeface="Oi"/>
                <a:cs typeface="Oi"/>
                <a:sym typeface="O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i"/>
                <a:ea typeface="Oi"/>
                <a:cs typeface="Oi"/>
                <a:sym typeface="O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i"/>
                <a:ea typeface="Oi"/>
                <a:cs typeface="Oi"/>
                <a:sym typeface="O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9pPr>
          </a:lstStyle>
          <a:p>
            <a:endParaRPr/>
          </a:p>
        </p:txBody>
      </p:sp>
      <p:sp>
        <p:nvSpPr>
          <p:cNvPr id="9" name="Google Shape;9;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0" name="Google Shape;10;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1" name="Google Shape;1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Oi"/>
                <a:ea typeface="Oi"/>
                <a:cs typeface="Oi"/>
                <a:sym typeface="Oi"/>
              </a:defRPr>
            </a:lvl1pPr>
            <a:lvl2pPr marL="0" marR="0" lvl="1" indent="0" algn="r" rtl="0">
              <a:spcBef>
                <a:spcPts val="0"/>
              </a:spcBef>
              <a:buNone/>
              <a:defRPr sz="1200" b="0" i="0" u="none" strike="noStrike" cap="none">
                <a:solidFill>
                  <a:srgbClr val="888888"/>
                </a:solidFill>
                <a:latin typeface="Oi"/>
                <a:ea typeface="Oi"/>
                <a:cs typeface="Oi"/>
                <a:sym typeface="Oi"/>
              </a:defRPr>
            </a:lvl2pPr>
            <a:lvl3pPr marL="0" marR="0" lvl="2" indent="0" algn="r" rtl="0">
              <a:spcBef>
                <a:spcPts val="0"/>
              </a:spcBef>
              <a:buNone/>
              <a:defRPr sz="1200" b="0" i="0" u="none" strike="noStrike" cap="none">
                <a:solidFill>
                  <a:srgbClr val="888888"/>
                </a:solidFill>
                <a:latin typeface="Oi"/>
                <a:ea typeface="Oi"/>
                <a:cs typeface="Oi"/>
                <a:sym typeface="Oi"/>
              </a:defRPr>
            </a:lvl3pPr>
            <a:lvl4pPr marL="0" marR="0" lvl="3" indent="0" algn="r" rtl="0">
              <a:spcBef>
                <a:spcPts val="0"/>
              </a:spcBef>
              <a:buNone/>
              <a:defRPr sz="1200" b="0" i="0" u="none" strike="noStrike" cap="none">
                <a:solidFill>
                  <a:srgbClr val="888888"/>
                </a:solidFill>
                <a:latin typeface="Oi"/>
                <a:ea typeface="Oi"/>
                <a:cs typeface="Oi"/>
                <a:sym typeface="Oi"/>
              </a:defRPr>
            </a:lvl4pPr>
            <a:lvl5pPr marL="0" marR="0" lvl="4" indent="0" algn="r" rtl="0">
              <a:spcBef>
                <a:spcPts val="0"/>
              </a:spcBef>
              <a:buNone/>
              <a:defRPr sz="1200" b="0" i="0" u="none" strike="noStrike" cap="none">
                <a:solidFill>
                  <a:srgbClr val="888888"/>
                </a:solidFill>
                <a:latin typeface="Oi"/>
                <a:ea typeface="Oi"/>
                <a:cs typeface="Oi"/>
                <a:sym typeface="Oi"/>
              </a:defRPr>
            </a:lvl5pPr>
            <a:lvl6pPr marL="0" marR="0" lvl="5" indent="0" algn="r" rtl="0">
              <a:spcBef>
                <a:spcPts val="0"/>
              </a:spcBef>
              <a:buNone/>
              <a:defRPr sz="1200" b="0" i="0" u="none" strike="noStrike" cap="none">
                <a:solidFill>
                  <a:srgbClr val="888888"/>
                </a:solidFill>
                <a:latin typeface="Oi"/>
                <a:ea typeface="Oi"/>
                <a:cs typeface="Oi"/>
                <a:sym typeface="Oi"/>
              </a:defRPr>
            </a:lvl6pPr>
            <a:lvl7pPr marL="0" marR="0" lvl="6" indent="0" algn="r" rtl="0">
              <a:spcBef>
                <a:spcPts val="0"/>
              </a:spcBef>
              <a:buNone/>
              <a:defRPr sz="1200" b="0" i="0" u="none" strike="noStrike" cap="none">
                <a:solidFill>
                  <a:srgbClr val="888888"/>
                </a:solidFill>
                <a:latin typeface="Oi"/>
                <a:ea typeface="Oi"/>
                <a:cs typeface="Oi"/>
                <a:sym typeface="Oi"/>
              </a:defRPr>
            </a:lvl7pPr>
            <a:lvl8pPr marL="0" marR="0" lvl="7" indent="0" algn="r" rtl="0">
              <a:spcBef>
                <a:spcPts val="0"/>
              </a:spcBef>
              <a:buNone/>
              <a:defRPr sz="1200" b="0" i="0" u="none" strike="noStrike" cap="none">
                <a:solidFill>
                  <a:srgbClr val="888888"/>
                </a:solidFill>
                <a:latin typeface="Oi"/>
                <a:ea typeface="Oi"/>
                <a:cs typeface="Oi"/>
                <a:sym typeface="Oi"/>
              </a:defRPr>
            </a:lvl8pPr>
            <a:lvl9pPr marL="0" marR="0" lvl="8" indent="0" algn="r" rtl="0">
              <a:spcBef>
                <a:spcPts val="0"/>
              </a:spcBef>
              <a:buNone/>
              <a:defRPr sz="1200" b="0" i="0" u="none" strike="noStrike" cap="none">
                <a:solidFill>
                  <a:srgbClr val="888888"/>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8"/>
          <p:cNvSpPr/>
          <p:nvPr/>
        </p:nvSpPr>
        <p:spPr>
          <a:xfrm>
            <a:off x="-23164800"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3" name="Google Shape;13;p8"/>
          <p:cNvSpPr/>
          <p:nvPr/>
        </p:nvSpPr>
        <p:spPr>
          <a:xfrm>
            <a:off x="34961778"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4" name="Google Shape;14;p8"/>
          <p:cNvSpPr/>
          <p:nvPr/>
        </p:nvSpPr>
        <p:spPr>
          <a:xfrm>
            <a:off x="34961778"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5" name="Google Shape;15;p8"/>
          <p:cNvSpPr/>
          <p:nvPr/>
        </p:nvSpPr>
        <p:spPr>
          <a:xfrm>
            <a:off x="-23164800"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nvGrpSpPr>
          <p:cNvPr id="16" name="Google Shape;16;p8"/>
          <p:cNvGrpSpPr/>
          <p:nvPr/>
        </p:nvGrpSpPr>
        <p:grpSpPr>
          <a:xfrm>
            <a:off x="-2202100" y="-2224223"/>
            <a:ext cx="16596200" cy="11284323"/>
            <a:chOff x="-2202100" y="-2224223"/>
            <a:chExt cx="16596200" cy="11284323"/>
          </a:xfrm>
        </p:grpSpPr>
        <p:sp>
          <p:nvSpPr>
            <p:cNvPr id="17" name="Google Shape;17;p8"/>
            <p:cNvSpPr/>
            <p:nvPr/>
          </p:nvSpPr>
          <p:spPr>
            <a:xfrm>
              <a:off x="4851540" y="8494776"/>
              <a:ext cx="2488920" cy="565324"/>
            </a:xfrm>
            <a:prstGeom prst="rect">
              <a:avLst/>
            </a:prstGeom>
            <a:noFill/>
            <a:ln w="21575"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Oi"/>
                <a:ea typeface="Oi"/>
                <a:cs typeface="Oi"/>
                <a:sym typeface="Oi"/>
              </a:endParaRPr>
            </a:p>
          </p:txBody>
        </p:sp>
        <p:sp>
          <p:nvSpPr>
            <p:cNvPr id="18" name="Google Shape;18;p8"/>
            <p:cNvSpPr/>
            <p:nvPr/>
          </p:nvSpPr>
          <p:spPr>
            <a:xfrm>
              <a:off x="5006988" y="8647176"/>
              <a:ext cx="2178025" cy="260524"/>
            </a:xfrm>
            <a:custGeom>
              <a:avLst/>
              <a:gdLst/>
              <a:ahLst/>
              <a:cxnLst/>
              <a:rect l="l" t="t" r="r" b="b"/>
              <a:pathLst>
                <a:path w="2178025" h="260524" extrusionOk="0">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b="0" i="0" u="none" strike="noStrike" cap="none">
                <a:solidFill>
                  <a:srgbClr val="BFBFBF"/>
                </a:solidFill>
                <a:latin typeface="Oi"/>
                <a:ea typeface="Oi"/>
                <a:cs typeface="Oi"/>
                <a:sym typeface="Oi"/>
              </a:endParaRPr>
            </a:p>
          </p:txBody>
        </p:sp>
        <p:sp>
          <p:nvSpPr>
            <p:cNvPr id="19" name="Google Shape;19;p8"/>
            <p:cNvSpPr/>
            <p:nvPr/>
          </p:nvSpPr>
          <p:spPr>
            <a:xfrm>
              <a:off x="-2202100" y="-2224223"/>
              <a:ext cx="16596200" cy="1128432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
          <p:cNvPicPr preferRelativeResize="0"/>
          <p:nvPr/>
        </p:nvPicPr>
        <p:blipFill rotWithShape="1">
          <a:blip r:embed="rId3">
            <a:alphaModFix/>
          </a:blip>
          <a:srcRect/>
          <a:stretch/>
        </p:blipFill>
        <p:spPr>
          <a:xfrm>
            <a:off x="-263300" y="-147937"/>
            <a:ext cx="12192000" cy="6858000"/>
          </a:xfrm>
          <a:prstGeom prst="rect">
            <a:avLst/>
          </a:prstGeom>
          <a:noFill/>
          <a:ln>
            <a:noFill/>
          </a:ln>
        </p:spPr>
      </p:pic>
      <p:sp>
        <p:nvSpPr>
          <p:cNvPr id="61" name="Google Shape;61;p1"/>
          <p:cNvSpPr txBox="1"/>
          <p:nvPr/>
        </p:nvSpPr>
        <p:spPr>
          <a:xfrm>
            <a:off x="304800" y="1773588"/>
            <a:ext cx="4626428" cy="615553"/>
          </a:xfrm>
          <a:prstGeom prst="rect">
            <a:avLst/>
          </a:prstGeom>
          <a:noFill/>
          <a:ln>
            <a:noFill/>
          </a:ln>
        </p:spPr>
        <p:txBody>
          <a:bodyPr spcFirstLastPara="1" wrap="square" lIns="0" tIns="0" rIns="0" bIns="0" anchor="t" anchorCtr="0">
            <a:spAutoFit/>
          </a:bodyPr>
          <a:lstStyle/>
          <a:p>
            <a:pPr lvl="0"/>
            <a:r>
              <a:rPr lang="vi-VN" sz="4000" b="1" dirty="0">
                <a:solidFill>
                  <a:srgbClr val="154A8D"/>
                </a:solidFill>
                <a:latin typeface="+mj-lt"/>
              </a:rPr>
              <a:t>Lập trình Java</a:t>
            </a:r>
          </a:p>
        </p:txBody>
      </p:sp>
      <p:pic>
        <p:nvPicPr>
          <p:cNvPr id="63" name="Google Shape;63;p1"/>
          <p:cNvPicPr preferRelativeResize="0"/>
          <p:nvPr/>
        </p:nvPicPr>
        <p:blipFill rotWithShape="1">
          <a:blip r:embed="rId4">
            <a:alphaModFix/>
          </a:blip>
          <a:srcRect/>
          <a:stretch/>
        </p:blipFill>
        <p:spPr>
          <a:xfrm>
            <a:off x="4681850" y="914400"/>
            <a:ext cx="7445124" cy="5029200"/>
          </a:xfrm>
          <a:prstGeom prst="rect">
            <a:avLst/>
          </a:prstGeom>
          <a:noFill/>
          <a:ln>
            <a:noFill/>
          </a:ln>
        </p:spPr>
      </p:pic>
      <p:pic>
        <p:nvPicPr>
          <p:cNvPr id="64" name="Google Shape;64;p1"/>
          <p:cNvPicPr preferRelativeResize="0"/>
          <p:nvPr/>
        </p:nvPicPr>
        <p:blipFill rotWithShape="1">
          <a:blip r:embed="rId5">
            <a:alphaModFix/>
          </a:blip>
          <a:srcRect/>
          <a:stretch/>
        </p:blipFill>
        <p:spPr>
          <a:xfrm>
            <a:off x="304800" y="228600"/>
            <a:ext cx="1143000" cy="821245"/>
          </a:xfrm>
          <a:prstGeom prst="rect">
            <a:avLst/>
          </a:prstGeom>
          <a:noFill/>
          <a:ln>
            <a:noFill/>
          </a:ln>
        </p:spPr>
      </p:pic>
      <p:sp>
        <p:nvSpPr>
          <p:cNvPr id="10" name="object 393"/>
          <p:cNvSpPr/>
          <p:nvPr/>
        </p:nvSpPr>
        <p:spPr>
          <a:xfrm>
            <a:off x="-266700" y="4067031"/>
            <a:ext cx="2753046" cy="237641"/>
          </a:xfrm>
          <a:custGeom>
            <a:avLst/>
            <a:gdLst/>
            <a:ahLst/>
            <a:cxnLst/>
            <a:rect l="l" t="t" r="r" b="b"/>
            <a:pathLst>
              <a:path w="3429000" h="247014">
                <a:moveTo>
                  <a:pt x="3429000" y="0"/>
                </a:moveTo>
                <a:lnTo>
                  <a:pt x="0" y="0"/>
                </a:lnTo>
                <a:lnTo>
                  <a:pt x="0" y="246887"/>
                </a:lnTo>
                <a:lnTo>
                  <a:pt x="3429000" y="246887"/>
                </a:lnTo>
                <a:lnTo>
                  <a:pt x="3429000" y="0"/>
                </a:lnTo>
                <a:close/>
              </a:path>
            </a:pathLst>
          </a:custGeom>
          <a:solidFill>
            <a:srgbClr val="36365C"/>
          </a:solidFill>
        </p:spPr>
        <p:txBody>
          <a:bodyPr wrap="square" lIns="0" tIns="0" rIns="0" bIns="0" rtlCol="0"/>
          <a:lstStyle/>
          <a:p>
            <a:endParaRPr/>
          </a:p>
        </p:txBody>
      </p:sp>
      <p:sp>
        <p:nvSpPr>
          <p:cNvPr id="12" name="object 403"/>
          <p:cNvSpPr txBox="1"/>
          <p:nvPr/>
        </p:nvSpPr>
        <p:spPr>
          <a:xfrm>
            <a:off x="304800" y="4067031"/>
            <a:ext cx="2479401" cy="228268"/>
          </a:xfrm>
          <a:prstGeom prst="rect">
            <a:avLst/>
          </a:prstGeom>
        </p:spPr>
        <p:txBody>
          <a:bodyPr vert="horz" wrap="square" lIns="0" tIns="12700" rIns="0" bIns="0" rtlCol="0">
            <a:spAutoFit/>
          </a:bodyPr>
          <a:lstStyle/>
          <a:p>
            <a:pPr marL="12700">
              <a:lnSpc>
                <a:spcPct val="100000"/>
              </a:lnSpc>
              <a:spcBef>
                <a:spcPts val="100"/>
              </a:spcBef>
            </a:pPr>
            <a:r>
              <a:rPr lang="vi-VN" dirty="0" smtClean="0">
                <a:solidFill>
                  <a:schemeClr val="bg1"/>
                </a:solidFill>
                <a:latin typeface="+mn-lt"/>
                <a:cs typeface="Times New Roman"/>
              </a:rPr>
              <a:t>GV Nguyễn Đắc Kiên</a:t>
            </a:r>
            <a:endParaRPr dirty="0">
              <a:solidFill>
                <a:schemeClr val="bg1"/>
              </a:solidFill>
              <a:latin typeface="+mn-lt"/>
              <a:cs typeface="Times New Roman"/>
            </a:endParaRPr>
          </a:p>
        </p:txBody>
      </p:sp>
      <p:sp>
        <p:nvSpPr>
          <p:cNvPr id="8" name="Google Shape;61;p1"/>
          <p:cNvSpPr txBox="1"/>
          <p:nvPr/>
        </p:nvSpPr>
        <p:spPr>
          <a:xfrm>
            <a:off x="1270884" y="2612533"/>
            <a:ext cx="4626428" cy="615553"/>
          </a:xfrm>
          <a:prstGeom prst="rect">
            <a:avLst/>
          </a:prstGeom>
          <a:noFill/>
          <a:ln>
            <a:noFill/>
          </a:ln>
        </p:spPr>
        <p:txBody>
          <a:bodyPr spcFirstLastPara="1" wrap="square" lIns="0" tIns="0" rIns="0" bIns="0" anchor="t" anchorCtr="0">
            <a:spAutoFit/>
          </a:bodyPr>
          <a:lstStyle/>
          <a:p>
            <a:pPr lvl="0"/>
            <a:r>
              <a:rPr lang="en-US" sz="4000" b="1" dirty="0" err="1" smtClean="0">
                <a:solidFill>
                  <a:srgbClr val="154A8D"/>
                </a:solidFill>
                <a:latin typeface="Times New Roman" panose="02020603050405020304" pitchFamily="18" charset="0"/>
                <a:cs typeface="Times New Roman" panose="02020603050405020304" pitchFamily="18" charset="0"/>
              </a:rPr>
              <a:t>Tính</a:t>
            </a:r>
            <a:r>
              <a:rPr lang="en-US" sz="4000" b="1" dirty="0" smtClean="0">
                <a:solidFill>
                  <a:srgbClr val="154A8D"/>
                </a:solidFill>
                <a:latin typeface="Times New Roman" panose="02020603050405020304" pitchFamily="18" charset="0"/>
                <a:cs typeface="Times New Roman" panose="02020603050405020304" pitchFamily="18" charset="0"/>
              </a:rPr>
              <a:t> </a:t>
            </a:r>
            <a:r>
              <a:rPr lang="en-US" sz="4000" b="1" dirty="0" err="1" smtClean="0">
                <a:solidFill>
                  <a:srgbClr val="154A8D"/>
                </a:solidFill>
                <a:latin typeface="Times New Roman" panose="02020603050405020304" pitchFamily="18" charset="0"/>
                <a:cs typeface="Times New Roman" panose="02020603050405020304" pitchFamily="18" charset="0"/>
              </a:rPr>
              <a:t>trừu</a:t>
            </a:r>
            <a:r>
              <a:rPr lang="en-US" sz="4000" b="1" dirty="0" smtClean="0">
                <a:solidFill>
                  <a:srgbClr val="154A8D"/>
                </a:solidFill>
                <a:latin typeface="Times New Roman" panose="02020603050405020304" pitchFamily="18" charset="0"/>
                <a:cs typeface="Times New Roman" panose="02020603050405020304" pitchFamily="18" charset="0"/>
              </a:rPr>
              <a:t> </a:t>
            </a:r>
            <a:r>
              <a:rPr lang="en-US" sz="4000" b="1" dirty="0" err="1" smtClean="0">
                <a:solidFill>
                  <a:srgbClr val="154A8D"/>
                </a:solidFill>
                <a:latin typeface="Times New Roman" panose="02020603050405020304" pitchFamily="18" charset="0"/>
                <a:cs typeface="Times New Roman" panose="02020603050405020304" pitchFamily="18" charset="0"/>
              </a:rPr>
              <a:t>tượng</a:t>
            </a:r>
            <a:endParaRPr lang="vi-VN" sz="4000" b="1" dirty="0">
              <a:solidFill>
                <a:srgbClr val="154A8D"/>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248988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Lưu ý</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1962914"/>
          </a:xfrm>
        </p:spPr>
        <p:txBody>
          <a:bodyPr>
            <a:normAutofit/>
          </a:bodyPr>
          <a:lstStyle/>
          <a:p>
            <a:r>
              <a:rPr lang="vi-VN" sz="2400" dirty="0">
                <a:latin typeface="Times New Roman" panose="02020603050405020304" pitchFamily="18" charset="0"/>
                <a:cs typeface="Times New Roman" panose="02020603050405020304" pitchFamily="18" charset="0"/>
              </a:rPr>
              <a:t>Lớp con bắt buộc phải cài đặt (implement) tất cả các phương thức trừu tượng của lớp cha nếu không sẽ có thông báo lỗi</a:t>
            </a:r>
          </a:p>
          <a:p>
            <a:r>
              <a:rPr lang="vi-VN" sz="2400" dirty="0">
                <a:latin typeface="Times New Roman" panose="02020603050405020304" pitchFamily="18" charset="0"/>
                <a:cs typeface="Times New Roman" panose="02020603050405020304" pitchFamily="18" charset="0"/>
              </a:rPr>
              <a:t>Không thể khởi tạo trực tiếp một lớp trừu tượng</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226909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3) Interface </a:t>
            </a:r>
            <a:r>
              <a:rPr lang="en-US" sz="2800" b="1" dirty="0" err="1">
                <a:latin typeface="Times New Roman" panose="02020603050405020304" pitchFamily="18" charset="0"/>
                <a:cs typeface="Times New Roman" panose="02020603050405020304" pitchFamily="18" charset="0"/>
              </a:rPr>
              <a:t>trong</a:t>
            </a:r>
            <a:r>
              <a:rPr lang="en-US" sz="2800" b="1" dirty="0">
                <a:latin typeface="Times New Roman" panose="02020603050405020304" pitchFamily="18" charset="0"/>
                <a:cs typeface="Times New Roman" panose="02020603050405020304" pitchFamily="18" charset="0"/>
              </a:rPr>
              <a:t> Java</a:t>
            </a: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dirty="0">
                <a:latin typeface="Times New Roman" panose="02020603050405020304" pitchFamily="18" charset="0"/>
                <a:cs typeface="Times New Roman" panose="02020603050405020304" pitchFamily="18" charset="0"/>
              </a:rPr>
              <a:t>Cú pháp: </a:t>
            </a:r>
          </a:p>
          <a:p>
            <a:r>
              <a:rPr lang="vi-VN" sz="2400" dirty="0">
                <a:latin typeface="Times New Roman" panose="02020603050405020304" pitchFamily="18" charset="0"/>
                <a:cs typeface="Times New Roman" panose="02020603050405020304" pitchFamily="18" charset="0"/>
              </a:rPr>
              <a:t>Đặc điểm của Interface</a:t>
            </a:r>
          </a:p>
          <a:p>
            <a:pPr>
              <a:buFont typeface="Wingdings" panose="05000000000000000000" pitchFamily="2" charset="2"/>
              <a:buChar char="q"/>
            </a:pPr>
            <a:r>
              <a:rPr lang="vi-VN" sz="2400" dirty="0">
                <a:latin typeface="Times New Roman" panose="02020603050405020304" pitchFamily="18" charset="0"/>
                <a:cs typeface="Times New Roman" panose="02020603050405020304" pitchFamily="18" charset="0"/>
              </a:rPr>
              <a:t>Các phương thức trong interface đều là phương thức trìu tượng</a:t>
            </a:r>
          </a:p>
          <a:p>
            <a:pPr>
              <a:buFont typeface="Wingdings" panose="05000000000000000000" pitchFamily="2" charset="2"/>
              <a:buChar char="q"/>
            </a:pPr>
            <a:r>
              <a:rPr lang="vi-VN" sz="2400" dirty="0">
                <a:latin typeface="Times New Roman" panose="02020603050405020304" pitchFamily="18" charset="0"/>
                <a:cs typeface="Times New Roman" panose="02020603050405020304" pitchFamily="18" charset="0"/>
              </a:rPr>
              <a:t>Là kỹ thuật để thu được tính trìu tượng hoàn toàn và đa kế thừa</a:t>
            </a:r>
          </a:p>
          <a:p>
            <a:pPr>
              <a:buFont typeface="Wingdings" panose="05000000000000000000" pitchFamily="2" charset="2"/>
              <a:buChar char="q"/>
            </a:pPr>
            <a:r>
              <a:rPr lang="vi-VN" sz="2400" dirty="0">
                <a:latin typeface="Times New Roman" panose="02020603050405020304" pitchFamily="18" charset="0"/>
                <a:cs typeface="Times New Roman" panose="02020603050405020304" pitchFamily="18" charset="0"/>
              </a:rPr>
              <a:t>Luôn luôn có modifier là: public interface, dù có khai báo rõ hay không</a:t>
            </a:r>
          </a:p>
          <a:p>
            <a:pPr>
              <a:buFont typeface="Wingdings" panose="05000000000000000000" pitchFamily="2" charset="2"/>
              <a:buChar char="q"/>
            </a:pPr>
            <a:r>
              <a:rPr lang="vi-VN" sz="2400" dirty="0">
                <a:latin typeface="Times New Roman" panose="02020603050405020304" pitchFamily="18" charset="0"/>
                <a:cs typeface="Times New Roman" panose="02020603050405020304" pitchFamily="18" charset="0"/>
              </a:rPr>
              <a:t>Các thuộc tính luôn là public static final dù có khai báo hay không </a:t>
            </a:r>
          </a:p>
          <a:p>
            <a:pPr>
              <a:buFont typeface="Wingdings" panose="05000000000000000000" pitchFamily="2" charset="2"/>
              <a:buChar char="q"/>
            </a:pPr>
            <a:r>
              <a:rPr lang="vi-VN" sz="2400" dirty="0">
                <a:latin typeface="Times New Roman" panose="02020603050405020304" pitchFamily="18" charset="0"/>
                <a:cs typeface="Times New Roman" panose="02020603050405020304" pitchFamily="18" charset="0"/>
              </a:rPr>
              <a:t>Các method của nó đều là method trừu tượng, nghĩa là không có thân hàm, và đều có modifier là: public abstract, cho dù bạn có khai báo hay không.</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9" name="Picture 8"/>
          <p:cNvPicPr>
            <a:picLocks noChangeAspect="1"/>
          </p:cNvPicPr>
          <p:nvPr/>
        </p:nvPicPr>
        <p:blipFill>
          <a:blip r:embed="rId5"/>
          <a:stretch>
            <a:fillRect/>
          </a:stretch>
        </p:blipFill>
        <p:spPr>
          <a:xfrm>
            <a:off x="4611405" y="1297131"/>
            <a:ext cx="3835177" cy="1229394"/>
          </a:xfrm>
          <a:prstGeom prst="rect">
            <a:avLst/>
          </a:prstGeom>
        </p:spPr>
      </p:pic>
    </p:spTree>
    <p:extLst>
      <p:ext uri="{BB962C8B-B14F-4D97-AF65-F5344CB8AC3E}">
        <p14:creationId xmlns:p14="http://schemas.microsoft.com/office/powerpoint/2010/main" val="1439130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a:latin typeface="Times New Roman" panose="02020603050405020304" pitchFamily="18" charset="0"/>
                <a:cs typeface="Times New Roman" panose="02020603050405020304" pitchFamily="18" charset="0"/>
              </a:rPr>
              <a:t>Đặc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điểm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của</a:t>
            </a:r>
            <a:r>
              <a:rPr lang="en-US" sz="2800" b="1" dirty="0">
                <a:latin typeface="Times New Roman" panose="02020603050405020304" pitchFamily="18" charset="0"/>
                <a:cs typeface="Times New Roman" panose="02020603050405020304" pitchFamily="18" charset="0"/>
              </a:rPr>
              <a:t> Interface</a:t>
            </a: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dirty="0">
                <a:latin typeface="Times New Roman" panose="02020603050405020304" pitchFamily="18" charset="0"/>
                <a:cs typeface="Times New Roman" panose="02020603050405020304" pitchFamily="18" charset="0"/>
              </a:rPr>
              <a:t>Interface không có hàm khởi tạo (constructor).</a:t>
            </a:r>
          </a:p>
          <a:p>
            <a:r>
              <a:rPr lang="vi-VN" sz="2400" dirty="0">
                <a:latin typeface="Times New Roman" panose="02020603050405020304" pitchFamily="18" charset="0"/>
                <a:cs typeface="Times New Roman" panose="02020603050405020304" pitchFamily="18" charset="0"/>
              </a:rPr>
              <a:t>Một interface không phải là một lớp. Viết một interface giống như viết một lớp, nhưng chúng có 2 định nghĩa khác nhau. </a:t>
            </a:r>
          </a:p>
          <a:p>
            <a:pPr lvl="1"/>
            <a:r>
              <a:rPr lang="vi-VN" sz="2000" dirty="0">
                <a:latin typeface="Times New Roman" panose="02020603050405020304" pitchFamily="18" charset="0"/>
                <a:cs typeface="Times New Roman" panose="02020603050405020304" pitchFamily="18" charset="0"/>
              </a:rPr>
              <a:t>Một lớp mô tả các thuộc tính và hành vi của một đối tượng. </a:t>
            </a:r>
          </a:p>
          <a:p>
            <a:pPr lvl="1"/>
            <a:r>
              <a:rPr lang="vi-VN" sz="2000" dirty="0">
                <a:latin typeface="Times New Roman" panose="02020603050405020304" pitchFamily="18" charset="0"/>
                <a:cs typeface="Times New Roman" panose="02020603050405020304" pitchFamily="18" charset="0"/>
              </a:rPr>
              <a:t>Một interface chứa các hành vi mà một class triển khai.</a:t>
            </a:r>
          </a:p>
          <a:p>
            <a:r>
              <a:rPr lang="vi-VN" sz="2400" dirty="0">
                <a:latin typeface="Times New Roman" panose="02020603050405020304" pitchFamily="18" charset="0"/>
                <a:cs typeface="Times New Roman" panose="02020603050405020304" pitchFamily="18" charset="0"/>
              </a:rPr>
              <a:t>Trừ khi một lớp triển khai interface là lớp trừu tượng abstract, còn lại tất cả các phương thức của interface cần được định nghĩa trong class.</a:t>
            </a:r>
          </a:p>
          <a:p>
            <a:r>
              <a:rPr lang="vi-VN" sz="2400" dirty="0">
                <a:latin typeface="Times New Roman" panose="02020603050405020304" pitchFamily="18" charset="0"/>
                <a:cs typeface="Times New Roman" panose="02020603050405020304" pitchFamily="18" charset="0"/>
              </a:rPr>
              <a:t>Java Compiler thêm từ khóa public abstract trước phương thức của interface và các từ khóa public static final trước các thành viên dữ liệu.</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360459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3.1) </a:t>
            </a:r>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đặc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điểm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giống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với</a:t>
            </a:r>
            <a:r>
              <a:rPr lang="en-US" sz="2800" b="1" dirty="0">
                <a:latin typeface="Times New Roman" panose="02020603050405020304" pitchFamily="18" charset="0"/>
                <a:cs typeface="Times New Roman" panose="02020603050405020304" pitchFamily="18" charset="0"/>
              </a:rPr>
              <a:t> Class </a:t>
            </a:r>
            <a:r>
              <a:rPr lang="en-US" sz="2800" b="1" dirty="0" err="1">
                <a:latin typeface="Times New Roman" panose="02020603050405020304" pitchFamily="18" charset="0"/>
                <a:cs typeface="Times New Roman" panose="02020603050405020304" pitchFamily="18" charset="0"/>
              </a:rPr>
              <a:t>của</a:t>
            </a:r>
            <a:r>
              <a:rPr lang="en-US" sz="2800" b="1" dirty="0">
                <a:latin typeface="Times New Roman" panose="02020603050405020304" pitchFamily="18" charset="0"/>
                <a:cs typeface="Times New Roman" panose="02020603050405020304" pitchFamily="18" charset="0"/>
              </a:rPr>
              <a:t> Interface</a:t>
            </a: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dirty="0">
                <a:latin typeface="Times New Roman" panose="02020603050405020304" pitchFamily="18" charset="0"/>
                <a:cs typeface="Times New Roman" panose="02020603050405020304" pitchFamily="18" charset="0"/>
              </a:rPr>
              <a:t>Một interface được viết trong một file với định dạng .java, với tên của interface giống tên của file.</a:t>
            </a:r>
          </a:p>
          <a:p>
            <a:r>
              <a:rPr lang="vi-VN" sz="2400" dirty="0">
                <a:latin typeface="Times New Roman" panose="02020603050405020304" pitchFamily="18" charset="0"/>
                <a:cs typeface="Times New Roman" panose="02020603050405020304" pitchFamily="18" charset="0"/>
              </a:rPr>
              <a:t>Bytecode của interface được lưu trong file có định dạng .class.</a:t>
            </a:r>
          </a:p>
          <a:p>
            <a:r>
              <a:rPr lang="vi-VN" sz="2400" dirty="0">
                <a:latin typeface="Times New Roman" panose="02020603050405020304" pitchFamily="18" charset="0"/>
                <a:cs typeface="Times New Roman" panose="02020603050405020304" pitchFamily="18" charset="0"/>
              </a:rPr>
              <a:t>Khai báo interface trong một package, những file bytecode tương ứng cũng có cấu trúc thư mục có cùng tên package.</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748437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3.2)  interface </a:t>
            </a:r>
            <a:r>
              <a:rPr lang="en-US" sz="2800" b="1" dirty="0" err="1">
                <a:latin typeface="Times New Roman" panose="02020603050405020304" pitchFamily="18" charset="0"/>
                <a:cs typeface="Times New Roman" panose="02020603050405020304" pitchFamily="18" charset="0"/>
              </a:rPr>
              <a:t>khác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với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một</a:t>
            </a:r>
            <a:r>
              <a:rPr lang="en-US" sz="2800" b="1" dirty="0">
                <a:latin typeface="Times New Roman" panose="02020603050405020304" pitchFamily="18" charset="0"/>
                <a:cs typeface="Times New Roman" panose="02020603050405020304" pitchFamily="18" charset="0"/>
              </a:rPr>
              <a:t> class ở </a:t>
            </a:r>
            <a:r>
              <a:rPr lang="en-US" sz="2800" b="1" dirty="0" err="1">
                <a:latin typeface="Times New Roman" panose="02020603050405020304" pitchFamily="18" charset="0"/>
                <a:cs typeface="Times New Roman" panose="02020603050405020304" pitchFamily="18" charset="0"/>
              </a:rPr>
              <a:t>một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số</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điểm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sau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đây</a:t>
            </a:r>
            <a:r>
              <a:rPr lang="en-US" sz="2800" b="1" dirty="0">
                <a:latin typeface="Times New Roman" panose="02020603050405020304" pitchFamily="18" charset="0"/>
                <a:cs typeface="Times New Roman" panose="02020603050405020304" pitchFamily="18" charset="0"/>
              </a:rPr>
              <a:t>:</a:t>
            </a: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dirty="0">
                <a:latin typeface="Times New Roman" panose="02020603050405020304" pitchFamily="18" charset="0"/>
                <a:cs typeface="Times New Roman" panose="02020603050405020304" pitchFamily="18" charset="0"/>
              </a:rPr>
              <a:t>Bạn không thể khởi tạo một đối tượng thông qua một interface. Trừ khi sử dụng anonymous class</a:t>
            </a:r>
          </a:p>
          <a:p>
            <a:r>
              <a:rPr lang="vi-VN" sz="2400" dirty="0">
                <a:latin typeface="Times New Roman" panose="02020603050405020304" pitchFamily="18" charset="0"/>
                <a:cs typeface="Times New Roman" panose="02020603050405020304" pitchFamily="18" charset="0"/>
              </a:rPr>
              <a:t>Một interface không chứa bất cứ hàm Contructor nào.</a:t>
            </a:r>
          </a:p>
          <a:p>
            <a:r>
              <a:rPr lang="vi-VN" sz="2400" dirty="0">
                <a:latin typeface="Times New Roman" panose="02020603050405020304" pitchFamily="18" charset="0"/>
                <a:cs typeface="Times New Roman" panose="02020603050405020304" pitchFamily="18" charset="0"/>
              </a:rPr>
              <a:t>Tất cả các phương thức của interface đều là abstract.</a:t>
            </a:r>
          </a:p>
          <a:p>
            <a:r>
              <a:rPr lang="vi-VN" sz="2400" dirty="0">
                <a:latin typeface="Times New Roman" panose="02020603050405020304" pitchFamily="18" charset="0"/>
                <a:cs typeface="Times New Roman" panose="02020603050405020304" pitchFamily="18" charset="0"/>
              </a:rPr>
              <a:t>Một interface không thể chứa một trường nào trừ các trường vừa static và final.</a:t>
            </a:r>
          </a:p>
          <a:p>
            <a:r>
              <a:rPr lang="vi-VN" sz="2400" dirty="0">
                <a:latin typeface="Times New Roman" panose="02020603050405020304" pitchFamily="18" charset="0"/>
                <a:cs typeface="Times New Roman" panose="02020603050405020304" pitchFamily="18" charset="0"/>
              </a:rPr>
              <a:t>Một interface không thể kế thừa từ lớp, nó được triển khai bởi một lớp.</a:t>
            </a:r>
          </a:p>
          <a:p>
            <a:r>
              <a:rPr lang="vi-VN" sz="2400" dirty="0">
                <a:latin typeface="Times New Roman" panose="02020603050405020304" pitchFamily="18" charset="0"/>
                <a:cs typeface="Times New Roman" panose="02020603050405020304" pitchFamily="18" charset="0"/>
              </a:rPr>
              <a:t>Một interface có thể kế thừa từ nhiều interface khác.</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2684054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dirty="0" err="1">
                <a:latin typeface="Times New Roman" panose="02020603050405020304" pitchFamily="18" charset="0"/>
                <a:cs typeface="Times New Roman" panose="02020603050405020304" pitchFamily="18" charset="0"/>
              </a:rPr>
              <a:t>Ví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Interface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Java</a:t>
            </a: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dirty="0">
                <a:latin typeface="Times New Roman" panose="02020603050405020304" pitchFamily="18" charset="0"/>
                <a:cs typeface="Times New Roman" panose="02020603050405020304" pitchFamily="18" charset="0"/>
              </a:rPr>
              <a:t>Tương tự như yêu cầu ở ví dụ về sử dụng abstract class ở trên, nhưng sẽ dụng Interface để áp dụng vào chương trình.</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1624342" y="2414427"/>
            <a:ext cx="8943316" cy="4148961"/>
          </a:xfrm>
          <a:prstGeom prst="rect">
            <a:avLst/>
          </a:prstGeom>
        </p:spPr>
      </p:pic>
    </p:spTree>
    <p:extLst>
      <p:ext uri="{BB962C8B-B14F-4D97-AF65-F5344CB8AC3E}">
        <p14:creationId xmlns:p14="http://schemas.microsoft.com/office/powerpoint/2010/main" val="3531955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dirty="0">
                <a:latin typeface="Times New Roman" panose="02020603050405020304" pitchFamily="18" charset="0"/>
                <a:cs typeface="Times New Roman" panose="02020603050405020304" pitchFamily="18" charset="0"/>
              </a:rPr>
              <a:t>Lưu ý</a:t>
            </a:r>
            <a:endParaRPr lang="en-US" sz="28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dirty="0">
                <a:latin typeface="Times New Roman" panose="02020603050405020304" pitchFamily="18" charset="0"/>
                <a:cs typeface="Times New Roman" panose="02020603050405020304" pitchFamily="18" charset="0"/>
              </a:rPr>
              <a:t>Một lớp có thể triển khai một hoặc nhiều interface tại một thời điểm.</a:t>
            </a:r>
          </a:p>
          <a:p>
            <a:r>
              <a:rPr lang="vi-VN" sz="2400" dirty="0">
                <a:latin typeface="Times New Roman" panose="02020603050405020304" pitchFamily="18" charset="0"/>
                <a:cs typeface="Times New Roman" panose="02020603050405020304" pitchFamily="18" charset="0"/>
              </a:rPr>
              <a:t>Một lớp chỉ có thể kế thừa một lớp khác, nhưng được triển khai nhiều interface.</a:t>
            </a:r>
          </a:p>
          <a:p>
            <a:r>
              <a:rPr lang="vi-VN" sz="2400" dirty="0">
                <a:latin typeface="Times New Roman" panose="02020603050405020304" pitchFamily="18" charset="0"/>
                <a:cs typeface="Times New Roman" panose="02020603050405020304" pitchFamily="18" charset="0"/>
              </a:rPr>
              <a:t>Một interface có thể kế thừa từ một interface khác, tương tự cách một lớp có thể kế thừa lớp khác.</a:t>
            </a:r>
          </a:p>
          <a:p>
            <a:endParaRPr lang="vi-V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356316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3.3) </a:t>
            </a:r>
            <a:r>
              <a:rPr lang="en-US" sz="2800" b="1" dirty="0" err="1">
                <a:latin typeface="Times New Roman" panose="02020603050405020304" pitchFamily="18" charset="0"/>
                <a:cs typeface="Times New Roman" panose="02020603050405020304" pitchFamily="18" charset="0"/>
              </a:rPr>
              <a:t>Đa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thừa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kế</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trong</a:t>
            </a:r>
            <a:r>
              <a:rPr lang="en-US" sz="2800" b="1" dirty="0">
                <a:latin typeface="Times New Roman" panose="02020603050405020304" pitchFamily="18" charset="0"/>
                <a:cs typeface="Times New Roman" panose="02020603050405020304" pitchFamily="18" charset="0"/>
              </a:rPr>
              <a:t> Java </a:t>
            </a:r>
            <a:r>
              <a:rPr lang="en-US" sz="2800" b="1" dirty="0" err="1">
                <a:latin typeface="Times New Roman" panose="02020603050405020304" pitchFamily="18" charset="0"/>
                <a:cs typeface="Times New Roman" panose="02020603050405020304" pitchFamily="18" charset="0"/>
              </a:rPr>
              <a:t>bởi</a:t>
            </a:r>
            <a:r>
              <a:rPr lang="en-US" sz="2800" b="1" dirty="0">
                <a:latin typeface="Times New Roman" panose="02020603050405020304" pitchFamily="18" charset="0"/>
                <a:cs typeface="Times New Roman" panose="02020603050405020304" pitchFamily="18" charset="0"/>
              </a:rPr>
              <a:t> Interface</a:t>
            </a: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dirty="0">
                <a:latin typeface="Times New Roman" panose="02020603050405020304" pitchFamily="18" charset="0"/>
                <a:cs typeface="Times New Roman" panose="02020603050405020304" pitchFamily="18" charset="0"/>
              </a:rPr>
              <a:t>Nếu một lớp triển khai đa kế thừa, hoặc một Interface kế thừa từ nhiều Interface thì đó là đa kế thừa.</a:t>
            </a:r>
          </a:p>
          <a:p>
            <a:r>
              <a:rPr lang="vi-VN" sz="2400" dirty="0">
                <a:latin typeface="Times New Roman" panose="02020603050405020304" pitchFamily="18" charset="0"/>
                <a:cs typeface="Times New Roman" panose="02020603050405020304" pitchFamily="18" charset="0"/>
              </a:rPr>
              <a:t>Trong Java, một lớp chỉ được thừa kế (extends) từ một lớp, có thể cài đặt (implements) nhiều interface. Tuy nhiên, một interface có thể thừa kế (extends) nhiều interface.</a:t>
            </a:r>
          </a:p>
          <a:p>
            <a:r>
              <a:rPr lang="vi-VN" sz="2400" dirty="0">
                <a:latin typeface="Times New Roman" panose="02020603050405020304" pitchFamily="18" charset="0"/>
                <a:cs typeface="Times New Roman" panose="02020603050405020304" pitchFamily="18" charset="0"/>
              </a:rPr>
              <a:t>Một interface không thể cài đặt (implements) interface khác, do interface không phần cài đặt, chỉ chứa các khai báo.</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2735447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3.3) </a:t>
            </a:r>
            <a:r>
              <a:rPr lang="en-US" sz="2800" b="1" dirty="0" err="1">
                <a:latin typeface="Times New Roman" panose="02020603050405020304" pitchFamily="18" charset="0"/>
                <a:cs typeface="Times New Roman" panose="02020603050405020304" pitchFamily="18" charset="0"/>
              </a:rPr>
              <a:t>Đa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thừa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kế</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trong</a:t>
            </a:r>
            <a:r>
              <a:rPr lang="en-US" sz="2800" b="1" dirty="0">
                <a:latin typeface="Times New Roman" panose="02020603050405020304" pitchFamily="18" charset="0"/>
                <a:cs typeface="Times New Roman" panose="02020603050405020304" pitchFamily="18" charset="0"/>
              </a:rPr>
              <a:t> Java </a:t>
            </a:r>
            <a:r>
              <a:rPr lang="en-US" sz="2800" b="1" dirty="0" err="1">
                <a:latin typeface="Times New Roman" panose="02020603050405020304" pitchFamily="18" charset="0"/>
                <a:cs typeface="Times New Roman" panose="02020603050405020304" pitchFamily="18" charset="0"/>
              </a:rPr>
              <a:t>bởi</a:t>
            </a:r>
            <a:r>
              <a:rPr lang="en-US" sz="2800" b="1" dirty="0">
                <a:latin typeface="Times New Roman" panose="02020603050405020304" pitchFamily="18" charset="0"/>
                <a:cs typeface="Times New Roman" panose="02020603050405020304" pitchFamily="18" charset="0"/>
              </a:rPr>
              <a:t> Interface</a:t>
            </a:r>
          </a:p>
        </p:txBody>
      </p:sp>
      <p:sp>
        <p:nvSpPr>
          <p:cNvPr id="4" name="Text Placeholder 3"/>
          <p:cNvSpPr>
            <a:spLocks noGrp="1"/>
          </p:cNvSpPr>
          <p:nvPr>
            <p:ph type="body" idx="1"/>
          </p:nvPr>
        </p:nvSpPr>
        <p:spPr>
          <a:xfrm>
            <a:off x="838200" y="1613043"/>
            <a:ext cx="10515600" cy="694830"/>
          </a:xfrm>
        </p:spPr>
        <p:txBody>
          <a:bodyPr>
            <a:normAutofit/>
          </a:bodyPr>
          <a:lstStyle/>
          <a:p>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(implements)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interface:</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3025485" y="2185827"/>
            <a:ext cx="5466874" cy="4004906"/>
          </a:xfrm>
          <a:prstGeom prst="rect">
            <a:avLst/>
          </a:prstGeom>
        </p:spPr>
      </p:pic>
    </p:spTree>
    <p:extLst>
      <p:ext uri="{BB962C8B-B14F-4D97-AF65-F5344CB8AC3E}">
        <p14:creationId xmlns:p14="http://schemas.microsoft.com/office/powerpoint/2010/main" val="1031832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3.3) </a:t>
            </a:r>
            <a:r>
              <a:rPr lang="en-US" sz="2800" b="1" dirty="0" err="1">
                <a:latin typeface="Times New Roman" panose="02020603050405020304" pitchFamily="18" charset="0"/>
                <a:cs typeface="Times New Roman" panose="02020603050405020304" pitchFamily="18" charset="0"/>
              </a:rPr>
              <a:t>Đa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thừa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kế</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trong</a:t>
            </a:r>
            <a:r>
              <a:rPr lang="en-US" sz="2800" b="1" dirty="0">
                <a:latin typeface="Times New Roman" panose="02020603050405020304" pitchFamily="18" charset="0"/>
                <a:cs typeface="Times New Roman" panose="02020603050405020304" pitchFamily="18" charset="0"/>
              </a:rPr>
              <a:t> Java </a:t>
            </a:r>
            <a:r>
              <a:rPr lang="en-US" sz="2800" b="1" dirty="0" err="1">
                <a:latin typeface="Times New Roman" panose="02020603050405020304" pitchFamily="18" charset="0"/>
                <a:cs typeface="Times New Roman" panose="02020603050405020304" pitchFamily="18" charset="0"/>
              </a:rPr>
              <a:t>bởi</a:t>
            </a:r>
            <a:r>
              <a:rPr lang="en-US" sz="2800" b="1" dirty="0">
                <a:latin typeface="Times New Roman" panose="02020603050405020304" pitchFamily="18" charset="0"/>
                <a:cs typeface="Times New Roman" panose="02020603050405020304" pitchFamily="18" charset="0"/>
              </a:rPr>
              <a:t> Interface</a:t>
            </a:r>
          </a:p>
        </p:txBody>
      </p:sp>
      <p:sp>
        <p:nvSpPr>
          <p:cNvPr id="4" name="Text Placeholder 3"/>
          <p:cNvSpPr>
            <a:spLocks noGrp="1"/>
          </p:cNvSpPr>
          <p:nvPr>
            <p:ph type="body" idx="1"/>
          </p:nvPr>
        </p:nvSpPr>
        <p:spPr>
          <a:xfrm>
            <a:off x="838200" y="1613043"/>
            <a:ext cx="10515600" cy="4563920"/>
          </a:xfrm>
        </p:spPr>
        <p:txBody>
          <a:bodyPr>
            <a:normAutofit/>
          </a:bodyPr>
          <a:lstStyle/>
          <a:p>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interface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thừa</a:t>
            </a:r>
            <a:r>
              <a:rPr lang="en-US" sz="2400" dirty="0">
                <a:latin typeface="Times New Roman" panose="02020603050405020304" pitchFamily="18" charset="0"/>
                <a:cs typeface="Times New Roman" panose="02020603050405020304" pitchFamily="18" charset="0"/>
              </a:rPr>
              <a:t> (extend)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interface</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3084888" y="2263333"/>
            <a:ext cx="5792008" cy="4067743"/>
          </a:xfrm>
          <a:prstGeom prst="rect">
            <a:avLst/>
          </a:prstGeom>
        </p:spPr>
      </p:pic>
    </p:spTree>
    <p:extLst>
      <p:ext uri="{BB962C8B-B14F-4D97-AF65-F5344CB8AC3E}">
        <p14:creationId xmlns:p14="http://schemas.microsoft.com/office/powerpoint/2010/main" val="2933611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a:latin typeface="Times New Roman" panose="02020603050405020304" pitchFamily="18" charset="0"/>
                <a:cs typeface="Times New Roman" panose="02020603050405020304" pitchFamily="18" charset="0"/>
              </a:rPr>
              <a:t>Nội</a:t>
            </a:r>
            <a:r>
              <a:rPr lang="en-US" sz="2800" b="1" dirty="0">
                <a:latin typeface="Times New Roman" panose="02020603050405020304" pitchFamily="18" charset="0"/>
                <a:cs typeface="Times New Roman" panose="02020603050405020304" pitchFamily="18" charset="0"/>
              </a:rPr>
              <a:t> dung </a:t>
            </a:r>
            <a:r>
              <a:rPr lang="en-US" sz="2800" b="1" dirty="0" err="1">
                <a:latin typeface="Times New Roman" panose="02020603050405020304" pitchFamily="18" charset="0"/>
                <a:cs typeface="Times New Roman" panose="02020603050405020304" pitchFamily="18" charset="0"/>
              </a:rPr>
              <a:t>bài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học</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571500" indent="-457200">
              <a:buFont typeface="+mj-lt"/>
              <a:buAutoNum type="arabicPeriod"/>
            </a:pPr>
            <a:r>
              <a:rPr lang="vi-VN" sz="2400" dirty="0">
                <a:latin typeface="Times New Roman" panose="02020603050405020304" pitchFamily="18" charset="0"/>
                <a:cs typeface="Times New Roman" panose="02020603050405020304" pitchFamily="18" charset="0"/>
              </a:rPr>
              <a:t>Tính </a:t>
            </a:r>
            <a:r>
              <a:rPr lang="vi-VN" sz="2400" dirty="0" smtClean="0">
                <a:latin typeface="Times New Roman" panose="02020603050405020304" pitchFamily="18" charset="0"/>
                <a:cs typeface="Times New Roman" panose="02020603050405020304" pitchFamily="18" charset="0"/>
              </a:rPr>
              <a:t>tr</a:t>
            </a:r>
            <a:r>
              <a:rPr lang="en-US" sz="2400" dirty="0" err="1" smtClean="0">
                <a:latin typeface="Times New Roman" panose="02020603050405020304" pitchFamily="18" charset="0"/>
                <a:cs typeface="Times New Roman" panose="02020603050405020304" pitchFamily="18" charset="0"/>
              </a:rPr>
              <a:t>ừu</a:t>
            </a:r>
            <a:r>
              <a:rPr lang="vi-VN" sz="2400"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tượng</a:t>
            </a:r>
          </a:p>
          <a:p>
            <a:pPr marL="571500" indent="-457200">
              <a:buFont typeface="+mj-lt"/>
              <a:buAutoNum type="arabicPeriod"/>
            </a:pPr>
            <a:r>
              <a:rPr lang="vi-VN" sz="2400" dirty="0">
                <a:latin typeface="Times New Roman" panose="02020603050405020304" pitchFamily="18" charset="0"/>
                <a:cs typeface="Times New Roman" panose="02020603050405020304" pitchFamily="18" charset="0"/>
              </a:rPr>
              <a:t>Abstract</a:t>
            </a:r>
          </a:p>
          <a:p>
            <a:pPr marL="571500" indent="-457200">
              <a:buFont typeface="+mj-lt"/>
              <a:buAutoNum type="arabicPeriod"/>
            </a:pPr>
            <a:r>
              <a:rPr lang="vi-VN" sz="2400" dirty="0">
                <a:latin typeface="Times New Roman" panose="02020603050405020304" pitchFamily="18" charset="0"/>
                <a:cs typeface="Times New Roman" panose="02020603050405020304" pitchFamily="18" charset="0"/>
              </a:rPr>
              <a:t>Interface</a:t>
            </a:r>
          </a:p>
          <a:p>
            <a:pPr marL="5715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09309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3.3) </a:t>
            </a:r>
            <a:r>
              <a:rPr lang="en-US" sz="2800" b="1" dirty="0" err="1">
                <a:latin typeface="Times New Roman" panose="02020603050405020304" pitchFamily="18" charset="0"/>
                <a:cs typeface="Times New Roman" panose="02020603050405020304" pitchFamily="18" charset="0"/>
              </a:rPr>
              <a:t>Đa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thừa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kế</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trong</a:t>
            </a:r>
            <a:r>
              <a:rPr lang="en-US" sz="2800" b="1" dirty="0">
                <a:latin typeface="Times New Roman" panose="02020603050405020304" pitchFamily="18" charset="0"/>
                <a:cs typeface="Times New Roman" panose="02020603050405020304" pitchFamily="18" charset="0"/>
              </a:rPr>
              <a:t> Java </a:t>
            </a:r>
            <a:r>
              <a:rPr lang="en-US" sz="2800" b="1" dirty="0" err="1">
                <a:latin typeface="Times New Roman" panose="02020603050405020304" pitchFamily="18" charset="0"/>
                <a:cs typeface="Times New Roman" panose="02020603050405020304" pitchFamily="18" charset="0"/>
              </a:rPr>
              <a:t>bởi</a:t>
            </a:r>
            <a:r>
              <a:rPr lang="en-US" sz="2800" b="1" dirty="0">
                <a:latin typeface="Times New Roman" panose="02020603050405020304" pitchFamily="18" charset="0"/>
                <a:cs typeface="Times New Roman" panose="02020603050405020304" pitchFamily="18" charset="0"/>
              </a:rPr>
              <a:t> Interface</a:t>
            </a: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dirty="0">
                <a:latin typeface="Times New Roman" panose="02020603050405020304" pitchFamily="18" charset="0"/>
                <a:cs typeface="Times New Roman" panose="02020603050405020304" pitchFamily="18" charset="0"/>
              </a:rPr>
              <a:t>Câu hỏi: Đa kế thừa không được hỗ trợ thông qua lớp trong Java nhưng là có thể bởi Interface, tại sao?</a:t>
            </a:r>
          </a:p>
          <a:p>
            <a:r>
              <a:rPr lang="vi-VN" sz="2400" dirty="0">
                <a:latin typeface="Times New Roman" panose="02020603050405020304" pitchFamily="18" charset="0"/>
                <a:cs typeface="Times New Roman" panose="02020603050405020304" pitchFamily="18" charset="0"/>
              </a:rPr>
              <a:t>kế thừa không được hỗ trợ thông qua lớp. Nhưng nó được hỗ trợ bởi Interface bởi vì không có tính lưỡng nghĩa khi trình triển khai được cung cấp bởi lớp Implementation.</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2394231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3.3) </a:t>
            </a:r>
            <a:r>
              <a:rPr lang="en-US" sz="2800" b="1" dirty="0" err="1">
                <a:latin typeface="Times New Roman" panose="02020603050405020304" pitchFamily="18" charset="0"/>
                <a:cs typeface="Times New Roman" panose="02020603050405020304" pitchFamily="18" charset="0"/>
              </a:rPr>
              <a:t>Đa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thừa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kế</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trong</a:t>
            </a:r>
            <a:r>
              <a:rPr lang="en-US" sz="2800" b="1" dirty="0">
                <a:latin typeface="Times New Roman" panose="02020603050405020304" pitchFamily="18" charset="0"/>
                <a:cs typeface="Times New Roman" panose="02020603050405020304" pitchFamily="18" charset="0"/>
              </a:rPr>
              <a:t> Java </a:t>
            </a:r>
            <a:r>
              <a:rPr lang="en-US" sz="2800" b="1" dirty="0" err="1">
                <a:latin typeface="Times New Roman" panose="02020603050405020304" pitchFamily="18" charset="0"/>
                <a:cs typeface="Times New Roman" panose="02020603050405020304" pitchFamily="18" charset="0"/>
              </a:rPr>
              <a:t>bởi</a:t>
            </a:r>
            <a:r>
              <a:rPr lang="en-US" sz="2800" b="1" dirty="0">
                <a:latin typeface="Times New Roman" panose="02020603050405020304" pitchFamily="18" charset="0"/>
                <a:cs typeface="Times New Roman" panose="02020603050405020304" pitchFamily="18" charset="0"/>
              </a:rPr>
              <a:t> Interface</a:t>
            </a:r>
          </a:p>
        </p:txBody>
      </p:sp>
      <p:sp>
        <p:nvSpPr>
          <p:cNvPr id="4" name="Text Placeholder 3"/>
          <p:cNvSpPr>
            <a:spLocks noGrp="1"/>
          </p:cNvSpPr>
          <p:nvPr>
            <p:ph type="body" idx="1"/>
          </p:nvPr>
        </p:nvSpPr>
        <p:spPr>
          <a:xfrm>
            <a:off x="838200" y="1613043"/>
            <a:ext cx="2924503" cy="1439284"/>
          </a:xfrm>
        </p:spPr>
        <p:txBody>
          <a:bodyPr>
            <a:normAutofit/>
          </a:bodyPr>
          <a:lstStyle/>
          <a:p>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thừa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Interface</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4163247" y="1458930"/>
            <a:ext cx="6264166" cy="4561827"/>
          </a:xfrm>
          <a:prstGeom prst="rect">
            <a:avLst/>
          </a:prstGeom>
        </p:spPr>
      </p:pic>
      <p:pic>
        <p:nvPicPr>
          <p:cNvPr id="8" name="Picture 7"/>
          <p:cNvPicPr>
            <a:picLocks noChangeAspect="1"/>
          </p:cNvPicPr>
          <p:nvPr/>
        </p:nvPicPr>
        <p:blipFill>
          <a:blip r:embed="rId6"/>
          <a:stretch>
            <a:fillRect/>
          </a:stretch>
        </p:blipFill>
        <p:spPr>
          <a:xfrm>
            <a:off x="1165980" y="2596457"/>
            <a:ext cx="2796995" cy="1219966"/>
          </a:xfrm>
          <a:prstGeom prst="rect">
            <a:avLst/>
          </a:prstGeom>
        </p:spPr>
      </p:pic>
    </p:spTree>
    <p:extLst>
      <p:ext uri="{BB962C8B-B14F-4D97-AF65-F5344CB8AC3E}">
        <p14:creationId xmlns:p14="http://schemas.microsoft.com/office/powerpoint/2010/main" val="3354118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7800" y="1307628"/>
            <a:ext cx="9031014" cy="4658711"/>
          </a:xfrm>
          <a:prstGeom prst="rect">
            <a:avLst/>
          </a:prstGeom>
        </p:spPr>
      </p:pic>
    </p:spTree>
    <p:extLst>
      <p:ext uri="{BB962C8B-B14F-4D97-AF65-F5344CB8AC3E}">
        <p14:creationId xmlns:p14="http://schemas.microsoft.com/office/powerpoint/2010/main" val="10893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1)Tính </a:t>
            </a:r>
            <a:r>
              <a:rPr lang="en-US" sz="2800" b="1" dirty="0" err="1" smtClean="0">
                <a:latin typeface="Times New Roman" panose="02020603050405020304" pitchFamily="18" charset="0"/>
                <a:cs typeface="Times New Roman" panose="02020603050405020304" pitchFamily="18" charset="0"/>
              </a:rPr>
              <a:t>trừu</a:t>
            </a:r>
            <a:r>
              <a:rPr lang="vi-VN" sz="2800" b="1" dirty="0" smtClean="0">
                <a:latin typeface="Times New Roman" panose="02020603050405020304" pitchFamily="18" charset="0"/>
                <a:cs typeface="Times New Roman" panose="02020603050405020304" pitchFamily="18" charset="0"/>
              </a:rPr>
              <a:t> </a:t>
            </a:r>
            <a:r>
              <a:rPr lang="vi-VN" sz="2800" b="1" dirty="0">
                <a:latin typeface="Times New Roman" panose="02020603050405020304" pitchFamily="18" charset="0"/>
                <a:cs typeface="Times New Roman" panose="02020603050405020304" pitchFamily="18" charset="0"/>
              </a:rPr>
              <a:t>tượng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dirty="0">
                <a:latin typeface="Times New Roman" panose="02020603050405020304" pitchFamily="18" charset="0"/>
                <a:cs typeface="Times New Roman" panose="02020603050405020304" pitchFamily="18" charset="0"/>
              </a:rPr>
              <a:t>Tính trừu tượng là một tiến trình ẩn các cài đặt chi tiết và chỉ hiển thị tính năng tới người dùng.</a:t>
            </a:r>
          </a:p>
          <a:p>
            <a:r>
              <a:rPr lang="vi-VN" sz="2400" dirty="0">
                <a:latin typeface="Times New Roman" panose="02020603050405020304" pitchFamily="18" charset="0"/>
                <a:cs typeface="Times New Roman" panose="02020603050405020304" pitchFamily="18" charset="0"/>
              </a:rPr>
              <a:t>Nói cách khác, nó chỉ hiển thị các thứ quan trọng tới người dùng và ẩn các chi tiết nội tại</a:t>
            </a:r>
          </a:p>
          <a:p>
            <a:pPr>
              <a:buFont typeface="Wingdings" panose="05000000000000000000" pitchFamily="2" charset="2"/>
              <a:buChar char="q"/>
            </a:pPr>
            <a:r>
              <a:rPr lang="vi-VN" sz="2400" dirty="0">
                <a:latin typeface="Times New Roman" panose="02020603050405020304" pitchFamily="18" charset="0"/>
                <a:cs typeface="Times New Roman" panose="02020603050405020304" pitchFamily="18" charset="0"/>
              </a:rPr>
              <a:t>ví dụ: để gửi tin nhắn, người dùng chỉ cần soạn text và gửi tin. Bạn không biết tiến trình xử lý nội tại về phân phối tin nhắn.</a:t>
            </a:r>
          </a:p>
          <a:p>
            <a:r>
              <a:rPr lang="vi-VN" sz="2400" dirty="0">
                <a:latin typeface="Times New Roman" panose="02020603050405020304" pitchFamily="18" charset="0"/>
                <a:cs typeface="Times New Roman" panose="02020603050405020304" pitchFamily="18" charset="0"/>
              </a:rPr>
              <a:t>Tính trừu tượng giúp bạn trọng tâm hơn vào đối tượng thay vì quan tâm đến cách nó thực hiện</a:t>
            </a:r>
            <a:r>
              <a:rPr lang="vi-VN" sz="2400" dirty="0" smtClean="0">
                <a:latin typeface="Times New Roman" panose="02020603050405020304" pitchFamily="18" charset="0"/>
                <a:cs typeface="Times New Roman" panose="02020603050405020304" pitchFamily="18" charset="0"/>
              </a:rPr>
              <a:t>.</a:t>
            </a:r>
            <a:endParaRPr lang="vi-VN" sz="2400"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Có 2 cách để đạt được sự trừu tượng hóa trong java</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Sử dụng lớp abstract</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Sử dụng interface</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2565302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2) Abstract </a:t>
            </a:r>
            <a:r>
              <a:rPr lang="en-US" sz="2800" b="1" dirty="0" err="1">
                <a:latin typeface="Times New Roman" panose="02020603050405020304" pitchFamily="18" charset="0"/>
                <a:cs typeface="Times New Roman" panose="02020603050405020304" pitchFamily="18" charset="0"/>
              </a:rPr>
              <a:t>trong</a:t>
            </a:r>
            <a:r>
              <a:rPr lang="en-US" sz="2800" b="1" dirty="0">
                <a:latin typeface="Times New Roman" panose="02020603050405020304" pitchFamily="18" charset="0"/>
                <a:cs typeface="Times New Roman" panose="02020603050405020304" pitchFamily="18" charset="0"/>
              </a:rPr>
              <a:t> Java</a:t>
            </a:r>
          </a:p>
        </p:txBody>
      </p:sp>
      <p:sp>
        <p:nvSpPr>
          <p:cNvPr id="4" name="Text Placeholder 3"/>
          <p:cNvSpPr>
            <a:spLocks noGrp="1"/>
          </p:cNvSpPr>
          <p:nvPr>
            <p:ph type="body" idx="1"/>
          </p:nvPr>
        </p:nvSpPr>
        <p:spPr>
          <a:xfrm>
            <a:off x="838200" y="1613043"/>
            <a:ext cx="10515600" cy="4563920"/>
          </a:xfrm>
        </p:spPr>
        <p:txBody>
          <a:bodyPr>
            <a:normAutofit/>
          </a:bodyPr>
          <a:lstStyle/>
          <a:p>
            <a:pPr marL="571500" indent="-457200">
              <a:buFont typeface="+mj-lt"/>
              <a:buAutoNum type="arabicPeriod"/>
            </a:pPr>
            <a:r>
              <a:rPr lang="vi-VN" sz="2400" dirty="0">
                <a:latin typeface="Times New Roman" panose="02020603050405020304" pitchFamily="18" charset="0"/>
                <a:cs typeface="Times New Roman" panose="02020603050405020304" pitchFamily="18" charset="0"/>
              </a:rPr>
              <a:t>Lớp trừu tượng (Abstract Class) trong Java</a:t>
            </a:r>
          </a:p>
          <a:p>
            <a:pPr marL="571500" indent="-457200">
              <a:buFont typeface="+mj-lt"/>
              <a:buAutoNum type="arabicPeriod"/>
            </a:pPr>
            <a:r>
              <a:rPr lang="vi-VN" sz="2400" dirty="0">
                <a:latin typeface="Times New Roman" panose="02020603050405020304" pitchFamily="18" charset="0"/>
                <a:cs typeface="Times New Roman" panose="02020603050405020304" pitchFamily="18" charset="0"/>
              </a:rPr>
              <a:t>Phương thức trừu tượng trong Java</a:t>
            </a:r>
          </a:p>
          <a:p>
            <a:pPr marL="571500" indent="-457200">
              <a:buFont typeface="+mj-lt"/>
              <a:buAutoNum type="arabicPeriod"/>
            </a:pPr>
            <a:endParaRPr lang="vi-VN"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77582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2.1) Lớp trìu tượng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dirty="0">
                <a:latin typeface="Times New Roman" panose="02020603050405020304" pitchFamily="18" charset="0"/>
                <a:cs typeface="Times New Roman" panose="02020603050405020304" pitchFamily="18" charset="0"/>
              </a:rPr>
              <a:t>Một lớp được khai báo với từ khóa abstract là lớp trừu tượng (abstract class).</a:t>
            </a:r>
          </a:p>
          <a:p>
            <a:r>
              <a:rPr lang="vi-VN" sz="2400" dirty="0">
                <a:latin typeface="Times New Roman" panose="02020603050405020304" pitchFamily="18" charset="0"/>
                <a:cs typeface="Times New Roman" panose="02020603050405020304" pitchFamily="18" charset="0"/>
              </a:rPr>
              <a:t>Lớp trừu tượng có thể có các phương thức abstract hoặc non-abtract.</a:t>
            </a:r>
          </a:p>
          <a:p>
            <a:r>
              <a:rPr lang="vi-VN" sz="2400" dirty="0">
                <a:latin typeface="Times New Roman" panose="02020603050405020304" pitchFamily="18" charset="0"/>
                <a:cs typeface="Times New Roman" panose="02020603050405020304" pitchFamily="18" charset="0"/>
              </a:rPr>
              <a:t>Lớp trừu tượng có thể khai báo 0, 1 hoặc nhiều method trừu tượng bên trong.</a:t>
            </a:r>
          </a:p>
          <a:p>
            <a:r>
              <a:rPr lang="vi-VN" sz="2400" dirty="0">
                <a:latin typeface="Times New Roman" panose="02020603050405020304" pitchFamily="18" charset="0"/>
                <a:cs typeface="Times New Roman" panose="02020603050405020304" pitchFamily="18" charset="0"/>
              </a:rPr>
              <a:t>Không thể khởi tạo 1 đối tượng trực tiếp từ một class trừu tượng.</a:t>
            </a:r>
          </a:p>
          <a:p>
            <a:r>
              <a:rPr lang="vi-VN" sz="2400" dirty="0">
                <a:latin typeface="Times New Roman" panose="02020603050405020304" pitchFamily="18" charset="0"/>
                <a:cs typeface="Times New Roman" panose="02020603050405020304" pitchFamily="18" charset="0"/>
              </a:rPr>
              <a:t>Một lớp kế thừa từ lớp trừu tượng (subclass – lớp con) không cần phải implement non-abstract methods, nhưng những method nào có abstract thì bắt buộc phải override. Trừ khi subclass cũng là abstract.</a:t>
            </a:r>
          </a:p>
          <a:p>
            <a:r>
              <a:rPr lang="vi-VN" sz="2400" dirty="0">
                <a:latin typeface="Times New Roman" panose="02020603050405020304" pitchFamily="18" charset="0"/>
                <a:cs typeface="Times New Roman" panose="02020603050405020304" pitchFamily="18" charset="0"/>
              </a:rPr>
              <a:t>Cú pháp: </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2867848" y="4876800"/>
            <a:ext cx="6721773" cy="1148443"/>
          </a:xfrm>
          <a:prstGeom prst="rect">
            <a:avLst/>
          </a:prstGeom>
        </p:spPr>
      </p:pic>
    </p:spTree>
    <p:extLst>
      <p:ext uri="{BB962C8B-B14F-4D97-AF65-F5344CB8AC3E}">
        <p14:creationId xmlns:p14="http://schemas.microsoft.com/office/powerpoint/2010/main" val="1384840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2.2) Phương thức trừu tượng trong Java</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dirty="0">
                <a:latin typeface="Times New Roman" panose="02020603050405020304" pitchFamily="18" charset="0"/>
                <a:cs typeface="Times New Roman" panose="02020603050405020304" pitchFamily="18" charset="0"/>
              </a:rPr>
              <a:t>Một phương thức được khai báo là abstract và không có trình triển khai thì đó là phương thức trừu tượng (abstract method).</a:t>
            </a:r>
          </a:p>
          <a:p>
            <a:r>
              <a:rPr lang="vi-VN" sz="2400" dirty="0">
                <a:latin typeface="Times New Roman" panose="02020603050405020304" pitchFamily="18" charset="0"/>
                <a:cs typeface="Times New Roman" panose="02020603050405020304" pitchFamily="18" charset="0"/>
              </a:rPr>
              <a:t>Nếu bạn muốn một lớp chứa một phương thức cụ thể nhưng bạn muốn triển khai thực sự phương thức đó để được quyết định bởi các lớp con, thì bạn có thể khai báo phương thức đó trong lớp cha ở dạng abstract.</a:t>
            </a:r>
          </a:p>
          <a:p>
            <a:r>
              <a:rPr lang="vi-VN" sz="2400" dirty="0">
                <a:latin typeface="Times New Roman" panose="02020603050405020304" pitchFamily="18" charset="0"/>
                <a:cs typeface="Times New Roman" panose="02020603050405020304" pitchFamily="18" charset="0"/>
              </a:rPr>
              <a:t>Từ khóa abstract được sử dụng để khai báo một phương thức dạng abstract. Phương thức abstract sẽ không có định nghĩa, được theo sau bởi dấu chấm phẩy, không có dấu ngoặc nhọn theo sau.</a:t>
            </a:r>
          </a:p>
          <a:p>
            <a:r>
              <a:rPr lang="vi-VN" sz="2400" dirty="0">
                <a:latin typeface="Times New Roman" panose="02020603050405020304" pitchFamily="18" charset="0"/>
                <a:cs typeface="Times New Roman" panose="02020603050405020304" pitchFamily="18" charset="0"/>
              </a:rPr>
              <a:t>Cú pháp: </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2712635" y="4855779"/>
            <a:ext cx="7782735" cy="660461"/>
          </a:xfrm>
          <a:prstGeom prst="rect">
            <a:avLst/>
          </a:prstGeom>
        </p:spPr>
      </p:pic>
    </p:spTree>
    <p:extLst>
      <p:ext uri="{BB962C8B-B14F-4D97-AF65-F5344CB8AC3E}">
        <p14:creationId xmlns:p14="http://schemas.microsoft.com/office/powerpoint/2010/main" val="2144940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Ví dụ về lớp và phương thức trìu tượng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dirty="0">
                <a:latin typeface="Times New Roman" panose="02020603050405020304" pitchFamily="18" charset="0"/>
                <a:cs typeface="Times New Roman" panose="02020603050405020304" pitchFamily="18" charset="0"/>
              </a:rPr>
              <a:t>Ví dụ: </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 Viết chương trình vẽ một hình bất kỳ với màu đỏ, sao cho cách sử dụng là giống nhau, bất kể đó là hình gì.</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Hình đó có thể là hình chữ nhật (rectangle), hình tròn (circle), tam giác (triangle), đường (line), …</a:t>
            </a:r>
          </a:p>
          <a:p>
            <a:r>
              <a:rPr lang="vi-VN" sz="2400" dirty="0">
                <a:latin typeface="Times New Roman" panose="02020603050405020304" pitchFamily="18" charset="0"/>
                <a:cs typeface="Times New Roman" panose="02020603050405020304" pitchFamily="18" charset="0"/>
              </a:rPr>
              <a:t>Với yêu cầu trên chúng ta tạo một lớp trìu tượng Shape</a:t>
            </a:r>
          </a:p>
          <a:p>
            <a:r>
              <a:rPr lang="vi-VN" sz="2400" dirty="0">
                <a:latin typeface="Times New Roman" panose="02020603050405020304" pitchFamily="18" charset="0"/>
                <a:cs typeface="Times New Roman" panose="02020603050405020304" pitchFamily="18" charset="0"/>
              </a:rPr>
              <a:t>Lớp này cung cấp phương thức trìu tượng draw. Phương thức này đảm bảo tất cả các đối tượng là các hình khi kế thừa lớp abstract Shape sẽ đều phải có các sử dụng là “draw”</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086562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Ví dụ về lớp và phương thức trìu tượng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2599728"/>
          </a:xfrm>
        </p:spPr>
        <p:txBody>
          <a:bodyPr>
            <a:normAutofit/>
          </a:bodyPr>
          <a:lstStyle/>
          <a:p>
            <a:r>
              <a:rPr lang="vi-VN" sz="2400" dirty="0">
                <a:latin typeface="Times New Roman" panose="02020603050405020304" pitchFamily="18" charset="0"/>
                <a:cs typeface="Times New Roman" panose="02020603050405020304" pitchFamily="18" charset="0"/>
              </a:rPr>
              <a:t>Cung cấp phương thức getColor để cung cấp màu sử dụng cho tất cả các hình</a:t>
            </a:r>
          </a:p>
          <a:p>
            <a:r>
              <a:rPr lang="vi-VN" sz="2400" dirty="0">
                <a:latin typeface="Times New Roman" panose="02020603050405020304" pitchFamily="18" charset="0"/>
                <a:cs typeface="Times New Roman" panose="02020603050405020304" pitchFamily="18" charset="0"/>
              </a:rPr>
              <a:t>Tạo hai lớp là Rectangle và Circle kế thừa từ lớp abstract Shape</a:t>
            </a:r>
          </a:p>
          <a:p>
            <a:r>
              <a:rPr lang="vi-VN" sz="2400" dirty="0">
                <a:latin typeface="Times New Roman" panose="02020603050405020304" pitchFamily="18" charset="0"/>
                <a:cs typeface="Times New Roman" panose="02020603050405020304" pitchFamily="18" charset="0"/>
              </a:rPr>
              <a:t>Hai lớp này bắt buộc phải implement lại phương thức draw, có thể có cách sử lý giống hoặc khác nhau</a:t>
            </a:r>
          </a:p>
          <a:p>
            <a:r>
              <a:rPr lang="vi-VN" sz="2400" dirty="0">
                <a:latin typeface="Times New Roman" panose="02020603050405020304" pitchFamily="18" charset="0"/>
                <a:cs typeface="Times New Roman" panose="02020603050405020304" pitchFamily="18" charset="0"/>
              </a:rPr>
              <a:t>Cuối cùng tạo class ShapeApp gọi tới phương thức draw để vẽ hình </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279914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dirty="0">
                <a:latin typeface="Times New Roman" panose="02020603050405020304" pitchFamily="18" charset="0"/>
                <a:cs typeface="Times New Roman" panose="02020603050405020304" pitchFamily="18" charset="0"/>
              </a:rPr>
              <a:t>Ví dụ về lớp và phương thức trìu tượng</a:t>
            </a:r>
            <a:endParaRPr lang="en-US" sz="28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1300515" y="1458930"/>
            <a:ext cx="9316925" cy="4794725"/>
          </a:xfrm>
          <a:prstGeom prst="rect">
            <a:avLst/>
          </a:prstGeom>
        </p:spPr>
      </p:pic>
    </p:spTree>
    <p:extLst>
      <p:ext uri="{BB962C8B-B14F-4D97-AF65-F5344CB8AC3E}">
        <p14:creationId xmlns:p14="http://schemas.microsoft.com/office/powerpoint/2010/main" val="4039298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1171</Words>
  <Application>Microsoft Office PowerPoint</Application>
  <PresentationFormat>Widescreen</PresentationFormat>
  <Paragraphs>111</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Times New Roman</vt:lpstr>
      <vt:lpstr>Arial</vt:lpstr>
      <vt:lpstr>Oi</vt:lpstr>
      <vt:lpstr>Wingdings</vt:lpstr>
      <vt:lpstr>Office Theme</vt:lpstr>
      <vt:lpstr>PowerPoint Presentation</vt:lpstr>
      <vt:lpstr>Nội dung bài học</vt:lpstr>
      <vt:lpstr>1)Tính trừu tượng</vt:lpstr>
      <vt:lpstr>2) Abstract trong Java</vt:lpstr>
      <vt:lpstr>2.1) Lớp trìu tượng</vt:lpstr>
      <vt:lpstr>2.2) Phương thức trừu tượng trong Java</vt:lpstr>
      <vt:lpstr>Ví dụ về lớp và phương thức trìu tượng</vt:lpstr>
      <vt:lpstr>Ví dụ về lớp và phương thức trìu tượng</vt:lpstr>
      <vt:lpstr>Ví dụ về lớp và phương thức trìu tượng</vt:lpstr>
      <vt:lpstr>Lưu ý</vt:lpstr>
      <vt:lpstr>3) Interface trong Java</vt:lpstr>
      <vt:lpstr>Đặc điểm của Interface</vt:lpstr>
      <vt:lpstr>3.1) Các đặc điểm giống với Class của Interface</vt:lpstr>
      <vt:lpstr>3.2)  interface khác với một class ở một số điểm sau đây:</vt:lpstr>
      <vt:lpstr>Ví dụ sử dụng Interface trong Java</vt:lpstr>
      <vt:lpstr>Lưu ý</vt:lpstr>
      <vt:lpstr>3.3) Đa thừa kế trong Java bởi Interface</vt:lpstr>
      <vt:lpstr>3.3) Đa thừa kế trong Java bởi Interface</vt:lpstr>
      <vt:lpstr>3.3) Đa thừa kế trong Java bởi Interface</vt:lpstr>
      <vt:lpstr>3.3) Đa thừa kế trong Java bởi Interface</vt:lpstr>
      <vt:lpstr>3.3) Đa thừa kế trong Java bởi Interface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7390</cp:lastModifiedBy>
  <cp:revision>6</cp:revision>
  <dcterms:created xsi:type="dcterms:W3CDTF">2020-08-07T13:14:06Z</dcterms:created>
  <dcterms:modified xsi:type="dcterms:W3CDTF">2024-06-02T15:17:47Z</dcterms:modified>
</cp:coreProperties>
</file>