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Oi"/>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9" roundtripDataSignature="AMtx7mixq8GsvfcmImvp8OFKFxPAbruZ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i-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p:nvPr>
            <p:ph idx="2" type="pic"/>
          </p:nvPr>
        </p:nvSpPr>
        <p:spPr>
          <a:xfrm>
            <a:off x="5183188" y="987425"/>
            <a:ext cx="6172200" cy="4873625"/>
          </a:xfrm>
          <a:prstGeom prst="rect">
            <a:avLst/>
          </a:prstGeom>
          <a:noFill/>
          <a:ln>
            <a:noFill/>
          </a:ln>
        </p:spPr>
      </p:sp>
      <p:sp>
        <p:nvSpPr>
          <p:cNvPr id="44" name="Google Shape;4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7" name="Google Shape;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9" name="Google Shape;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0" name="Google Shape;1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1" name="Google Shape;1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18" name="Google Shape;18;p8"/>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b="0" l="0" r="0" t="0"/>
          <a:stretch/>
        </p:blipFill>
        <p:spPr>
          <a:xfrm>
            <a:off x="-263300" y="-147937"/>
            <a:ext cx="12192000" cy="6858000"/>
          </a:xfrm>
          <a:prstGeom prst="rect">
            <a:avLst/>
          </a:prstGeom>
          <a:noFill/>
          <a:ln>
            <a:noFill/>
          </a:ln>
        </p:spPr>
      </p:pic>
      <p:sp>
        <p:nvSpPr>
          <p:cNvPr id="60" name="Google Shape;60;p15"/>
          <p:cNvSpPr txBox="1"/>
          <p:nvPr/>
        </p:nvSpPr>
        <p:spPr>
          <a:xfrm>
            <a:off x="304800" y="1773588"/>
            <a:ext cx="462642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4000" u="none" cap="none" strike="noStrike">
                <a:solidFill>
                  <a:srgbClr val="154A8D"/>
                </a:solidFill>
                <a:latin typeface="Arial"/>
                <a:ea typeface="Arial"/>
                <a:cs typeface="Arial"/>
                <a:sym typeface="Arial"/>
              </a:rPr>
              <a:t>Lập trình Java</a:t>
            </a:r>
            <a:endParaRPr/>
          </a:p>
        </p:txBody>
      </p:sp>
      <p:pic>
        <p:nvPicPr>
          <p:cNvPr id="61" name="Google Shape;61;p15"/>
          <p:cNvPicPr preferRelativeResize="0"/>
          <p:nvPr/>
        </p:nvPicPr>
        <p:blipFill rotWithShape="1">
          <a:blip r:embed="rId4">
            <a:alphaModFix/>
          </a:blip>
          <a:srcRect b="0" l="0" r="0" t="0"/>
          <a:stretch/>
        </p:blipFill>
        <p:spPr>
          <a:xfrm>
            <a:off x="4681850" y="914400"/>
            <a:ext cx="7445124" cy="5029200"/>
          </a:xfrm>
          <a:prstGeom prst="rect">
            <a:avLst/>
          </a:prstGeom>
          <a:noFill/>
          <a:ln>
            <a:noFill/>
          </a:ln>
        </p:spPr>
      </p:pic>
      <p:pic>
        <p:nvPicPr>
          <p:cNvPr id="62" name="Google Shape;62;p15"/>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
        <p:nvSpPr>
          <p:cNvPr id="63" name="Google Shape;63;p15"/>
          <p:cNvSpPr/>
          <p:nvPr/>
        </p:nvSpPr>
        <p:spPr>
          <a:xfrm>
            <a:off x="-266700" y="4067031"/>
            <a:ext cx="2753046" cy="237641"/>
          </a:xfrm>
          <a:custGeom>
            <a:rect b="b" l="l" r="r" t="t"/>
            <a:pathLst>
              <a:path extrusionOk="0" h="247014" w="3429000">
                <a:moveTo>
                  <a:pt x="3429000" y="0"/>
                </a:moveTo>
                <a:lnTo>
                  <a:pt x="0" y="0"/>
                </a:lnTo>
                <a:lnTo>
                  <a:pt x="0" y="246887"/>
                </a:lnTo>
                <a:lnTo>
                  <a:pt x="3429000" y="246887"/>
                </a:lnTo>
                <a:lnTo>
                  <a:pt x="3429000" y="0"/>
                </a:lnTo>
                <a:close/>
              </a:path>
            </a:pathLst>
          </a:custGeom>
          <a:solidFill>
            <a:srgbClr val="36365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nvSpPr>
        <p:spPr>
          <a:xfrm>
            <a:off x="304800" y="4067031"/>
            <a:ext cx="2479401"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GV Nguyễn Đắc Kiên</a:t>
            </a:r>
            <a:endParaRPr b="0" i="0" sz="1400" u="none" cap="none" strike="noStrike">
              <a:solidFill>
                <a:schemeClr val="lt1"/>
              </a:solidFill>
              <a:latin typeface="Arial"/>
              <a:ea typeface="Arial"/>
              <a:cs typeface="Arial"/>
              <a:sym typeface="Arial"/>
            </a:endParaRPr>
          </a:p>
        </p:txBody>
      </p:sp>
      <p:sp>
        <p:nvSpPr>
          <p:cNvPr id="65" name="Google Shape;65;p15"/>
          <p:cNvSpPr txBox="1"/>
          <p:nvPr/>
        </p:nvSpPr>
        <p:spPr>
          <a:xfrm>
            <a:off x="1270884" y="2612533"/>
            <a:ext cx="462642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4000" u="none" cap="none" strike="noStrike">
                <a:solidFill>
                  <a:srgbClr val="154A8D"/>
                </a:solidFill>
                <a:latin typeface="Times New Roman"/>
                <a:ea typeface="Times New Roman"/>
                <a:cs typeface="Times New Roman"/>
                <a:sym typeface="Times New Roman"/>
              </a:rPr>
              <a:t>Tính trừu tượng</a:t>
            </a:r>
            <a:endParaRPr b="1" i="0" sz="4000" u="none" cap="none" strike="noStrike">
              <a:solidFill>
                <a:srgbClr val="154A8D"/>
              </a:solidFill>
              <a:latin typeface="Times New Roman"/>
              <a:ea typeface="Times New Roman"/>
              <a:cs typeface="Times New Roman"/>
              <a:sym typeface="Times New Roman"/>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45" name="Google Shape;145;p2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46" name="Google Shape;146;p2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Lưu ý</a:t>
            </a:r>
            <a:endParaRPr b="1" sz="2800">
              <a:latin typeface="Times New Roman"/>
              <a:ea typeface="Times New Roman"/>
              <a:cs typeface="Times New Roman"/>
              <a:sym typeface="Times New Roman"/>
            </a:endParaRPr>
          </a:p>
        </p:txBody>
      </p:sp>
      <p:sp>
        <p:nvSpPr>
          <p:cNvPr id="147" name="Google Shape;147;p23"/>
          <p:cNvSpPr txBox="1"/>
          <p:nvPr>
            <p:ph idx="1" type="body"/>
          </p:nvPr>
        </p:nvSpPr>
        <p:spPr>
          <a:xfrm>
            <a:off x="838200" y="1613043"/>
            <a:ext cx="10515600" cy="1962914"/>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Lớp con bắt buộc phải cài đặt (implement) tất cả các phương thức trừu tượng của lớp cha nếu không sẽ có thông báo lỗi</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Không thể khởi tạo trực tiếp một lớp trừu tượng</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48" name="Google Shape;148;p2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54" name="Google Shape;154;p2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55" name="Google Shape;155;p2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3) Interface trong Java</a:t>
            </a:r>
            <a:endParaRPr/>
          </a:p>
        </p:txBody>
      </p:sp>
      <p:sp>
        <p:nvSpPr>
          <p:cNvPr id="156" name="Google Shape;156;p24"/>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Cú pháp: </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Đặc điểm của Interface</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Các phương thức trong interface đều là phương thức trìu tượng</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Là kỹ thuật để thu được tính trìu tượng hoàn toàn và đa kế thừa</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Luôn luôn có modifier là: public interface, dù có khai báo rõ hay không</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Các thuộc tính luôn là public static final dù có khai báo hay không </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Các method của nó đều là method trừu tượng, nghĩa là không có thân hàm, và đều có modifier là: public abstract, cho dù bạn có khai báo hay không.</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57" name="Google Shape;157;p2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158" name="Google Shape;158;p24"/>
          <p:cNvPicPr preferRelativeResize="0"/>
          <p:nvPr/>
        </p:nvPicPr>
        <p:blipFill rotWithShape="1">
          <a:blip r:embed="rId5">
            <a:alphaModFix/>
          </a:blip>
          <a:srcRect b="0" l="0" r="0" t="0"/>
          <a:stretch/>
        </p:blipFill>
        <p:spPr>
          <a:xfrm>
            <a:off x="4611405" y="1297131"/>
            <a:ext cx="3835177" cy="12293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64" name="Google Shape;164;p2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65" name="Google Shape;165;p2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Đặc điểm của Interface</a:t>
            </a:r>
            <a:endParaRPr/>
          </a:p>
        </p:txBody>
      </p:sp>
      <p:sp>
        <p:nvSpPr>
          <p:cNvPr id="166" name="Google Shape;166;p25"/>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Interface không có hàm khởi tạo (constructor).</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interface không phải là một lớp. Viết một interface giống như viết một lớp, nhưng chúng có 2 định nghĩa khác nhau. </a:t>
            </a:r>
            <a:endParaRPr/>
          </a:p>
          <a:p>
            <a:pPr indent="-342900" lvl="1" marL="914400" rtl="0" algn="l">
              <a:lnSpc>
                <a:spcPct val="90000"/>
              </a:lnSpc>
              <a:spcBef>
                <a:spcPts val="500"/>
              </a:spcBef>
              <a:spcAft>
                <a:spcPts val="0"/>
              </a:spcAft>
              <a:buSzPts val="1800"/>
              <a:buChar char="•"/>
            </a:pPr>
            <a:r>
              <a:rPr lang="en-US" sz="2000">
                <a:latin typeface="Times New Roman"/>
                <a:ea typeface="Times New Roman"/>
                <a:cs typeface="Times New Roman"/>
                <a:sym typeface="Times New Roman"/>
              </a:rPr>
              <a:t>Một lớp mô tả các thuộc tính và hành vi của một đối tượng. </a:t>
            </a:r>
            <a:endParaRPr/>
          </a:p>
          <a:p>
            <a:pPr indent="-342900" lvl="1" marL="914400" rtl="0" algn="l">
              <a:lnSpc>
                <a:spcPct val="90000"/>
              </a:lnSpc>
              <a:spcBef>
                <a:spcPts val="500"/>
              </a:spcBef>
              <a:spcAft>
                <a:spcPts val="0"/>
              </a:spcAft>
              <a:buSzPts val="1800"/>
              <a:buChar char="•"/>
            </a:pPr>
            <a:r>
              <a:rPr lang="en-US" sz="2000">
                <a:latin typeface="Times New Roman"/>
                <a:ea typeface="Times New Roman"/>
                <a:cs typeface="Times New Roman"/>
                <a:sym typeface="Times New Roman"/>
              </a:rPr>
              <a:t>Một interface chứa các hành vi mà một class triển khai.</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Trừ khi một lớp triển khai interface là lớp trừu tượng abstract, còn lại tất cả các phương thức của interface cần được định nghĩa trong class.</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Java Compiler thêm từ khóa public abstract trước phương thức của interface và các từ khóa public static final trước các thành viên dữ liệu.</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67" name="Google Shape;167;p2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73" name="Google Shape;173;p2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74" name="Google Shape;174;p2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3.1) Các đặc điểm giống với Class của Interface</a:t>
            </a:r>
            <a:endParaRPr/>
          </a:p>
        </p:txBody>
      </p:sp>
      <p:sp>
        <p:nvSpPr>
          <p:cNvPr id="175" name="Google Shape;175;p26"/>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interface được viết trong một file với định dạng .java, với tên của interface giống tên của file.</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Bytecode của interface được lưu trong file có định dạng .class.</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Khai báo interface trong một package, những file bytecode tương ứng cũng có cấu trúc thư mục có cùng tên package.</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76" name="Google Shape;176;p2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82" name="Google Shape;182;p2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83" name="Google Shape;183;p2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3.2)  interface khác với một class ở một số điểm sau đây:</a:t>
            </a:r>
            <a:endParaRPr/>
          </a:p>
        </p:txBody>
      </p:sp>
      <p:sp>
        <p:nvSpPr>
          <p:cNvPr id="184" name="Google Shape;184;p27"/>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Bạn không thể khởi tạo một đối tượng thông qua một interface. Trừ khi sử dụng anonymous class</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interface không chứa bất cứ hàm Contructor nào.</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Tất cả các phương thức của interface đều là abstract.</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interface không thể chứa một trường nào trừ các trường vừa static và final.</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interface không thể kế thừa từ lớp, nó được triển khai bởi một lớp.</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interface có thể kế thừa từ nhiều interface khác.</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85" name="Google Shape;185;p2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91" name="Google Shape;191;p2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92" name="Google Shape;192;p2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800">
                <a:latin typeface="Times New Roman"/>
                <a:ea typeface="Times New Roman"/>
                <a:cs typeface="Times New Roman"/>
                <a:sym typeface="Times New Roman"/>
              </a:rPr>
              <a:t>Ví dụ sử dụng Interface trong Java</a:t>
            </a:r>
            <a:endParaRPr/>
          </a:p>
        </p:txBody>
      </p:sp>
      <p:sp>
        <p:nvSpPr>
          <p:cNvPr id="193" name="Google Shape;193;p28"/>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Tương tự như yêu cầu ở ví dụ về sử dụng abstract class ở trên, nhưng sẽ dụng Interface để áp dụng vào chương trình.</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94" name="Google Shape;194;p2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195" name="Google Shape;195;p28"/>
          <p:cNvPicPr preferRelativeResize="0"/>
          <p:nvPr/>
        </p:nvPicPr>
        <p:blipFill rotWithShape="1">
          <a:blip r:embed="rId5">
            <a:alphaModFix/>
          </a:blip>
          <a:srcRect b="0" l="0" r="0" t="0"/>
          <a:stretch/>
        </p:blipFill>
        <p:spPr>
          <a:xfrm>
            <a:off x="1624342" y="2414427"/>
            <a:ext cx="8943316" cy="414896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01" name="Google Shape;201;p2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02" name="Google Shape;202;p2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800">
                <a:latin typeface="Times New Roman"/>
                <a:ea typeface="Times New Roman"/>
                <a:cs typeface="Times New Roman"/>
                <a:sym typeface="Times New Roman"/>
              </a:rPr>
              <a:t>Lưu ý</a:t>
            </a:r>
            <a:endParaRPr sz="2800">
              <a:latin typeface="Times New Roman"/>
              <a:ea typeface="Times New Roman"/>
              <a:cs typeface="Times New Roman"/>
              <a:sym typeface="Times New Roman"/>
            </a:endParaRPr>
          </a:p>
        </p:txBody>
      </p:sp>
      <p:sp>
        <p:nvSpPr>
          <p:cNvPr id="203" name="Google Shape;203;p29"/>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lớp có thể triển khai một hoặc nhiều interface tại một thời điểm.</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lớp chỉ có thể kế thừa một lớp khác, nhưng được triển khai nhiều interface.</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interface có thể kế thừa từ một interface khác, tương tự cách một lớp có thể kế thừa lớp khác.</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204" name="Google Shape;204;p2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10" name="Google Shape;210;p3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11" name="Google Shape;211;p3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3.3) Đa thừa kế trong Java bởi Interface</a:t>
            </a:r>
            <a:endParaRPr/>
          </a:p>
        </p:txBody>
      </p:sp>
      <p:sp>
        <p:nvSpPr>
          <p:cNvPr id="212" name="Google Shape;212;p30"/>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Nếu một lớp triển khai đa kế thừa, hoặc một Interface kế thừa từ nhiều Interface thì đó là đa kế thừa.</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Trong Java, một lớp chỉ được thừa kế (extends) từ một lớp, có thể cài đặt (implements) nhiều interface. Tuy nhiên, một interface có thể thừa kế (extends) nhiều interface.</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interface không thể cài đặt (implements) interface khác, do interface không phần cài đặt, chỉ chứa các khai báo.</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213" name="Google Shape;213;p3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19" name="Google Shape;219;p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20" name="Google Shape;220;p3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3.3) Đa thừa kế trong Java bởi Interface</a:t>
            </a:r>
            <a:endParaRPr/>
          </a:p>
        </p:txBody>
      </p:sp>
      <p:sp>
        <p:nvSpPr>
          <p:cNvPr id="221" name="Google Shape;221;p31"/>
          <p:cNvSpPr txBox="1"/>
          <p:nvPr>
            <p:ph idx="1" type="body"/>
          </p:nvPr>
        </p:nvSpPr>
        <p:spPr>
          <a:xfrm>
            <a:off x="838200" y="1613043"/>
            <a:ext cx="10515600" cy="69483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Ví dụ một lớp cài đặt (implements) nhiều interface:</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222" name="Google Shape;222;p3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23" name="Google Shape;223;p31"/>
          <p:cNvPicPr preferRelativeResize="0"/>
          <p:nvPr/>
        </p:nvPicPr>
        <p:blipFill rotWithShape="1">
          <a:blip r:embed="rId5">
            <a:alphaModFix/>
          </a:blip>
          <a:srcRect b="0" l="0" r="0" t="0"/>
          <a:stretch/>
        </p:blipFill>
        <p:spPr>
          <a:xfrm>
            <a:off x="3025485" y="2185827"/>
            <a:ext cx="5466874" cy="40049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29" name="Google Shape;229;p3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30" name="Google Shape;230;p3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3.3) Đa thừa kế trong Java bởi Interface</a:t>
            </a:r>
            <a:endParaRPr/>
          </a:p>
        </p:txBody>
      </p:sp>
      <p:sp>
        <p:nvSpPr>
          <p:cNvPr id="231" name="Google Shape;231;p32"/>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Ví dụ interface kế thừa (extend) nhiều interface</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232" name="Google Shape;232;p3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33" name="Google Shape;233;p32"/>
          <p:cNvPicPr preferRelativeResize="0"/>
          <p:nvPr/>
        </p:nvPicPr>
        <p:blipFill rotWithShape="1">
          <a:blip r:embed="rId5">
            <a:alphaModFix/>
          </a:blip>
          <a:srcRect b="0" l="0" r="0" t="0"/>
          <a:stretch/>
        </p:blipFill>
        <p:spPr>
          <a:xfrm>
            <a:off x="3084888" y="2263333"/>
            <a:ext cx="5792008" cy="40677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1" name="Google Shape;71;p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72" name="Google Shape;72;p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Nội dung bài học</a:t>
            </a:r>
            <a:endParaRPr b="1" sz="2800">
              <a:latin typeface="Times New Roman"/>
              <a:ea typeface="Times New Roman"/>
              <a:cs typeface="Times New Roman"/>
              <a:sym typeface="Times New Roman"/>
            </a:endParaRPr>
          </a:p>
        </p:txBody>
      </p:sp>
      <p:sp>
        <p:nvSpPr>
          <p:cNvPr id="73" name="Google Shape;73;p4"/>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Tính trừu tượng</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Abstract</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Interface</a:t>
            </a:r>
            <a:endParaRPr/>
          </a:p>
          <a:p>
            <a:pPr indent="-342900" lvl="0" marL="571500" rtl="0" algn="l">
              <a:lnSpc>
                <a:spcPct val="90000"/>
              </a:lnSpc>
              <a:spcBef>
                <a:spcPts val="1000"/>
              </a:spcBef>
              <a:spcAft>
                <a:spcPts val="0"/>
              </a:spcAft>
              <a:buSzPts val="1800"/>
              <a:buFont typeface="Arial"/>
              <a:buNone/>
            </a:pPr>
            <a:r>
              <a:t/>
            </a:r>
            <a:endParaRPr sz="2400">
              <a:latin typeface="Times New Roman"/>
              <a:ea typeface="Times New Roman"/>
              <a:cs typeface="Times New Roman"/>
              <a:sym typeface="Times New Roman"/>
            </a:endParaRPr>
          </a:p>
        </p:txBody>
      </p:sp>
      <p:sp>
        <p:nvSpPr>
          <p:cNvPr id="74" name="Google Shape;74;p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39" name="Google Shape;239;p3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40" name="Google Shape;240;p3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3.3) Đa thừa kế trong Java bởi Interface</a:t>
            </a:r>
            <a:endParaRPr/>
          </a:p>
        </p:txBody>
      </p:sp>
      <p:sp>
        <p:nvSpPr>
          <p:cNvPr id="241" name="Google Shape;241;p33"/>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Câu hỏi: Đa kế thừa không được hỗ trợ thông qua lớp trong Java nhưng là có thể bởi Interface, tại sao?</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kế thừa không được hỗ trợ thông qua lớp. Nhưng nó được hỗ trợ bởi Interface bởi vì không có tính lưỡng nghĩa khi trình triển khai được cung cấp bởi lớp Implementation.</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242" name="Google Shape;242;p3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48" name="Google Shape;248;p3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49" name="Google Shape;249;p3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3.3) Đa thừa kế trong Java bởi Interface</a:t>
            </a:r>
            <a:endParaRPr/>
          </a:p>
        </p:txBody>
      </p:sp>
      <p:sp>
        <p:nvSpPr>
          <p:cNvPr id="250" name="Google Shape;250;p34"/>
          <p:cNvSpPr txBox="1"/>
          <p:nvPr>
            <p:ph idx="1" type="body"/>
          </p:nvPr>
        </p:nvSpPr>
        <p:spPr>
          <a:xfrm>
            <a:off x="838200" y="1613043"/>
            <a:ext cx="2924503" cy="1439284"/>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Ví dụ đa thừa kế với Interface</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251" name="Google Shape;251;p3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52" name="Google Shape;252;p34"/>
          <p:cNvPicPr preferRelativeResize="0"/>
          <p:nvPr/>
        </p:nvPicPr>
        <p:blipFill rotWithShape="1">
          <a:blip r:embed="rId5">
            <a:alphaModFix/>
          </a:blip>
          <a:srcRect b="0" l="0" r="0" t="0"/>
          <a:stretch/>
        </p:blipFill>
        <p:spPr>
          <a:xfrm>
            <a:off x="4163247" y="1458930"/>
            <a:ext cx="6264166" cy="4561827"/>
          </a:xfrm>
          <a:prstGeom prst="rect">
            <a:avLst/>
          </a:prstGeom>
          <a:noFill/>
          <a:ln>
            <a:noFill/>
          </a:ln>
        </p:spPr>
      </p:pic>
      <p:pic>
        <p:nvPicPr>
          <p:cNvPr id="253" name="Google Shape;253;p34"/>
          <p:cNvPicPr preferRelativeResize="0"/>
          <p:nvPr/>
        </p:nvPicPr>
        <p:blipFill rotWithShape="1">
          <a:blip r:embed="rId6">
            <a:alphaModFix/>
          </a:blip>
          <a:srcRect b="0" l="0" r="0" t="0"/>
          <a:stretch/>
        </p:blipFill>
        <p:spPr>
          <a:xfrm>
            <a:off x="1165980" y="2596457"/>
            <a:ext cx="2796995" cy="121996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59" name="Google Shape;259;p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60" name="Google Shape;260;p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61" name="Google Shape;261;p7"/>
          <p:cNvPicPr preferRelativeResize="0"/>
          <p:nvPr/>
        </p:nvPicPr>
        <p:blipFill rotWithShape="1">
          <a:blip r:embed="rId5">
            <a:alphaModFix/>
          </a:blip>
          <a:srcRect b="0" l="0" r="0" t="0"/>
          <a:stretch/>
        </p:blipFill>
        <p:spPr>
          <a:xfrm>
            <a:off x="1447800" y="1307628"/>
            <a:ext cx="9031014" cy="46587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0" name="Google Shape;80;p1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81" name="Google Shape;81;p1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1)Tính trừu tượng</a:t>
            </a:r>
            <a:endParaRPr b="1" sz="2800">
              <a:latin typeface="Times New Roman"/>
              <a:ea typeface="Times New Roman"/>
              <a:cs typeface="Times New Roman"/>
              <a:sym typeface="Times New Roman"/>
            </a:endParaRPr>
          </a:p>
        </p:txBody>
      </p:sp>
      <p:sp>
        <p:nvSpPr>
          <p:cNvPr id="82" name="Google Shape;82;p16"/>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Tính trừu tượng là một tiến trình ẩn các cài đặt chi tiết và chỉ hiển thị tính năng tới người dùng.</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Nói cách khác, nó chỉ hiển thị các thứ quan trọng tới người dùng và ẩn các chi tiết nội tại</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ví dụ: để gửi tin nhắn, người dùng chỉ cần soạn text và gửi tin. Bạn không biết tiến trình xử lý nội tại về phân phối tin nhắn.</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Tính trừu tượng giúp bạn trọng tâm hơn vào đối tượng thay vì quan tâm đến cách nó thực hiện.</a:t>
            </a:r>
            <a:endParaRPr sz="24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Có 2 cách để đạt được sự trừu tượng hóa trong java</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Sử dụng lớp abstract</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Sử dụng interface</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83" name="Google Shape;83;p1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90" name="Google Shape;90;p1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2) Abstract trong Java</a:t>
            </a:r>
            <a:endParaRPr/>
          </a:p>
        </p:txBody>
      </p:sp>
      <p:sp>
        <p:nvSpPr>
          <p:cNvPr id="91" name="Google Shape;91;p17"/>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Lớp trừu tượng (Abstract Class) trong Java</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Phương thức trừu tượng trong Java</a:t>
            </a:r>
            <a:endParaRPr/>
          </a:p>
          <a:p>
            <a:pPr indent="-342900" lvl="0" marL="571500" rtl="0" algn="l">
              <a:lnSpc>
                <a:spcPct val="90000"/>
              </a:lnSpc>
              <a:spcBef>
                <a:spcPts val="1000"/>
              </a:spcBef>
              <a:spcAft>
                <a:spcPts val="0"/>
              </a:spcAft>
              <a:buSzPts val="1800"/>
              <a:buFont typeface="Arial"/>
              <a:buNone/>
            </a:pPr>
            <a:r>
              <a:t/>
            </a:r>
            <a:endParaRPr sz="2400">
              <a:latin typeface="Times New Roman"/>
              <a:ea typeface="Times New Roman"/>
              <a:cs typeface="Times New Roman"/>
              <a:sym typeface="Times New Roman"/>
            </a:endParaRPr>
          </a:p>
        </p:txBody>
      </p:sp>
      <p:sp>
        <p:nvSpPr>
          <p:cNvPr id="92" name="Google Shape;92;p1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98" name="Google Shape;98;p1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99" name="Google Shape;99;p1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2.1) Lớp trìu tượng</a:t>
            </a:r>
            <a:endParaRPr b="1" sz="2800">
              <a:latin typeface="Times New Roman"/>
              <a:ea typeface="Times New Roman"/>
              <a:cs typeface="Times New Roman"/>
              <a:sym typeface="Times New Roman"/>
            </a:endParaRPr>
          </a:p>
        </p:txBody>
      </p:sp>
      <p:sp>
        <p:nvSpPr>
          <p:cNvPr id="100" name="Google Shape;100;p18"/>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lớp được khai báo với từ khóa abstract là lớp trừu tượng (abstract class).</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Lớp trừu tượng có thể có các phương thức abstract hoặc non-abstract.</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Lớp trừu tượng có thể khai báo 0, 1 hoặc nhiều method trừu tượng bên trong.</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Không thể khởi tạo 1 đối tượng trực tiếp từ một class trừu tượng.</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lớp kế thừa từ lớp trừu tượng (subclass – lớp con) không cần phải implement non-abstract methods, nhưng những method nào có abstract thì bắt buộc phải override. Trừ khi subclass cũng là abstract.</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Cú pháp: </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01" name="Google Shape;101;p1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102" name="Google Shape;102;p18"/>
          <p:cNvPicPr preferRelativeResize="0"/>
          <p:nvPr/>
        </p:nvPicPr>
        <p:blipFill rotWithShape="1">
          <a:blip r:embed="rId5">
            <a:alphaModFix/>
          </a:blip>
          <a:srcRect b="0" l="0" r="0" t="0"/>
          <a:stretch/>
        </p:blipFill>
        <p:spPr>
          <a:xfrm>
            <a:off x="2867848" y="4876800"/>
            <a:ext cx="6721773" cy="11484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09" name="Google Shape;109;p1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2.2) Phương thức trừu tượng trong Java</a:t>
            </a:r>
            <a:endParaRPr b="1" sz="2800">
              <a:latin typeface="Times New Roman"/>
              <a:ea typeface="Times New Roman"/>
              <a:cs typeface="Times New Roman"/>
              <a:sym typeface="Times New Roman"/>
            </a:endParaRPr>
          </a:p>
        </p:txBody>
      </p:sp>
      <p:sp>
        <p:nvSpPr>
          <p:cNvPr id="110" name="Google Shape;110;p19"/>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Một phương thức được khai báo là abstract và không có trình triển khai thì đó là phương thức trừu tượng (abstract method).</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Nếu bạn muốn một lớp chứa một phương thức cụ thể nhưng bạn muốn triển khai thực sự phương thức đó để được quyết định bởi các lớp con, thì bạn có thể khai báo phương thức đó trong lớp cha ở dạng abstract.</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Từ khóa abstract được sử dụng để khai báo một phương thức dạng abstract. Phương thức abstract sẽ không có định nghĩa, được theo sau bởi dấu chấm phẩy, không có dấu ngoặc nhọn theo sau.</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Cú pháp: </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11" name="Google Shape;111;p1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112" name="Google Shape;112;p19"/>
          <p:cNvPicPr preferRelativeResize="0"/>
          <p:nvPr/>
        </p:nvPicPr>
        <p:blipFill rotWithShape="1">
          <a:blip r:embed="rId5">
            <a:alphaModFix/>
          </a:blip>
          <a:srcRect b="0" l="0" r="0" t="0"/>
          <a:stretch/>
        </p:blipFill>
        <p:spPr>
          <a:xfrm>
            <a:off x="2712635" y="4855779"/>
            <a:ext cx="7782735" cy="66046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19" name="Google Shape;119;p2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về lớp và phương thức trìu tượng</a:t>
            </a:r>
            <a:endParaRPr b="1" sz="2800">
              <a:latin typeface="Times New Roman"/>
              <a:ea typeface="Times New Roman"/>
              <a:cs typeface="Times New Roman"/>
              <a:sym typeface="Times New Roman"/>
            </a:endParaRPr>
          </a:p>
        </p:txBody>
      </p:sp>
      <p:sp>
        <p:nvSpPr>
          <p:cNvPr id="120" name="Google Shape;120;p20"/>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Ví dụ: </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 Viết chương trình vẽ một hình bất kỳ với màu đỏ, sao cho cách sử dụng là giống nhau, bất kể đó là hình gì.</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Hình đó có thể là hình chữ nhật (rectangle), hình tròn (circle), tam giác (triangle), đường (line), …</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Với yêu cầu trên chúng ta tạo một lớp trìu tượng Shape</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Lớp này cung cấp phương thức trìu tượng draw. Phương thức này đảm bảo tất cả các đối tượng là các hình khi kế thừa lớp abstract Shape sẽ đều phải có các sử dụng là “draw”</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21" name="Google Shape;121;p2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27" name="Google Shape;127;p2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28" name="Google Shape;128;p2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về lớp và phương thức trìu tượng</a:t>
            </a:r>
            <a:endParaRPr b="1" sz="2800">
              <a:latin typeface="Times New Roman"/>
              <a:ea typeface="Times New Roman"/>
              <a:cs typeface="Times New Roman"/>
              <a:sym typeface="Times New Roman"/>
            </a:endParaRPr>
          </a:p>
        </p:txBody>
      </p:sp>
      <p:sp>
        <p:nvSpPr>
          <p:cNvPr id="129" name="Google Shape;129;p21"/>
          <p:cNvSpPr txBox="1"/>
          <p:nvPr>
            <p:ph idx="1" type="body"/>
          </p:nvPr>
        </p:nvSpPr>
        <p:spPr>
          <a:xfrm>
            <a:off x="838200" y="1613043"/>
            <a:ext cx="10515600" cy="259972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Cung cấp phương thức getColor để cung cấp màu sử dụng cho tất cả các hình</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Tạo hai lớp là Rectangle và Circle kế thừa từ lớp abstract Shape</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Hai lớp này bắt buộc phải implement lại phương thức draw, có thể có cách sử lý giống hoặc khác nhau</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Cuối cùng tạo class ShapeApp gọi tới phương thức draw để vẽ hình </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30" name="Google Shape;130;p2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36" name="Google Shape;136;p2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37" name="Google Shape;137;p2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800">
                <a:latin typeface="Times New Roman"/>
                <a:ea typeface="Times New Roman"/>
                <a:cs typeface="Times New Roman"/>
                <a:sym typeface="Times New Roman"/>
              </a:rPr>
              <a:t>Ví dụ về lớp và phương thức trìu tượng</a:t>
            </a:r>
            <a:endParaRPr sz="2800">
              <a:latin typeface="Times New Roman"/>
              <a:ea typeface="Times New Roman"/>
              <a:cs typeface="Times New Roman"/>
              <a:sym typeface="Times New Roman"/>
            </a:endParaRPr>
          </a:p>
        </p:txBody>
      </p:sp>
      <p:sp>
        <p:nvSpPr>
          <p:cNvPr id="138" name="Google Shape;138;p2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139" name="Google Shape;139;p22"/>
          <p:cNvPicPr preferRelativeResize="0"/>
          <p:nvPr/>
        </p:nvPicPr>
        <p:blipFill rotWithShape="1">
          <a:blip r:embed="rId5">
            <a:alphaModFix/>
          </a:blip>
          <a:srcRect b="0" l="0" r="0" t="0"/>
          <a:stretch/>
        </p:blipFill>
        <p:spPr>
          <a:xfrm>
            <a:off x="1437528" y="1458918"/>
            <a:ext cx="9316925" cy="4794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