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12192000"/>
  <p:notesSz cx="6858000" cy="9144000"/>
  <p:embeddedFontLst>
    <p:embeddedFont>
      <p:font typeface="Oi"/>
      <p:regular r:id="rId45"/>
    </p:embeddedFont>
    <p:embeddedFont>
      <p:font typeface="Noto Sans Symbols"/>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48" roundtripDataSignature="AMtx7mingEszdTrP6FmP6/r9zYq8qwfE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79B556-9C2C-437B-BEB3-A14FF382F884}">
  <a:tblStyle styleId="{6679B556-9C2C-437B-BEB3-A14FF382F884}"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NotoSansSymbols-regular.fntdata"/><Relationship Id="rId23" Type="http://schemas.openxmlformats.org/officeDocument/2006/relationships/slide" Target="slides/slide17.xml"/><Relationship Id="rId45" Type="http://schemas.openxmlformats.org/officeDocument/2006/relationships/font" Target="fonts/Oi-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NotoSansSymbols-bold.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8" name="Google Shape;358;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7" name="Google Shape;397;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6" name="Google Shape;406;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5" name="Google Shape;415;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5" name="Google Shape;42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8" name="Google Shape;3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1" name="Shape 41"/>
        <p:cNvGrpSpPr/>
        <p:nvPr/>
      </p:nvGrpSpPr>
      <p:grpSpPr>
        <a:xfrm>
          <a:off x="0" y="0"/>
          <a:ext cx="0" cy="0"/>
          <a:chOff x="0" y="0"/>
          <a:chExt cx="0" cy="0"/>
        </a:xfrm>
      </p:grpSpPr>
      <p:sp>
        <p:nvSpPr>
          <p:cNvPr id="42" name="Google Shape;4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2"/>
          <p:cNvSpPr/>
          <p:nvPr>
            <p:ph idx="2" type="pic"/>
          </p:nvPr>
        </p:nvSpPr>
        <p:spPr>
          <a:xfrm>
            <a:off x="5183188" y="987425"/>
            <a:ext cx="6172200" cy="4873625"/>
          </a:xfrm>
          <a:prstGeom prst="rect">
            <a:avLst/>
          </a:prstGeom>
          <a:noFill/>
          <a:ln>
            <a:noFill/>
          </a:ln>
        </p:spPr>
      </p:sp>
      <p:sp>
        <p:nvSpPr>
          <p:cNvPr id="44" name="Google Shape;4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5" name="Google Shape;4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D7D7D7"/>
                </a:solidFill>
                <a:latin typeface="Oi"/>
                <a:ea typeface="Oi"/>
                <a:cs typeface="Oi"/>
                <a:sym typeface="Oi"/>
              </a:rPr>
              <a:t>www.9slide.vn</a:t>
            </a:r>
            <a:endParaRPr b="0" i="0" sz="1400" u="none" cap="none" strike="noStrike">
              <a:solidFill>
                <a:srgbClr val="000000"/>
              </a:solidFill>
              <a:latin typeface="Arial"/>
              <a:ea typeface="Arial"/>
              <a:cs typeface="Arial"/>
              <a:sym typeface="Arial"/>
            </a:endParaRPr>
          </a:p>
        </p:txBody>
      </p:sp>
      <p:sp>
        <p:nvSpPr>
          <p:cNvPr id="7" name="Google Shape;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i"/>
                <a:ea typeface="Oi"/>
                <a:cs typeface="Oi"/>
                <a:sym typeface="O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i"/>
                <a:ea typeface="Oi"/>
                <a:cs typeface="Oi"/>
                <a:sym typeface="O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i"/>
                <a:ea typeface="Oi"/>
                <a:cs typeface="Oi"/>
                <a:sym typeface="O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i"/>
                <a:ea typeface="Oi"/>
                <a:cs typeface="Oi"/>
                <a:sym typeface="Oi"/>
              </a:defRPr>
            </a:lvl9pPr>
          </a:lstStyle>
          <a:p/>
        </p:txBody>
      </p:sp>
      <p:sp>
        <p:nvSpPr>
          <p:cNvPr id="9" name="Google Shape;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0" name="Google Shape;10;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i"/>
                <a:ea typeface="Oi"/>
                <a:cs typeface="Oi"/>
                <a:sym typeface="O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i"/>
                <a:ea typeface="Oi"/>
                <a:cs typeface="Oi"/>
                <a:sym typeface="Oi"/>
              </a:defRPr>
            </a:lvl9pPr>
          </a:lstStyle>
          <a:p/>
        </p:txBody>
      </p:sp>
      <p:sp>
        <p:nvSpPr>
          <p:cNvPr id="11" name="Google Shape;11;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i"/>
                <a:ea typeface="Oi"/>
                <a:cs typeface="Oi"/>
                <a:sym typeface="Oi"/>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cap="flat" cmpd="sng" w="2157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i"/>
                <a:ea typeface="Oi"/>
                <a:cs typeface="Oi"/>
                <a:sym typeface="Oi"/>
              </a:endParaRPr>
            </a:p>
          </p:txBody>
        </p:sp>
        <p:sp>
          <p:nvSpPr>
            <p:cNvPr id="18" name="Google Shape;18;p8"/>
            <p:cNvSpPr/>
            <p:nvPr/>
          </p:nvSpPr>
          <p:spPr>
            <a:xfrm>
              <a:off x="5006988" y="8647176"/>
              <a:ext cx="2178025" cy="260524"/>
            </a:xfrm>
            <a:custGeom>
              <a:rect b="b" l="l" r="r" t="t"/>
              <a:pathLst>
                <a:path extrusionOk="0" h="260524" w="2178025">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i"/>
                <a:ea typeface="Oi"/>
                <a:cs typeface="Oi"/>
                <a:sym typeface="Oi"/>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0.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8.png"/><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9.png"/><Relationship Id="rId6"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3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3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jp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jp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jp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5"/>
          <p:cNvPicPr preferRelativeResize="0"/>
          <p:nvPr/>
        </p:nvPicPr>
        <p:blipFill rotWithShape="1">
          <a:blip r:embed="rId3">
            <a:alphaModFix/>
          </a:blip>
          <a:srcRect b="0" l="0" r="0" t="0"/>
          <a:stretch/>
        </p:blipFill>
        <p:spPr>
          <a:xfrm>
            <a:off x="-263300" y="-147937"/>
            <a:ext cx="12192000" cy="6858000"/>
          </a:xfrm>
          <a:prstGeom prst="rect">
            <a:avLst/>
          </a:prstGeom>
          <a:noFill/>
          <a:ln>
            <a:noFill/>
          </a:ln>
        </p:spPr>
      </p:pic>
      <p:sp>
        <p:nvSpPr>
          <p:cNvPr id="60" name="Google Shape;60;p15"/>
          <p:cNvSpPr txBox="1"/>
          <p:nvPr/>
        </p:nvSpPr>
        <p:spPr>
          <a:xfrm>
            <a:off x="304800" y="1773588"/>
            <a:ext cx="4626428" cy="61555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4000" u="none" cap="none" strike="noStrike">
                <a:solidFill>
                  <a:srgbClr val="154A8D"/>
                </a:solidFill>
                <a:latin typeface="Arial"/>
                <a:ea typeface="Arial"/>
                <a:cs typeface="Arial"/>
                <a:sym typeface="Arial"/>
              </a:rPr>
              <a:t>Lập trình Java</a:t>
            </a:r>
            <a:endParaRPr/>
          </a:p>
        </p:txBody>
      </p:sp>
      <p:pic>
        <p:nvPicPr>
          <p:cNvPr id="61" name="Google Shape;61;p15"/>
          <p:cNvPicPr preferRelativeResize="0"/>
          <p:nvPr/>
        </p:nvPicPr>
        <p:blipFill rotWithShape="1">
          <a:blip r:embed="rId4">
            <a:alphaModFix/>
          </a:blip>
          <a:srcRect b="0" l="0" r="0" t="0"/>
          <a:stretch/>
        </p:blipFill>
        <p:spPr>
          <a:xfrm>
            <a:off x="4681850" y="914400"/>
            <a:ext cx="7445124" cy="5029200"/>
          </a:xfrm>
          <a:prstGeom prst="rect">
            <a:avLst/>
          </a:prstGeom>
          <a:noFill/>
          <a:ln>
            <a:noFill/>
          </a:ln>
        </p:spPr>
      </p:pic>
      <p:pic>
        <p:nvPicPr>
          <p:cNvPr id="62" name="Google Shape;62;p15"/>
          <p:cNvPicPr preferRelativeResize="0"/>
          <p:nvPr/>
        </p:nvPicPr>
        <p:blipFill rotWithShape="1">
          <a:blip r:embed="rId5">
            <a:alphaModFix/>
          </a:blip>
          <a:srcRect b="0" l="0" r="0" t="0"/>
          <a:stretch/>
        </p:blipFill>
        <p:spPr>
          <a:xfrm>
            <a:off x="304800" y="228600"/>
            <a:ext cx="1143000" cy="821245"/>
          </a:xfrm>
          <a:prstGeom prst="rect">
            <a:avLst/>
          </a:prstGeom>
          <a:noFill/>
          <a:ln>
            <a:noFill/>
          </a:ln>
        </p:spPr>
      </p:pic>
      <p:sp>
        <p:nvSpPr>
          <p:cNvPr id="63" name="Google Shape;63;p15"/>
          <p:cNvSpPr/>
          <p:nvPr/>
        </p:nvSpPr>
        <p:spPr>
          <a:xfrm>
            <a:off x="-266700" y="4067031"/>
            <a:ext cx="2753046" cy="237641"/>
          </a:xfrm>
          <a:custGeom>
            <a:rect b="b" l="l" r="r" t="t"/>
            <a:pathLst>
              <a:path extrusionOk="0" h="247014" w="3429000">
                <a:moveTo>
                  <a:pt x="3429000" y="0"/>
                </a:moveTo>
                <a:lnTo>
                  <a:pt x="0" y="0"/>
                </a:lnTo>
                <a:lnTo>
                  <a:pt x="0" y="246887"/>
                </a:lnTo>
                <a:lnTo>
                  <a:pt x="3429000" y="246887"/>
                </a:lnTo>
                <a:lnTo>
                  <a:pt x="3429000" y="0"/>
                </a:lnTo>
                <a:close/>
              </a:path>
            </a:pathLst>
          </a:custGeom>
          <a:solidFill>
            <a:srgbClr val="36365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 name="Google Shape;64;p15"/>
          <p:cNvSpPr txBox="1"/>
          <p:nvPr/>
        </p:nvSpPr>
        <p:spPr>
          <a:xfrm>
            <a:off x="304800" y="4067031"/>
            <a:ext cx="2479401" cy="228268"/>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GV Nguyễn Đắc Kiên</a:t>
            </a:r>
            <a:endParaRPr b="0" i="0" sz="1400" u="none" cap="none" strike="noStrike">
              <a:solidFill>
                <a:schemeClr val="lt1"/>
              </a:solidFill>
              <a:latin typeface="Arial"/>
              <a:ea typeface="Arial"/>
              <a:cs typeface="Arial"/>
              <a:sym typeface="Arial"/>
            </a:endParaRPr>
          </a:p>
        </p:txBody>
      </p:sp>
      <p:sp>
        <p:nvSpPr>
          <p:cNvPr id="65" name="Google Shape;65;p15"/>
          <p:cNvSpPr txBox="1"/>
          <p:nvPr/>
        </p:nvSpPr>
        <p:spPr>
          <a:xfrm>
            <a:off x="1270884" y="2612533"/>
            <a:ext cx="4626428" cy="61555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4000" u="none" cap="none" strike="noStrike">
                <a:solidFill>
                  <a:srgbClr val="154A8D"/>
                </a:solidFill>
                <a:latin typeface="Times New Roman"/>
                <a:ea typeface="Times New Roman"/>
                <a:cs typeface="Times New Roman"/>
                <a:sym typeface="Times New Roman"/>
              </a:rPr>
              <a:t>Exception</a:t>
            </a:r>
            <a:endParaRPr b="1" i="0" sz="4000" u="none" cap="none" strike="noStrike">
              <a:solidFill>
                <a:srgbClr val="154A8D"/>
              </a:solidFill>
              <a:latin typeface="Times New Roman"/>
              <a:ea typeface="Times New Roman"/>
              <a:cs typeface="Times New Roman"/>
              <a:sym typeface="Times New Roman"/>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51" name="Google Shape;151;p2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52" name="Google Shape;152;p23"/>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Sự khác nhau giữa các ngoại lệ checked &amp; unchecked</a:t>
            </a:r>
            <a:endParaRPr/>
          </a:p>
        </p:txBody>
      </p:sp>
      <p:sp>
        <p:nvSpPr>
          <p:cNvPr id="153" name="Google Shape;153;p23"/>
          <p:cNvSpPr txBox="1"/>
          <p:nvPr>
            <p:ph idx="1" type="body"/>
          </p:nvPr>
        </p:nvSpPr>
        <p:spPr>
          <a:xfrm>
            <a:off x="838200" y="1613043"/>
            <a:ext cx="3239814" cy="427275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400">
                <a:latin typeface="Times New Roman"/>
                <a:ea typeface="Times New Roman"/>
                <a:cs typeface="Times New Roman"/>
                <a:sym typeface="Times New Roman"/>
              </a:rPr>
              <a:t>1. Checked Exception:</a:t>
            </a:r>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Các lớp extends từ lớp Throwable ngoại trừ RuntimeException và Error  được gọi là checked exception, ví dụ như Exception, SQLException vv. Các  checked exception được kiểm tra tại compile-time</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
        <p:nvSpPr>
          <p:cNvPr id="154" name="Google Shape;154;p23"/>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grpSp>
        <p:nvGrpSpPr>
          <p:cNvPr id="155" name="Google Shape;155;p23"/>
          <p:cNvGrpSpPr/>
          <p:nvPr/>
        </p:nvGrpSpPr>
        <p:grpSpPr>
          <a:xfrm>
            <a:off x="3977887" y="2288438"/>
            <a:ext cx="7913884" cy="3591922"/>
            <a:chOff x="1356359" y="2831591"/>
            <a:chExt cx="8801100" cy="3945890"/>
          </a:xfrm>
        </p:grpSpPr>
        <p:sp>
          <p:nvSpPr>
            <p:cNvPr id="156" name="Google Shape;156;p23"/>
            <p:cNvSpPr/>
            <p:nvPr/>
          </p:nvSpPr>
          <p:spPr>
            <a:xfrm>
              <a:off x="1362455" y="2837686"/>
              <a:ext cx="8788908" cy="393344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7" name="Google Shape;157;p23"/>
            <p:cNvSpPr/>
            <p:nvPr/>
          </p:nvSpPr>
          <p:spPr>
            <a:xfrm>
              <a:off x="1356359" y="2831591"/>
              <a:ext cx="8801100" cy="3945890"/>
            </a:xfrm>
            <a:custGeom>
              <a:rect b="b" l="l" r="r" t="t"/>
              <a:pathLst>
                <a:path extrusionOk="0" h="3945890" w="8801100">
                  <a:moveTo>
                    <a:pt x="0" y="3945636"/>
                  </a:moveTo>
                  <a:lnTo>
                    <a:pt x="8801100" y="3945636"/>
                  </a:lnTo>
                  <a:lnTo>
                    <a:pt x="8801100" y="0"/>
                  </a:lnTo>
                  <a:lnTo>
                    <a:pt x="0" y="0"/>
                  </a:lnTo>
                  <a:lnTo>
                    <a:pt x="0" y="3945636"/>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63" name="Google Shape;163;p2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64" name="Google Shape;164;p24"/>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71428"/>
              <a:buNone/>
            </a:pPr>
            <a:r>
              <a:rPr b="1" lang="en-US" sz="2800">
                <a:latin typeface="Times New Roman"/>
                <a:ea typeface="Times New Roman"/>
                <a:cs typeface="Times New Roman"/>
                <a:sym typeface="Times New Roman"/>
              </a:rPr>
              <a:t>Sự khác nhau giữa các ngoại lệ checked &amp; unchecked (tiếp)</a:t>
            </a:r>
            <a:endParaRPr/>
          </a:p>
        </p:txBody>
      </p:sp>
      <p:sp>
        <p:nvSpPr>
          <p:cNvPr id="165" name="Google Shape;165;p24"/>
          <p:cNvSpPr txBox="1"/>
          <p:nvPr>
            <p:ph idx="1" type="body"/>
          </p:nvPr>
        </p:nvSpPr>
        <p:spPr>
          <a:xfrm>
            <a:off x="838201" y="1458931"/>
            <a:ext cx="3544614" cy="539907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400">
                <a:latin typeface="Times New Roman"/>
                <a:ea typeface="Times New Roman"/>
                <a:cs typeface="Times New Roman"/>
                <a:sym typeface="Times New Roman"/>
              </a:rPr>
              <a:t>2. Unchecked Exception</a:t>
            </a:r>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Các lớp extends từ RuntimeException được gọi là unchecked exception, ví  dụ: ArithmeticException, NullPointerException,  ArrayIndexOutOfBoundsException,... Các ngoại lệ unchecked không được  kiểm tra tại compile-time mà chúng được kiểm tra tại runtime.</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
        <p:nvSpPr>
          <p:cNvPr id="166" name="Google Shape;166;p2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grpSp>
        <p:nvGrpSpPr>
          <p:cNvPr id="167" name="Google Shape;167;p24"/>
          <p:cNvGrpSpPr/>
          <p:nvPr/>
        </p:nvGrpSpPr>
        <p:grpSpPr>
          <a:xfrm>
            <a:off x="4277734" y="1993122"/>
            <a:ext cx="7598361" cy="3788971"/>
            <a:chOff x="2263140" y="3366516"/>
            <a:chExt cx="6766559" cy="3304540"/>
          </a:xfrm>
        </p:grpSpPr>
        <p:sp>
          <p:nvSpPr>
            <p:cNvPr id="168" name="Google Shape;168;p24"/>
            <p:cNvSpPr/>
            <p:nvPr/>
          </p:nvSpPr>
          <p:spPr>
            <a:xfrm>
              <a:off x="2269236" y="3372612"/>
              <a:ext cx="6623897" cy="329184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9" name="Google Shape;169;p24"/>
            <p:cNvSpPr/>
            <p:nvPr/>
          </p:nvSpPr>
          <p:spPr>
            <a:xfrm>
              <a:off x="2263140" y="3366516"/>
              <a:ext cx="6766559" cy="3304540"/>
            </a:xfrm>
            <a:custGeom>
              <a:rect b="b" l="l" r="r" t="t"/>
              <a:pathLst>
                <a:path extrusionOk="0" h="3304540" w="6766559">
                  <a:moveTo>
                    <a:pt x="0" y="3304032"/>
                  </a:moveTo>
                  <a:lnTo>
                    <a:pt x="6766559" y="3304032"/>
                  </a:lnTo>
                  <a:lnTo>
                    <a:pt x="6766559" y="0"/>
                  </a:lnTo>
                  <a:lnTo>
                    <a:pt x="0" y="0"/>
                  </a:lnTo>
                  <a:lnTo>
                    <a:pt x="0" y="3304032"/>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75" name="Google Shape;175;p2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76" name="Google Shape;176;p25"/>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71428"/>
              <a:buNone/>
            </a:pPr>
            <a:r>
              <a:rPr b="1" lang="en-US" sz="2800">
                <a:latin typeface="Times New Roman"/>
                <a:ea typeface="Times New Roman"/>
                <a:cs typeface="Times New Roman"/>
                <a:sym typeface="Times New Roman"/>
              </a:rPr>
              <a:t>Sự khác nhau giữa các ngoại lệ checked &amp; unchecked (tiếp)</a:t>
            </a:r>
            <a:endParaRPr/>
          </a:p>
        </p:txBody>
      </p:sp>
      <p:sp>
        <p:nvSpPr>
          <p:cNvPr id="177" name="Google Shape;177;p25"/>
          <p:cNvSpPr txBox="1"/>
          <p:nvPr>
            <p:ph idx="1" type="body"/>
          </p:nvPr>
        </p:nvSpPr>
        <p:spPr>
          <a:xfrm>
            <a:off x="838200" y="1613043"/>
            <a:ext cx="5448300" cy="1636343"/>
          </a:xfrm>
          <a:prstGeom prst="rect">
            <a:avLst/>
          </a:prstGeom>
          <a:noFill/>
          <a:ln>
            <a:noFill/>
          </a:ln>
        </p:spPr>
        <p:txBody>
          <a:bodyPr anchorCtr="0" anchor="t" bIns="45700" lIns="91425" spcFirstLastPara="1" rIns="91425" wrap="square" tIns="45700">
            <a:normAutofit lnSpcReduction="10000"/>
          </a:bodyPr>
          <a:lstStyle/>
          <a:p>
            <a:pPr indent="0" lvl="0" marL="114300" rtl="0" algn="l">
              <a:lnSpc>
                <a:spcPct val="90000"/>
              </a:lnSpc>
              <a:spcBef>
                <a:spcPts val="1000"/>
              </a:spcBef>
              <a:spcAft>
                <a:spcPts val="0"/>
              </a:spcAft>
              <a:buSzPts val="1800"/>
              <a:buNone/>
            </a:pPr>
            <a:r>
              <a:rPr b="1" lang="en-US" sz="2400">
                <a:latin typeface="Times New Roman"/>
                <a:ea typeface="Times New Roman"/>
                <a:cs typeface="Times New Roman"/>
                <a:sym typeface="Times New Roman"/>
              </a:rPr>
              <a:t>3. Error</a:t>
            </a:r>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Error là lỗi không thể cứu chữa được, ví dụ: OutOfMemoryError,  VirtualMachineError, AssertionError,</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
        <p:nvSpPr>
          <p:cNvPr id="178" name="Google Shape;178;p25"/>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79" name="Google Shape;179;p25"/>
          <p:cNvSpPr txBox="1"/>
          <p:nvPr/>
        </p:nvSpPr>
        <p:spPr>
          <a:xfrm>
            <a:off x="6094899" y="1693942"/>
            <a:ext cx="4615543" cy="4563920"/>
          </a:xfrm>
          <a:prstGeom prst="rect">
            <a:avLst/>
          </a:prstGeom>
          <a:noFill/>
          <a:ln>
            <a:noFill/>
          </a:ln>
        </p:spPr>
        <p:txBody>
          <a:bodyPr anchorCtr="0" anchor="t" bIns="45700" lIns="91425" spcFirstLastPara="1" rIns="91425" wrap="square" tIns="45700">
            <a:normAutofit fontScale="92500" lnSpcReduction="20000"/>
          </a:bodyPr>
          <a:lstStyle/>
          <a:p>
            <a:pPr indent="-342900" lvl="0" marL="457200" marR="0" rtl="0" algn="l">
              <a:lnSpc>
                <a:spcPct val="90000"/>
              </a:lnSpc>
              <a:spcBef>
                <a:spcPts val="1000"/>
              </a:spcBef>
              <a:spcAft>
                <a:spcPts val="0"/>
              </a:spcAft>
              <a:buClr>
                <a:schemeClr val="dk1"/>
              </a:buClr>
              <a:buSzPct val="81081"/>
              <a:buFont typeface="Noto Sans Symbols"/>
              <a:buChar char="⮚"/>
            </a:pPr>
            <a:r>
              <a:rPr b="1" i="0" lang="en-US" sz="2400" u="none" cap="none" strike="noStrike">
                <a:solidFill>
                  <a:schemeClr val="dk1"/>
                </a:solidFill>
                <a:latin typeface="Times New Roman"/>
                <a:ea typeface="Times New Roman"/>
                <a:cs typeface="Times New Roman"/>
                <a:sym typeface="Times New Roman"/>
              </a:rPr>
              <a:t>Một số ngoại lệ ‘checked’:</a:t>
            </a:r>
            <a:endParaRPr/>
          </a:p>
          <a:p>
            <a:pPr indent="-342900" lvl="0" marL="457200" marR="0" rtl="0" algn="l">
              <a:lnSpc>
                <a:spcPct val="90000"/>
              </a:lnSpc>
              <a:spcBef>
                <a:spcPts val="1000"/>
              </a:spcBef>
              <a:spcAft>
                <a:spcPts val="0"/>
              </a:spcAft>
              <a:buClr>
                <a:schemeClr val="dk1"/>
              </a:buClr>
              <a:buSzPct val="81081"/>
              <a:buFont typeface="Arial"/>
              <a:buChar char="•"/>
            </a:pPr>
            <a:r>
              <a:rPr b="0" i="0" lang="en-US" sz="2400" u="none" cap="none" strike="noStrike">
                <a:solidFill>
                  <a:schemeClr val="dk1"/>
                </a:solidFill>
                <a:latin typeface="Times New Roman"/>
                <a:ea typeface="Times New Roman"/>
                <a:cs typeface="Times New Roman"/>
                <a:sym typeface="Times New Roman"/>
              </a:rPr>
              <a:t>ClassNotFoundException</a:t>
            </a:r>
            <a:endParaRPr b="0" i="0" sz="2400" u="none" cap="none" strike="noStrike">
              <a:solidFill>
                <a:schemeClr val="dk1"/>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ct val="81081"/>
              <a:buFont typeface="Arial"/>
              <a:buChar char="•"/>
            </a:pPr>
            <a:r>
              <a:rPr b="0" i="0" lang="en-US" sz="2400" u="none" cap="none" strike="noStrike">
                <a:solidFill>
                  <a:schemeClr val="dk1"/>
                </a:solidFill>
                <a:latin typeface="Times New Roman"/>
                <a:ea typeface="Times New Roman"/>
                <a:cs typeface="Times New Roman"/>
                <a:sym typeface="Times New Roman"/>
              </a:rPr>
              <a:t>IOException</a:t>
            </a:r>
            <a:endParaRPr b="0" i="0" sz="2400" u="none" cap="none" strike="noStrike">
              <a:solidFill>
                <a:schemeClr val="dk1"/>
              </a:solidFill>
              <a:latin typeface="Times New Roman"/>
              <a:ea typeface="Times New Roman"/>
              <a:cs typeface="Times New Roman"/>
              <a:sym typeface="Times New Roman"/>
            </a:endParaRPr>
          </a:p>
          <a:p>
            <a:pPr indent="-342900" lvl="1" marL="914400" marR="0" rtl="0" algn="l">
              <a:lnSpc>
                <a:spcPct val="90000"/>
              </a:lnSpc>
              <a:spcBef>
                <a:spcPts val="500"/>
              </a:spcBef>
              <a:spcAft>
                <a:spcPts val="0"/>
              </a:spcAft>
              <a:buClr>
                <a:schemeClr val="dk1"/>
              </a:buClr>
              <a:buSzPct val="97297"/>
              <a:buFont typeface="Arial"/>
              <a:buChar char="•"/>
            </a:pPr>
            <a:r>
              <a:rPr b="0" i="0" lang="en-US" sz="2000" u="none" cap="none" strike="noStrike">
                <a:solidFill>
                  <a:schemeClr val="dk1"/>
                </a:solidFill>
                <a:latin typeface="Times New Roman"/>
                <a:ea typeface="Times New Roman"/>
                <a:cs typeface="Times New Roman"/>
                <a:sym typeface="Times New Roman"/>
              </a:rPr>
              <a:t>FileNotFoundException</a:t>
            </a:r>
            <a:endParaRPr b="0" i="0" sz="2000" u="none" cap="none" strike="noStrike">
              <a:solidFill>
                <a:schemeClr val="dk1"/>
              </a:solidFill>
              <a:latin typeface="Times New Roman"/>
              <a:ea typeface="Times New Roman"/>
              <a:cs typeface="Times New Roman"/>
              <a:sym typeface="Times New Roman"/>
            </a:endParaRPr>
          </a:p>
          <a:p>
            <a:pPr indent="-342900" lvl="1" marL="914400" marR="0" rtl="0" algn="l">
              <a:lnSpc>
                <a:spcPct val="90000"/>
              </a:lnSpc>
              <a:spcBef>
                <a:spcPts val="500"/>
              </a:spcBef>
              <a:spcAft>
                <a:spcPts val="0"/>
              </a:spcAft>
              <a:buClr>
                <a:schemeClr val="dk1"/>
              </a:buClr>
              <a:buSzPct val="97297"/>
              <a:buFont typeface="Arial"/>
              <a:buChar char="•"/>
            </a:pPr>
            <a:r>
              <a:rPr b="0" i="0" lang="en-US" sz="2000" u="none" cap="none" strike="noStrike">
                <a:solidFill>
                  <a:schemeClr val="dk1"/>
                </a:solidFill>
                <a:latin typeface="Times New Roman"/>
                <a:ea typeface="Times New Roman"/>
                <a:cs typeface="Times New Roman"/>
                <a:sym typeface="Times New Roman"/>
              </a:rPr>
              <a:t>EOFException</a:t>
            </a:r>
            <a:endParaRPr b="0" i="0" sz="2000" u="none" cap="none" strike="noStrike">
              <a:solidFill>
                <a:schemeClr val="dk1"/>
              </a:solidFill>
              <a:latin typeface="Times New Roman"/>
              <a:ea typeface="Times New Roman"/>
              <a:cs typeface="Times New Roman"/>
              <a:sym typeface="Times New Roman"/>
            </a:endParaRPr>
          </a:p>
          <a:p>
            <a:pPr indent="-228600" lvl="0" marL="457200" marR="0" rtl="0" algn="l">
              <a:lnSpc>
                <a:spcPct val="90000"/>
              </a:lnSpc>
              <a:spcBef>
                <a:spcPts val="1000"/>
              </a:spcBef>
              <a:spcAft>
                <a:spcPts val="0"/>
              </a:spcAft>
              <a:buClr>
                <a:schemeClr val="dk1"/>
              </a:buClr>
              <a:buSzPct val="81081"/>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ct val="81081"/>
              <a:buFont typeface="Noto Sans Symbols"/>
              <a:buChar char="⮚"/>
            </a:pPr>
            <a:r>
              <a:rPr b="1" i="0" lang="en-US" sz="2400" u="none" cap="none" strike="noStrike">
                <a:solidFill>
                  <a:schemeClr val="dk1"/>
                </a:solidFill>
                <a:latin typeface="Times New Roman"/>
                <a:ea typeface="Times New Roman"/>
                <a:cs typeface="Times New Roman"/>
                <a:sym typeface="Times New Roman"/>
              </a:rPr>
              <a:t>Một số ngoại lệ ‘unchecked’:</a:t>
            </a:r>
            <a:endParaRPr/>
          </a:p>
          <a:p>
            <a:pPr indent="-342900" lvl="0" marL="457200" marR="0" rtl="0" algn="l">
              <a:lnSpc>
                <a:spcPct val="90000"/>
              </a:lnSpc>
              <a:spcBef>
                <a:spcPts val="1000"/>
              </a:spcBef>
              <a:spcAft>
                <a:spcPts val="0"/>
              </a:spcAft>
              <a:buClr>
                <a:schemeClr val="dk1"/>
              </a:buClr>
              <a:buSzPct val="81081"/>
              <a:buFont typeface="Arial"/>
              <a:buChar char="•"/>
            </a:pPr>
            <a:r>
              <a:rPr b="0" i="0" lang="en-US" sz="2400" u="none" cap="none" strike="noStrike">
                <a:solidFill>
                  <a:schemeClr val="dk1"/>
                </a:solidFill>
                <a:latin typeface="Times New Roman"/>
                <a:ea typeface="Times New Roman"/>
                <a:cs typeface="Times New Roman"/>
                <a:sym typeface="Times New Roman"/>
              </a:rPr>
              <a:t>ArithmeticException</a:t>
            </a:r>
            <a:endParaRPr b="0" i="0" sz="2400" u="none" cap="none" strike="noStrike">
              <a:solidFill>
                <a:schemeClr val="dk1"/>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ct val="81081"/>
              <a:buFont typeface="Arial"/>
              <a:buChar char="•"/>
            </a:pPr>
            <a:r>
              <a:rPr b="0" i="0" lang="en-US" sz="2400" u="none" cap="none" strike="noStrike">
                <a:solidFill>
                  <a:schemeClr val="dk1"/>
                </a:solidFill>
                <a:latin typeface="Times New Roman"/>
                <a:ea typeface="Times New Roman"/>
                <a:cs typeface="Times New Roman"/>
                <a:sym typeface="Times New Roman"/>
              </a:rPr>
              <a:t>IllegalArgumentException</a:t>
            </a:r>
            <a:endParaRPr b="0" i="0" sz="2400" u="none" cap="none" strike="noStrike">
              <a:solidFill>
                <a:schemeClr val="dk1"/>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ct val="81081"/>
              <a:buFont typeface="Arial"/>
              <a:buChar char="•"/>
            </a:pPr>
            <a:r>
              <a:rPr b="0" i="0" lang="en-US" sz="2400" u="none" cap="none" strike="noStrike">
                <a:solidFill>
                  <a:schemeClr val="dk1"/>
                </a:solidFill>
                <a:latin typeface="Times New Roman"/>
                <a:ea typeface="Times New Roman"/>
                <a:cs typeface="Times New Roman"/>
                <a:sym typeface="Times New Roman"/>
              </a:rPr>
              <a:t>IndexOutOfBoundException</a:t>
            </a:r>
            <a:endParaRPr b="0" i="0" sz="2400" u="none" cap="none" strike="noStrike">
              <a:solidFill>
                <a:schemeClr val="dk1"/>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ct val="81081"/>
              <a:buFont typeface="Arial"/>
              <a:buChar char="•"/>
            </a:pPr>
            <a:r>
              <a:rPr b="0" i="0" lang="en-US" sz="2400" u="none" cap="none" strike="noStrike">
                <a:solidFill>
                  <a:schemeClr val="dk1"/>
                </a:solidFill>
                <a:latin typeface="Times New Roman"/>
                <a:ea typeface="Times New Roman"/>
                <a:cs typeface="Times New Roman"/>
                <a:sym typeface="Times New Roman"/>
              </a:rPr>
              <a:t>NullPointerException</a:t>
            </a:r>
            <a:endParaRPr b="0" i="0" sz="2400" u="none" cap="none" strike="noStrike">
              <a:solidFill>
                <a:schemeClr val="dk1"/>
              </a:solidFill>
              <a:latin typeface="Times New Roman"/>
              <a:ea typeface="Times New Roman"/>
              <a:cs typeface="Times New Roman"/>
              <a:sym typeface="Times New Roman"/>
            </a:endParaRPr>
          </a:p>
          <a:p>
            <a:pPr indent="-342900" lvl="0" marL="457200" marR="0" rtl="0" algn="l">
              <a:lnSpc>
                <a:spcPct val="90000"/>
              </a:lnSpc>
              <a:spcBef>
                <a:spcPts val="1000"/>
              </a:spcBef>
              <a:spcAft>
                <a:spcPts val="0"/>
              </a:spcAft>
              <a:buClr>
                <a:schemeClr val="dk1"/>
              </a:buClr>
              <a:buSzPct val="81081"/>
              <a:buFont typeface="Arial"/>
              <a:buChar char="•"/>
            </a:pPr>
            <a:r>
              <a:rPr b="0" i="0" lang="en-US" sz="2400" u="none" cap="none" strike="noStrike">
                <a:solidFill>
                  <a:schemeClr val="dk1"/>
                </a:solidFill>
                <a:latin typeface="Times New Roman"/>
                <a:ea typeface="Times New Roman"/>
                <a:cs typeface="Times New Roman"/>
                <a:sym typeface="Times New Roman"/>
              </a:rPr>
              <a:t>InputMismatchException</a:t>
            </a:r>
            <a:endParaRPr b="0" i="0" sz="2400" u="none" cap="none" strike="noStrike">
              <a:solidFill>
                <a:schemeClr val="dk1"/>
              </a:solidFill>
              <a:latin typeface="Times New Roman"/>
              <a:ea typeface="Times New Roman"/>
              <a:cs typeface="Times New Roman"/>
              <a:sym typeface="Times New Roman"/>
            </a:endParaRPr>
          </a:p>
          <a:p>
            <a:pPr indent="-228600" lvl="0" marL="457200" marR="0" rtl="0" algn="l">
              <a:lnSpc>
                <a:spcPct val="90000"/>
              </a:lnSpc>
              <a:spcBef>
                <a:spcPts val="1000"/>
              </a:spcBef>
              <a:spcAft>
                <a:spcPts val="0"/>
              </a:spcAft>
              <a:buClr>
                <a:schemeClr val="dk1"/>
              </a:buClr>
              <a:buSzPct val="81081"/>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85" name="Google Shape;185;p2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86" name="Google Shape;186;p26"/>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kịch bản phổ biến nơi ngoại lệ có thể xảy ra</a:t>
            </a:r>
            <a:endParaRPr b="1" sz="2800">
              <a:latin typeface="Times New Roman"/>
              <a:ea typeface="Times New Roman"/>
              <a:cs typeface="Times New Roman"/>
              <a:sym typeface="Times New Roman"/>
            </a:endParaRPr>
          </a:p>
        </p:txBody>
      </p:sp>
      <p:sp>
        <p:nvSpPr>
          <p:cNvPr id="187" name="Google Shape;187;p26"/>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Một số kịch bản mà ngoại lệ unchecked có thể xảy ra:</a:t>
            </a:r>
            <a:endParaRPr/>
          </a:p>
          <a:p>
            <a:pPr indent="0" lvl="0" marL="114300" rtl="0" algn="l">
              <a:lnSpc>
                <a:spcPct val="90000"/>
              </a:lnSpc>
              <a:spcBef>
                <a:spcPts val="1000"/>
              </a:spcBef>
              <a:spcAft>
                <a:spcPts val="0"/>
              </a:spcAft>
              <a:buSzPts val="1800"/>
              <a:buNone/>
            </a:pPr>
            <a:r>
              <a:rPr b="1" lang="en-US" sz="2400">
                <a:latin typeface="Times New Roman"/>
                <a:ea typeface="Times New Roman"/>
                <a:cs typeface="Times New Roman"/>
                <a:sym typeface="Times New Roman"/>
              </a:rPr>
              <a:t>1) Kịch bản ArithmeticException xảy ra</a:t>
            </a:r>
            <a:endParaRPr b="1"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Nếu chúng ta chia bất kỳ số nào cho số 0, xảy ra ngoại lệ ArithmeticException.</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lang="en-US" sz="2400">
                <a:latin typeface="Times New Roman"/>
                <a:ea typeface="Times New Roman"/>
                <a:cs typeface="Times New Roman"/>
                <a:sym typeface="Times New Roman"/>
              </a:rPr>
              <a:t>2) Kịch bản NullPointerException xảy ra</a:t>
            </a:r>
            <a:endParaRPr b="1"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Nếu chúng ta có bất kỳ biến nào có giá trị null , thực hiện bất kỳ hoạt động nào  bởi biến đó sẽ xảy ra ngoại lệ NullPointerException.</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
        <p:nvSpPr>
          <p:cNvPr id="188" name="Google Shape;188;p2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189" name="Google Shape;189;p26"/>
          <p:cNvPicPr preferRelativeResize="0"/>
          <p:nvPr/>
        </p:nvPicPr>
        <p:blipFill rotWithShape="1">
          <a:blip r:embed="rId5">
            <a:alphaModFix/>
          </a:blip>
          <a:srcRect b="0" l="0" r="0" t="0"/>
          <a:stretch/>
        </p:blipFill>
        <p:spPr>
          <a:xfrm>
            <a:off x="1035306" y="3100447"/>
            <a:ext cx="4568449" cy="657106"/>
          </a:xfrm>
          <a:prstGeom prst="rect">
            <a:avLst/>
          </a:prstGeom>
          <a:noFill/>
          <a:ln>
            <a:noFill/>
          </a:ln>
        </p:spPr>
      </p:pic>
      <p:pic>
        <p:nvPicPr>
          <p:cNvPr id="190" name="Google Shape;190;p26"/>
          <p:cNvPicPr preferRelativeResize="0"/>
          <p:nvPr/>
        </p:nvPicPr>
        <p:blipFill rotWithShape="1">
          <a:blip r:embed="rId6">
            <a:alphaModFix/>
          </a:blip>
          <a:srcRect b="0" l="0" r="0" t="0"/>
          <a:stretch/>
        </p:blipFill>
        <p:spPr>
          <a:xfrm>
            <a:off x="1035306" y="5288214"/>
            <a:ext cx="7457053" cy="89961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96" name="Google Shape;196;p2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97" name="Google Shape;197;p27"/>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kịch bản phổ biến nơi ngoại lệ có thể xảy ra (tiếp)</a:t>
            </a:r>
            <a:endParaRPr b="1" sz="2800">
              <a:latin typeface="Times New Roman"/>
              <a:ea typeface="Times New Roman"/>
              <a:cs typeface="Times New Roman"/>
              <a:sym typeface="Times New Roman"/>
            </a:endParaRPr>
          </a:p>
        </p:txBody>
      </p:sp>
      <p:sp>
        <p:nvSpPr>
          <p:cNvPr id="198" name="Google Shape;198;p27"/>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Một số kịch bản mà ngoại lệ unchecked có thể xảy ra:</a:t>
            </a:r>
            <a:endParaRPr/>
          </a:p>
          <a:p>
            <a:pPr indent="0" lvl="0" marL="114300" rtl="0" algn="l">
              <a:lnSpc>
                <a:spcPct val="90000"/>
              </a:lnSpc>
              <a:spcBef>
                <a:spcPts val="1000"/>
              </a:spcBef>
              <a:spcAft>
                <a:spcPts val="0"/>
              </a:spcAft>
              <a:buSzPts val="1800"/>
              <a:buNone/>
            </a:pPr>
            <a:r>
              <a:rPr b="1" lang="en-US" sz="2400">
                <a:latin typeface="Times New Roman"/>
                <a:ea typeface="Times New Roman"/>
                <a:cs typeface="Times New Roman"/>
                <a:sym typeface="Times New Roman"/>
              </a:rPr>
              <a:t>3) Kịch bản NumberFormatException xảy ra</a:t>
            </a:r>
            <a:endParaRPr b="1"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Định dạng sai của bất kỳ giá trị nào, có thể xảy ra NumberFormatException.  Giả sử ta có một biến String có giá trị là các ký tự, chuyển đổi biến này thành  số sẽ xảy ra NumberFormatException</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b="1"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lang="en-US" sz="2400">
                <a:latin typeface="Times New Roman"/>
                <a:ea typeface="Times New Roman"/>
                <a:cs typeface="Times New Roman"/>
                <a:sym typeface="Times New Roman"/>
              </a:rPr>
              <a:t>4) Kịch bản ArrayIndexOutOfBoundsException xảy ra  Khi chèn bất kỳ giá trị nào vào index sai, sẽ xảy ra ngoại lệ  ArrayIndexOutOfBoundsException</a:t>
            </a:r>
            <a:endParaRPr b="1"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
        <p:nvSpPr>
          <p:cNvPr id="199" name="Google Shape;199;p2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200" name="Google Shape;200;p27"/>
          <p:cNvPicPr preferRelativeResize="0"/>
          <p:nvPr/>
        </p:nvPicPr>
        <p:blipFill rotWithShape="1">
          <a:blip r:embed="rId5">
            <a:alphaModFix/>
          </a:blip>
          <a:srcRect b="0" l="0" r="0" t="0"/>
          <a:stretch/>
        </p:blipFill>
        <p:spPr>
          <a:xfrm>
            <a:off x="1070489" y="3771931"/>
            <a:ext cx="6045015" cy="723088"/>
          </a:xfrm>
          <a:prstGeom prst="rect">
            <a:avLst/>
          </a:prstGeom>
          <a:noFill/>
          <a:ln>
            <a:noFill/>
          </a:ln>
        </p:spPr>
      </p:pic>
      <p:pic>
        <p:nvPicPr>
          <p:cNvPr id="201" name="Google Shape;201;p27"/>
          <p:cNvPicPr preferRelativeResize="0"/>
          <p:nvPr/>
        </p:nvPicPr>
        <p:blipFill rotWithShape="1">
          <a:blip r:embed="rId6">
            <a:alphaModFix/>
          </a:blip>
          <a:srcRect b="0" l="0" r="0" t="0"/>
          <a:stretch/>
        </p:blipFill>
        <p:spPr>
          <a:xfrm>
            <a:off x="1070489" y="5496645"/>
            <a:ext cx="5477639" cy="714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07" name="Google Shape;207;p2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08" name="Google Shape;208;p28"/>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từ khóa xử lý ngoại lệ</a:t>
            </a:r>
            <a:endParaRPr b="1" sz="2800">
              <a:latin typeface="Times New Roman"/>
              <a:ea typeface="Times New Roman"/>
              <a:cs typeface="Times New Roman"/>
              <a:sym typeface="Times New Roman"/>
            </a:endParaRPr>
          </a:p>
        </p:txBody>
      </p:sp>
      <p:sp>
        <p:nvSpPr>
          <p:cNvPr id="209" name="Google Shape;209;p28"/>
          <p:cNvSpPr txBox="1"/>
          <p:nvPr>
            <p:ph idx="1" type="body"/>
          </p:nvPr>
        </p:nvSpPr>
        <p:spPr>
          <a:xfrm>
            <a:off x="838200" y="1613043"/>
            <a:ext cx="10515600" cy="2969467"/>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Có 5 từ khóa được sử dụng để xử lý ngoại lệ trong java, đó là:</a:t>
            </a:r>
            <a:endParaRPr/>
          </a:p>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try</a:t>
            </a:r>
            <a:endParaRPr/>
          </a:p>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catch</a:t>
            </a:r>
            <a:endParaRPr/>
          </a:p>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finally</a:t>
            </a:r>
            <a:endParaRPr/>
          </a:p>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throw</a:t>
            </a:r>
            <a:endParaRPr/>
          </a:p>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throws</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210" name="Google Shape;210;p2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16" name="Google Shape;216;p2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17" name="Google Shape;217;p29"/>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Khối lệnh try-catch</a:t>
            </a:r>
            <a:endParaRPr/>
          </a:p>
        </p:txBody>
      </p:sp>
      <p:sp>
        <p:nvSpPr>
          <p:cNvPr id="218" name="Google Shape;218;p29"/>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Khối lệnh try trong java được sử dụng để chứa một đoạn code có thế xảy ra  một ngoại lệ. Nó phải được khai báo trong phương thức.</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Sau một khối lệnh </a:t>
            </a:r>
            <a:r>
              <a:rPr b="1" lang="en-US" sz="2400">
                <a:latin typeface="Times New Roman"/>
                <a:ea typeface="Times New Roman"/>
                <a:cs typeface="Times New Roman"/>
                <a:sym typeface="Times New Roman"/>
              </a:rPr>
              <a:t>try</a:t>
            </a:r>
            <a:r>
              <a:rPr lang="en-US" sz="2400">
                <a:latin typeface="Times New Roman"/>
                <a:ea typeface="Times New Roman"/>
                <a:cs typeface="Times New Roman"/>
                <a:sym typeface="Times New Roman"/>
              </a:rPr>
              <a:t> bạn phải khai báo khối lệnh </a:t>
            </a:r>
            <a:r>
              <a:rPr b="1" lang="en-US" sz="2400">
                <a:latin typeface="Times New Roman"/>
                <a:ea typeface="Times New Roman"/>
                <a:cs typeface="Times New Roman"/>
                <a:sym typeface="Times New Roman"/>
              </a:rPr>
              <a:t>catch</a:t>
            </a:r>
            <a:r>
              <a:rPr lang="en-US" sz="2400">
                <a:latin typeface="Times New Roman"/>
                <a:ea typeface="Times New Roman"/>
                <a:cs typeface="Times New Roman"/>
                <a:sym typeface="Times New Roman"/>
              </a:rPr>
              <a:t> hoặc </a:t>
            </a:r>
            <a:r>
              <a:rPr b="1" lang="en-US" sz="2400">
                <a:latin typeface="Times New Roman"/>
                <a:ea typeface="Times New Roman"/>
                <a:cs typeface="Times New Roman"/>
                <a:sym typeface="Times New Roman"/>
              </a:rPr>
              <a:t>finally</a:t>
            </a:r>
            <a:r>
              <a:rPr lang="en-US" sz="2400">
                <a:latin typeface="Times New Roman"/>
                <a:ea typeface="Times New Roman"/>
                <a:cs typeface="Times New Roman"/>
                <a:sym typeface="Times New Roman"/>
              </a:rPr>
              <a:t> hoặc  cả hai.</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Cú pháp:</a:t>
            </a:r>
            <a:endParaRPr sz="2400">
              <a:latin typeface="Times New Roman"/>
              <a:ea typeface="Times New Roman"/>
              <a:cs typeface="Times New Roman"/>
              <a:sym typeface="Times New Roman"/>
            </a:endParaRPr>
          </a:p>
        </p:txBody>
      </p:sp>
      <p:sp>
        <p:nvSpPr>
          <p:cNvPr id="219" name="Google Shape;219;p2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220" name="Google Shape;220;p29"/>
          <p:cNvPicPr preferRelativeResize="0"/>
          <p:nvPr/>
        </p:nvPicPr>
        <p:blipFill rotWithShape="1">
          <a:blip r:embed="rId5">
            <a:alphaModFix/>
          </a:blip>
          <a:srcRect b="0" l="0" r="0" t="0"/>
          <a:stretch/>
        </p:blipFill>
        <p:spPr>
          <a:xfrm>
            <a:off x="2705267" y="3341966"/>
            <a:ext cx="5744419" cy="209101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26" name="Google Shape;226;p3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27" name="Google Shape;227;p30"/>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Ví dụ khối lệnh try-catch</a:t>
            </a:r>
            <a:endParaRPr/>
          </a:p>
        </p:txBody>
      </p:sp>
      <p:sp>
        <p:nvSpPr>
          <p:cNvPr id="228" name="Google Shape;228;p30"/>
          <p:cNvSpPr txBox="1"/>
          <p:nvPr>
            <p:ph idx="1" type="body"/>
          </p:nvPr>
        </p:nvSpPr>
        <p:spPr>
          <a:xfrm>
            <a:off x="838200" y="1613043"/>
            <a:ext cx="10386848" cy="1561081"/>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Ví dụ:</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Câu lệnh sau sẽ không gặp lỗi làm gián đoạn chương trình dù mẫu số b=0 hay b!=0.</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
        <p:nvSpPr>
          <p:cNvPr id="229" name="Google Shape;229;p3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230" name="Google Shape;230;p30"/>
          <p:cNvPicPr preferRelativeResize="0"/>
          <p:nvPr/>
        </p:nvPicPr>
        <p:blipFill rotWithShape="1">
          <a:blip r:embed="rId5">
            <a:alphaModFix/>
          </a:blip>
          <a:srcRect b="0" l="0" r="0" t="0"/>
          <a:stretch/>
        </p:blipFill>
        <p:spPr>
          <a:xfrm>
            <a:off x="1731671" y="3328237"/>
            <a:ext cx="8599905" cy="27767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36" name="Google Shape;236;p3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37" name="Google Shape;237;p31"/>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Khối lệnh try-catch (tiếp)</a:t>
            </a:r>
            <a:endParaRPr/>
          </a:p>
        </p:txBody>
      </p:sp>
      <p:sp>
        <p:nvSpPr>
          <p:cNvPr id="238" name="Google Shape;238;p31"/>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Cú pháp của khối lệnh try-finally</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Khối catch trong java được sử dụng để xử lý các Exception. Nó phải  được sử dụng sau khối try.</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
        <p:nvSpPr>
          <p:cNvPr id="239" name="Google Shape;239;p31"/>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240" name="Google Shape;240;p31"/>
          <p:cNvPicPr preferRelativeResize="0"/>
          <p:nvPr/>
        </p:nvPicPr>
        <p:blipFill rotWithShape="1">
          <a:blip r:embed="rId5">
            <a:alphaModFix/>
          </a:blip>
          <a:srcRect b="0" l="0" r="0" t="0"/>
          <a:stretch/>
        </p:blipFill>
        <p:spPr>
          <a:xfrm>
            <a:off x="2497300" y="2414427"/>
            <a:ext cx="6436494" cy="264574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46" name="Google Shape;246;p3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47" name="Google Shape;247;p32"/>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Vấn đề không có ngoại lệ xử lý</a:t>
            </a:r>
            <a:endParaRPr b="1" sz="2800">
              <a:latin typeface="Times New Roman"/>
              <a:ea typeface="Times New Roman"/>
              <a:cs typeface="Times New Roman"/>
              <a:sym typeface="Times New Roman"/>
            </a:endParaRPr>
          </a:p>
        </p:txBody>
      </p:sp>
      <p:sp>
        <p:nvSpPr>
          <p:cNvPr id="248" name="Google Shape;248;p32"/>
          <p:cNvSpPr txBox="1"/>
          <p:nvPr>
            <p:ph idx="1" type="body"/>
          </p:nvPr>
        </p:nvSpPr>
        <p:spPr>
          <a:xfrm>
            <a:off x="515007" y="1613043"/>
            <a:ext cx="11183007" cy="1949964"/>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Ví dụ: code khi không được xử lý ngoại lệ</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Ví dụ: Code khi được xử lý ngoại lệ</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
        <p:nvSpPr>
          <p:cNvPr id="249" name="Google Shape;249;p32"/>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250" name="Google Shape;250;p32"/>
          <p:cNvPicPr preferRelativeResize="0"/>
          <p:nvPr/>
        </p:nvPicPr>
        <p:blipFill rotWithShape="1">
          <a:blip r:embed="rId5">
            <a:alphaModFix/>
          </a:blip>
          <a:srcRect b="0" l="0" r="0" t="0"/>
          <a:stretch/>
        </p:blipFill>
        <p:spPr>
          <a:xfrm>
            <a:off x="665992" y="2405130"/>
            <a:ext cx="10860016" cy="666843"/>
          </a:xfrm>
          <a:prstGeom prst="rect">
            <a:avLst/>
          </a:prstGeom>
          <a:noFill/>
          <a:ln>
            <a:noFill/>
          </a:ln>
        </p:spPr>
      </p:pic>
      <p:pic>
        <p:nvPicPr>
          <p:cNvPr id="251" name="Google Shape;251;p32"/>
          <p:cNvPicPr preferRelativeResize="0"/>
          <p:nvPr/>
        </p:nvPicPr>
        <p:blipFill rotWithShape="1">
          <a:blip r:embed="rId6">
            <a:alphaModFix/>
          </a:blip>
          <a:srcRect b="0" l="0" r="0" t="0"/>
          <a:stretch/>
        </p:blipFill>
        <p:spPr>
          <a:xfrm>
            <a:off x="1336964" y="3692134"/>
            <a:ext cx="9173855" cy="280074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71" name="Google Shape;71;p1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72" name="Google Shape;72;p16"/>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Nội dung</a:t>
            </a:r>
            <a:endParaRPr b="1" sz="2800">
              <a:latin typeface="Times New Roman"/>
              <a:ea typeface="Times New Roman"/>
              <a:cs typeface="Times New Roman"/>
              <a:sym typeface="Times New Roman"/>
            </a:endParaRPr>
          </a:p>
        </p:txBody>
      </p:sp>
      <p:sp>
        <p:nvSpPr>
          <p:cNvPr id="73" name="Google Shape;73;p16"/>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Khái niệm Exception Handling</a:t>
            </a:r>
            <a:endParaRPr/>
          </a:p>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Hệ thống Exception Handling trong Java  Các kiểu ngoại lệ</a:t>
            </a:r>
            <a:endParaRPr sz="2400">
              <a:latin typeface="Times New Roman"/>
              <a:ea typeface="Times New Roman"/>
              <a:cs typeface="Times New Roman"/>
              <a:sym typeface="Times New Roman"/>
            </a:endParaRPr>
          </a:p>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Các kịch bản xảy ra ngoại lệ</a:t>
            </a:r>
            <a:endParaRPr sz="2400">
              <a:latin typeface="Times New Roman"/>
              <a:ea typeface="Times New Roman"/>
              <a:cs typeface="Times New Roman"/>
              <a:sym typeface="Times New Roman"/>
            </a:endParaRPr>
          </a:p>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Các từ khóa xử lý ngoại lệ  Khối lệnh try catch</a:t>
            </a:r>
            <a:endParaRPr/>
          </a:p>
          <a:p>
            <a:pPr indent="-457200" lvl="0" marL="571500" rtl="0" algn="l">
              <a:lnSpc>
                <a:spcPct val="90000"/>
              </a:lnSpc>
              <a:spcBef>
                <a:spcPts val="1000"/>
              </a:spcBef>
              <a:spcAft>
                <a:spcPts val="0"/>
              </a:spcAft>
              <a:buSzPts val="1800"/>
              <a:buFont typeface="Arial"/>
              <a:buAutoNum type="arabicPeriod"/>
            </a:pPr>
            <a:r>
              <a:rPr lang="en-US" sz="2400">
                <a:latin typeface="Times New Roman"/>
                <a:ea typeface="Times New Roman"/>
                <a:cs typeface="Times New Roman"/>
                <a:sym typeface="Times New Roman"/>
              </a:rPr>
              <a:t>Case Studies</a:t>
            </a:r>
            <a:endParaRPr/>
          </a:p>
          <a:p>
            <a:pPr indent="-342900" lvl="0" marL="571500" rtl="0" algn="l">
              <a:lnSpc>
                <a:spcPct val="90000"/>
              </a:lnSpc>
              <a:spcBef>
                <a:spcPts val="1000"/>
              </a:spcBef>
              <a:spcAft>
                <a:spcPts val="0"/>
              </a:spcAft>
              <a:buSzPts val="1800"/>
              <a:buFont typeface="Arial"/>
              <a:buNone/>
            </a:pPr>
            <a:r>
              <a:t/>
            </a:r>
            <a:endParaRPr sz="2400">
              <a:latin typeface="Times New Roman"/>
              <a:ea typeface="Times New Roman"/>
              <a:cs typeface="Times New Roman"/>
              <a:sym typeface="Times New Roman"/>
            </a:endParaRPr>
          </a:p>
        </p:txBody>
      </p:sp>
      <p:sp>
        <p:nvSpPr>
          <p:cNvPr id="74" name="Google Shape;74;p1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57" name="Google Shape;257;p3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58" name="Google Shape;258;p33"/>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Đa khối lệnh catch</a:t>
            </a:r>
            <a:endParaRPr/>
          </a:p>
        </p:txBody>
      </p:sp>
      <p:sp>
        <p:nvSpPr>
          <p:cNvPr id="259" name="Google Shape;259;p33"/>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2400">
                <a:latin typeface="Times New Roman"/>
                <a:ea typeface="Times New Roman"/>
                <a:cs typeface="Times New Roman"/>
                <a:sym typeface="Times New Roman"/>
              </a:rPr>
              <a:t>Dùng try có nhiều catch:</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Trong một đoạn code có thể có nhiều ngoại lệ xảy ra nên ta sẽ dùng nhiều  catch để xử lý các ngoại lệ đó.</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Các lệnh catch thường được viết theo thứ tự xuất hiện của ngoại lệ.</a:t>
            </a:r>
            <a:endParaRPr/>
          </a:p>
          <a:p>
            <a:pPr indent="0" lvl="0" marL="114300" rtl="0" algn="l">
              <a:lnSpc>
                <a:spcPct val="90000"/>
              </a:lnSpc>
              <a:spcBef>
                <a:spcPts val="1000"/>
              </a:spcBef>
              <a:spcAft>
                <a:spcPts val="0"/>
              </a:spcAft>
              <a:buSzPts val="1800"/>
              <a:buNone/>
            </a:pPr>
            <a:r>
              <a:rPr b="1" lang="en-US" sz="2400">
                <a:latin typeface="Times New Roman"/>
                <a:ea typeface="Times New Roman"/>
                <a:cs typeface="Times New Roman"/>
                <a:sym typeface="Times New Roman"/>
              </a:rPr>
              <a:t>Chú ý: </a:t>
            </a:r>
            <a:r>
              <a:rPr lang="en-US" sz="2400">
                <a:latin typeface="Times New Roman"/>
                <a:ea typeface="Times New Roman"/>
                <a:cs typeface="Times New Roman"/>
                <a:sym typeface="Times New Roman"/>
              </a:rPr>
              <a:t>Tất cả các ngoại lệ sẽ là lớp con của class Exception nên catch cuối  cùng sẽ là Exception.</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
        <p:nvSpPr>
          <p:cNvPr id="260" name="Google Shape;260;p33"/>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66" name="Google Shape;266;p3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67" name="Google Shape;267;p34"/>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Đa khối lệnh catch</a:t>
            </a:r>
            <a:endParaRPr/>
          </a:p>
        </p:txBody>
      </p:sp>
      <p:sp>
        <p:nvSpPr>
          <p:cNvPr id="268" name="Google Shape;268;p3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69" name="Google Shape;269;p34"/>
          <p:cNvSpPr txBox="1"/>
          <p:nvPr/>
        </p:nvSpPr>
        <p:spPr>
          <a:xfrm>
            <a:off x="983144" y="1530494"/>
            <a:ext cx="5540375" cy="44307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US" sz="2800" u="none" cap="none" strike="noStrike">
                <a:solidFill>
                  <a:srgbClr val="36365C"/>
                </a:solidFill>
                <a:latin typeface="Times New Roman"/>
                <a:ea typeface="Times New Roman"/>
                <a:cs typeface="Times New Roman"/>
                <a:sym typeface="Times New Roman"/>
              </a:rPr>
              <a:t>Ví dụ:</a:t>
            </a:r>
            <a:endParaRPr b="0" i="0" sz="2950" u="none" cap="none" strike="noStrike">
              <a:solidFill>
                <a:srgbClr val="000000"/>
              </a:solidFill>
              <a:latin typeface="Times New Roman"/>
              <a:ea typeface="Times New Roman"/>
              <a:cs typeface="Times New Roman"/>
              <a:sym typeface="Times New Roman"/>
            </a:endParaRPr>
          </a:p>
        </p:txBody>
      </p:sp>
      <p:pic>
        <p:nvPicPr>
          <p:cNvPr id="270" name="Google Shape;270;p34"/>
          <p:cNvPicPr preferRelativeResize="0"/>
          <p:nvPr/>
        </p:nvPicPr>
        <p:blipFill rotWithShape="1">
          <a:blip r:embed="rId5">
            <a:alphaModFix/>
          </a:blip>
          <a:srcRect b="0" l="0" r="0" t="0"/>
          <a:stretch/>
        </p:blipFill>
        <p:spPr>
          <a:xfrm>
            <a:off x="2581652" y="1752029"/>
            <a:ext cx="7028695" cy="413661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3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76" name="Google Shape;276;p3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77" name="Google Shape;277;p35"/>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Đa khối lệnh catch</a:t>
            </a:r>
            <a:endParaRPr/>
          </a:p>
        </p:txBody>
      </p:sp>
      <p:sp>
        <p:nvSpPr>
          <p:cNvPr id="278" name="Google Shape;278;p35"/>
          <p:cNvSpPr txBox="1"/>
          <p:nvPr>
            <p:ph idx="1" type="body"/>
          </p:nvPr>
        </p:nvSpPr>
        <p:spPr>
          <a:xfrm>
            <a:off x="838200" y="1613043"/>
            <a:ext cx="10515600" cy="572784"/>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Khối try lồng nhau:</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279" name="Google Shape;279;p35"/>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280" name="Google Shape;280;p35"/>
          <p:cNvSpPr/>
          <p:nvPr/>
        </p:nvSpPr>
        <p:spPr>
          <a:xfrm>
            <a:off x="3970226" y="1458930"/>
            <a:ext cx="6342887" cy="454016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86" name="Google Shape;286;p3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87" name="Google Shape;287;p36"/>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Đa khối lệnh catch (tiếp)</a:t>
            </a:r>
            <a:endParaRPr/>
          </a:p>
        </p:txBody>
      </p:sp>
      <p:sp>
        <p:nvSpPr>
          <p:cNvPr id="288" name="Google Shape;288;p36"/>
          <p:cNvSpPr txBox="1"/>
          <p:nvPr>
            <p:ph idx="1" type="body"/>
          </p:nvPr>
        </p:nvSpPr>
        <p:spPr>
          <a:xfrm>
            <a:off x="838200" y="1613043"/>
            <a:ext cx="10515600" cy="2616057"/>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Quy tắc:</a:t>
            </a:r>
            <a:endParaRPr/>
          </a:p>
          <a:p>
            <a:pPr indent="-342900" lvl="0" marL="457200" rtl="0" algn="l">
              <a:lnSpc>
                <a:spcPct val="9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Vào một thời điểm chỉ xảy ra một ngoại lệ và tại một thời điểm chỉ có một  khối catch được thực thi.</a:t>
            </a:r>
            <a:endParaRPr/>
          </a:p>
          <a:p>
            <a:pPr indent="-342900" lvl="0" marL="457200" rtl="0" algn="l">
              <a:lnSpc>
                <a:spcPct val="9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Tất cả các khối catch phải được sắp xếp từ cụ thể nhất đến chung nhất, tức là  phải khai báo khối lệnh catch để xử lý lỗi ArithmeticException trước khi khai  báo catch để xử lý lỗi Exception.</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289" name="Google Shape;289;p3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290" name="Google Shape;290;p36"/>
          <p:cNvPicPr preferRelativeResize="0"/>
          <p:nvPr/>
        </p:nvPicPr>
        <p:blipFill rotWithShape="1">
          <a:blip r:embed="rId5">
            <a:alphaModFix/>
          </a:blip>
          <a:srcRect b="0" l="0" r="0" t="0"/>
          <a:stretch/>
        </p:blipFill>
        <p:spPr>
          <a:xfrm>
            <a:off x="5402892" y="3743726"/>
            <a:ext cx="4915139" cy="303393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96" name="Google Shape;296;p3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297" name="Google Shape;297;p37"/>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Từ khóa throw</a:t>
            </a:r>
            <a:endParaRPr/>
          </a:p>
        </p:txBody>
      </p:sp>
      <p:sp>
        <p:nvSpPr>
          <p:cNvPr id="298" name="Google Shape;298;p37"/>
          <p:cNvSpPr txBox="1"/>
          <p:nvPr>
            <p:ph idx="1" type="body"/>
          </p:nvPr>
        </p:nvSpPr>
        <p:spPr>
          <a:xfrm>
            <a:off x="838200" y="1613043"/>
            <a:ext cx="10515600" cy="2730357"/>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Từ khoá throw trong java được sử dụng để ném ra một ngoại lệ cụ thể.  Chúng ta có thể ném một trong hai ngoại lệ checked hoặc unchecked trong  java bằng từ khóa throw. Từ khóa throw chủ yếu được sử dụng để ném  ngoại lệ tùy chỉnh (ngoại lệ do người dùng tự định nghĩa).</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Cú pháp:</a:t>
            </a:r>
            <a:endParaRPr/>
          </a:p>
          <a:p>
            <a:pPr indent="0" lvl="0" marL="114300" rtl="0" algn="l">
              <a:lnSpc>
                <a:spcPct val="90000"/>
              </a:lnSpc>
              <a:spcBef>
                <a:spcPts val="1000"/>
              </a:spcBef>
              <a:spcAft>
                <a:spcPts val="0"/>
              </a:spcAft>
              <a:buSzPts val="1800"/>
              <a:buNone/>
            </a:pPr>
            <a:r>
              <a:rPr b="1" lang="en-US" sz="2400">
                <a:latin typeface="Times New Roman"/>
                <a:ea typeface="Times New Roman"/>
                <a:cs typeface="Times New Roman"/>
                <a:sym typeface="Times New Roman"/>
              </a:rPr>
              <a:t>throw exception;</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
        <p:nvSpPr>
          <p:cNvPr id="299" name="Google Shape;299;p3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3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05" name="Google Shape;305;p3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06" name="Google Shape;306;p38"/>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Từ khóa throw</a:t>
            </a:r>
            <a:endParaRPr/>
          </a:p>
        </p:txBody>
      </p:sp>
      <p:sp>
        <p:nvSpPr>
          <p:cNvPr id="307" name="Google Shape;307;p38"/>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Thông thường các exception sẽ được ‘ném’ ra bởi hệ thống Java runtime.  Tuy vậy ta vẫn có thể lập trình để ‘ném’ ra các ngoại lệ khi gặp một tình  huống nào đó trong khi lập trình.</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Trong một phương thức có thể throw nhiều ngoại lệ.</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Có 2 cách để ‘ném’ (throw) ra các ngoại lệ:</a:t>
            </a:r>
            <a:endParaRPr/>
          </a:p>
          <a:p>
            <a:pPr indent="-342900" lvl="1" marL="914400" rtl="0" algn="l">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Dùng toán tử new</a:t>
            </a:r>
            <a:endParaRPr/>
          </a:p>
          <a:p>
            <a:pPr indent="-342900" lvl="1" marL="914400" rtl="0" algn="l">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Đưa 1 tham số vào mệnh đề catch.</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Ví dụ:</a:t>
            </a:r>
            <a:endParaRPr/>
          </a:p>
          <a:p>
            <a:pPr indent="0" lvl="1" marL="571500" rtl="0" algn="l">
              <a:lnSpc>
                <a:spcPct val="90000"/>
              </a:lnSpc>
              <a:spcBef>
                <a:spcPts val="500"/>
              </a:spcBef>
              <a:spcAft>
                <a:spcPts val="0"/>
              </a:spcAft>
              <a:buSzPts val="1800"/>
              <a:buNone/>
            </a:pPr>
            <a:r>
              <a:rPr lang="en-US" sz="2000">
                <a:latin typeface="Times New Roman"/>
                <a:ea typeface="Times New Roman"/>
                <a:cs typeface="Times New Roman"/>
                <a:sym typeface="Times New Roman"/>
              </a:rPr>
              <a:t>if (check==0)</a:t>
            </a:r>
            <a:endParaRPr/>
          </a:p>
          <a:p>
            <a:pPr indent="0" lvl="1" marL="571500" rtl="0" algn="l">
              <a:lnSpc>
                <a:spcPct val="90000"/>
              </a:lnSpc>
              <a:spcBef>
                <a:spcPts val="500"/>
              </a:spcBef>
              <a:spcAft>
                <a:spcPts val="0"/>
              </a:spcAft>
              <a:buSzPts val="1800"/>
              <a:buNone/>
            </a:pPr>
            <a:r>
              <a:rPr lang="en-US" sz="2000">
                <a:latin typeface="Times New Roman"/>
                <a:ea typeface="Times New Roman"/>
                <a:cs typeface="Times New Roman"/>
                <a:sym typeface="Times New Roman"/>
              </a:rPr>
              <a:t>throw new NullPointerException();</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308" name="Google Shape;308;p3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3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14" name="Google Shape;314;p3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15" name="Google Shape;315;p39"/>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Ví dụ Từ khóa throw</a:t>
            </a:r>
            <a:endParaRPr/>
          </a:p>
        </p:txBody>
      </p:sp>
      <p:sp>
        <p:nvSpPr>
          <p:cNvPr id="316" name="Google Shape;316;p3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317" name="Google Shape;317;p39"/>
          <p:cNvPicPr preferRelativeResize="0"/>
          <p:nvPr/>
        </p:nvPicPr>
        <p:blipFill rotWithShape="1">
          <a:blip r:embed="rId5">
            <a:alphaModFix/>
          </a:blip>
          <a:srcRect b="0" l="0" r="0" t="0"/>
          <a:stretch/>
        </p:blipFill>
        <p:spPr>
          <a:xfrm>
            <a:off x="2222625" y="1458930"/>
            <a:ext cx="7124849" cy="48117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23" name="Google Shape;323;p4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24" name="Google Shape;324;p40"/>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Ví dụ Từ khóa throw</a:t>
            </a:r>
            <a:endParaRPr/>
          </a:p>
        </p:txBody>
      </p:sp>
      <p:sp>
        <p:nvSpPr>
          <p:cNvPr id="325" name="Google Shape;325;p4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26" name="Google Shape;326;p40"/>
          <p:cNvSpPr/>
          <p:nvPr/>
        </p:nvSpPr>
        <p:spPr>
          <a:xfrm>
            <a:off x="1866452" y="1458930"/>
            <a:ext cx="7866127" cy="476319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32" name="Google Shape;332;p4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33" name="Google Shape;333;p41"/>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Ví dụ Từ khóa throw</a:t>
            </a:r>
            <a:endParaRPr/>
          </a:p>
        </p:txBody>
      </p:sp>
      <p:sp>
        <p:nvSpPr>
          <p:cNvPr id="334" name="Google Shape;334;p41"/>
          <p:cNvSpPr txBox="1"/>
          <p:nvPr>
            <p:ph idx="1" type="body"/>
          </p:nvPr>
        </p:nvSpPr>
        <p:spPr>
          <a:xfrm>
            <a:off x="838200" y="1613043"/>
            <a:ext cx="10515600" cy="983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Chúng ta có thể tự viết class xử lý ngoại lệ của riêng mình bằng cách kế  thừa class Exception của Java:</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335" name="Google Shape;335;p41"/>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36" name="Google Shape;336;p41"/>
          <p:cNvSpPr/>
          <p:nvPr/>
        </p:nvSpPr>
        <p:spPr>
          <a:xfrm>
            <a:off x="4606490" y="2185827"/>
            <a:ext cx="6040489" cy="407833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4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42" name="Google Shape;342;p4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43" name="Google Shape;343;p42"/>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Ví dụ Từ khóa throw</a:t>
            </a:r>
            <a:endParaRPr/>
          </a:p>
        </p:txBody>
      </p:sp>
      <p:sp>
        <p:nvSpPr>
          <p:cNvPr id="344" name="Google Shape;344;p42"/>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45" name="Google Shape;345;p42"/>
          <p:cNvSpPr/>
          <p:nvPr/>
        </p:nvSpPr>
        <p:spPr>
          <a:xfrm>
            <a:off x="2736458" y="1458930"/>
            <a:ext cx="6719083" cy="4668601"/>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0" name="Google Shape;80;p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81" name="Google Shape;81;p4"/>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1) Khái niệm Exception Handling</a:t>
            </a:r>
            <a:endParaRPr/>
          </a:p>
        </p:txBody>
      </p:sp>
      <p:sp>
        <p:nvSpPr>
          <p:cNvPr id="82" name="Google Shape;82;p4"/>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2400">
                <a:latin typeface="Times New Roman"/>
                <a:ea typeface="Times New Roman"/>
                <a:cs typeface="Times New Roman"/>
                <a:sym typeface="Times New Roman"/>
              </a:rPr>
              <a:t>Exception Handling </a:t>
            </a:r>
            <a:r>
              <a:rPr lang="en-US" sz="2400">
                <a:latin typeface="Times New Roman"/>
                <a:ea typeface="Times New Roman"/>
                <a:cs typeface="Times New Roman"/>
                <a:sym typeface="Times New Roman"/>
              </a:rPr>
              <a:t>trong java hay xử lý ngoại lệ trong java là một cơ  chế mạnh mẽ để xử lý các lỗi runtime để có thể duy trì luồng bình thường  của ứng dụng.</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Theo từ điển: Exception (ngoại lệ) là một tình trạng bất thường.</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Exception Handling (xử lý ngoại lệ) là một cơ chế xử lý các lỗi runtime  như ClassNotFound, IO, SQL, Remote, vv</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83" name="Google Shape;83;p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4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51" name="Google Shape;351;p43"/>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52" name="Google Shape;352;p43"/>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Từ khóa throws</a:t>
            </a:r>
            <a:endParaRPr/>
          </a:p>
        </p:txBody>
      </p:sp>
      <p:sp>
        <p:nvSpPr>
          <p:cNvPr id="353" name="Google Shape;353;p43"/>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Từ khóa throws trong java được sử dụng để khai báo một ngoại lệ. Nó  thể hiện thông tin cho lập trình viên rằng có thể xảy ra một ngoại lệ</a:t>
            </a:r>
            <a:endParaRPr/>
          </a:p>
          <a:p>
            <a:pPr indent="-342900" lvl="0" marL="457200" rtl="0" algn="l">
              <a:lnSpc>
                <a:spcPct val="9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Cú pháp:</a:t>
            </a:r>
            <a:endParaRPr/>
          </a:p>
          <a:p>
            <a:pPr indent="-228600" lvl="0" marL="457200" rtl="0" algn="l">
              <a:lnSpc>
                <a:spcPct val="90000"/>
              </a:lnSpc>
              <a:spcBef>
                <a:spcPts val="1000"/>
              </a:spcBef>
              <a:spcAft>
                <a:spcPts val="0"/>
              </a:spcAft>
              <a:buSzPts val="1800"/>
              <a:buFont typeface="Noto Sans Symbols"/>
              <a:buNone/>
            </a:pPr>
            <a:r>
              <a:t/>
            </a:r>
            <a:endParaRPr sz="2400">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Font typeface="Noto Sans Symbols"/>
              <a:buNone/>
            </a:pPr>
            <a:r>
              <a:t/>
            </a:r>
            <a:endParaRPr sz="24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Ngoại lệ nào nên được khai báo :</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Ngoại lệ unchecked: nằm trong sự kiểm soát của bạn</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Error: nằm ngoài sự kiểm soát của bạn</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
        <p:nvSpPr>
          <p:cNvPr id="354" name="Google Shape;354;p43"/>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355" name="Google Shape;355;p43"/>
          <p:cNvPicPr preferRelativeResize="0"/>
          <p:nvPr/>
        </p:nvPicPr>
        <p:blipFill rotWithShape="1">
          <a:blip r:embed="rId5">
            <a:alphaModFix/>
          </a:blip>
          <a:srcRect b="0" l="0" r="0" t="0"/>
          <a:stretch/>
        </p:blipFill>
        <p:spPr>
          <a:xfrm>
            <a:off x="2595074" y="2770121"/>
            <a:ext cx="7001852" cy="95263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4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61" name="Google Shape;361;p44"/>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62" name="Google Shape;362;p44"/>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Ví dụ sử dụng từ khóa throws</a:t>
            </a:r>
            <a:endParaRPr/>
          </a:p>
        </p:txBody>
      </p:sp>
      <p:sp>
        <p:nvSpPr>
          <p:cNvPr id="363" name="Google Shape;363;p44"/>
          <p:cNvSpPr txBox="1"/>
          <p:nvPr>
            <p:ph idx="1" type="body"/>
          </p:nvPr>
        </p:nvSpPr>
        <p:spPr>
          <a:xfrm>
            <a:off x="838200" y="1613043"/>
            <a:ext cx="10515600" cy="801384"/>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Dùng cách throws trong phương thức main</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364" name="Google Shape;364;p44"/>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65" name="Google Shape;365;p44"/>
          <p:cNvSpPr/>
          <p:nvPr/>
        </p:nvSpPr>
        <p:spPr>
          <a:xfrm>
            <a:off x="1987296" y="2206847"/>
            <a:ext cx="7906717" cy="403629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4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71" name="Google Shape;371;p45"/>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72" name="Google Shape;372;p45"/>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Sự khác nhau giữa throw và throws</a:t>
            </a:r>
            <a:endParaRPr/>
          </a:p>
        </p:txBody>
      </p:sp>
      <p:sp>
        <p:nvSpPr>
          <p:cNvPr id="373" name="Google Shape;373;p45"/>
          <p:cNvSpPr txBox="1"/>
          <p:nvPr>
            <p:ph idx="1" type="body"/>
          </p:nvPr>
        </p:nvSpPr>
        <p:spPr>
          <a:xfrm>
            <a:off x="838200" y="1613043"/>
            <a:ext cx="10515600" cy="1717986"/>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Nếu một phương thức không xử lý một ngoại lệ đã kiểm tra thì phương  thức đó phải khai báo ngoại lệ bằng từ khóa throws. Từ khóa throws được  khai báo ở cuối dấu ngoặc ( ) trước khi bắt đầu một phương thức.</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Ví dụ:</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374" name="Google Shape;374;p45"/>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75" name="Google Shape;375;p45"/>
          <p:cNvSpPr/>
          <p:nvPr/>
        </p:nvSpPr>
        <p:spPr>
          <a:xfrm>
            <a:off x="2594718" y="2858815"/>
            <a:ext cx="7757971" cy="340667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4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81" name="Google Shape;381;p46"/>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82" name="Google Shape;382;p46"/>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Sự khác nhau giữa throw và throws</a:t>
            </a:r>
            <a:endParaRPr/>
          </a:p>
        </p:txBody>
      </p:sp>
      <p:sp>
        <p:nvSpPr>
          <p:cNvPr id="383" name="Google Shape;383;p46"/>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Từ khóa throw dùng để ném ra một ngoại lệ cụ thể. Chúng ta có thể  ném một trong hai ngoại lệ checked hoặc unchecked trong java bằng từ  khóa throw. Từ khóa throw chủ yếu được sử dụng để ném ngoại lệ tùy  chỉnh (ngoại lệ do người dùng tự định nghĩa).</a:t>
            </a:r>
            <a:endParaRPr/>
          </a:p>
          <a:p>
            <a:pPr indent="-342900" lvl="0" marL="457200" rtl="0" algn="l">
              <a:lnSpc>
                <a:spcPct val="90000"/>
              </a:lnSpc>
              <a:spcBef>
                <a:spcPts val="1000"/>
              </a:spcBef>
              <a:spcAft>
                <a:spcPts val="0"/>
              </a:spcAft>
              <a:buClr>
                <a:schemeClr val="dk1"/>
              </a:buClr>
              <a:buSzPts val="1800"/>
              <a:buChar char="•"/>
            </a:pPr>
            <a:r>
              <a:rPr b="1" lang="en-US" sz="2400">
                <a:latin typeface="Times New Roman"/>
                <a:ea typeface="Times New Roman"/>
                <a:cs typeface="Times New Roman"/>
                <a:sym typeface="Times New Roman"/>
              </a:rPr>
              <a:t>Ví dụ:</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Lưu ý khi bạn throw ra một exception trong một phương thức thì hoặc:</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Ta phải dùng từ khóa throws để bỏ qua ngoại lệ đó.</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Ta phải dùng khối try-catch để bắt ngoại lệ đó.</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384" name="Google Shape;384;p46"/>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385" name="Google Shape;385;p46"/>
          <p:cNvSpPr/>
          <p:nvPr/>
        </p:nvSpPr>
        <p:spPr>
          <a:xfrm>
            <a:off x="2324978" y="3282181"/>
            <a:ext cx="7155353" cy="105654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4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91" name="Google Shape;391;p4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392" name="Google Shape;392;p47"/>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Sự khác nhau giữa throw và throws</a:t>
            </a:r>
            <a:endParaRPr/>
          </a:p>
        </p:txBody>
      </p:sp>
      <p:sp>
        <p:nvSpPr>
          <p:cNvPr id="393" name="Google Shape;393;p4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graphicFrame>
        <p:nvGraphicFramePr>
          <p:cNvPr id="394" name="Google Shape;394;p47"/>
          <p:cNvGraphicFramePr/>
          <p:nvPr/>
        </p:nvGraphicFramePr>
        <p:xfrm>
          <a:off x="509270" y="1583421"/>
          <a:ext cx="3000000" cy="3000000"/>
        </p:xfrm>
        <a:graphic>
          <a:graphicData uri="http://schemas.openxmlformats.org/drawingml/2006/table">
            <a:tbl>
              <a:tblPr bandRow="1" firstRow="1">
                <a:noFill/>
                <a:tableStyleId>{6679B556-9C2C-437B-BEB3-A14FF382F884}</a:tableStyleId>
              </a:tblPr>
              <a:tblGrid>
                <a:gridCol w="5586725"/>
                <a:gridCol w="5586725"/>
              </a:tblGrid>
              <a:tr h="492500">
                <a:tc>
                  <a:txBody>
                    <a:bodyPr/>
                    <a:lstStyle/>
                    <a:p>
                      <a:pPr indent="0" lvl="0" marL="127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throw</a:t>
                      </a:r>
                      <a:endParaRPr sz="2800" u="none" cap="none" strike="noStrike">
                        <a:latin typeface="Times New Roman"/>
                        <a:ea typeface="Times New Roman"/>
                        <a:cs typeface="Times New Roman"/>
                        <a:sym typeface="Times New Roman"/>
                      </a:endParaRPr>
                    </a:p>
                  </a:txBody>
                  <a:tcPr marT="203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1270" marR="0" rtl="0" algn="ctr">
                        <a:lnSpc>
                          <a:spcPct val="100000"/>
                        </a:lnSpc>
                        <a:spcBef>
                          <a:spcPts val="0"/>
                        </a:spcBef>
                        <a:spcAft>
                          <a:spcPts val="0"/>
                        </a:spcAft>
                        <a:buNone/>
                      </a:pPr>
                      <a:r>
                        <a:rPr b="1" lang="en-US" sz="2800" u="none" cap="none" strike="noStrike">
                          <a:solidFill>
                            <a:srgbClr val="FFFFFF"/>
                          </a:solidFill>
                          <a:latin typeface="Times New Roman"/>
                          <a:ea typeface="Times New Roman"/>
                          <a:cs typeface="Times New Roman"/>
                          <a:sym typeface="Times New Roman"/>
                        </a:rPr>
                        <a:t>throws</a:t>
                      </a:r>
                      <a:endParaRPr sz="2800" u="none" cap="none" strike="noStrike">
                        <a:latin typeface="Times New Roman"/>
                        <a:ea typeface="Times New Roman"/>
                        <a:cs typeface="Times New Roman"/>
                        <a:sym typeface="Times New Roman"/>
                      </a:endParaRPr>
                    </a:p>
                  </a:txBody>
                  <a:tcPr marT="203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878850">
                <a:tc>
                  <a:txBody>
                    <a:bodyPr/>
                    <a:lstStyle/>
                    <a:p>
                      <a:pPr indent="0" lvl="0" marL="50800" marR="271145"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Từ khóa throw trong java được sử  dụng để ném ra một ngoại lệ rõ ràng.</a:t>
                      </a:r>
                      <a:endParaRPr sz="2800" u="none" cap="none" strike="noStrike">
                        <a:latin typeface="Times New Roman"/>
                        <a:ea typeface="Times New Roman"/>
                        <a:cs typeface="Times New Roman"/>
                        <a:sym typeface="Times New Roman"/>
                      </a:endParaRPr>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51435" marR="539115"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Từ khóa throws trong java được sử  dụng để khai báo một ngoại lệ.</a:t>
                      </a:r>
                      <a:endParaRPr sz="2800" u="none" cap="none" strike="noStrike">
                        <a:latin typeface="Times New Roman"/>
                        <a:ea typeface="Times New Roman"/>
                        <a:cs typeface="Times New Roman"/>
                        <a:sym typeface="Times New Roman"/>
                      </a:endParaRPr>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878850">
                <a:tc>
                  <a:txBody>
                    <a:bodyPr/>
                    <a:lstStyle/>
                    <a:p>
                      <a:pPr indent="0" lvl="0" marL="50800" marR="285115"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Ngoại lệ checked không được truyền  ra nếu chỉ sử dụng từ khóa throw.</a:t>
                      </a:r>
                      <a:endParaRPr sz="2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51435" marR="11811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Ngoại lệ checked được truyền ra ngay  cả khi chỉ sử dụng từ khóa throws.</a:t>
                      </a:r>
                      <a:endParaRPr sz="2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492500">
                <a:tc>
                  <a:txBody>
                    <a:bodyPr/>
                    <a:lstStyle/>
                    <a:p>
                      <a:pPr indent="0" lvl="0" marL="50800"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Sau throw là một instance.</a:t>
                      </a:r>
                      <a:endParaRPr sz="2800" u="none" cap="none" strike="noStrike">
                        <a:latin typeface="Times New Roman"/>
                        <a:ea typeface="Times New Roman"/>
                        <a:cs typeface="Times New Roman"/>
                        <a:sym typeface="Times New Roman"/>
                      </a:endParaRPr>
                    </a:p>
                  </a:txBody>
                  <a:tcPr marT="209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51435" marR="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Sau throws là một hoặc nhiều class.</a:t>
                      </a:r>
                      <a:endParaRPr sz="2800" u="none" cap="none" strike="noStrike">
                        <a:latin typeface="Times New Roman"/>
                        <a:ea typeface="Times New Roman"/>
                        <a:cs typeface="Times New Roman"/>
                        <a:sym typeface="Times New Roman"/>
                      </a:endParaRPr>
                    </a:p>
                  </a:txBody>
                  <a:tcPr marT="209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878850">
                <a:tc>
                  <a:txBody>
                    <a:bodyPr/>
                    <a:lstStyle/>
                    <a:p>
                      <a:pPr indent="0" lvl="0" marL="50800" marR="539115"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Throw được sử dụng trong phương  thức.</a:t>
                      </a:r>
                      <a:endParaRPr sz="2800" u="none" cap="none" strike="noStrike">
                        <a:latin typeface="Times New Roman"/>
                        <a:ea typeface="Times New Roman"/>
                        <a:cs typeface="Times New Roman"/>
                        <a:sym typeface="Times New Roman"/>
                      </a:endParaRPr>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51435" marR="392430"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Throws được khai báo ngay sau dấu  đóng ngoặc đơn của phương thức.</a:t>
                      </a:r>
                      <a:endParaRPr sz="2800" u="none" cap="none" strike="noStrike">
                        <a:latin typeface="Times New Roman"/>
                        <a:ea typeface="Times New Roman"/>
                        <a:cs typeface="Times New Roman"/>
                        <a:sym typeface="Times New Roman"/>
                      </a:endParaRPr>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878850">
                <a:tc>
                  <a:txBody>
                    <a:bodyPr/>
                    <a:lstStyle/>
                    <a:p>
                      <a:pPr indent="0" lvl="0" marL="50800" marR="1656714"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Bạn không thể throw nhiều  exceptions.</a:t>
                      </a:r>
                      <a:endParaRPr sz="2800" u="none" cap="none" strike="noStrike">
                        <a:latin typeface="Times New Roman"/>
                        <a:ea typeface="Times New Roman"/>
                        <a:cs typeface="Times New Roman"/>
                        <a:sym typeface="Times New Roman"/>
                      </a:endParaRPr>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51435" marR="1655445" rtl="0" algn="l">
                        <a:lnSpc>
                          <a:spcPct val="100000"/>
                        </a:lnSpc>
                        <a:spcBef>
                          <a:spcPts val="0"/>
                        </a:spcBef>
                        <a:spcAft>
                          <a:spcPts val="0"/>
                        </a:spcAft>
                        <a:buNone/>
                      </a:pPr>
                      <a:r>
                        <a:rPr lang="en-US" sz="2800" u="none" cap="none" strike="noStrike">
                          <a:solidFill>
                            <a:srgbClr val="36365C"/>
                          </a:solidFill>
                          <a:latin typeface="Times New Roman"/>
                          <a:ea typeface="Times New Roman"/>
                          <a:cs typeface="Times New Roman"/>
                          <a:sym typeface="Times New Roman"/>
                        </a:rPr>
                        <a:t>Bạn không thể throw nhiều  exceptions.</a:t>
                      </a:r>
                      <a:endParaRPr sz="2800" u="none" cap="none" strike="noStrike">
                        <a:latin typeface="Times New Roman"/>
                        <a:ea typeface="Times New Roman"/>
                        <a:cs typeface="Times New Roman"/>
                        <a:sym typeface="Times New Roman"/>
                      </a:endParaRPr>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4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00" name="Google Shape;400;p4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01" name="Google Shape;401;p48"/>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Tổng kết bài học</a:t>
            </a:r>
            <a:endParaRPr b="1" sz="2800">
              <a:latin typeface="Times New Roman"/>
              <a:ea typeface="Times New Roman"/>
              <a:cs typeface="Times New Roman"/>
              <a:sym typeface="Times New Roman"/>
            </a:endParaRPr>
          </a:p>
        </p:txBody>
      </p:sp>
      <p:sp>
        <p:nvSpPr>
          <p:cNvPr id="402" name="Google Shape;402;p48"/>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Ngoại lệ là các lỗi chỉ xảy ra khi chạy chương trình</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Khi gặp ngoại lệ thì chương trình lập tức dừng lại</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Dùng try… catch để xử lý ngoại lệ theo ý đồ của người lập trình.</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Dùng try có nhiều catch</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Dùng try lồng nhau</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Sử dụng try-catch-finally</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Sử dụng từ khóa throws</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Sử dụng từ khóa throw</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403" name="Google Shape;403;p4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4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09" name="Google Shape;409;p4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10" name="Google Shape;410;p49"/>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Bài tập thực hành</a:t>
            </a:r>
            <a:endParaRPr b="1" sz="2800">
              <a:latin typeface="Times New Roman"/>
              <a:ea typeface="Times New Roman"/>
              <a:cs typeface="Times New Roman"/>
              <a:sym typeface="Times New Roman"/>
            </a:endParaRPr>
          </a:p>
        </p:txBody>
      </p:sp>
      <p:sp>
        <p:nvSpPr>
          <p:cNvPr id="411" name="Google Shape;411;p49"/>
          <p:cNvSpPr txBox="1"/>
          <p:nvPr>
            <p:ph idx="1" type="body"/>
          </p:nvPr>
        </p:nvSpPr>
        <p:spPr>
          <a:xfrm>
            <a:off x="838200" y="1613043"/>
            <a:ext cx="10515600" cy="456390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Bài 1:</a:t>
            </a:r>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Viết chương trình nhập vào 2 số thực. Bắt ngoại lệ để khi nhập vào không  phải là số.</a:t>
            </a:r>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Cài đặt hàm chia, trong đó bắt ngoại lệ nếu số chia là 0 thì thông báo phép  chia không hợp lệ và kết thúc chương trình.</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Bài 2:</a:t>
            </a:r>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Khai báo 1 mảng có n phần tử các số nguyên, viết hàm nhập các phần tử cho  mảng. Bắt ngoại lệ nếu nhập phần từ có giá trị là 100 thì in ra các phần tử đã  nhập và kết thúc chương trình.</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
        <p:nvSpPr>
          <p:cNvPr id="412" name="Google Shape;412;p4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5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18" name="Google Shape;418;p5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19" name="Google Shape;419;p50"/>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Bài tập thực hành</a:t>
            </a:r>
            <a:endParaRPr b="1" sz="2800">
              <a:latin typeface="Times New Roman"/>
              <a:ea typeface="Times New Roman"/>
              <a:cs typeface="Times New Roman"/>
              <a:sym typeface="Times New Roman"/>
            </a:endParaRPr>
          </a:p>
        </p:txBody>
      </p:sp>
      <p:sp>
        <p:nvSpPr>
          <p:cNvPr id="420" name="Google Shape;420;p50"/>
          <p:cNvSpPr txBox="1"/>
          <p:nvPr>
            <p:ph idx="1" type="body"/>
          </p:nvPr>
        </p:nvSpPr>
        <p:spPr>
          <a:xfrm>
            <a:off x="838200" y="1613043"/>
            <a:ext cx="7832271" cy="456392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Bài 3:</a:t>
            </a:r>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Tạo một InvalidTriangleException bằng cách kế thừa lớp  Exception. Sử dụng Exception để phục vụ quá trình bắt lỗi  trong quá trình khởi tạo đối tượng tam giác (Triangle), nếu  người dùng khởi tạo không đúng các cạnh của tam giác sẽ  throw ra InvalidTriangleException</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Cạnh tam giác không hợp lệ khi:</a:t>
            </a:r>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Giá trị cạnh &lt; 0;</a:t>
            </a:r>
            <a:endParaRPr/>
          </a:p>
          <a:p>
            <a:pPr indent="0" lvl="0" marL="114300" rtl="0" algn="l">
              <a:lnSpc>
                <a:spcPct val="90000"/>
              </a:lnSpc>
              <a:spcBef>
                <a:spcPts val="1000"/>
              </a:spcBef>
              <a:spcAft>
                <a:spcPts val="0"/>
              </a:spcAft>
              <a:buSzPts val="1800"/>
              <a:buNone/>
            </a:pPr>
            <a:r>
              <a:rPr lang="en-US" sz="2400">
                <a:latin typeface="Times New Roman"/>
                <a:ea typeface="Times New Roman"/>
                <a:cs typeface="Times New Roman"/>
                <a:sym typeface="Times New Roman"/>
              </a:rPr>
              <a:t>Giá trị cạnh là số quá lớn (xét trong giới hạn  khoảng số nguyên).</a:t>
            </a:r>
            <a:endParaRPr/>
          </a:p>
          <a:p>
            <a:pPr indent="0" lvl="0" marL="114300" rtl="0" algn="l">
              <a:lnSpc>
                <a:spcPct val="90000"/>
              </a:lnSpc>
              <a:spcBef>
                <a:spcPts val="1000"/>
              </a:spcBef>
              <a:spcAft>
                <a:spcPts val="0"/>
              </a:spcAft>
              <a:buSzPts val="1800"/>
              <a:buNone/>
            </a:pPr>
            <a:r>
              <a:t/>
            </a:r>
            <a:endParaRPr sz="2400">
              <a:latin typeface="Times New Roman"/>
              <a:ea typeface="Times New Roman"/>
              <a:cs typeface="Times New Roman"/>
              <a:sym typeface="Times New Roman"/>
            </a:endParaRPr>
          </a:p>
        </p:txBody>
      </p:sp>
      <p:sp>
        <p:nvSpPr>
          <p:cNvPr id="421" name="Google Shape;421;p5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422" name="Google Shape;422;p50"/>
          <p:cNvSpPr/>
          <p:nvPr/>
        </p:nvSpPr>
        <p:spPr>
          <a:xfrm>
            <a:off x="7417091" y="3800951"/>
            <a:ext cx="4357116" cy="208940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28" name="Google Shape;428;p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429" name="Google Shape;429;p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id="430" name="Google Shape;430;p7"/>
          <p:cNvPicPr preferRelativeResize="0"/>
          <p:nvPr/>
        </p:nvPicPr>
        <p:blipFill rotWithShape="1">
          <a:blip r:embed="rId5">
            <a:alphaModFix/>
          </a:blip>
          <a:srcRect b="0" l="0" r="0" t="0"/>
          <a:stretch/>
        </p:blipFill>
        <p:spPr>
          <a:xfrm>
            <a:off x="1447800" y="1307628"/>
            <a:ext cx="9031014" cy="465871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9" name="Google Shape;89;p17"/>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90" name="Google Shape;90;p17"/>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Khái niệm Exception Handling</a:t>
            </a:r>
            <a:endParaRPr/>
          </a:p>
        </p:txBody>
      </p:sp>
      <p:sp>
        <p:nvSpPr>
          <p:cNvPr id="91" name="Google Shape;91;p17"/>
          <p:cNvSpPr txBox="1"/>
          <p:nvPr>
            <p:ph idx="1" type="body"/>
          </p:nvPr>
        </p:nvSpPr>
        <p:spPr>
          <a:xfrm>
            <a:off x="838200" y="1613043"/>
            <a:ext cx="10515600" cy="2534414"/>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2400">
                <a:latin typeface="Times New Roman"/>
                <a:ea typeface="Times New Roman"/>
                <a:cs typeface="Times New Roman"/>
                <a:sym typeface="Times New Roman"/>
              </a:rPr>
              <a:t>Ngoại lệ là gì?</a:t>
            </a:r>
            <a:endParaRPr/>
          </a:p>
          <a:p>
            <a:pPr indent="-342900" lvl="0" marL="457200" rtl="0" algn="l">
              <a:lnSpc>
                <a:spcPct val="9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Có những lỗi chỉ khi chạy chương mới xuất hiện và chương trình đang  chạy lập tức ngừng lại và xuất hiện thông báo lỗi – đó chính là ngoại lệ  (exception).</a:t>
            </a:r>
            <a:endParaRPr/>
          </a:p>
          <a:p>
            <a:pPr indent="-342900" lvl="0" marL="457200" rtl="0" algn="l">
              <a:lnSpc>
                <a:spcPct val="90000"/>
              </a:lnSpc>
              <a:spcBef>
                <a:spcPts val="1000"/>
              </a:spcBef>
              <a:spcAft>
                <a:spcPts val="0"/>
              </a:spcAft>
              <a:buSzPts val="1800"/>
              <a:buFont typeface="Noto Sans Symbols"/>
              <a:buChar char="❑"/>
            </a:pPr>
            <a:r>
              <a:rPr lang="en-US" sz="2400">
                <a:latin typeface="Times New Roman"/>
                <a:ea typeface="Times New Roman"/>
                <a:cs typeface="Times New Roman"/>
                <a:sym typeface="Times New Roman"/>
              </a:rPr>
              <a:t>Ví dụ: Chương trình chia 2 số. Nếu ta cho mẫu số =0 thì phát sinh lỗi và  đó được coi là 1 ngoại lệ</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92" name="Google Shape;92;p17"/>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93" name="Google Shape;93;p17"/>
          <p:cNvSpPr/>
          <p:nvPr/>
        </p:nvSpPr>
        <p:spPr>
          <a:xfrm>
            <a:off x="3364877" y="3932923"/>
            <a:ext cx="5079076" cy="73729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99" name="Google Shape;99;p18"/>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00" name="Google Shape;100;p18"/>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Lợi thế của Exception Handling</a:t>
            </a:r>
            <a:endParaRPr/>
          </a:p>
        </p:txBody>
      </p:sp>
      <p:sp>
        <p:nvSpPr>
          <p:cNvPr id="101" name="Google Shape;101;p18"/>
          <p:cNvSpPr txBox="1"/>
          <p:nvPr>
            <p:ph idx="1" type="body"/>
          </p:nvPr>
        </p:nvSpPr>
        <p:spPr>
          <a:xfrm>
            <a:off x="838200" y="1613043"/>
            <a:ext cx="10515600" cy="1864943"/>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Lợi thế cốt lõi của việc xử lý ngoại lệ là duy trì luồng bình thường của  ứng dụng. Ngoại lệ thường làm gián đoạn luồng bình thường của ứng dụng  đó là lý do tại sao chúng ta sử dụng xử lý ngoại lệ.</a:t>
            </a:r>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Ví dụ:</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102" name="Google Shape;102;p18"/>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grpSp>
        <p:nvGrpSpPr>
          <p:cNvPr id="103" name="Google Shape;103;p18"/>
          <p:cNvGrpSpPr/>
          <p:nvPr/>
        </p:nvGrpSpPr>
        <p:grpSpPr>
          <a:xfrm>
            <a:off x="2385204" y="2960832"/>
            <a:ext cx="6603475" cy="2914489"/>
            <a:chOff x="1877568" y="3634740"/>
            <a:chExt cx="5334000" cy="2392680"/>
          </a:xfrm>
        </p:grpSpPr>
        <p:sp>
          <p:nvSpPr>
            <p:cNvPr id="104" name="Google Shape;104;p18"/>
            <p:cNvSpPr/>
            <p:nvPr/>
          </p:nvSpPr>
          <p:spPr>
            <a:xfrm>
              <a:off x="1883664" y="3640836"/>
              <a:ext cx="4153296" cy="238048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a:off x="1877568" y="3634740"/>
              <a:ext cx="5334000" cy="2392680"/>
            </a:xfrm>
            <a:custGeom>
              <a:rect b="b" l="l" r="r" t="t"/>
              <a:pathLst>
                <a:path extrusionOk="0" h="2392679" w="5334000">
                  <a:moveTo>
                    <a:pt x="0" y="2392680"/>
                  </a:moveTo>
                  <a:lnTo>
                    <a:pt x="5334000" y="2392680"/>
                  </a:lnTo>
                  <a:lnTo>
                    <a:pt x="5334000" y="0"/>
                  </a:lnTo>
                  <a:lnTo>
                    <a:pt x="0" y="0"/>
                  </a:lnTo>
                  <a:lnTo>
                    <a:pt x="0" y="2392680"/>
                  </a:lnTo>
                  <a:close/>
                </a:path>
              </a:pathLst>
            </a:custGeom>
            <a:noFill/>
            <a:ln cap="flat" cmpd="sng" w="121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11" name="Google Shape;111;p19"/>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12" name="Google Shape;112;p19"/>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Hệ thống cấp bậc của các lớp ngoại lệ</a:t>
            </a:r>
            <a:endParaRPr b="1" sz="2800">
              <a:latin typeface="Times New Roman"/>
              <a:ea typeface="Times New Roman"/>
              <a:cs typeface="Times New Roman"/>
              <a:sym typeface="Times New Roman"/>
            </a:endParaRPr>
          </a:p>
        </p:txBody>
      </p:sp>
      <p:sp>
        <p:nvSpPr>
          <p:cNvPr id="113" name="Google Shape;113;p19"/>
          <p:cNvSpPr txBox="1"/>
          <p:nvPr>
            <p:ph idx="1" type="body"/>
          </p:nvPr>
        </p:nvSpPr>
        <p:spPr>
          <a:xfrm>
            <a:off x="838200" y="1613043"/>
            <a:ext cx="4974771"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Class Throwable xử lý lỗi và  ngoại lệ (Error, Exception).</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lang="en-US" sz="2400">
                <a:latin typeface="Times New Roman"/>
                <a:ea typeface="Times New Roman"/>
                <a:cs typeface="Times New Roman"/>
                <a:sym typeface="Times New Roman"/>
              </a:rPr>
              <a:t>Tất cả các class dưới đây đều  nằm trong gói java.lang, ngoại  trừ class IOException là nằm  trong gói java.io</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114" name="Google Shape;114;p19"/>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15" name="Google Shape;115;p19"/>
          <p:cNvSpPr/>
          <p:nvPr/>
        </p:nvSpPr>
        <p:spPr>
          <a:xfrm>
            <a:off x="6100778" y="1096629"/>
            <a:ext cx="4326635" cy="549706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21" name="Google Shape;121;p20"/>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22" name="Google Shape;122;p20"/>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pic>
        <p:nvPicPr>
          <p:cNvPr descr="https://fs-sournary.github.io/2020/06/30/exception/exception-1.png" id="123" name="Google Shape;123;p20"/>
          <p:cNvPicPr preferRelativeResize="0"/>
          <p:nvPr/>
        </p:nvPicPr>
        <p:blipFill rotWithShape="1">
          <a:blip r:embed="rId5">
            <a:alphaModFix/>
          </a:blip>
          <a:srcRect b="0" l="0" r="0" t="0"/>
          <a:stretch/>
        </p:blipFill>
        <p:spPr>
          <a:xfrm>
            <a:off x="813512" y="1603052"/>
            <a:ext cx="10564976" cy="36518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29" name="Google Shape;129;p21"/>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30" name="Google Shape;130;p21"/>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Cơ bản về ngoại lệ</a:t>
            </a:r>
            <a:endParaRPr b="1" sz="2800">
              <a:latin typeface="Times New Roman"/>
              <a:ea typeface="Times New Roman"/>
              <a:cs typeface="Times New Roman"/>
              <a:sym typeface="Times New Roman"/>
            </a:endParaRPr>
          </a:p>
        </p:txBody>
      </p:sp>
      <p:sp>
        <p:nvSpPr>
          <p:cNvPr id="131" name="Google Shape;131;p21"/>
          <p:cNvSpPr txBox="1"/>
          <p:nvPr>
            <p:ph idx="1" type="body"/>
          </p:nvPr>
        </p:nvSpPr>
        <p:spPr>
          <a:xfrm>
            <a:off x="838200" y="1613043"/>
            <a:ext cx="10515600" cy="456392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2400">
                <a:latin typeface="Times New Roman"/>
                <a:ea typeface="Times New Roman"/>
                <a:cs typeface="Times New Roman"/>
                <a:sym typeface="Times New Roman"/>
              </a:rPr>
              <a:t>Class Exception :</a:t>
            </a:r>
            <a:endParaRPr/>
          </a:p>
          <a:p>
            <a:pPr indent="-342900" lvl="1" marL="914400" rtl="0" algn="l">
              <a:lnSpc>
                <a:spcPct val="90000"/>
              </a:lnSpc>
              <a:spcBef>
                <a:spcPts val="500"/>
              </a:spcBef>
              <a:spcAft>
                <a:spcPts val="0"/>
              </a:spcAft>
              <a:buSzPts val="1800"/>
              <a:buChar char="•"/>
            </a:pPr>
            <a:r>
              <a:rPr lang="en-US" sz="2000">
                <a:latin typeface="Times New Roman"/>
                <a:ea typeface="Times New Roman"/>
                <a:cs typeface="Times New Roman"/>
                <a:sym typeface="Times New Roman"/>
              </a:rPr>
              <a:t>Có nhiều ngoại lệ là lớp con của lớp Exception</a:t>
            </a:r>
            <a:endParaRPr/>
          </a:p>
          <a:p>
            <a:pPr indent="-342900" lvl="1" marL="914400" rtl="0" algn="l">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RuntimeErrorException là lớp con của lớp Exception</a:t>
            </a:r>
            <a:endParaRPr/>
          </a:p>
          <a:p>
            <a:pPr indent="-342900" lvl="1" marL="914400" rtl="0" algn="l">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RuntimeErrorException là các ngoại lệ chỉ xảy khi chạy chương  trình.</a:t>
            </a:r>
            <a:endParaRPr/>
          </a:p>
          <a:p>
            <a:pPr indent="-342900" lvl="1" marL="914400" rtl="0" algn="l">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Người lập trình có thể tự tạo các class kế thừa từ class Exception.</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a:p>
            <a:pPr indent="-342900" lvl="0" marL="457200" rtl="0" algn="l">
              <a:lnSpc>
                <a:spcPct val="90000"/>
              </a:lnSpc>
              <a:spcBef>
                <a:spcPts val="1000"/>
              </a:spcBef>
              <a:spcAft>
                <a:spcPts val="0"/>
              </a:spcAft>
              <a:buClr>
                <a:schemeClr val="dk1"/>
              </a:buClr>
              <a:buSzPts val="1800"/>
              <a:buChar char="•"/>
            </a:pPr>
            <a:r>
              <a:rPr b="1" lang="en-US" sz="2400">
                <a:latin typeface="Times New Roman"/>
                <a:ea typeface="Times New Roman"/>
                <a:cs typeface="Times New Roman"/>
                <a:sym typeface="Times New Roman"/>
              </a:rPr>
              <a:t>Class Error:</a:t>
            </a:r>
            <a:endParaRPr/>
          </a:p>
          <a:p>
            <a:pPr indent="-342900" lvl="1" marL="914400" rtl="0" algn="l">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Chỉ những lỗi nghiêm trọng và không dự đoán trước được như  VirtualMachineError, LinkageError, ThreadDead…</a:t>
            </a:r>
            <a:endParaRPr/>
          </a:p>
          <a:p>
            <a:pPr indent="-342900" lvl="1" marL="914400" rtl="0" algn="l">
              <a:lnSpc>
                <a:spcPct val="90000"/>
              </a:lnSpc>
              <a:spcBef>
                <a:spcPts val="500"/>
              </a:spcBef>
              <a:spcAft>
                <a:spcPts val="0"/>
              </a:spcAft>
              <a:buSzPts val="1800"/>
              <a:buFont typeface="Noto Sans Symbols"/>
              <a:buChar char="❑"/>
            </a:pPr>
            <a:r>
              <a:rPr lang="en-US" sz="2000">
                <a:latin typeface="Times New Roman"/>
                <a:ea typeface="Times New Roman"/>
                <a:cs typeface="Times New Roman"/>
                <a:sym typeface="Times New Roman"/>
              </a:rPr>
              <a:t>Các ngoại lệ Error ít được xử lý</a:t>
            </a:r>
            <a:endParaRPr/>
          </a:p>
          <a:p>
            <a:pPr indent="-228600" lvl="0" marL="457200" rtl="0" algn="l">
              <a:lnSpc>
                <a:spcPct val="90000"/>
              </a:lnSpc>
              <a:spcBef>
                <a:spcPts val="1000"/>
              </a:spcBef>
              <a:spcAft>
                <a:spcPts val="0"/>
              </a:spcAft>
              <a:buClr>
                <a:schemeClr val="dk1"/>
              </a:buClr>
              <a:buSzPts val="1800"/>
              <a:buNone/>
            </a:pPr>
            <a:r>
              <a:t/>
            </a:r>
            <a:endParaRPr sz="2400">
              <a:latin typeface="Times New Roman"/>
              <a:ea typeface="Times New Roman"/>
              <a:cs typeface="Times New Roman"/>
              <a:sym typeface="Times New Roman"/>
            </a:endParaRPr>
          </a:p>
        </p:txBody>
      </p:sp>
      <p:sp>
        <p:nvSpPr>
          <p:cNvPr id="132" name="Google Shape;132;p21"/>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2"/>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38" name="Google Shape;138;p22"/>
          <p:cNvPicPr preferRelativeResize="0"/>
          <p:nvPr/>
        </p:nvPicPr>
        <p:blipFill rotWithShape="1">
          <a:blip r:embed="rId4">
            <a:alphaModFix/>
          </a:blip>
          <a:srcRect b="0" l="0" r="0" t="0"/>
          <a:stretch/>
        </p:blipFill>
        <p:spPr>
          <a:xfrm>
            <a:off x="304800" y="228600"/>
            <a:ext cx="1143000" cy="821245"/>
          </a:xfrm>
          <a:prstGeom prst="rect">
            <a:avLst/>
          </a:prstGeom>
          <a:noFill/>
          <a:ln>
            <a:noFill/>
          </a:ln>
        </p:spPr>
      </p:pic>
      <p:sp>
        <p:nvSpPr>
          <p:cNvPr id="139" name="Google Shape;139;p22"/>
          <p:cNvSpPr txBox="1"/>
          <p:nvPr>
            <p:ph type="title"/>
          </p:nvPr>
        </p:nvSpPr>
        <p:spPr>
          <a:xfrm>
            <a:off x="838200" y="955497"/>
            <a:ext cx="9055813" cy="5034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800">
                <a:latin typeface="Times New Roman"/>
                <a:ea typeface="Times New Roman"/>
                <a:cs typeface="Times New Roman"/>
                <a:sym typeface="Times New Roman"/>
              </a:rPr>
              <a:t>Các kiểu ngoại lệ</a:t>
            </a:r>
            <a:endParaRPr b="1" sz="2800">
              <a:latin typeface="Times New Roman"/>
              <a:ea typeface="Times New Roman"/>
              <a:cs typeface="Times New Roman"/>
              <a:sym typeface="Times New Roman"/>
            </a:endParaRPr>
          </a:p>
        </p:txBody>
      </p:sp>
      <p:sp>
        <p:nvSpPr>
          <p:cNvPr id="140" name="Google Shape;140;p22"/>
          <p:cNvSpPr txBox="1"/>
          <p:nvPr>
            <p:ph idx="11" type="ftr"/>
          </p:nvPr>
        </p:nvSpPr>
        <p:spPr>
          <a:xfrm>
            <a:off x="8077200" y="6492875"/>
            <a:ext cx="4114800" cy="365125"/>
          </a:xfrm>
          <a:prstGeom prst="rect">
            <a:avLst/>
          </a:prstGeom>
          <a:noFill/>
          <a:ln>
            <a:noFill/>
          </a:ln>
        </p:spPr>
        <p:txBody>
          <a:bodyPr anchorCtr="0" anchor="ctr" bIns="0" lIns="0" spcFirstLastPara="1" rIns="0" wrap="square" tIns="0">
            <a:spAutoFit/>
          </a:bodyPr>
          <a:lstStyle/>
          <a:p>
            <a:pPr indent="0" lvl="0" marL="12700" rtl="0" algn="ctr">
              <a:lnSpc>
                <a:spcPct val="100000"/>
              </a:lnSpc>
              <a:spcBef>
                <a:spcPts val="0"/>
              </a:spcBef>
              <a:spcAft>
                <a:spcPts val="0"/>
              </a:spcAft>
              <a:buSzPts val="1400"/>
              <a:buNone/>
            </a:pPr>
            <a:r>
              <a:rPr lang="en-US">
                <a:latin typeface="Arial"/>
                <a:ea typeface="Arial"/>
                <a:cs typeface="Arial"/>
                <a:sym typeface="Arial"/>
              </a:rPr>
              <a:t>© Copyright 2023 GV Nguyễn Đắc Kiên</a:t>
            </a:r>
            <a:endParaRPr>
              <a:latin typeface="Arial"/>
              <a:ea typeface="Arial"/>
              <a:cs typeface="Arial"/>
              <a:sym typeface="Arial"/>
            </a:endParaRPr>
          </a:p>
        </p:txBody>
      </p:sp>
      <p:sp>
        <p:nvSpPr>
          <p:cNvPr id="141" name="Google Shape;141;p22"/>
          <p:cNvSpPr txBox="1"/>
          <p:nvPr>
            <p:ph idx="4294967295" type="sldNum"/>
          </p:nvPr>
        </p:nvSpPr>
        <p:spPr>
          <a:xfrm>
            <a:off x="12363757" y="6779716"/>
            <a:ext cx="217170" cy="167004"/>
          </a:xfrm>
          <a:prstGeom prst="rect">
            <a:avLst/>
          </a:prstGeom>
          <a:noFill/>
          <a:ln>
            <a:noFill/>
          </a:ln>
        </p:spPr>
        <p:txBody>
          <a:bodyPr anchorCtr="0" anchor="ctr" bIns="0" lIns="0" spcFirstLastPara="1" rIns="0" wrap="square" tIns="0">
            <a:spAutoFit/>
          </a:bodyPr>
          <a:lstStyle/>
          <a:p>
            <a:pPr indent="0" lvl="0" marL="38100" rtl="0" algn="r">
              <a:lnSpc>
                <a:spcPct val="100000"/>
              </a:lnSpc>
              <a:spcBef>
                <a:spcPts val="0"/>
              </a:spcBef>
              <a:spcAft>
                <a:spcPts val="0"/>
              </a:spcAft>
              <a:buSzPts val="1200"/>
              <a:buNone/>
            </a:pPr>
            <a:fld id="{00000000-1234-1234-1234-123412341234}" type="slidenum">
              <a:rPr lang="en-US"/>
              <a:t>‹#›</a:t>
            </a:fld>
            <a:endParaRPr/>
          </a:p>
        </p:txBody>
      </p:sp>
      <p:sp>
        <p:nvSpPr>
          <p:cNvPr id="142" name="Google Shape;142;p22"/>
          <p:cNvSpPr txBox="1"/>
          <p:nvPr/>
        </p:nvSpPr>
        <p:spPr>
          <a:xfrm>
            <a:off x="1095378" y="1548287"/>
            <a:ext cx="10455910" cy="1732280"/>
          </a:xfrm>
          <a:prstGeom prst="rect">
            <a:avLst/>
          </a:prstGeom>
          <a:noFill/>
          <a:ln>
            <a:noFill/>
          </a:ln>
        </p:spPr>
        <p:txBody>
          <a:bodyPr anchorCtr="0" anchor="t" bIns="0" lIns="0" spcFirstLastPara="1" rIns="0" wrap="square" tIns="12050">
            <a:spAutoFit/>
          </a:bodyPr>
          <a:lstStyle/>
          <a:p>
            <a:pPr indent="-375285" lvl="0" marL="38735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Có hai loại ngoại lệ chính là: </a:t>
            </a:r>
            <a:r>
              <a:rPr b="1" i="0" lang="en-US" sz="2800" u="none" cap="none" strike="noStrike">
                <a:solidFill>
                  <a:srgbClr val="36365C"/>
                </a:solidFill>
                <a:latin typeface="Times New Roman"/>
                <a:ea typeface="Times New Roman"/>
                <a:cs typeface="Times New Roman"/>
                <a:sym typeface="Times New Roman"/>
              </a:rPr>
              <a:t>checked </a:t>
            </a:r>
            <a:r>
              <a:rPr b="0" i="0" lang="en-US" sz="2800" u="none" cap="none" strike="noStrike">
                <a:solidFill>
                  <a:srgbClr val="36365C"/>
                </a:solidFill>
                <a:latin typeface="Times New Roman"/>
                <a:ea typeface="Times New Roman"/>
                <a:cs typeface="Times New Roman"/>
                <a:sym typeface="Times New Roman"/>
              </a:rPr>
              <a:t>và </a:t>
            </a:r>
            <a:r>
              <a:rPr b="1" i="0" lang="en-US" sz="2800" u="none" cap="none" strike="noStrike">
                <a:solidFill>
                  <a:srgbClr val="36365C"/>
                </a:solidFill>
                <a:latin typeface="Times New Roman"/>
                <a:ea typeface="Times New Roman"/>
                <a:cs typeface="Times New Roman"/>
                <a:sym typeface="Times New Roman"/>
              </a:rPr>
              <a:t>unchecked</a:t>
            </a:r>
            <a:r>
              <a:rPr b="0" i="0"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457834" lvl="1" marL="9271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Ngoại lệ ‘</a:t>
            </a:r>
            <a:r>
              <a:rPr b="0" i="1" lang="en-US" sz="2800" u="none" cap="none" strike="noStrike">
                <a:solidFill>
                  <a:srgbClr val="36365C"/>
                </a:solidFill>
                <a:latin typeface="Times New Roman"/>
                <a:ea typeface="Times New Roman"/>
                <a:cs typeface="Times New Roman"/>
                <a:sym typeface="Times New Roman"/>
              </a:rPr>
              <a:t>unchecked</a:t>
            </a:r>
            <a:r>
              <a:rPr b="0" i="0"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a:p>
            <a:pPr indent="-457833" lvl="2" marL="1384300" marR="0" rtl="0" algn="l">
              <a:lnSpc>
                <a:spcPct val="100000"/>
              </a:lnSpc>
              <a:spcBef>
                <a:spcPts val="5"/>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Là các ngoại lệ không cần phải ‘catch’ khi viết mã</a:t>
            </a:r>
            <a:endParaRPr b="0" i="0" sz="2800" u="none" cap="none" strike="noStrike">
              <a:solidFill>
                <a:srgbClr val="000000"/>
              </a:solidFill>
              <a:latin typeface="Times New Roman"/>
              <a:ea typeface="Times New Roman"/>
              <a:cs typeface="Times New Roman"/>
              <a:sym typeface="Times New Roman"/>
            </a:endParaRPr>
          </a:p>
          <a:p>
            <a:pPr indent="-457833" lvl="2" marL="13843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Là các class Error, RuntimeException và các lớp con của chúng</a:t>
            </a:r>
            <a:endParaRPr b="0" i="0" sz="2800" u="none" cap="none" strike="noStrike">
              <a:solidFill>
                <a:srgbClr val="000000"/>
              </a:solidFill>
              <a:latin typeface="Times New Roman"/>
              <a:ea typeface="Times New Roman"/>
              <a:cs typeface="Times New Roman"/>
              <a:sym typeface="Times New Roman"/>
            </a:endParaRPr>
          </a:p>
        </p:txBody>
      </p:sp>
      <p:sp>
        <p:nvSpPr>
          <p:cNvPr id="143" name="Google Shape;143;p22"/>
          <p:cNvSpPr txBox="1"/>
          <p:nvPr/>
        </p:nvSpPr>
        <p:spPr>
          <a:xfrm>
            <a:off x="1552578" y="3255244"/>
            <a:ext cx="18859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36365C"/>
                </a:solidFill>
                <a:latin typeface="Noto Sans Symbols"/>
                <a:ea typeface="Noto Sans Symbols"/>
                <a:cs typeface="Noto Sans Symbols"/>
                <a:sym typeface="Noto Sans Symbols"/>
              </a:rPr>
              <a:t></a:t>
            </a:r>
            <a:endParaRPr b="0" i="0" sz="2800" u="none" cap="none" strike="noStrike">
              <a:solidFill>
                <a:srgbClr val="000000"/>
              </a:solidFill>
              <a:latin typeface="Noto Sans Symbols"/>
              <a:ea typeface="Noto Sans Symbols"/>
              <a:cs typeface="Noto Sans Symbols"/>
              <a:sym typeface="Noto Sans Symbols"/>
            </a:endParaRPr>
          </a:p>
        </p:txBody>
      </p:sp>
      <p:sp>
        <p:nvSpPr>
          <p:cNvPr id="144" name="Google Shape;144;p22"/>
          <p:cNvSpPr txBox="1"/>
          <p:nvPr/>
        </p:nvSpPr>
        <p:spPr>
          <a:xfrm>
            <a:off x="2010082" y="3255244"/>
            <a:ext cx="280479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0" i="0" lang="en-US" sz="2800" u="none" cap="none" strike="noStrike">
                <a:solidFill>
                  <a:srgbClr val="36365C"/>
                </a:solidFill>
                <a:latin typeface="Times New Roman"/>
                <a:ea typeface="Times New Roman"/>
                <a:cs typeface="Times New Roman"/>
                <a:sym typeface="Times New Roman"/>
              </a:rPr>
              <a:t>Ngoại lệ ‘</a:t>
            </a:r>
            <a:r>
              <a:rPr b="0" i="1" lang="en-US" sz="2800" u="none" cap="none" strike="noStrike">
                <a:solidFill>
                  <a:srgbClr val="36365C"/>
                </a:solidFill>
                <a:latin typeface="Times New Roman"/>
                <a:ea typeface="Times New Roman"/>
                <a:cs typeface="Times New Roman"/>
                <a:sym typeface="Times New Roman"/>
              </a:rPr>
              <a:t>checked</a:t>
            </a:r>
            <a:r>
              <a:rPr b="0" i="0" lang="en-US" sz="2800" u="none" cap="none" strike="noStrike">
                <a:solidFill>
                  <a:srgbClr val="36365C"/>
                </a:solidFill>
                <a:latin typeface="Times New Roman"/>
                <a:ea typeface="Times New Roman"/>
                <a:cs typeface="Times New Roman"/>
                <a:sym typeface="Times New Roman"/>
              </a:rPr>
              <a:t>’:</a:t>
            </a:r>
            <a:endParaRPr b="0" i="0" sz="2800" u="none" cap="none" strike="noStrike">
              <a:solidFill>
                <a:srgbClr val="000000"/>
              </a:solidFill>
              <a:latin typeface="Times New Roman"/>
              <a:ea typeface="Times New Roman"/>
              <a:cs typeface="Times New Roman"/>
              <a:sym typeface="Times New Roman"/>
            </a:endParaRPr>
          </a:p>
        </p:txBody>
      </p:sp>
      <p:sp>
        <p:nvSpPr>
          <p:cNvPr id="145" name="Google Shape;145;p22"/>
          <p:cNvSpPr txBox="1"/>
          <p:nvPr/>
        </p:nvSpPr>
        <p:spPr>
          <a:xfrm>
            <a:off x="1095378" y="3682522"/>
            <a:ext cx="7789545" cy="2585720"/>
          </a:xfrm>
          <a:prstGeom prst="rect">
            <a:avLst/>
          </a:prstGeom>
          <a:noFill/>
          <a:ln>
            <a:noFill/>
          </a:ln>
        </p:spPr>
        <p:txBody>
          <a:bodyPr anchorCtr="0" anchor="t" bIns="0" lIns="0" spcFirstLastPara="1" rIns="0" wrap="square" tIns="12050">
            <a:spAutoFit/>
          </a:bodyPr>
          <a:lstStyle/>
          <a:p>
            <a:pPr indent="-457833" lvl="0" marL="13843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Là các ngoại lệ phải được ‘catch’ khi viết mã</a:t>
            </a:r>
            <a:endParaRPr b="0" i="0" sz="2800" u="none" cap="none" strike="noStrike">
              <a:solidFill>
                <a:srgbClr val="000000"/>
              </a:solidFill>
              <a:latin typeface="Times New Roman"/>
              <a:ea typeface="Times New Roman"/>
              <a:cs typeface="Times New Roman"/>
              <a:sym typeface="Times New Roman"/>
            </a:endParaRPr>
          </a:p>
          <a:p>
            <a:pPr indent="-457833" lvl="0" marL="13843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Là các class còn lại</a:t>
            </a:r>
            <a:endParaRPr b="0" i="0" sz="2800" u="none" cap="none" strike="noStrike">
              <a:solidFill>
                <a:srgbClr val="000000"/>
              </a:solidFill>
              <a:latin typeface="Times New Roman"/>
              <a:ea typeface="Times New Roman"/>
              <a:cs typeface="Times New Roman"/>
              <a:sym typeface="Times New Roman"/>
            </a:endParaRPr>
          </a:p>
          <a:p>
            <a:pPr indent="-368935" lvl="0" marL="3810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Theo Sun Microsystem nói rằng có ba loại ngoại lệ:</a:t>
            </a:r>
            <a:endParaRPr b="0" i="0" sz="2800" u="none" cap="none" strike="noStrike">
              <a:solidFill>
                <a:srgbClr val="000000"/>
              </a:solidFill>
              <a:latin typeface="Times New Roman"/>
              <a:ea typeface="Times New Roman"/>
              <a:cs typeface="Times New Roman"/>
              <a:sym typeface="Times New Roman"/>
            </a:endParaRPr>
          </a:p>
          <a:p>
            <a:pPr indent="-375285" lvl="1" marL="84455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Checked Exception</a:t>
            </a:r>
            <a:endParaRPr b="0" i="0" sz="2800" u="none" cap="none" strike="noStrike">
              <a:solidFill>
                <a:srgbClr val="000000"/>
              </a:solidFill>
              <a:latin typeface="Times New Roman"/>
              <a:ea typeface="Times New Roman"/>
              <a:cs typeface="Times New Roman"/>
              <a:sym typeface="Times New Roman"/>
            </a:endParaRPr>
          </a:p>
          <a:p>
            <a:pPr indent="-375285" lvl="1" marL="844550" marR="0" rtl="0" algn="l">
              <a:lnSpc>
                <a:spcPct val="100000"/>
              </a:lnSpc>
              <a:spcBef>
                <a:spcPts val="5"/>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Unchecked Exception</a:t>
            </a:r>
            <a:endParaRPr b="0" i="0" sz="2800" u="none" cap="none" strike="noStrike">
              <a:solidFill>
                <a:srgbClr val="000000"/>
              </a:solidFill>
              <a:latin typeface="Times New Roman"/>
              <a:ea typeface="Times New Roman"/>
              <a:cs typeface="Times New Roman"/>
              <a:sym typeface="Times New Roman"/>
            </a:endParaRPr>
          </a:p>
          <a:p>
            <a:pPr indent="-375285" lvl="1" marL="84455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36365C"/>
                </a:solidFill>
                <a:latin typeface="Times New Roman"/>
                <a:ea typeface="Times New Roman"/>
                <a:cs typeface="Times New Roman"/>
                <a:sym typeface="Times New Roman"/>
              </a:rPr>
              <a:t>Error</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2020-08-07T13:14:06Z</dcterms:created>
  <dc:creator>Admin</dc:creator>
</cp:coreProperties>
</file>