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4.jpg" ContentType="image/jp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5.jpg" ContentType="image/jp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media/image6.jpg" ContentType="image/jpg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media/image7.jpg" ContentType="image/jpg"/>
  <Override PartName="/ppt/notesSlides/notesSlide12.xml" ContentType="application/vnd.openxmlformats-officedocument.presentationml.notesSlide+xml"/>
  <Override PartName="/ppt/media/image8.jpg" ContentType="image/jpg"/>
  <Override PartName="/ppt/notesSlides/notesSlide13.xml" ContentType="application/vnd.openxmlformats-officedocument.presentationml.notesSlide+xml"/>
  <Override PartName="/ppt/media/image9.jpg" ContentType="image/jpg"/>
  <Override PartName="/ppt/notesSlides/notesSlide14.xml" ContentType="application/vnd.openxmlformats-officedocument.presentationml.notesSlide+xml"/>
  <Override PartName="/ppt/media/image10.jpg" ContentType="image/jpg"/>
  <Override PartName="/ppt/notesSlides/notesSlide15.xml" ContentType="application/vnd.openxmlformats-officedocument.presentationml.notesSlide+xml"/>
  <Override PartName="/ppt/media/image11.jpg" ContentType="image/jpg"/>
  <Override PartName="/ppt/notesSlides/notesSlide16.xml" ContentType="application/vnd.openxmlformats-officedocument.presentationml.notesSlide+xml"/>
  <Override PartName="/ppt/media/image12.jpg" ContentType="image/jpg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media/image14.jpg" ContentType="image/jpg"/>
  <Override PartName="/ppt/notesSlides/notesSlide19.xml" ContentType="application/vnd.openxmlformats-officedocument.presentationml.notesSlide+xml"/>
  <Override PartName="/ppt/media/image15.jpg" ContentType="image/jpg"/>
  <Override PartName="/ppt/notesSlides/notesSlide20.xml" ContentType="application/vnd.openxmlformats-officedocument.presentationml.notesSlide+xml"/>
  <Override PartName="/ppt/media/image16.jpg" ContentType="image/jpg"/>
  <Override PartName="/ppt/media/image17.jpg" ContentType="image/jpg"/>
  <Override PartName="/ppt/notesSlides/notesSlide21.xml" ContentType="application/vnd.openxmlformats-officedocument.presentationml.notesSlide+xml"/>
  <Override PartName="/ppt/media/image18.jpg" ContentType="image/jpg"/>
  <Override PartName="/ppt/media/image19.jpg" ContentType="image/jpg"/>
  <Override PartName="/ppt/notesSlides/notesSlide22.xml" ContentType="application/vnd.openxmlformats-officedocument.presentationml.notesSlide+xml"/>
  <Override PartName="/ppt/media/image20.jpg" ContentType="image/jpg"/>
  <Override PartName="/ppt/notesSlides/notesSlide23.xml" ContentType="application/vnd.openxmlformats-officedocument.presentationml.notesSlide+xml"/>
  <Override PartName="/ppt/media/image21.jpg" ContentType="image/jpg"/>
  <Override PartName="/ppt/notesSlides/notesSlide24.xml" ContentType="application/vnd.openxmlformats-officedocument.presentationml.notesSlide+xml"/>
  <Override PartName="/ppt/media/image22.jpg" ContentType="image/jpg"/>
  <Override PartName="/ppt/notesSlides/notesSlide25.xml" ContentType="application/vnd.openxmlformats-officedocument.presentationml.notesSlide+xml"/>
  <Override PartName="/ppt/media/image23.jpg" ContentType="image/jpg"/>
  <Override PartName="/ppt/media/image24.jpg" ContentType="image/jpg"/>
  <Override PartName="/ppt/notesSlides/notesSlide26.xml" ContentType="application/vnd.openxmlformats-officedocument.presentationml.notesSlide+xml"/>
  <Override PartName="/ppt/media/image25.jpg" ContentType="image/jpg"/>
  <Override PartName="/ppt/notesSlides/notesSlide27.xml" ContentType="application/vnd.openxmlformats-officedocument.presentationml.notesSlide+xml"/>
  <Override PartName="/ppt/media/image26.jpg" ContentType="image/jpg"/>
  <Override PartName="/ppt/media/image27.jpg" ContentType="image/jpg"/>
  <Override PartName="/ppt/notesSlides/notesSlide28.xml" ContentType="application/vnd.openxmlformats-officedocument.presentationml.notesSlide+xml"/>
  <Override PartName="/ppt/media/image28.jpg" ContentType="image/jpg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5"/>
  </p:notesMasterIdLst>
  <p:sldIdLst>
    <p:sldId id="263" r:id="rId2"/>
    <p:sldId id="259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62" r:id="rId34"/>
  </p:sldIdLst>
  <p:sldSz cx="12192000" cy="6858000"/>
  <p:notesSz cx="6858000" cy="9144000"/>
  <p:embeddedFontLst>
    <p:embeddedFont>
      <p:font typeface="Oi" panose="020B0604020202020204" charset="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htyW5ytG2QzhO0bomHZxkHQZwE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4526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4456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5490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71045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03100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0590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75786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01389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63225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67023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5271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41711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68051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78691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97606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56520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69356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6964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53617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37195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17807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6843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64578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82903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61110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52561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0138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7581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4572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9086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6583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4369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9277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036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/>
        </p:nvSpPr>
        <p:spPr>
          <a:xfrm>
            <a:off x="0" y="-712232"/>
            <a:ext cx="12192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D7D7D7"/>
                </a:solidFill>
                <a:latin typeface="Oi"/>
                <a:ea typeface="Oi"/>
                <a:cs typeface="Oi"/>
                <a:sym typeface="Oi"/>
              </a:rPr>
              <a:t>www.9slide.vn</a:t>
            </a:r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8"/>
          <p:cNvSpPr/>
          <p:nvPr/>
        </p:nvSpPr>
        <p:spPr>
          <a:xfrm>
            <a:off x="-23164800" y="-13030200"/>
            <a:ext cx="395021" cy="395021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i"/>
              <a:ea typeface="Oi"/>
              <a:cs typeface="Oi"/>
              <a:sym typeface="Oi"/>
            </a:endParaRPr>
          </a:p>
        </p:txBody>
      </p:sp>
      <p:sp>
        <p:nvSpPr>
          <p:cNvPr id="13" name="Google Shape;13;p8"/>
          <p:cNvSpPr/>
          <p:nvPr/>
        </p:nvSpPr>
        <p:spPr>
          <a:xfrm>
            <a:off x="34961778" y="-13030200"/>
            <a:ext cx="395021" cy="395021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i"/>
              <a:ea typeface="Oi"/>
              <a:cs typeface="Oi"/>
              <a:sym typeface="Oi"/>
            </a:endParaRPr>
          </a:p>
        </p:txBody>
      </p:sp>
      <p:sp>
        <p:nvSpPr>
          <p:cNvPr id="14" name="Google Shape;14;p8"/>
          <p:cNvSpPr/>
          <p:nvPr/>
        </p:nvSpPr>
        <p:spPr>
          <a:xfrm>
            <a:off x="34961778" y="19493180"/>
            <a:ext cx="395021" cy="395021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i"/>
              <a:ea typeface="Oi"/>
              <a:cs typeface="Oi"/>
              <a:sym typeface="Oi"/>
            </a:endParaRPr>
          </a:p>
        </p:txBody>
      </p:sp>
      <p:sp>
        <p:nvSpPr>
          <p:cNvPr id="15" name="Google Shape;15;p8"/>
          <p:cNvSpPr/>
          <p:nvPr/>
        </p:nvSpPr>
        <p:spPr>
          <a:xfrm>
            <a:off x="-23164800" y="19493180"/>
            <a:ext cx="395021" cy="395021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i"/>
              <a:ea typeface="Oi"/>
              <a:cs typeface="Oi"/>
              <a:sym typeface="Oi"/>
            </a:endParaRPr>
          </a:p>
        </p:txBody>
      </p:sp>
      <p:grpSp>
        <p:nvGrpSpPr>
          <p:cNvPr id="16" name="Google Shape;16;p8"/>
          <p:cNvGrpSpPr/>
          <p:nvPr/>
        </p:nvGrpSpPr>
        <p:grpSpPr>
          <a:xfrm>
            <a:off x="-2202100" y="-2224223"/>
            <a:ext cx="16596200" cy="11284323"/>
            <a:chOff x="-2202100" y="-2224223"/>
            <a:chExt cx="16596200" cy="11284323"/>
          </a:xfrm>
        </p:grpSpPr>
        <p:sp>
          <p:nvSpPr>
            <p:cNvPr id="17" name="Google Shape;17;p8"/>
            <p:cNvSpPr/>
            <p:nvPr/>
          </p:nvSpPr>
          <p:spPr>
            <a:xfrm>
              <a:off x="4851540" y="8494776"/>
              <a:ext cx="2488920" cy="565324"/>
            </a:xfrm>
            <a:prstGeom prst="rect">
              <a:avLst/>
            </a:prstGeom>
            <a:noFill/>
            <a:ln w="2157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endParaRPr>
            </a:p>
          </p:txBody>
        </p:sp>
        <p:sp>
          <p:nvSpPr>
            <p:cNvPr id="18" name="Google Shape;18;p8"/>
            <p:cNvSpPr/>
            <p:nvPr/>
          </p:nvSpPr>
          <p:spPr>
            <a:xfrm>
              <a:off x="5006988" y="8647176"/>
              <a:ext cx="2178025" cy="260524"/>
            </a:xfrm>
            <a:custGeom>
              <a:avLst/>
              <a:gdLst/>
              <a:ahLst/>
              <a:cxnLst/>
              <a:rect l="l" t="t" r="r" b="b"/>
              <a:pathLst>
                <a:path w="2178025" h="260524" extrusionOk="0">
                  <a:moveTo>
                    <a:pt x="1807648" y="222182"/>
                  </a:moveTo>
                  <a:cubicBezTo>
                    <a:pt x="1814010" y="222182"/>
                    <a:pt x="1818838" y="223968"/>
                    <a:pt x="1822130" y="227540"/>
                  </a:cubicBezTo>
                  <a:cubicBezTo>
                    <a:pt x="1825423" y="231111"/>
                    <a:pt x="1827070" y="235576"/>
                    <a:pt x="1827070" y="240934"/>
                  </a:cubicBezTo>
                  <a:cubicBezTo>
                    <a:pt x="1827070" y="246069"/>
                    <a:pt x="1825423" y="250366"/>
                    <a:pt x="1822130" y="253826"/>
                  </a:cubicBezTo>
                  <a:cubicBezTo>
                    <a:pt x="1818838" y="257287"/>
                    <a:pt x="1814010" y="259017"/>
                    <a:pt x="1807648" y="259017"/>
                  </a:cubicBezTo>
                  <a:cubicBezTo>
                    <a:pt x="1801285" y="259017"/>
                    <a:pt x="1796513" y="257287"/>
                    <a:pt x="1793332" y="253826"/>
                  </a:cubicBezTo>
                  <a:cubicBezTo>
                    <a:pt x="1790151" y="250366"/>
                    <a:pt x="1788560" y="246069"/>
                    <a:pt x="1788560" y="240934"/>
                  </a:cubicBezTo>
                  <a:cubicBezTo>
                    <a:pt x="1788560" y="235576"/>
                    <a:pt x="1790151" y="231111"/>
                    <a:pt x="1793332" y="227540"/>
                  </a:cubicBezTo>
                  <a:cubicBezTo>
                    <a:pt x="1796513" y="223968"/>
                    <a:pt x="1801285" y="222182"/>
                    <a:pt x="1807648" y="222182"/>
                  </a:cubicBezTo>
                  <a:close/>
                  <a:moveTo>
                    <a:pt x="807523" y="222182"/>
                  </a:moveTo>
                  <a:cubicBezTo>
                    <a:pt x="813885" y="222182"/>
                    <a:pt x="818713" y="223968"/>
                    <a:pt x="822005" y="227540"/>
                  </a:cubicBezTo>
                  <a:cubicBezTo>
                    <a:pt x="825298" y="231111"/>
                    <a:pt x="826945" y="235576"/>
                    <a:pt x="826945" y="240934"/>
                  </a:cubicBezTo>
                  <a:cubicBezTo>
                    <a:pt x="826945" y="246069"/>
                    <a:pt x="825298" y="250366"/>
                    <a:pt x="822005" y="253826"/>
                  </a:cubicBezTo>
                  <a:cubicBezTo>
                    <a:pt x="818713" y="257287"/>
                    <a:pt x="813885" y="259017"/>
                    <a:pt x="807523" y="259017"/>
                  </a:cubicBezTo>
                  <a:cubicBezTo>
                    <a:pt x="801160" y="259017"/>
                    <a:pt x="796388" y="257287"/>
                    <a:pt x="793207" y="253826"/>
                  </a:cubicBezTo>
                  <a:cubicBezTo>
                    <a:pt x="790026" y="250366"/>
                    <a:pt x="788435" y="246069"/>
                    <a:pt x="788435" y="240934"/>
                  </a:cubicBezTo>
                  <a:cubicBezTo>
                    <a:pt x="788435" y="235576"/>
                    <a:pt x="790026" y="231111"/>
                    <a:pt x="793207" y="227540"/>
                  </a:cubicBezTo>
                  <a:cubicBezTo>
                    <a:pt x="796388" y="223968"/>
                    <a:pt x="801160" y="222182"/>
                    <a:pt x="807523" y="222182"/>
                  </a:cubicBezTo>
                  <a:close/>
                  <a:moveTo>
                    <a:pt x="1488076" y="98952"/>
                  </a:moveTo>
                  <a:cubicBezTo>
                    <a:pt x="1472896" y="98952"/>
                    <a:pt x="1461064" y="104812"/>
                    <a:pt x="1452581" y="116532"/>
                  </a:cubicBezTo>
                  <a:cubicBezTo>
                    <a:pt x="1444098" y="128253"/>
                    <a:pt x="1439856" y="145610"/>
                    <a:pt x="1439856" y="168604"/>
                  </a:cubicBezTo>
                  <a:cubicBezTo>
                    <a:pt x="1439856" y="189142"/>
                    <a:pt x="1444098" y="205215"/>
                    <a:pt x="1452581" y="216824"/>
                  </a:cubicBezTo>
                  <a:cubicBezTo>
                    <a:pt x="1461064" y="228433"/>
                    <a:pt x="1472784" y="234237"/>
                    <a:pt x="1487741" y="234237"/>
                  </a:cubicBezTo>
                  <a:cubicBezTo>
                    <a:pt x="1507387" y="234237"/>
                    <a:pt x="1521730" y="225419"/>
                    <a:pt x="1530771" y="207783"/>
                  </a:cubicBezTo>
                  <a:lnTo>
                    <a:pt x="1530771" y="124569"/>
                  </a:lnTo>
                  <a:cubicBezTo>
                    <a:pt x="1521507" y="107491"/>
                    <a:pt x="1507275" y="98952"/>
                    <a:pt x="1488076" y="98952"/>
                  </a:cubicBezTo>
                  <a:close/>
                  <a:moveTo>
                    <a:pt x="1678241" y="98115"/>
                  </a:moveTo>
                  <a:cubicBezTo>
                    <a:pt x="1665740" y="98115"/>
                    <a:pt x="1655248" y="102663"/>
                    <a:pt x="1646764" y="111761"/>
                  </a:cubicBezTo>
                  <a:cubicBezTo>
                    <a:pt x="1638281" y="120858"/>
                    <a:pt x="1633035" y="133610"/>
                    <a:pt x="1631026" y="150019"/>
                  </a:cubicBezTo>
                  <a:lnTo>
                    <a:pt x="1721774" y="150019"/>
                  </a:lnTo>
                  <a:lnTo>
                    <a:pt x="1721774" y="147675"/>
                  </a:lnTo>
                  <a:cubicBezTo>
                    <a:pt x="1720881" y="131936"/>
                    <a:pt x="1716639" y="119742"/>
                    <a:pt x="1709049" y="111091"/>
                  </a:cubicBezTo>
                  <a:cubicBezTo>
                    <a:pt x="1701459" y="102440"/>
                    <a:pt x="1691190" y="98115"/>
                    <a:pt x="1678241" y="98115"/>
                  </a:cubicBezTo>
                  <a:close/>
                  <a:moveTo>
                    <a:pt x="1855700" y="76014"/>
                  </a:moveTo>
                  <a:lnTo>
                    <a:pt x="1887345" y="76014"/>
                  </a:lnTo>
                  <a:lnTo>
                    <a:pt x="1933389" y="215150"/>
                  </a:lnTo>
                  <a:lnTo>
                    <a:pt x="1978260" y="76014"/>
                  </a:lnTo>
                  <a:lnTo>
                    <a:pt x="2009905" y="76014"/>
                  </a:lnTo>
                  <a:lnTo>
                    <a:pt x="1944941" y="257175"/>
                  </a:lnTo>
                  <a:lnTo>
                    <a:pt x="1921334" y="257175"/>
                  </a:lnTo>
                  <a:close/>
                  <a:moveTo>
                    <a:pt x="1333370" y="76014"/>
                  </a:moveTo>
                  <a:lnTo>
                    <a:pt x="1364344" y="76014"/>
                  </a:lnTo>
                  <a:lnTo>
                    <a:pt x="1364344" y="257175"/>
                  </a:lnTo>
                  <a:lnTo>
                    <a:pt x="1333370" y="257175"/>
                  </a:lnTo>
                  <a:close/>
                  <a:moveTo>
                    <a:pt x="514350" y="76014"/>
                  </a:moveTo>
                  <a:lnTo>
                    <a:pt x="545157" y="76014"/>
                  </a:lnTo>
                  <a:lnTo>
                    <a:pt x="580820" y="211634"/>
                  </a:lnTo>
                  <a:lnTo>
                    <a:pt x="623013" y="76014"/>
                  </a:lnTo>
                  <a:lnTo>
                    <a:pt x="647960" y="76014"/>
                  </a:lnTo>
                  <a:lnTo>
                    <a:pt x="690990" y="214480"/>
                  </a:lnTo>
                  <a:lnTo>
                    <a:pt x="725816" y="76014"/>
                  </a:lnTo>
                  <a:lnTo>
                    <a:pt x="756791" y="76014"/>
                  </a:lnTo>
                  <a:lnTo>
                    <a:pt x="704050" y="257175"/>
                  </a:lnTo>
                  <a:lnTo>
                    <a:pt x="678935" y="257175"/>
                  </a:lnTo>
                  <a:lnTo>
                    <a:pt x="634901" y="119881"/>
                  </a:lnTo>
                  <a:lnTo>
                    <a:pt x="592038" y="257175"/>
                  </a:lnTo>
                  <a:lnTo>
                    <a:pt x="566923" y="257175"/>
                  </a:lnTo>
                  <a:close/>
                  <a:moveTo>
                    <a:pt x="257175" y="76014"/>
                  </a:moveTo>
                  <a:lnTo>
                    <a:pt x="287982" y="76014"/>
                  </a:lnTo>
                  <a:lnTo>
                    <a:pt x="323645" y="211634"/>
                  </a:lnTo>
                  <a:lnTo>
                    <a:pt x="365838" y="76014"/>
                  </a:lnTo>
                  <a:lnTo>
                    <a:pt x="390785" y="76014"/>
                  </a:lnTo>
                  <a:lnTo>
                    <a:pt x="433815" y="214480"/>
                  </a:lnTo>
                  <a:lnTo>
                    <a:pt x="468641" y="76014"/>
                  </a:lnTo>
                  <a:lnTo>
                    <a:pt x="499616" y="76014"/>
                  </a:lnTo>
                  <a:lnTo>
                    <a:pt x="446875" y="257175"/>
                  </a:lnTo>
                  <a:lnTo>
                    <a:pt x="421760" y="257175"/>
                  </a:lnTo>
                  <a:lnTo>
                    <a:pt x="377726" y="119881"/>
                  </a:lnTo>
                  <a:lnTo>
                    <a:pt x="334863" y="257175"/>
                  </a:lnTo>
                  <a:lnTo>
                    <a:pt x="309748" y="257175"/>
                  </a:lnTo>
                  <a:close/>
                  <a:moveTo>
                    <a:pt x="0" y="76014"/>
                  </a:moveTo>
                  <a:lnTo>
                    <a:pt x="30807" y="76014"/>
                  </a:lnTo>
                  <a:lnTo>
                    <a:pt x="66470" y="211634"/>
                  </a:lnTo>
                  <a:lnTo>
                    <a:pt x="108663" y="76014"/>
                  </a:lnTo>
                  <a:lnTo>
                    <a:pt x="133610" y="76014"/>
                  </a:lnTo>
                  <a:lnTo>
                    <a:pt x="176640" y="214480"/>
                  </a:lnTo>
                  <a:lnTo>
                    <a:pt x="211466" y="76014"/>
                  </a:lnTo>
                  <a:lnTo>
                    <a:pt x="242441" y="76014"/>
                  </a:lnTo>
                  <a:lnTo>
                    <a:pt x="189700" y="257175"/>
                  </a:lnTo>
                  <a:lnTo>
                    <a:pt x="164585" y="257175"/>
                  </a:lnTo>
                  <a:lnTo>
                    <a:pt x="120551" y="119881"/>
                  </a:lnTo>
                  <a:lnTo>
                    <a:pt x="77688" y="257175"/>
                  </a:lnTo>
                  <a:lnTo>
                    <a:pt x="52573" y="257175"/>
                  </a:lnTo>
                  <a:close/>
                  <a:moveTo>
                    <a:pt x="2120094" y="72666"/>
                  </a:moveTo>
                  <a:cubicBezTo>
                    <a:pt x="2158380" y="72666"/>
                    <a:pt x="2177690" y="94264"/>
                    <a:pt x="2178025" y="137461"/>
                  </a:cubicBezTo>
                  <a:lnTo>
                    <a:pt x="2178025" y="257175"/>
                  </a:lnTo>
                  <a:lnTo>
                    <a:pt x="2147050" y="257175"/>
                  </a:lnTo>
                  <a:lnTo>
                    <a:pt x="2147050" y="137294"/>
                  </a:lnTo>
                  <a:cubicBezTo>
                    <a:pt x="2146938" y="124234"/>
                    <a:pt x="2143953" y="114579"/>
                    <a:pt x="2138092" y="108328"/>
                  </a:cubicBezTo>
                  <a:cubicBezTo>
                    <a:pt x="2132232" y="102077"/>
                    <a:pt x="2123107" y="98952"/>
                    <a:pt x="2110717" y="98952"/>
                  </a:cubicBezTo>
                  <a:cubicBezTo>
                    <a:pt x="2100671" y="98952"/>
                    <a:pt x="2091853" y="101631"/>
                    <a:pt x="2084263" y="106989"/>
                  </a:cubicBezTo>
                  <a:cubicBezTo>
                    <a:pt x="2076673" y="112347"/>
                    <a:pt x="2070757" y="119379"/>
                    <a:pt x="2066515" y="128085"/>
                  </a:cubicBezTo>
                  <a:lnTo>
                    <a:pt x="2066515" y="257175"/>
                  </a:lnTo>
                  <a:lnTo>
                    <a:pt x="2035541" y="257175"/>
                  </a:lnTo>
                  <a:lnTo>
                    <a:pt x="2035541" y="76014"/>
                  </a:lnTo>
                  <a:lnTo>
                    <a:pt x="2064841" y="76014"/>
                  </a:lnTo>
                  <a:lnTo>
                    <a:pt x="2065846" y="98785"/>
                  </a:lnTo>
                  <a:cubicBezTo>
                    <a:pt x="2079687" y="81372"/>
                    <a:pt x="2097769" y="72666"/>
                    <a:pt x="2120094" y="72666"/>
                  </a:cubicBezTo>
                  <a:close/>
                  <a:moveTo>
                    <a:pt x="1678241" y="72666"/>
                  </a:moveTo>
                  <a:cubicBezTo>
                    <a:pt x="1701794" y="72666"/>
                    <a:pt x="1720099" y="80423"/>
                    <a:pt x="1733159" y="95938"/>
                  </a:cubicBezTo>
                  <a:cubicBezTo>
                    <a:pt x="1746219" y="111454"/>
                    <a:pt x="1752749" y="133666"/>
                    <a:pt x="1752749" y="162576"/>
                  </a:cubicBezTo>
                  <a:lnTo>
                    <a:pt x="1752749" y="175468"/>
                  </a:lnTo>
                  <a:lnTo>
                    <a:pt x="1630021" y="175468"/>
                  </a:lnTo>
                  <a:cubicBezTo>
                    <a:pt x="1630468" y="193328"/>
                    <a:pt x="1635686" y="207755"/>
                    <a:pt x="1645676" y="218749"/>
                  </a:cubicBezTo>
                  <a:cubicBezTo>
                    <a:pt x="1655666" y="229744"/>
                    <a:pt x="1668363" y="235241"/>
                    <a:pt x="1683767" y="235241"/>
                  </a:cubicBezTo>
                  <a:cubicBezTo>
                    <a:pt x="1694706" y="235241"/>
                    <a:pt x="1703970" y="233009"/>
                    <a:pt x="1711560" y="228544"/>
                  </a:cubicBezTo>
                  <a:cubicBezTo>
                    <a:pt x="1719151" y="224079"/>
                    <a:pt x="1725792" y="218163"/>
                    <a:pt x="1731485" y="210796"/>
                  </a:cubicBezTo>
                  <a:lnTo>
                    <a:pt x="1750405" y="225530"/>
                  </a:lnTo>
                  <a:cubicBezTo>
                    <a:pt x="1735224" y="248859"/>
                    <a:pt x="1712453" y="260524"/>
                    <a:pt x="1682092" y="260524"/>
                  </a:cubicBezTo>
                  <a:cubicBezTo>
                    <a:pt x="1657536" y="260524"/>
                    <a:pt x="1637556" y="252459"/>
                    <a:pt x="1622152" y="236330"/>
                  </a:cubicBezTo>
                  <a:cubicBezTo>
                    <a:pt x="1606748" y="220201"/>
                    <a:pt x="1599046" y="198630"/>
                    <a:pt x="1599046" y="171617"/>
                  </a:cubicBezTo>
                  <a:lnTo>
                    <a:pt x="1599046" y="165925"/>
                  </a:lnTo>
                  <a:cubicBezTo>
                    <a:pt x="1599046" y="147954"/>
                    <a:pt x="1602479" y="131908"/>
                    <a:pt x="1609343" y="117788"/>
                  </a:cubicBezTo>
                  <a:cubicBezTo>
                    <a:pt x="1616208" y="103668"/>
                    <a:pt x="1625807" y="92618"/>
                    <a:pt x="1638142" y="84637"/>
                  </a:cubicBezTo>
                  <a:cubicBezTo>
                    <a:pt x="1650476" y="76656"/>
                    <a:pt x="1663842" y="72666"/>
                    <a:pt x="1678241" y="72666"/>
                  </a:cubicBezTo>
                  <a:close/>
                  <a:moveTo>
                    <a:pt x="1129624" y="72666"/>
                  </a:moveTo>
                  <a:cubicBezTo>
                    <a:pt x="1150162" y="72666"/>
                    <a:pt x="1166822" y="77968"/>
                    <a:pt x="1179602" y="88572"/>
                  </a:cubicBezTo>
                  <a:cubicBezTo>
                    <a:pt x="1192383" y="99175"/>
                    <a:pt x="1198773" y="112737"/>
                    <a:pt x="1198773" y="129257"/>
                  </a:cubicBezTo>
                  <a:lnTo>
                    <a:pt x="1167631" y="129257"/>
                  </a:lnTo>
                  <a:cubicBezTo>
                    <a:pt x="1167631" y="120774"/>
                    <a:pt x="1164031" y="113463"/>
                    <a:pt x="1156831" y="107324"/>
                  </a:cubicBezTo>
                  <a:cubicBezTo>
                    <a:pt x="1149632" y="101185"/>
                    <a:pt x="1140563" y="98115"/>
                    <a:pt x="1129624" y="98115"/>
                  </a:cubicBezTo>
                  <a:cubicBezTo>
                    <a:pt x="1118350" y="98115"/>
                    <a:pt x="1109532" y="100571"/>
                    <a:pt x="1103170" y="105482"/>
                  </a:cubicBezTo>
                  <a:cubicBezTo>
                    <a:pt x="1096807" y="110393"/>
                    <a:pt x="1093626" y="116811"/>
                    <a:pt x="1093626" y="124737"/>
                  </a:cubicBezTo>
                  <a:cubicBezTo>
                    <a:pt x="1093626" y="132215"/>
                    <a:pt x="1096584" y="137852"/>
                    <a:pt x="1102500" y="141647"/>
                  </a:cubicBezTo>
                  <a:cubicBezTo>
                    <a:pt x="1108416" y="145442"/>
                    <a:pt x="1119104" y="149070"/>
                    <a:pt x="1134563" y="152530"/>
                  </a:cubicBezTo>
                  <a:cubicBezTo>
                    <a:pt x="1150023" y="155990"/>
                    <a:pt x="1162552" y="160120"/>
                    <a:pt x="1172151" y="164920"/>
                  </a:cubicBezTo>
                  <a:cubicBezTo>
                    <a:pt x="1181751" y="169720"/>
                    <a:pt x="1188867" y="175496"/>
                    <a:pt x="1193499" y="182249"/>
                  </a:cubicBezTo>
                  <a:cubicBezTo>
                    <a:pt x="1198131" y="189002"/>
                    <a:pt x="1200447" y="197234"/>
                    <a:pt x="1200447" y="206945"/>
                  </a:cubicBezTo>
                  <a:cubicBezTo>
                    <a:pt x="1200447" y="223131"/>
                    <a:pt x="1193973" y="236107"/>
                    <a:pt x="1181025" y="245873"/>
                  </a:cubicBezTo>
                  <a:cubicBezTo>
                    <a:pt x="1168077" y="255640"/>
                    <a:pt x="1151278" y="260524"/>
                    <a:pt x="1130628" y="260524"/>
                  </a:cubicBezTo>
                  <a:cubicBezTo>
                    <a:pt x="1116118" y="260524"/>
                    <a:pt x="1103281" y="257956"/>
                    <a:pt x="1092119" y="252822"/>
                  </a:cubicBezTo>
                  <a:cubicBezTo>
                    <a:pt x="1080957" y="247687"/>
                    <a:pt x="1072223" y="240516"/>
                    <a:pt x="1065916" y="231307"/>
                  </a:cubicBezTo>
                  <a:cubicBezTo>
                    <a:pt x="1059610" y="222098"/>
                    <a:pt x="1056456" y="212136"/>
                    <a:pt x="1056456" y="201420"/>
                  </a:cubicBezTo>
                  <a:lnTo>
                    <a:pt x="1087431" y="201420"/>
                  </a:lnTo>
                  <a:cubicBezTo>
                    <a:pt x="1087989" y="211801"/>
                    <a:pt x="1092147" y="220033"/>
                    <a:pt x="1099905" y="226116"/>
                  </a:cubicBezTo>
                  <a:cubicBezTo>
                    <a:pt x="1107662" y="232200"/>
                    <a:pt x="1117904" y="235241"/>
                    <a:pt x="1130628" y="235241"/>
                  </a:cubicBezTo>
                  <a:cubicBezTo>
                    <a:pt x="1142349" y="235241"/>
                    <a:pt x="1151753" y="232869"/>
                    <a:pt x="1158841" y="228126"/>
                  </a:cubicBezTo>
                  <a:cubicBezTo>
                    <a:pt x="1165929" y="223382"/>
                    <a:pt x="1169473" y="217047"/>
                    <a:pt x="1169473" y="209122"/>
                  </a:cubicBezTo>
                  <a:cubicBezTo>
                    <a:pt x="1169473" y="200751"/>
                    <a:pt x="1166319" y="194249"/>
                    <a:pt x="1160013" y="189616"/>
                  </a:cubicBezTo>
                  <a:cubicBezTo>
                    <a:pt x="1153706" y="184984"/>
                    <a:pt x="1142711" y="180994"/>
                    <a:pt x="1127029" y="177645"/>
                  </a:cubicBezTo>
                  <a:cubicBezTo>
                    <a:pt x="1111346" y="174296"/>
                    <a:pt x="1098900" y="170278"/>
                    <a:pt x="1089691" y="165590"/>
                  </a:cubicBezTo>
                  <a:cubicBezTo>
                    <a:pt x="1080483" y="160902"/>
                    <a:pt x="1073674" y="155321"/>
                    <a:pt x="1069265" y="148847"/>
                  </a:cubicBezTo>
                  <a:cubicBezTo>
                    <a:pt x="1064856" y="142373"/>
                    <a:pt x="1062651" y="134671"/>
                    <a:pt x="1062651" y="125741"/>
                  </a:cubicBezTo>
                  <a:cubicBezTo>
                    <a:pt x="1062651" y="110896"/>
                    <a:pt x="1068930" y="98338"/>
                    <a:pt x="1081487" y="88069"/>
                  </a:cubicBezTo>
                  <a:cubicBezTo>
                    <a:pt x="1094045" y="77800"/>
                    <a:pt x="1110090" y="72666"/>
                    <a:pt x="1129624" y="72666"/>
                  </a:cubicBezTo>
                  <a:close/>
                  <a:moveTo>
                    <a:pt x="942472" y="35831"/>
                  </a:moveTo>
                  <a:cubicBezTo>
                    <a:pt x="928855" y="35831"/>
                    <a:pt x="917916" y="41049"/>
                    <a:pt x="909656" y="51485"/>
                  </a:cubicBezTo>
                  <a:cubicBezTo>
                    <a:pt x="901396" y="61922"/>
                    <a:pt x="897266" y="75679"/>
                    <a:pt x="897266" y="92757"/>
                  </a:cubicBezTo>
                  <a:cubicBezTo>
                    <a:pt x="897266" y="109389"/>
                    <a:pt x="901256" y="123090"/>
                    <a:pt x="909237" y="133862"/>
                  </a:cubicBezTo>
                  <a:cubicBezTo>
                    <a:pt x="917218" y="144633"/>
                    <a:pt x="927906" y="150019"/>
                    <a:pt x="941300" y="150019"/>
                  </a:cubicBezTo>
                  <a:cubicBezTo>
                    <a:pt x="951681" y="150019"/>
                    <a:pt x="961253" y="146838"/>
                    <a:pt x="970015" y="140475"/>
                  </a:cubicBezTo>
                  <a:cubicBezTo>
                    <a:pt x="978777" y="134113"/>
                    <a:pt x="985168" y="126243"/>
                    <a:pt x="989186" y="116867"/>
                  </a:cubicBezTo>
                  <a:lnTo>
                    <a:pt x="989186" y="104477"/>
                  </a:lnTo>
                  <a:cubicBezTo>
                    <a:pt x="989186" y="84163"/>
                    <a:pt x="984777" y="67643"/>
                    <a:pt x="975959" y="54918"/>
                  </a:cubicBezTo>
                  <a:cubicBezTo>
                    <a:pt x="967141" y="42193"/>
                    <a:pt x="955979" y="35831"/>
                    <a:pt x="942472" y="35831"/>
                  </a:cubicBezTo>
                  <a:close/>
                  <a:moveTo>
                    <a:pt x="1349108" y="10046"/>
                  </a:moveTo>
                  <a:cubicBezTo>
                    <a:pt x="1355136" y="10046"/>
                    <a:pt x="1359712" y="11776"/>
                    <a:pt x="1362837" y="15237"/>
                  </a:cubicBezTo>
                  <a:cubicBezTo>
                    <a:pt x="1365963" y="18697"/>
                    <a:pt x="1367526" y="22938"/>
                    <a:pt x="1367526" y="27961"/>
                  </a:cubicBezTo>
                  <a:cubicBezTo>
                    <a:pt x="1367526" y="32984"/>
                    <a:pt x="1365963" y="37170"/>
                    <a:pt x="1362837" y="40519"/>
                  </a:cubicBezTo>
                  <a:cubicBezTo>
                    <a:pt x="1359712" y="43867"/>
                    <a:pt x="1355136" y="45542"/>
                    <a:pt x="1349108" y="45542"/>
                  </a:cubicBezTo>
                  <a:cubicBezTo>
                    <a:pt x="1343081" y="45542"/>
                    <a:pt x="1338532" y="43867"/>
                    <a:pt x="1335462" y="40519"/>
                  </a:cubicBezTo>
                  <a:cubicBezTo>
                    <a:pt x="1332393" y="37170"/>
                    <a:pt x="1330858" y="32984"/>
                    <a:pt x="1330858" y="27961"/>
                  </a:cubicBezTo>
                  <a:cubicBezTo>
                    <a:pt x="1330858" y="22938"/>
                    <a:pt x="1332393" y="18697"/>
                    <a:pt x="1335462" y="15237"/>
                  </a:cubicBezTo>
                  <a:cubicBezTo>
                    <a:pt x="1338532" y="11776"/>
                    <a:pt x="1343081" y="10046"/>
                    <a:pt x="1349108" y="10046"/>
                  </a:cubicBezTo>
                  <a:close/>
                  <a:moveTo>
                    <a:pt x="942305" y="10046"/>
                  </a:moveTo>
                  <a:cubicBezTo>
                    <a:pt x="966415" y="10046"/>
                    <a:pt x="985419" y="19060"/>
                    <a:pt x="999316" y="37086"/>
                  </a:cubicBezTo>
                  <a:cubicBezTo>
                    <a:pt x="1013212" y="55113"/>
                    <a:pt x="1020161" y="79698"/>
                    <a:pt x="1020161" y="110840"/>
                  </a:cubicBezTo>
                  <a:lnTo>
                    <a:pt x="1020161" y="119881"/>
                  </a:lnTo>
                  <a:cubicBezTo>
                    <a:pt x="1020161" y="167320"/>
                    <a:pt x="1010785" y="201950"/>
                    <a:pt x="992032" y="223772"/>
                  </a:cubicBezTo>
                  <a:cubicBezTo>
                    <a:pt x="973280" y="245594"/>
                    <a:pt x="944984" y="256784"/>
                    <a:pt x="907144" y="257342"/>
                  </a:cubicBezTo>
                  <a:lnTo>
                    <a:pt x="901117" y="257342"/>
                  </a:lnTo>
                  <a:lnTo>
                    <a:pt x="901117" y="231056"/>
                  </a:lnTo>
                  <a:lnTo>
                    <a:pt x="907647" y="231056"/>
                  </a:lnTo>
                  <a:cubicBezTo>
                    <a:pt x="933208" y="230611"/>
                    <a:pt x="952853" y="223956"/>
                    <a:pt x="966583" y="211089"/>
                  </a:cubicBezTo>
                  <a:cubicBezTo>
                    <a:pt x="980312" y="198223"/>
                    <a:pt x="987791" y="177866"/>
                    <a:pt x="989018" y="150019"/>
                  </a:cubicBezTo>
                  <a:cubicBezTo>
                    <a:pt x="982545" y="157721"/>
                    <a:pt x="974815" y="163916"/>
                    <a:pt x="965829" y="168604"/>
                  </a:cubicBezTo>
                  <a:cubicBezTo>
                    <a:pt x="956844" y="173292"/>
                    <a:pt x="946993" y="175636"/>
                    <a:pt x="936278" y="175636"/>
                  </a:cubicBezTo>
                  <a:cubicBezTo>
                    <a:pt x="922213" y="175636"/>
                    <a:pt x="909963" y="172176"/>
                    <a:pt x="899526" y="165255"/>
                  </a:cubicBezTo>
                  <a:cubicBezTo>
                    <a:pt x="889090" y="158335"/>
                    <a:pt x="881025" y="148596"/>
                    <a:pt x="875332" y="136038"/>
                  </a:cubicBezTo>
                  <a:cubicBezTo>
                    <a:pt x="869640" y="123481"/>
                    <a:pt x="866793" y="109612"/>
                    <a:pt x="866793" y="94431"/>
                  </a:cubicBezTo>
                  <a:cubicBezTo>
                    <a:pt x="866793" y="78135"/>
                    <a:pt x="869891" y="63457"/>
                    <a:pt x="876086" y="50397"/>
                  </a:cubicBezTo>
                  <a:cubicBezTo>
                    <a:pt x="882281" y="37338"/>
                    <a:pt x="891071" y="27347"/>
                    <a:pt x="902456" y="20427"/>
                  </a:cubicBezTo>
                  <a:cubicBezTo>
                    <a:pt x="913842" y="13506"/>
                    <a:pt x="927125" y="10046"/>
                    <a:pt x="942305" y="10046"/>
                  </a:cubicBezTo>
                  <a:close/>
                  <a:moveTo>
                    <a:pt x="1530771" y="0"/>
                  </a:moveTo>
                  <a:lnTo>
                    <a:pt x="1561746" y="0"/>
                  </a:lnTo>
                  <a:lnTo>
                    <a:pt x="1561746" y="257175"/>
                  </a:lnTo>
                  <a:lnTo>
                    <a:pt x="1533283" y="257175"/>
                  </a:lnTo>
                  <a:lnTo>
                    <a:pt x="1531776" y="237753"/>
                  </a:lnTo>
                  <a:cubicBezTo>
                    <a:pt x="1519386" y="252933"/>
                    <a:pt x="1502141" y="260524"/>
                    <a:pt x="1480040" y="260524"/>
                  </a:cubicBezTo>
                  <a:cubicBezTo>
                    <a:pt x="1459055" y="260524"/>
                    <a:pt x="1441949" y="251929"/>
                    <a:pt x="1428722" y="234739"/>
                  </a:cubicBezTo>
                  <a:cubicBezTo>
                    <a:pt x="1415495" y="217549"/>
                    <a:pt x="1408881" y="195114"/>
                    <a:pt x="1408881" y="167432"/>
                  </a:cubicBezTo>
                  <a:lnTo>
                    <a:pt x="1408881" y="165088"/>
                  </a:lnTo>
                  <a:cubicBezTo>
                    <a:pt x="1408881" y="137294"/>
                    <a:pt x="1415467" y="114942"/>
                    <a:pt x="1428638" y="98031"/>
                  </a:cubicBezTo>
                  <a:cubicBezTo>
                    <a:pt x="1441809" y="81121"/>
                    <a:pt x="1459055" y="72666"/>
                    <a:pt x="1480375" y="72666"/>
                  </a:cubicBezTo>
                  <a:cubicBezTo>
                    <a:pt x="1501583" y="72666"/>
                    <a:pt x="1518381" y="79921"/>
                    <a:pt x="1530771" y="94431"/>
                  </a:cubicBezTo>
                  <a:close/>
                  <a:moveTo>
                    <a:pt x="1247645" y="0"/>
                  </a:moveTo>
                  <a:lnTo>
                    <a:pt x="1278619" y="0"/>
                  </a:lnTo>
                  <a:lnTo>
                    <a:pt x="1278619" y="257175"/>
                  </a:lnTo>
                  <a:lnTo>
                    <a:pt x="1247645" y="257175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b="0" i="0" u="none" strike="noStrike" cap="none">
                <a:solidFill>
                  <a:srgbClr val="BFBFBF"/>
                </a:solidFill>
                <a:latin typeface="Oi"/>
                <a:ea typeface="Oi"/>
                <a:cs typeface="Oi"/>
                <a:sym typeface="Oi"/>
              </a:endParaRPr>
            </a:p>
          </p:txBody>
        </p:sp>
        <p:sp>
          <p:nvSpPr>
            <p:cNvPr id="19" name="Google Shape;19;p8"/>
            <p:cNvSpPr/>
            <p:nvPr/>
          </p:nvSpPr>
          <p:spPr>
            <a:xfrm>
              <a:off x="-2202100" y="-2224223"/>
              <a:ext cx="16596200" cy="112843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i"/>
                <a:ea typeface="Oi"/>
                <a:cs typeface="Oi"/>
                <a:sym typeface="O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jp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jp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jp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jp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jp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jpg"/><Relationship Id="rId5" Type="http://schemas.openxmlformats.org/officeDocument/2006/relationships/image" Target="../media/image26.jp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jp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63300" y="-147937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"/>
          <p:cNvSpPr txBox="1"/>
          <p:nvPr/>
        </p:nvSpPr>
        <p:spPr>
          <a:xfrm>
            <a:off x="304800" y="1773588"/>
            <a:ext cx="4626428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vi-VN" sz="4000" b="1" dirty="0">
                <a:solidFill>
                  <a:srgbClr val="154A8D"/>
                </a:solidFill>
                <a:latin typeface="+mj-lt"/>
              </a:rPr>
              <a:t>Lập trình Java</a:t>
            </a:r>
          </a:p>
        </p:txBody>
      </p:sp>
      <p:pic>
        <p:nvPicPr>
          <p:cNvPr id="63" name="Google Shape;63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81850" y="914400"/>
            <a:ext cx="7445124" cy="50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393"/>
          <p:cNvSpPr/>
          <p:nvPr/>
        </p:nvSpPr>
        <p:spPr>
          <a:xfrm>
            <a:off x="-266700" y="4067031"/>
            <a:ext cx="2753046" cy="237641"/>
          </a:xfrm>
          <a:custGeom>
            <a:avLst/>
            <a:gdLst/>
            <a:ahLst/>
            <a:cxnLst/>
            <a:rect l="l" t="t" r="r" b="b"/>
            <a:pathLst>
              <a:path w="3429000" h="247014">
                <a:moveTo>
                  <a:pt x="3429000" y="0"/>
                </a:moveTo>
                <a:lnTo>
                  <a:pt x="0" y="0"/>
                </a:lnTo>
                <a:lnTo>
                  <a:pt x="0" y="246887"/>
                </a:lnTo>
                <a:lnTo>
                  <a:pt x="3429000" y="246887"/>
                </a:lnTo>
                <a:lnTo>
                  <a:pt x="3429000" y="0"/>
                </a:lnTo>
                <a:close/>
              </a:path>
            </a:pathLst>
          </a:custGeom>
          <a:solidFill>
            <a:srgbClr val="3636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403"/>
          <p:cNvSpPr txBox="1"/>
          <p:nvPr/>
        </p:nvSpPr>
        <p:spPr>
          <a:xfrm>
            <a:off x="304800" y="4067031"/>
            <a:ext cx="247940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vi-VN" dirty="0" smtClean="0">
                <a:solidFill>
                  <a:schemeClr val="bg1"/>
                </a:solidFill>
                <a:latin typeface="+mn-lt"/>
                <a:cs typeface="Times New Roman"/>
              </a:rPr>
              <a:t>GV Nguyễn Đắc Kiên</a:t>
            </a:r>
            <a:endParaRPr dirty="0">
              <a:solidFill>
                <a:schemeClr val="bg1"/>
              </a:solidFill>
              <a:latin typeface="+mn-lt"/>
              <a:cs typeface="Times New Roman"/>
            </a:endParaRPr>
          </a:p>
        </p:txBody>
      </p:sp>
      <p:sp>
        <p:nvSpPr>
          <p:cNvPr id="8" name="Google Shape;61;p1"/>
          <p:cNvSpPr txBox="1"/>
          <p:nvPr/>
        </p:nvSpPr>
        <p:spPr>
          <a:xfrm>
            <a:off x="1270884" y="2612533"/>
            <a:ext cx="4626428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4000" b="1" dirty="0" smtClean="0">
                <a:solidFill>
                  <a:srgbClr val="154A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Generic</a:t>
            </a:r>
            <a:endParaRPr lang="vi-VN" sz="4000" b="1" dirty="0">
              <a:solidFill>
                <a:srgbClr val="154A8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48988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955497"/>
            <a:ext cx="9055813" cy="503433"/>
          </a:xfrm>
        </p:spPr>
        <p:txBody>
          <a:bodyPr>
            <a:norm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generic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</a:p>
        </p:txBody>
      </p:sp>
      <p:sp>
        <p:nvSpPr>
          <p:cNvPr id="5" name="object 27"/>
          <p:cNvSpPr txBox="1">
            <a:spLocks noGrp="1"/>
          </p:cNvSpPr>
          <p:nvPr>
            <p:ph type="ftr" idx="11"/>
          </p:nvPr>
        </p:nvSpPr>
        <p:spPr>
          <a:xfrm>
            <a:off x="8077200" y="6492875"/>
            <a:ext cx="4114800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+mn-lt"/>
              </a:rPr>
              <a:t>©</a:t>
            </a:r>
            <a:r>
              <a:rPr spc="5" dirty="0">
                <a:latin typeface="+mn-lt"/>
              </a:rPr>
              <a:t> </a:t>
            </a:r>
            <a:r>
              <a:rPr spc="-10" dirty="0">
                <a:latin typeface="+mn-lt"/>
              </a:rPr>
              <a:t>Copyright</a:t>
            </a:r>
            <a:r>
              <a:rPr spc="35" dirty="0">
                <a:latin typeface="+mn-lt"/>
              </a:rPr>
              <a:t> </a:t>
            </a:r>
            <a:r>
              <a:rPr lang="vi-VN" spc="-10" dirty="0" smtClean="0">
                <a:latin typeface="+mn-lt"/>
              </a:rPr>
              <a:t>2023 GV Nguyễn Đắc Kiên</a:t>
            </a:r>
            <a:endParaRPr spc="25" dirty="0">
              <a:latin typeface="+mn-lt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638178" y="1553222"/>
            <a:ext cx="63487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Quy</a:t>
            </a:r>
            <a:r>
              <a:rPr sz="2800" b="1" i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ước</a:t>
            </a:r>
            <a:r>
              <a:rPr sz="2800" b="1" i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đặt</a:t>
            </a:r>
            <a:r>
              <a:rPr sz="2800" b="1" i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tên</a:t>
            </a:r>
            <a:r>
              <a:rPr sz="2800" b="1" i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tham</a:t>
            </a:r>
            <a:r>
              <a:rPr sz="2800" b="1" i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số</a:t>
            </a:r>
            <a:r>
              <a:rPr sz="2800" b="1" i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kiểu</a:t>
            </a:r>
            <a:r>
              <a:rPr sz="2800" b="1" i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cho</a:t>
            </a:r>
            <a:r>
              <a:rPr sz="2800" b="1" i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Generics</a:t>
            </a:r>
            <a:endParaRPr sz="2800">
              <a:latin typeface="Times New Roman"/>
              <a:cs typeface="Times New Roman"/>
            </a:endParaRPr>
          </a:p>
        </p:txBody>
      </p:sp>
      <p:graphicFrame>
        <p:nvGraphicFramePr>
          <p:cNvPr id="7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009846"/>
              </p:ext>
            </p:extLst>
          </p:nvPr>
        </p:nvGraphicFramePr>
        <p:xfrm>
          <a:off x="553050" y="2211337"/>
          <a:ext cx="11092180" cy="31680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5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6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848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32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Ký</a:t>
                      </a:r>
                      <a:r>
                        <a:rPr sz="3200" b="1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tự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32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Ý</a:t>
                      </a:r>
                      <a:r>
                        <a:rPr sz="32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nghĩa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spc="-50" dirty="0">
                          <a:latin typeface="Times New Roman"/>
                          <a:cs typeface="Times New Roman"/>
                        </a:rPr>
                        <a:t>E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Element</a:t>
                      </a: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2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phần</a:t>
                      </a:r>
                      <a:r>
                        <a:rPr sz="2800" spc="-25" dirty="0">
                          <a:latin typeface="Times New Roman"/>
                          <a:cs typeface="Times New Roman"/>
                        </a:rPr>
                        <a:t> tử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spc="-50" dirty="0">
                          <a:latin typeface="Times New Roman"/>
                          <a:cs typeface="Times New Roman"/>
                        </a:rPr>
                        <a:t>K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Key</a:t>
                      </a:r>
                      <a:r>
                        <a:rPr sz="2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2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20" dirty="0">
                          <a:latin typeface="Times New Roman"/>
                          <a:cs typeface="Times New Roman"/>
                        </a:rPr>
                        <a:t>khóa</a:t>
                      </a: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spc="-50" dirty="0">
                          <a:latin typeface="Times New Roman"/>
                          <a:cs typeface="Times New Roman"/>
                        </a:rPr>
                        <a:t>V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spc="-40" dirty="0">
                          <a:latin typeface="Times New Roman"/>
                          <a:cs typeface="Times New Roman"/>
                        </a:rPr>
                        <a:t>Value</a:t>
                      </a:r>
                      <a:r>
                        <a:rPr sz="2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2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giá</a:t>
                      </a:r>
                      <a:r>
                        <a:rPr sz="28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25" dirty="0">
                          <a:latin typeface="Times New Roman"/>
                          <a:cs typeface="Times New Roman"/>
                        </a:rPr>
                        <a:t>trị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spc="-50" dirty="0">
                          <a:latin typeface="Times New Roman"/>
                          <a:cs typeface="Times New Roman"/>
                        </a:rPr>
                        <a:t>T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spc="-25" dirty="0">
                          <a:latin typeface="Times New Roman"/>
                          <a:cs typeface="Times New Roman"/>
                        </a:rPr>
                        <a:t>Type</a:t>
                      </a:r>
                      <a:r>
                        <a:rPr sz="2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2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kiểu</a:t>
                      </a:r>
                      <a:r>
                        <a:rPr sz="2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dữ</a:t>
                      </a:r>
                      <a:r>
                        <a:rPr sz="2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20" dirty="0">
                          <a:latin typeface="Times New Roman"/>
                          <a:cs typeface="Times New Roman"/>
                        </a:rPr>
                        <a:t>liệu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spc="-50" dirty="0">
                          <a:latin typeface="Times New Roman"/>
                          <a:cs typeface="Times New Roman"/>
                        </a:rPr>
                        <a:t>N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Number</a:t>
                      </a:r>
                      <a:r>
                        <a:rPr sz="2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2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25" dirty="0">
                          <a:latin typeface="Times New Roman"/>
                          <a:cs typeface="Times New Roman"/>
                        </a:rPr>
                        <a:t>số</a:t>
                      </a: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864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955497"/>
            <a:ext cx="9055813" cy="503433"/>
          </a:xfrm>
        </p:spPr>
        <p:txBody>
          <a:bodyPr>
            <a:norm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generic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</a:p>
        </p:txBody>
      </p:sp>
      <p:sp>
        <p:nvSpPr>
          <p:cNvPr id="5" name="object 27"/>
          <p:cNvSpPr txBox="1">
            <a:spLocks noGrp="1"/>
          </p:cNvSpPr>
          <p:nvPr>
            <p:ph type="ftr" idx="11"/>
          </p:nvPr>
        </p:nvSpPr>
        <p:spPr>
          <a:xfrm>
            <a:off x="8077200" y="6492875"/>
            <a:ext cx="4114800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+mn-lt"/>
              </a:rPr>
              <a:t>©</a:t>
            </a:r>
            <a:r>
              <a:rPr spc="5" dirty="0">
                <a:latin typeface="+mn-lt"/>
              </a:rPr>
              <a:t> </a:t>
            </a:r>
            <a:r>
              <a:rPr spc="-10" dirty="0">
                <a:latin typeface="+mn-lt"/>
              </a:rPr>
              <a:t>Copyright</a:t>
            </a:r>
            <a:r>
              <a:rPr spc="35" dirty="0">
                <a:latin typeface="+mn-lt"/>
              </a:rPr>
              <a:t> </a:t>
            </a:r>
            <a:r>
              <a:rPr lang="vi-VN" spc="-10" dirty="0" smtClean="0">
                <a:latin typeface="+mn-lt"/>
              </a:rPr>
              <a:t>2023 GV Nguyễn Đắc Kiên</a:t>
            </a:r>
            <a:endParaRPr spc="25" dirty="0">
              <a:latin typeface="+mn-lt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654507" y="1387855"/>
            <a:ext cx="54743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Tạo</a:t>
            </a:r>
            <a:r>
              <a:rPr sz="28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generics</a:t>
            </a:r>
            <a:r>
              <a:rPr sz="2800" i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class</a:t>
            </a:r>
            <a:r>
              <a:rPr sz="2800" i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với</a:t>
            </a:r>
            <a:r>
              <a:rPr sz="28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800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tham</a:t>
            </a:r>
            <a:r>
              <a:rPr sz="28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số</a:t>
            </a:r>
            <a:r>
              <a:rPr sz="2800" i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kiểu: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7" name="object 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7299" y="2153290"/>
            <a:ext cx="6825409" cy="404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9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955497"/>
            <a:ext cx="9055813" cy="503433"/>
          </a:xfrm>
        </p:spPr>
        <p:txBody>
          <a:bodyPr>
            <a:norm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generic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</a:p>
        </p:txBody>
      </p:sp>
      <p:sp>
        <p:nvSpPr>
          <p:cNvPr id="5" name="object 27"/>
          <p:cNvSpPr txBox="1">
            <a:spLocks noGrp="1"/>
          </p:cNvSpPr>
          <p:nvPr>
            <p:ph type="ftr" idx="11"/>
          </p:nvPr>
        </p:nvSpPr>
        <p:spPr>
          <a:xfrm>
            <a:off x="8077200" y="6492875"/>
            <a:ext cx="4114800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+mn-lt"/>
              </a:rPr>
              <a:t>©</a:t>
            </a:r>
            <a:r>
              <a:rPr spc="5" dirty="0">
                <a:latin typeface="+mn-lt"/>
              </a:rPr>
              <a:t> </a:t>
            </a:r>
            <a:r>
              <a:rPr spc="-10" dirty="0">
                <a:latin typeface="+mn-lt"/>
              </a:rPr>
              <a:t>Copyright</a:t>
            </a:r>
            <a:r>
              <a:rPr spc="35" dirty="0">
                <a:latin typeface="+mn-lt"/>
              </a:rPr>
              <a:t> </a:t>
            </a:r>
            <a:r>
              <a:rPr lang="vi-VN" spc="-10" dirty="0" smtClean="0">
                <a:latin typeface="+mn-lt"/>
              </a:rPr>
              <a:t>2023 GV Nguyễn Đắc Kiên</a:t>
            </a:r>
            <a:endParaRPr spc="25" dirty="0">
              <a:latin typeface="+mn-lt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862383" y="1469561"/>
            <a:ext cx="54743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Tạo</a:t>
            </a:r>
            <a:r>
              <a:rPr sz="28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generics</a:t>
            </a:r>
            <a:r>
              <a:rPr sz="2800" i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class</a:t>
            </a:r>
            <a:r>
              <a:rPr sz="2800" i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với</a:t>
            </a:r>
            <a:r>
              <a:rPr sz="28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800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tham</a:t>
            </a:r>
            <a:r>
              <a:rPr sz="28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số</a:t>
            </a:r>
            <a:r>
              <a:rPr sz="2800" i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kiểu: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7" name="object 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8200" y="2207072"/>
            <a:ext cx="8365729" cy="428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37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955497"/>
            <a:ext cx="9055813" cy="503433"/>
          </a:xfrm>
        </p:spPr>
        <p:txBody>
          <a:bodyPr>
            <a:norm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generic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</a:p>
        </p:txBody>
      </p:sp>
      <p:sp>
        <p:nvSpPr>
          <p:cNvPr id="5" name="object 27"/>
          <p:cNvSpPr txBox="1">
            <a:spLocks noGrp="1"/>
          </p:cNvSpPr>
          <p:nvPr>
            <p:ph type="ftr" idx="11"/>
          </p:nvPr>
        </p:nvSpPr>
        <p:spPr>
          <a:xfrm>
            <a:off x="8077200" y="6492875"/>
            <a:ext cx="4114800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+mn-lt"/>
              </a:rPr>
              <a:t>©</a:t>
            </a:r>
            <a:r>
              <a:rPr spc="5" dirty="0">
                <a:latin typeface="+mn-lt"/>
              </a:rPr>
              <a:t> </a:t>
            </a:r>
            <a:r>
              <a:rPr spc="-10" dirty="0">
                <a:latin typeface="+mn-lt"/>
              </a:rPr>
              <a:t>Copyright</a:t>
            </a:r>
            <a:r>
              <a:rPr spc="35" dirty="0">
                <a:latin typeface="+mn-lt"/>
              </a:rPr>
              <a:t> </a:t>
            </a:r>
            <a:r>
              <a:rPr lang="vi-VN" spc="-10" dirty="0" smtClean="0">
                <a:latin typeface="+mn-lt"/>
              </a:rPr>
              <a:t>2023 GV Nguyễn Đắc Kiên</a:t>
            </a:r>
            <a:endParaRPr spc="25" dirty="0">
              <a:latin typeface="+mn-lt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872907" y="1550682"/>
            <a:ext cx="54743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Tạo</a:t>
            </a:r>
            <a:r>
              <a:rPr sz="28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generics</a:t>
            </a:r>
            <a:r>
              <a:rPr sz="2800" i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class</a:t>
            </a:r>
            <a:r>
              <a:rPr sz="2800" i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với</a:t>
            </a:r>
            <a:r>
              <a:rPr sz="28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800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tham</a:t>
            </a:r>
            <a:r>
              <a:rPr sz="28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số</a:t>
            </a:r>
            <a:r>
              <a:rPr sz="2800" i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kiểu: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7" name="object 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8200" y="2408535"/>
            <a:ext cx="7761873" cy="403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66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955497"/>
            <a:ext cx="9055813" cy="503433"/>
          </a:xfrm>
        </p:spPr>
        <p:txBody>
          <a:bodyPr>
            <a:norm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generic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</a:p>
        </p:txBody>
      </p:sp>
      <p:sp>
        <p:nvSpPr>
          <p:cNvPr id="5" name="object 27"/>
          <p:cNvSpPr txBox="1">
            <a:spLocks noGrp="1"/>
          </p:cNvSpPr>
          <p:nvPr>
            <p:ph type="ftr" idx="11"/>
          </p:nvPr>
        </p:nvSpPr>
        <p:spPr>
          <a:xfrm>
            <a:off x="8077200" y="6492875"/>
            <a:ext cx="4114800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+mn-lt"/>
              </a:rPr>
              <a:t>©</a:t>
            </a:r>
            <a:r>
              <a:rPr spc="5" dirty="0">
                <a:latin typeface="+mn-lt"/>
              </a:rPr>
              <a:t> </a:t>
            </a:r>
            <a:r>
              <a:rPr spc="-10" dirty="0">
                <a:latin typeface="+mn-lt"/>
              </a:rPr>
              <a:t>Copyright</a:t>
            </a:r>
            <a:r>
              <a:rPr spc="35" dirty="0">
                <a:latin typeface="+mn-lt"/>
              </a:rPr>
              <a:t> </a:t>
            </a:r>
            <a:r>
              <a:rPr lang="vi-VN" spc="-10" dirty="0" smtClean="0">
                <a:latin typeface="+mn-lt"/>
              </a:rPr>
              <a:t>2023 GV Nguyễn Đắc Kiên</a:t>
            </a:r>
            <a:endParaRPr spc="25" dirty="0">
              <a:latin typeface="+mn-lt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872497" y="1572010"/>
            <a:ext cx="54743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Tạo</a:t>
            </a:r>
            <a:r>
              <a:rPr sz="28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generics</a:t>
            </a:r>
            <a:r>
              <a:rPr sz="2800" i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class</a:t>
            </a:r>
            <a:r>
              <a:rPr sz="2800" i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với</a:t>
            </a:r>
            <a:r>
              <a:rPr sz="28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800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tham</a:t>
            </a:r>
            <a:r>
              <a:rPr sz="28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số</a:t>
            </a:r>
            <a:r>
              <a:rPr sz="2800" i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kiểu: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7" name="object 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8200" y="2414427"/>
            <a:ext cx="7988981" cy="403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4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955497"/>
            <a:ext cx="9055813" cy="503433"/>
          </a:xfrm>
        </p:spPr>
        <p:txBody>
          <a:bodyPr>
            <a:norm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27"/>
          <p:cNvSpPr txBox="1">
            <a:spLocks noGrp="1"/>
          </p:cNvSpPr>
          <p:nvPr>
            <p:ph type="ftr" idx="11"/>
          </p:nvPr>
        </p:nvSpPr>
        <p:spPr>
          <a:xfrm>
            <a:off x="8077200" y="6492875"/>
            <a:ext cx="4114800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+mn-lt"/>
              </a:rPr>
              <a:t>©</a:t>
            </a:r>
            <a:r>
              <a:rPr spc="5" dirty="0">
                <a:latin typeface="+mn-lt"/>
              </a:rPr>
              <a:t> </a:t>
            </a:r>
            <a:r>
              <a:rPr spc="-10" dirty="0">
                <a:latin typeface="+mn-lt"/>
              </a:rPr>
              <a:t>Copyright</a:t>
            </a:r>
            <a:r>
              <a:rPr spc="35" dirty="0">
                <a:latin typeface="+mn-lt"/>
              </a:rPr>
              <a:t> </a:t>
            </a:r>
            <a:r>
              <a:rPr lang="vi-VN" spc="-10" dirty="0" smtClean="0">
                <a:latin typeface="+mn-lt"/>
              </a:rPr>
              <a:t>2023 GV Nguyễn Đắc Kiên</a:t>
            </a:r>
            <a:endParaRPr spc="25" dirty="0">
              <a:latin typeface="+mn-lt"/>
            </a:endParaRPr>
          </a:p>
        </p:txBody>
      </p:sp>
      <p:pic>
        <p:nvPicPr>
          <p:cNvPr id="6" name="object 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88572" y="1641492"/>
            <a:ext cx="7875814" cy="462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12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955497"/>
            <a:ext cx="9055813" cy="503433"/>
          </a:xfrm>
        </p:spPr>
        <p:txBody>
          <a:bodyPr>
            <a:norm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27"/>
          <p:cNvSpPr txBox="1">
            <a:spLocks noGrp="1"/>
          </p:cNvSpPr>
          <p:nvPr>
            <p:ph type="ftr" idx="11"/>
          </p:nvPr>
        </p:nvSpPr>
        <p:spPr>
          <a:xfrm>
            <a:off x="8077200" y="6492875"/>
            <a:ext cx="4114800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+mn-lt"/>
              </a:rPr>
              <a:t>©</a:t>
            </a:r>
            <a:r>
              <a:rPr spc="5" dirty="0">
                <a:latin typeface="+mn-lt"/>
              </a:rPr>
              <a:t> </a:t>
            </a:r>
            <a:r>
              <a:rPr spc="-10" dirty="0">
                <a:latin typeface="+mn-lt"/>
              </a:rPr>
              <a:t>Copyright</a:t>
            </a:r>
            <a:r>
              <a:rPr spc="35" dirty="0">
                <a:latin typeface="+mn-lt"/>
              </a:rPr>
              <a:t> </a:t>
            </a:r>
            <a:r>
              <a:rPr lang="vi-VN" spc="-10" dirty="0" smtClean="0">
                <a:latin typeface="+mn-lt"/>
              </a:rPr>
              <a:t>2023 GV Nguyễn Đắc Kiên</a:t>
            </a:r>
            <a:endParaRPr spc="25" dirty="0">
              <a:latin typeface="+mn-lt"/>
            </a:endParaRPr>
          </a:p>
        </p:txBody>
      </p:sp>
      <p:pic>
        <p:nvPicPr>
          <p:cNvPr id="6" name="object 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7079" y="1469335"/>
            <a:ext cx="9041609" cy="485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78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955497"/>
            <a:ext cx="9055813" cy="503433"/>
          </a:xfrm>
        </p:spPr>
        <p:txBody>
          <a:bodyPr>
            <a:norm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generic</a:t>
            </a:r>
          </a:p>
        </p:txBody>
      </p:sp>
      <p:sp>
        <p:nvSpPr>
          <p:cNvPr id="5" name="object 27"/>
          <p:cNvSpPr txBox="1">
            <a:spLocks noGrp="1"/>
          </p:cNvSpPr>
          <p:nvPr>
            <p:ph type="ftr" idx="11"/>
          </p:nvPr>
        </p:nvSpPr>
        <p:spPr>
          <a:xfrm>
            <a:off x="8077200" y="6492875"/>
            <a:ext cx="4114800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+mn-lt"/>
              </a:rPr>
              <a:t>©</a:t>
            </a:r>
            <a:r>
              <a:rPr spc="5" dirty="0">
                <a:latin typeface="+mn-lt"/>
              </a:rPr>
              <a:t> </a:t>
            </a:r>
            <a:r>
              <a:rPr spc="-10" dirty="0">
                <a:latin typeface="+mn-lt"/>
              </a:rPr>
              <a:t>Copyright</a:t>
            </a:r>
            <a:r>
              <a:rPr spc="35" dirty="0">
                <a:latin typeface="+mn-lt"/>
              </a:rPr>
              <a:t> </a:t>
            </a:r>
            <a:r>
              <a:rPr lang="vi-VN" spc="-10" dirty="0" smtClean="0">
                <a:latin typeface="+mn-lt"/>
              </a:rPr>
              <a:t>2023 GV Nguyễn Đắc Kiên</a:t>
            </a:r>
            <a:endParaRPr spc="25" dirty="0">
              <a:latin typeface="+mn-lt"/>
            </a:endParaRPr>
          </a:p>
        </p:txBody>
      </p:sp>
      <p:pic>
        <p:nvPicPr>
          <p:cNvPr id="6" name="object 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64406" y="1975301"/>
            <a:ext cx="8029607" cy="290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9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955497"/>
            <a:ext cx="9055813" cy="503433"/>
          </a:xfrm>
        </p:spPr>
        <p:txBody>
          <a:bodyPr>
            <a:norm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generic</a:t>
            </a:r>
          </a:p>
        </p:txBody>
      </p:sp>
      <p:sp>
        <p:nvSpPr>
          <p:cNvPr id="5" name="object 27"/>
          <p:cNvSpPr txBox="1">
            <a:spLocks noGrp="1"/>
          </p:cNvSpPr>
          <p:nvPr>
            <p:ph type="ftr" idx="11"/>
          </p:nvPr>
        </p:nvSpPr>
        <p:spPr>
          <a:xfrm>
            <a:off x="8077200" y="6492875"/>
            <a:ext cx="4114800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+mn-lt"/>
              </a:rPr>
              <a:t>©</a:t>
            </a:r>
            <a:r>
              <a:rPr spc="5" dirty="0">
                <a:latin typeface="+mn-lt"/>
              </a:rPr>
              <a:t> </a:t>
            </a:r>
            <a:r>
              <a:rPr spc="-10" dirty="0">
                <a:latin typeface="+mn-lt"/>
              </a:rPr>
              <a:t>Copyright</a:t>
            </a:r>
            <a:r>
              <a:rPr spc="35" dirty="0">
                <a:latin typeface="+mn-lt"/>
              </a:rPr>
              <a:t> </a:t>
            </a:r>
            <a:r>
              <a:rPr lang="vi-VN" spc="-10" dirty="0" smtClean="0">
                <a:latin typeface="+mn-lt"/>
              </a:rPr>
              <a:t>2023 GV Nguyễn Đắc Kiên</a:t>
            </a:r>
            <a:endParaRPr spc="25" dirty="0">
              <a:latin typeface="+mn-lt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855031" y="1458930"/>
            <a:ext cx="199008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dirty="0">
                <a:solidFill>
                  <a:srgbClr val="36365C"/>
                </a:solidFill>
                <a:latin typeface="Times New Roman"/>
                <a:cs typeface="Times New Roman"/>
              </a:rPr>
              <a:t>Xét</a:t>
            </a:r>
            <a:r>
              <a:rPr sz="2800" i="1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6365C"/>
                </a:solidFill>
                <a:latin typeface="Times New Roman"/>
                <a:cs typeface="Times New Roman"/>
              </a:rPr>
              <a:t>ví</a:t>
            </a:r>
            <a:r>
              <a:rPr sz="2800" i="1" spc="-3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6365C"/>
                </a:solidFill>
                <a:latin typeface="Times New Roman"/>
                <a:cs typeface="Times New Roman"/>
              </a:rPr>
              <a:t>dụ</a:t>
            </a:r>
            <a:r>
              <a:rPr sz="2800" i="1" spc="-3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i="1" spc="-20" dirty="0">
                <a:solidFill>
                  <a:srgbClr val="36365C"/>
                </a:solidFill>
                <a:latin typeface="Times New Roman"/>
                <a:cs typeface="Times New Roman"/>
              </a:rPr>
              <a:t>sau: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7" name="object 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8200" y="2276065"/>
            <a:ext cx="7649191" cy="439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90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955497"/>
            <a:ext cx="9055813" cy="503433"/>
          </a:xfrm>
        </p:spPr>
        <p:txBody>
          <a:bodyPr>
            <a:norm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generic</a:t>
            </a:r>
          </a:p>
        </p:txBody>
      </p:sp>
      <p:sp>
        <p:nvSpPr>
          <p:cNvPr id="5" name="object 27"/>
          <p:cNvSpPr txBox="1">
            <a:spLocks noGrp="1"/>
          </p:cNvSpPr>
          <p:nvPr>
            <p:ph type="ftr" idx="11"/>
          </p:nvPr>
        </p:nvSpPr>
        <p:spPr>
          <a:xfrm>
            <a:off x="8077200" y="6492875"/>
            <a:ext cx="4114800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+mn-lt"/>
              </a:rPr>
              <a:t>©</a:t>
            </a:r>
            <a:r>
              <a:rPr spc="5" dirty="0">
                <a:latin typeface="+mn-lt"/>
              </a:rPr>
              <a:t> </a:t>
            </a:r>
            <a:r>
              <a:rPr spc="-10" dirty="0">
                <a:latin typeface="+mn-lt"/>
              </a:rPr>
              <a:t>Copyright</a:t>
            </a:r>
            <a:r>
              <a:rPr spc="35" dirty="0">
                <a:latin typeface="+mn-lt"/>
              </a:rPr>
              <a:t> </a:t>
            </a:r>
            <a:r>
              <a:rPr lang="vi-VN" spc="-10" dirty="0" smtClean="0">
                <a:latin typeface="+mn-lt"/>
              </a:rPr>
              <a:t>2023 GV Nguyễn Đắc Kiên</a:t>
            </a:r>
            <a:endParaRPr spc="25" dirty="0">
              <a:latin typeface="+mn-lt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875011" y="1389476"/>
            <a:ext cx="27889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Ký</a:t>
            </a:r>
            <a:r>
              <a:rPr sz="28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tự</a:t>
            </a:r>
            <a:r>
              <a:rPr sz="28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đại</a:t>
            </a:r>
            <a:r>
              <a:rPr sz="2800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diện</a:t>
            </a:r>
            <a:r>
              <a:rPr sz="28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 &lt;?&gt;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7" name="object 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8200" y="2185827"/>
            <a:ext cx="7877389" cy="438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18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955497"/>
            <a:ext cx="9055813" cy="503433"/>
          </a:xfrm>
        </p:spPr>
        <p:txBody>
          <a:bodyPr>
            <a:normAutofit/>
          </a:bodyPr>
          <a:lstStyle/>
          <a:p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27"/>
          <p:cNvSpPr txBox="1">
            <a:spLocks noGrp="1"/>
          </p:cNvSpPr>
          <p:nvPr>
            <p:ph type="ftr" idx="11"/>
          </p:nvPr>
        </p:nvSpPr>
        <p:spPr>
          <a:xfrm>
            <a:off x="8077200" y="6492875"/>
            <a:ext cx="4114800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+mn-lt"/>
              </a:rPr>
              <a:t>©</a:t>
            </a:r>
            <a:r>
              <a:rPr spc="5" dirty="0">
                <a:latin typeface="+mn-lt"/>
              </a:rPr>
              <a:t> </a:t>
            </a:r>
            <a:r>
              <a:rPr spc="-10" dirty="0">
                <a:latin typeface="+mn-lt"/>
              </a:rPr>
              <a:t>Copyright</a:t>
            </a:r>
            <a:r>
              <a:rPr spc="35" dirty="0">
                <a:latin typeface="+mn-lt"/>
              </a:rPr>
              <a:t> </a:t>
            </a:r>
            <a:r>
              <a:rPr lang="vi-VN" spc="-10" dirty="0" smtClean="0">
                <a:latin typeface="+mn-lt"/>
              </a:rPr>
              <a:t>2023 GV Nguyễn Đắc Kiên</a:t>
            </a:r>
            <a:endParaRPr spc="25" dirty="0">
              <a:latin typeface="+mn-lt"/>
            </a:endParaRPr>
          </a:p>
        </p:txBody>
      </p:sp>
      <p:sp>
        <p:nvSpPr>
          <p:cNvPr id="7" name="object 28"/>
          <p:cNvSpPr txBox="1"/>
          <p:nvPr/>
        </p:nvSpPr>
        <p:spPr>
          <a:xfrm>
            <a:off x="1012371" y="1585482"/>
            <a:ext cx="9241972" cy="364035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1570990" indent="-457200">
              <a:lnSpc>
                <a:spcPct val="118100"/>
              </a:lnSpc>
              <a:spcBef>
                <a:spcPts val="95"/>
              </a:spcBef>
              <a:buFont typeface="+mj-lt"/>
              <a:buAutoNum type="arabicPeriod"/>
            </a:pPr>
            <a:r>
              <a:rPr sz="2400" b="1" dirty="0">
                <a:solidFill>
                  <a:srgbClr val="171717"/>
                </a:solidFill>
                <a:latin typeface="Times New Roman"/>
                <a:cs typeface="Times New Roman"/>
              </a:rPr>
              <a:t>Khái</a:t>
            </a:r>
            <a:r>
              <a:rPr sz="2400" b="1" spc="-2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71717"/>
                </a:solidFill>
                <a:latin typeface="Times New Roman"/>
                <a:cs typeface="Times New Roman"/>
              </a:rPr>
              <a:t>niệm</a:t>
            </a:r>
            <a:r>
              <a:rPr sz="2400" b="1" spc="-2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171717"/>
                </a:solidFill>
                <a:latin typeface="Times New Roman"/>
                <a:cs typeface="Times New Roman"/>
              </a:rPr>
              <a:t>Generic </a:t>
            </a:r>
            <a:endParaRPr lang="en-US" sz="2400" b="1" spc="-10" dirty="0" smtClean="0">
              <a:solidFill>
                <a:srgbClr val="171717"/>
              </a:solidFill>
              <a:latin typeface="Times New Roman"/>
              <a:cs typeface="Times New Roman"/>
            </a:endParaRPr>
          </a:p>
          <a:p>
            <a:pPr marL="469900" marR="1570990" indent="-457200">
              <a:lnSpc>
                <a:spcPct val="118100"/>
              </a:lnSpc>
              <a:spcBef>
                <a:spcPts val="95"/>
              </a:spcBef>
              <a:buFont typeface="+mj-lt"/>
              <a:buAutoNum type="arabicPeriod"/>
            </a:pPr>
            <a:r>
              <a:rPr sz="2400" b="1" dirty="0" err="1" smtClean="0">
                <a:solidFill>
                  <a:srgbClr val="171717"/>
                </a:solidFill>
                <a:latin typeface="Times New Roman"/>
                <a:cs typeface="Times New Roman"/>
              </a:rPr>
              <a:t>Ưu</a:t>
            </a:r>
            <a:r>
              <a:rPr sz="2400" b="1" spc="-20" dirty="0" smtClean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71717"/>
                </a:solidFill>
                <a:latin typeface="Times New Roman"/>
                <a:cs typeface="Times New Roman"/>
              </a:rPr>
              <a:t>điểm</a:t>
            </a:r>
            <a:r>
              <a:rPr sz="2400" b="1" spc="-2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171717"/>
                </a:solidFill>
                <a:latin typeface="Times New Roman"/>
                <a:cs typeface="Times New Roman"/>
              </a:rPr>
              <a:t>Generic</a:t>
            </a:r>
            <a:endParaRPr sz="24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40"/>
              </a:spcBef>
              <a:buFont typeface="+mj-lt"/>
              <a:buAutoNum type="arabicPeriod"/>
            </a:pPr>
            <a:r>
              <a:rPr sz="2400" b="1" dirty="0">
                <a:solidFill>
                  <a:srgbClr val="171717"/>
                </a:solidFill>
                <a:latin typeface="Times New Roman"/>
                <a:cs typeface="Times New Roman"/>
              </a:rPr>
              <a:t>Tạo</a:t>
            </a:r>
            <a:r>
              <a:rPr sz="2400" b="1" spc="-5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71717"/>
                </a:solidFill>
                <a:latin typeface="Times New Roman"/>
                <a:cs typeface="Times New Roman"/>
              </a:rPr>
              <a:t>class</a:t>
            </a:r>
            <a:r>
              <a:rPr sz="2400" b="1" spc="-3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71717"/>
                </a:solidFill>
                <a:latin typeface="Times New Roman"/>
                <a:cs typeface="Times New Roman"/>
              </a:rPr>
              <a:t>generic</a:t>
            </a:r>
            <a:r>
              <a:rPr sz="2400" b="1" spc="-4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71717"/>
                </a:solidFill>
                <a:latin typeface="Times New Roman"/>
                <a:cs typeface="Times New Roman"/>
              </a:rPr>
              <a:t>và</a:t>
            </a:r>
            <a:r>
              <a:rPr sz="2400" b="1" spc="-3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171717"/>
                </a:solidFill>
                <a:latin typeface="Times New Roman"/>
                <a:cs typeface="Times New Roman"/>
              </a:rPr>
              <a:t>method</a:t>
            </a:r>
            <a:endParaRPr sz="2400" dirty="0">
              <a:latin typeface="Times New Roman"/>
              <a:cs typeface="Times New Roman"/>
            </a:endParaRPr>
          </a:p>
          <a:p>
            <a:pPr marL="489584" marR="1192530" indent="-457200">
              <a:lnSpc>
                <a:spcPct val="114199"/>
              </a:lnSpc>
              <a:spcBef>
                <a:spcPts val="440"/>
              </a:spcBef>
              <a:buFont typeface="+mj-lt"/>
              <a:buAutoNum type="arabicPeriod"/>
            </a:pPr>
            <a:r>
              <a:rPr sz="2400" b="1" dirty="0">
                <a:solidFill>
                  <a:srgbClr val="171717"/>
                </a:solidFill>
                <a:latin typeface="Times New Roman"/>
                <a:cs typeface="Times New Roman"/>
              </a:rPr>
              <a:t>Giới</a:t>
            </a:r>
            <a:r>
              <a:rPr sz="2400" b="1" spc="-2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71717"/>
                </a:solidFill>
                <a:latin typeface="Times New Roman"/>
                <a:cs typeface="Times New Roman"/>
              </a:rPr>
              <a:t>hạn</a:t>
            </a:r>
            <a:r>
              <a:rPr sz="2400" b="1" spc="-2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71717"/>
                </a:solidFill>
                <a:latin typeface="Times New Roman"/>
                <a:cs typeface="Times New Roman"/>
              </a:rPr>
              <a:t>kiểu</a:t>
            </a:r>
            <a:r>
              <a:rPr sz="2400" b="1" spc="-2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71717"/>
                </a:solidFill>
                <a:latin typeface="Times New Roman"/>
                <a:cs typeface="Times New Roman"/>
              </a:rPr>
              <a:t>dữ</a:t>
            </a:r>
            <a:r>
              <a:rPr sz="2400" b="1" spc="-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 err="1">
                <a:solidFill>
                  <a:srgbClr val="171717"/>
                </a:solidFill>
                <a:latin typeface="Times New Roman"/>
                <a:cs typeface="Times New Roman"/>
              </a:rPr>
              <a:t>liệu</a:t>
            </a:r>
            <a:r>
              <a:rPr sz="2400" b="1" spc="-2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endParaRPr lang="en-US" sz="2400" b="1" spc="-20" dirty="0" smtClean="0">
              <a:solidFill>
                <a:srgbClr val="171717"/>
              </a:solidFill>
              <a:latin typeface="Times New Roman"/>
              <a:cs typeface="Times New Roman"/>
            </a:endParaRPr>
          </a:p>
          <a:p>
            <a:pPr marL="489584" marR="1192530" indent="-457200">
              <a:lnSpc>
                <a:spcPct val="114199"/>
              </a:lnSpc>
              <a:spcBef>
                <a:spcPts val="440"/>
              </a:spcBef>
              <a:buFont typeface="+mj-lt"/>
              <a:buAutoNum type="arabicPeriod"/>
            </a:pPr>
            <a:r>
              <a:rPr sz="2400" b="1" dirty="0" err="1" smtClean="0">
                <a:solidFill>
                  <a:srgbClr val="171717"/>
                </a:solidFill>
                <a:latin typeface="Times New Roman"/>
                <a:cs typeface="Times New Roman"/>
              </a:rPr>
              <a:t>Các</a:t>
            </a:r>
            <a:r>
              <a:rPr sz="2400" b="1" spc="-20" dirty="0" smtClean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71717"/>
                </a:solidFill>
                <a:latin typeface="Times New Roman"/>
                <a:cs typeface="Times New Roman"/>
              </a:rPr>
              <a:t>ký</a:t>
            </a:r>
            <a:r>
              <a:rPr sz="2400" b="1" spc="-1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71717"/>
                </a:solidFill>
                <a:latin typeface="Times New Roman"/>
                <a:cs typeface="Times New Roman"/>
              </a:rPr>
              <a:t>hiệu</a:t>
            </a:r>
            <a:r>
              <a:rPr sz="2400" b="1" spc="-1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71717"/>
                </a:solidFill>
                <a:latin typeface="Times New Roman"/>
                <a:cs typeface="Times New Roman"/>
              </a:rPr>
              <a:t>đại</a:t>
            </a:r>
            <a:r>
              <a:rPr sz="2400" b="1" spc="-3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 err="1">
                <a:solidFill>
                  <a:srgbClr val="171717"/>
                </a:solidFill>
                <a:latin typeface="Times New Roman"/>
                <a:cs typeface="Times New Roman"/>
              </a:rPr>
              <a:t>diện</a:t>
            </a:r>
            <a:r>
              <a:rPr sz="2400" b="1" spc="-2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endParaRPr lang="en-US" sz="2400" b="1" spc="-20" dirty="0" smtClean="0">
              <a:solidFill>
                <a:srgbClr val="171717"/>
              </a:solidFill>
              <a:latin typeface="Times New Roman"/>
              <a:cs typeface="Times New Roman"/>
            </a:endParaRPr>
          </a:p>
          <a:p>
            <a:pPr marL="489584" marR="1192530" indent="-457200">
              <a:lnSpc>
                <a:spcPct val="114199"/>
              </a:lnSpc>
              <a:spcBef>
                <a:spcPts val="440"/>
              </a:spcBef>
              <a:buFont typeface="+mj-lt"/>
              <a:buAutoNum type="arabicPeriod"/>
            </a:pPr>
            <a:r>
              <a:rPr sz="2400" b="1" dirty="0" smtClean="0">
                <a:solidFill>
                  <a:srgbClr val="171717"/>
                </a:solidFill>
                <a:latin typeface="Times New Roman"/>
                <a:cs typeface="Times New Roman"/>
              </a:rPr>
              <a:t>Generic</a:t>
            </a:r>
            <a:r>
              <a:rPr sz="2400" b="1" spc="-10" dirty="0" smtClean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171717"/>
                </a:solidFill>
                <a:latin typeface="Times New Roman"/>
                <a:cs typeface="Times New Roman"/>
              </a:rPr>
              <a:t>method </a:t>
            </a:r>
            <a:endParaRPr lang="en-US" sz="2400" b="1" spc="-10" dirty="0" smtClean="0">
              <a:solidFill>
                <a:srgbClr val="171717"/>
              </a:solidFill>
              <a:latin typeface="Times New Roman"/>
              <a:cs typeface="Times New Roman"/>
            </a:endParaRPr>
          </a:p>
          <a:p>
            <a:pPr marL="489584" marR="1192530" indent="-457200">
              <a:lnSpc>
                <a:spcPct val="114199"/>
              </a:lnSpc>
              <a:spcBef>
                <a:spcPts val="440"/>
              </a:spcBef>
              <a:buFont typeface="+mj-lt"/>
              <a:buAutoNum type="arabicPeriod"/>
            </a:pPr>
            <a:r>
              <a:rPr sz="2400" b="1" dirty="0" smtClean="0">
                <a:solidFill>
                  <a:srgbClr val="171717"/>
                </a:solidFill>
                <a:latin typeface="Times New Roman"/>
                <a:cs typeface="Times New Roman"/>
              </a:rPr>
              <a:t>Generic</a:t>
            </a:r>
            <a:r>
              <a:rPr sz="2400" b="1" spc="-10" dirty="0" smtClean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171717"/>
                </a:solidFill>
                <a:latin typeface="Times New Roman"/>
                <a:cs typeface="Times New Roman"/>
              </a:rPr>
              <a:t>Interface </a:t>
            </a:r>
            <a:endParaRPr lang="en-US" sz="2400" b="1" spc="-10" dirty="0" smtClean="0">
              <a:solidFill>
                <a:srgbClr val="171717"/>
              </a:solidFill>
              <a:latin typeface="Times New Roman"/>
              <a:cs typeface="Times New Roman"/>
            </a:endParaRPr>
          </a:p>
          <a:p>
            <a:pPr marL="489584" marR="1192530" indent="-457200">
              <a:lnSpc>
                <a:spcPct val="114199"/>
              </a:lnSpc>
              <a:spcBef>
                <a:spcPts val="440"/>
              </a:spcBef>
              <a:buFont typeface="+mj-lt"/>
              <a:buAutoNum type="arabicPeriod"/>
            </a:pPr>
            <a:r>
              <a:rPr sz="2400" b="1" dirty="0" err="1" smtClean="0">
                <a:solidFill>
                  <a:srgbClr val="171717"/>
                </a:solidFill>
                <a:latin typeface="Times New Roman"/>
                <a:cs typeface="Times New Roman"/>
              </a:rPr>
              <a:t>Một</a:t>
            </a:r>
            <a:r>
              <a:rPr sz="2400" b="1" spc="-20" dirty="0" smtClean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71717"/>
                </a:solidFill>
                <a:latin typeface="Times New Roman"/>
                <a:cs typeface="Times New Roman"/>
              </a:rPr>
              <a:t>số</a:t>
            </a:r>
            <a:r>
              <a:rPr sz="2400" b="1" spc="-2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71717"/>
                </a:solidFill>
                <a:latin typeface="Times New Roman"/>
                <a:cs typeface="Times New Roman"/>
              </a:rPr>
              <a:t>hạn</a:t>
            </a:r>
            <a:r>
              <a:rPr sz="2400" b="1" spc="-25" dirty="0">
                <a:solidFill>
                  <a:srgbClr val="171717"/>
                </a:solidFill>
                <a:latin typeface="Times New Roman"/>
                <a:cs typeface="Times New Roman"/>
              </a:rPr>
              <a:t> chế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309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955497"/>
            <a:ext cx="9055813" cy="503433"/>
          </a:xfrm>
        </p:spPr>
        <p:txBody>
          <a:bodyPr>
            <a:norm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generic</a:t>
            </a:r>
          </a:p>
        </p:txBody>
      </p:sp>
      <p:sp>
        <p:nvSpPr>
          <p:cNvPr id="5" name="object 27"/>
          <p:cNvSpPr txBox="1">
            <a:spLocks noGrp="1"/>
          </p:cNvSpPr>
          <p:nvPr>
            <p:ph type="ftr" idx="11"/>
          </p:nvPr>
        </p:nvSpPr>
        <p:spPr>
          <a:xfrm>
            <a:off x="8077200" y="6492875"/>
            <a:ext cx="4114800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+mn-lt"/>
              </a:rPr>
              <a:t>©</a:t>
            </a:r>
            <a:r>
              <a:rPr spc="5" dirty="0">
                <a:latin typeface="+mn-lt"/>
              </a:rPr>
              <a:t> </a:t>
            </a:r>
            <a:r>
              <a:rPr spc="-10" dirty="0">
                <a:latin typeface="+mn-lt"/>
              </a:rPr>
              <a:t>Copyright</a:t>
            </a:r>
            <a:r>
              <a:rPr spc="35" dirty="0">
                <a:latin typeface="+mn-lt"/>
              </a:rPr>
              <a:t> </a:t>
            </a:r>
            <a:r>
              <a:rPr lang="vi-VN" spc="-10" dirty="0" smtClean="0">
                <a:latin typeface="+mn-lt"/>
              </a:rPr>
              <a:t>2023 GV Nguyễn Đắc Kiên</a:t>
            </a:r>
            <a:endParaRPr spc="25" dirty="0">
              <a:latin typeface="+mn-lt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654507" y="1346073"/>
            <a:ext cx="46228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Ký</a:t>
            </a:r>
            <a:r>
              <a:rPr sz="2800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tự</a:t>
            </a:r>
            <a:r>
              <a:rPr sz="2800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đại</a:t>
            </a:r>
            <a:r>
              <a:rPr sz="28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diện</a:t>
            </a:r>
            <a:r>
              <a:rPr sz="2800" i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&lt;?</a:t>
            </a: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extends</a:t>
            </a:r>
            <a:r>
              <a:rPr sz="28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type&gt;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654507" y="3907028"/>
            <a:ext cx="15144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35" dirty="0">
                <a:solidFill>
                  <a:srgbClr val="36365C"/>
                </a:solidFill>
                <a:latin typeface="Times New Roman"/>
                <a:cs typeface="Times New Roman"/>
              </a:rPr>
              <a:t>Trong</a:t>
            </a:r>
            <a:r>
              <a:rPr sz="2800" i="1" spc="-8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6365C"/>
                </a:solidFill>
                <a:latin typeface="Times New Roman"/>
                <a:cs typeface="Times New Roman"/>
              </a:rPr>
              <a:t>đó</a:t>
            </a:r>
            <a:r>
              <a:rPr sz="2800" i="1" spc="-9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i="1" spc="-50" dirty="0">
                <a:solidFill>
                  <a:srgbClr val="36365C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8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6070" y="2080314"/>
            <a:ext cx="10874858" cy="1499507"/>
          </a:xfrm>
          <a:prstGeom prst="rect">
            <a:avLst/>
          </a:prstGeom>
        </p:spPr>
      </p:pic>
      <p:pic>
        <p:nvPicPr>
          <p:cNvPr id="9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21894" y="4645421"/>
            <a:ext cx="6680908" cy="192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07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955497"/>
            <a:ext cx="9055813" cy="503433"/>
          </a:xfrm>
        </p:spPr>
        <p:txBody>
          <a:bodyPr>
            <a:norm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generic</a:t>
            </a:r>
          </a:p>
        </p:txBody>
      </p:sp>
      <p:sp>
        <p:nvSpPr>
          <p:cNvPr id="5" name="object 27"/>
          <p:cNvSpPr txBox="1">
            <a:spLocks noGrp="1"/>
          </p:cNvSpPr>
          <p:nvPr>
            <p:ph type="ftr" idx="11"/>
          </p:nvPr>
        </p:nvSpPr>
        <p:spPr>
          <a:xfrm>
            <a:off x="8077200" y="6492875"/>
            <a:ext cx="4114800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+mn-lt"/>
              </a:rPr>
              <a:t>©</a:t>
            </a:r>
            <a:r>
              <a:rPr spc="5" dirty="0">
                <a:latin typeface="+mn-lt"/>
              </a:rPr>
              <a:t> </a:t>
            </a:r>
            <a:r>
              <a:rPr spc="-10" dirty="0">
                <a:latin typeface="+mn-lt"/>
              </a:rPr>
              <a:t>Copyright</a:t>
            </a:r>
            <a:r>
              <a:rPr spc="35" dirty="0">
                <a:latin typeface="+mn-lt"/>
              </a:rPr>
              <a:t> </a:t>
            </a:r>
            <a:r>
              <a:rPr lang="vi-VN" spc="-10" dirty="0" smtClean="0">
                <a:latin typeface="+mn-lt"/>
              </a:rPr>
              <a:t>2023 GV Nguyễn Đắc Kiên</a:t>
            </a:r>
            <a:endParaRPr spc="25" dirty="0">
              <a:latin typeface="+mn-lt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930137" y="1458930"/>
            <a:ext cx="4347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Ký</a:t>
            </a:r>
            <a:r>
              <a:rPr sz="2800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tự</a:t>
            </a:r>
            <a:r>
              <a:rPr sz="2800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đại</a:t>
            </a:r>
            <a:r>
              <a:rPr sz="28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diện</a:t>
            </a:r>
            <a:r>
              <a:rPr sz="2800" i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&lt;?</a:t>
            </a:r>
            <a:r>
              <a:rPr sz="28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super</a:t>
            </a:r>
            <a:r>
              <a:rPr sz="28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type&gt;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7" name="object 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9786" y="2121699"/>
            <a:ext cx="8056689" cy="2145371"/>
          </a:xfrm>
          <a:prstGeom prst="rect">
            <a:avLst/>
          </a:prstGeom>
        </p:spPr>
      </p:pic>
      <p:pic>
        <p:nvPicPr>
          <p:cNvPr id="8" name="object 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86332" y="4496027"/>
            <a:ext cx="9541081" cy="206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23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955497"/>
            <a:ext cx="9055813" cy="50343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 Constructors</a:t>
            </a:r>
          </a:p>
        </p:txBody>
      </p:sp>
      <p:sp>
        <p:nvSpPr>
          <p:cNvPr id="5" name="object 27"/>
          <p:cNvSpPr txBox="1">
            <a:spLocks noGrp="1"/>
          </p:cNvSpPr>
          <p:nvPr>
            <p:ph type="ftr" idx="11"/>
          </p:nvPr>
        </p:nvSpPr>
        <p:spPr>
          <a:xfrm>
            <a:off x="8077200" y="6492875"/>
            <a:ext cx="4114800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+mn-lt"/>
              </a:rPr>
              <a:t>©</a:t>
            </a:r>
            <a:r>
              <a:rPr spc="5" dirty="0">
                <a:latin typeface="+mn-lt"/>
              </a:rPr>
              <a:t> </a:t>
            </a:r>
            <a:r>
              <a:rPr spc="-10" dirty="0">
                <a:latin typeface="+mn-lt"/>
              </a:rPr>
              <a:t>Copyright</a:t>
            </a:r>
            <a:r>
              <a:rPr spc="35" dirty="0">
                <a:latin typeface="+mn-lt"/>
              </a:rPr>
              <a:t> </a:t>
            </a:r>
            <a:r>
              <a:rPr lang="vi-VN" spc="-10" dirty="0" smtClean="0">
                <a:latin typeface="+mn-lt"/>
              </a:rPr>
              <a:t>2023 GV Nguyễn Đắc Kiên</a:t>
            </a:r>
            <a:endParaRPr spc="25" dirty="0">
              <a:latin typeface="+mn-lt"/>
            </a:endParaRPr>
          </a:p>
        </p:txBody>
      </p:sp>
      <p:pic>
        <p:nvPicPr>
          <p:cNvPr id="6" name="object 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47800" y="1491502"/>
            <a:ext cx="8550822" cy="518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29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955497"/>
            <a:ext cx="9055813" cy="50343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 Interfaces</a:t>
            </a:r>
          </a:p>
        </p:txBody>
      </p:sp>
      <p:sp>
        <p:nvSpPr>
          <p:cNvPr id="5" name="object 27"/>
          <p:cNvSpPr txBox="1">
            <a:spLocks noGrp="1"/>
          </p:cNvSpPr>
          <p:nvPr>
            <p:ph type="ftr" idx="11"/>
          </p:nvPr>
        </p:nvSpPr>
        <p:spPr>
          <a:xfrm>
            <a:off x="8077200" y="6492875"/>
            <a:ext cx="4114800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+mn-lt"/>
              </a:rPr>
              <a:t>©</a:t>
            </a:r>
            <a:r>
              <a:rPr spc="5" dirty="0">
                <a:latin typeface="+mn-lt"/>
              </a:rPr>
              <a:t> </a:t>
            </a:r>
            <a:r>
              <a:rPr spc="-10" dirty="0">
                <a:latin typeface="+mn-lt"/>
              </a:rPr>
              <a:t>Copyright</a:t>
            </a:r>
            <a:r>
              <a:rPr spc="35" dirty="0">
                <a:latin typeface="+mn-lt"/>
              </a:rPr>
              <a:t> </a:t>
            </a:r>
            <a:r>
              <a:rPr lang="vi-VN" spc="-10" dirty="0" smtClean="0">
                <a:latin typeface="+mn-lt"/>
              </a:rPr>
              <a:t>2023 GV Nguyễn Đắc Kiên</a:t>
            </a:r>
            <a:endParaRPr spc="25" dirty="0">
              <a:latin typeface="+mn-lt"/>
            </a:endParaRPr>
          </a:p>
        </p:txBody>
      </p:sp>
      <p:pic>
        <p:nvPicPr>
          <p:cNvPr id="6" name="object 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98816" y="1426625"/>
            <a:ext cx="8550432" cy="506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82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955497"/>
            <a:ext cx="9055813" cy="50343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 Interfaces</a:t>
            </a:r>
          </a:p>
        </p:txBody>
      </p:sp>
      <p:sp>
        <p:nvSpPr>
          <p:cNvPr id="5" name="object 27"/>
          <p:cNvSpPr txBox="1">
            <a:spLocks noGrp="1"/>
          </p:cNvSpPr>
          <p:nvPr>
            <p:ph type="ftr" idx="11"/>
          </p:nvPr>
        </p:nvSpPr>
        <p:spPr>
          <a:xfrm>
            <a:off x="8077200" y="6492875"/>
            <a:ext cx="4114800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+mn-lt"/>
              </a:rPr>
              <a:t>©</a:t>
            </a:r>
            <a:r>
              <a:rPr spc="5" dirty="0">
                <a:latin typeface="+mn-lt"/>
              </a:rPr>
              <a:t> </a:t>
            </a:r>
            <a:r>
              <a:rPr spc="-10" dirty="0">
                <a:latin typeface="+mn-lt"/>
              </a:rPr>
              <a:t>Copyright</a:t>
            </a:r>
            <a:r>
              <a:rPr spc="35" dirty="0">
                <a:latin typeface="+mn-lt"/>
              </a:rPr>
              <a:t> </a:t>
            </a:r>
            <a:r>
              <a:rPr lang="vi-VN" spc="-10" dirty="0" smtClean="0">
                <a:latin typeface="+mn-lt"/>
              </a:rPr>
              <a:t>2023 GV Nguyễn Đắc Kiên</a:t>
            </a:r>
            <a:endParaRPr spc="25" dirty="0">
              <a:latin typeface="+mn-lt"/>
            </a:endParaRPr>
          </a:p>
        </p:txBody>
      </p:sp>
      <p:pic>
        <p:nvPicPr>
          <p:cNvPr id="6" name="object 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47800" y="1626288"/>
            <a:ext cx="9132711" cy="465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0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955497"/>
            <a:ext cx="9055813" cy="503433"/>
          </a:xfrm>
        </p:spPr>
        <p:txBody>
          <a:bodyPr>
            <a:norm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Generic</a:t>
            </a:r>
          </a:p>
        </p:txBody>
      </p:sp>
      <p:sp>
        <p:nvSpPr>
          <p:cNvPr id="5" name="object 27"/>
          <p:cNvSpPr txBox="1">
            <a:spLocks noGrp="1"/>
          </p:cNvSpPr>
          <p:nvPr>
            <p:ph type="ftr" idx="11"/>
          </p:nvPr>
        </p:nvSpPr>
        <p:spPr>
          <a:xfrm>
            <a:off x="8077200" y="6492875"/>
            <a:ext cx="4114800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+mn-lt"/>
              </a:rPr>
              <a:t>©</a:t>
            </a:r>
            <a:r>
              <a:rPr spc="5" dirty="0">
                <a:latin typeface="+mn-lt"/>
              </a:rPr>
              <a:t> </a:t>
            </a:r>
            <a:r>
              <a:rPr spc="-10" dirty="0">
                <a:latin typeface="+mn-lt"/>
              </a:rPr>
              <a:t>Copyright</a:t>
            </a:r>
            <a:r>
              <a:rPr spc="35" dirty="0">
                <a:latin typeface="+mn-lt"/>
              </a:rPr>
              <a:t> </a:t>
            </a:r>
            <a:r>
              <a:rPr lang="vi-VN" spc="-10" dirty="0" smtClean="0">
                <a:latin typeface="+mn-lt"/>
              </a:rPr>
              <a:t>2023 GV Nguyễn Đắc Kiên</a:t>
            </a:r>
            <a:endParaRPr spc="25" dirty="0">
              <a:latin typeface="+mn-lt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838200" y="1485058"/>
            <a:ext cx="80162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dirty="0">
                <a:solidFill>
                  <a:srgbClr val="36365C"/>
                </a:solidFill>
                <a:latin typeface="Times New Roman"/>
                <a:cs typeface="Times New Roman"/>
              </a:rPr>
              <a:t>Không</a:t>
            </a:r>
            <a:r>
              <a:rPr sz="2800" i="1" spc="-3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6365C"/>
                </a:solidFill>
                <a:latin typeface="Times New Roman"/>
                <a:cs typeface="Times New Roman"/>
              </a:rPr>
              <a:t>thể</a:t>
            </a:r>
            <a:r>
              <a:rPr sz="2800" i="1" spc="-3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6365C"/>
                </a:solidFill>
                <a:latin typeface="Times New Roman"/>
                <a:cs typeface="Times New Roman"/>
              </a:rPr>
              <a:t>khởi</a:t>
            </a:r>
            <a:r>
              <a:rPr sz="2800" i="1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6365C"/>
                </a:solidFill>
                <a:latin typeface="Times New Roman"/>
                <a:cs typeface="Times New Roman"/>
              </a:rPr>
              <a:t>tạo</a:t>
            </a:r>
            <a:r>
              <a:rPr sz="2800" i="1" spc="-3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6365C"/>
                </a:solidFill>
                <a:latin typeface="Times New Roman"/>
                <a:cs typeface="Times New Roman"/>
              </a:rPr>
              <a:t>generic</a:t>
            </a:r>
            <a:r>
              <a:rPr sz="2800" i="1" spc="-3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6365C"/>
                </a:solidFill>
                <a:latin typeface="Times New Roman"/>
                <a:cs typeface="Times New Roman"/>
              </a:rPr>
              <a:t>với</a:t>
            </a:r>
            <a:r>
              <a:rPr sz="2800" i="1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6365C"/>
                </a:solidFill>
                <a:latin typeface="Times New Roman"/>
                <a:cs typeface="Times New Roman"/>
              </a:rPr>
              <a:t>dữ</a:t>
            </a:r>
            <a:r>
              <a:rPr sz="2800" i="1" spc="-3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6365C"/>
                </a:solidFill>
                <a:latin typeface="Times New Roman"/>
                <a:cs typeface="Times New Roman"/>
              </a:rPr>
              <a:t>liệu</a:t>
            </a:r>
            <a:r>
              <a:rPr sz="2800" i="1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6365C"/>
                </a:solidFill>
                <a:latin typeface="Times New Roman"/>
                <a:cs typeface="Times New Roman"/>
              </a:rPr>
              <a:t>kiểu</a:t>
            </a:r>
            <a:r>
              <a:rPr sz="2800" i="1" spc="-4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6365C"/>
                </a:solidFill>
                <a:latin typeface="Times New Roman"/>
                <a:cs typeface="Times New Roman"/>
              </a:rPr>
              <a:t>nguyên</a:t>
            </a:r>
            <a:r>
              <a:rPr sz="2800" i="1" spc="-2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i="1" spc="-20" dirty="0">
                <a:solidFill>
                  <a:srgbClr val="36365C"/>
                </a:solidFill>
                <a:latin typeface="Times New Roman"/>
                <a:cs typeface="Times New Roman"/>
              </a:rPr>
              <a:t>thủy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838200" y="3619293"/>
            <a:ext cx="56743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dirty="0">
                <a:solidFill>
                  <a:srgbClr val="36365C"/>
                </a:solidFill>
                <a:latin typeface="Times New Roman"/>
                <a:cs typeface="Times New Roman"/>
              </a:rPr>
              <a:t>Không</a:t>
            </a:r>
            <a:r>
              <a:rPr sz="2800" i="1" spc="-3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6365C"/>
                </a:solidFill>
                <a:latin typeface="Times New Roman"/>
                <a:cs typeface="Times New Roman"/>
              </a:rPr>
              <a:t>thể</a:t>
            </a:r>
            <a:r>
              <a:rPr sz="2800" i="1" spc="-3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6365C"/>
                </a:solidFill>
                <a:latin typeface="Times New Roman"/>
                <a:cs typeface="Times New Roman"/>
              </a:rPr>
              <a:t>tạo</a:t>
            </a:r>
            <a:r>
              <a:rPr sz="2800" i="1" spc="-2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6365C"/>
                </a:solidFill>
                <a:latin typeface="Times New Roman"/>
                <a:cs typeface="Times New Roman"/>
              </a:rPr>
              <a:t>instance</a:t>
            </a:r>
            <a:r>
              <a:rPr sz="2800" i="1" spc="-3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6365C"/>
                </a:solidFill>
                <a:latin typeface="Times New Roman"/>
                <a:cs typeface="Times New Roman"/>
              </a:rPr>
              <a:t>cho</a:t>
            </a:r>
            <a:r>
              <a:rPr sz="2800" i="1" spc="-2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6365C"/>
                </a:solidFill>
                <a:latin typeface="Times New Roman"/>
                <a:cs typeface="Times New Roman"/>
              </a:rPr>
              <a:t>kiểu</a:t>
            </a:r>
            <a:r>
              <a:rPr sz="2800" i="1" spc="-2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6365C"/>
                </a:solidFill>
                <a:latin typeface="Times New Roman"/>
                <a:cs typeface="Times New Roman"/>
              </a:rPr>
              <a:t>dữ</a:t>
            </a:r>
            <a:r>
              <a:rPr sz="2800" i="1" spc="-20" dirty="0">
                <a:solidFill>
                  <a:srgbClr val="36365C"/>
                </a:solidFill>
                <a:latin typeface="Times New Roman"/>
                <a:cs typeface="Times New Roman"/>
              </a:rPr>
              <a:t> liệu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8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16966" y="2274808"/>
            <a:ext cx="10925453" cy="1072365"/>
          </a:xfrm>
          <a:prstGeom prst="rect">
            <a:avLst/>
          </a:prstGeom>
        </p:spPr>
      </p:pic>
      <p:pic>
        <p:nvPicPr>
          <p:cNvPr id="9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18834" y="4310455"/>
            <a:ext cx="9025860" cy="243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6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955497"/>
            <a:ext cx="9055813" cy="503433"/>
          </a:xfrm>
        </p:spPr>
        <p:txBody>
          <a:bodyPr>
            <a:norm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Generic</a:t>
            </a:r>
          </a:p>
        </p:txBody>
      </p:sp>
      <p:sp>
        <p:nvSpPr>
          <p:cNvPr id="5" name="object 27"/>
          <p:cNvSpPr txBox="1">
            <a:spLocks noGrp="1"/>
          </p:cNvSpPr>
          <p:nvPr>
            <p:ph type="ftr" idx="11"/>
          </p:nvPr>
        </p:nvSpPr>
        <p:spPr>
          <a:xfrm>
            <a:off x="8077200" y="6492875"/>
            <a:ext cx="4114800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+mn-lt"/>
              </a:rPr>
              <a:t>©</a:t>
            </a:r>
            <a:r>
              <a:rPr spc="5" dirty="0">
                <a:latin typeface="+mn-lt"/>
              </a:rPr>
              <a:t> </a:t>
            </a:r>
            <a:r>
              <a:rPr spc="-10" dirty="0">
                <a:latin typeface="+mn-lt"/>
              </a:rPr>
              <a:t>Copyright</a:t>
            </a:r>
            <a:r>
              <a:rPr spc="35" dirty="0">
                <a:latin typeface="+mn-lt"/>
              </a:rPr>
              <a:t> </a:t>
            </a:r>
            <a:r>
              <a:rPr lang="vi-VN" spc="-10" dirty="0" smtClean="0">
                <a:latin typeface="+mn-lt"/>
              </a:rPr>
              <a:t>2023 GV Nguyễn Đắc Kiên</a:t>
            </a:r>
            <a:endParaRPr spc="25" dirty="0">
              <a:latin typeface="+mn-lt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830048" y="1467635"/>
            <a:ext cx="43637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dirty="0">
                <a:solidFill>
                  <a:srgbClr val="36365C"/>
                </a:solidFill>
                <a:latin typeface="Times New Roman"/>
                <a:cs typeface="Times New Roman"/>
              </a:rPr>
              <a:t>Không</a:t>
            </a:r>
            <a:r>
              <a:rPr sz="2800" i="1" spc="-5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6365C"/>
                </a:solidFill>
                <a:latin typeface="Times New Roman"/>
                <a:cs typeface="Times New Roman"/>
              </a:rPr>
              <a:t>thể</a:t>
            </a:r>
            <a:r>
              <a:rPr sz="2800" i="1" spc="-5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6365C"/>
                </a:solidFill>
                <a:latin typeface="Times New Roman"/>
                <a:cs typeface="Times New Roman"/>
              </a:rPr>
              <a:t>là</a:t>
            </a:r>
            <a:r>
              <a:rPr sz="2800" i="1" spc="-4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36365C"/>
                </a:solidFill>
                <a:latin typeface="Times New Roman"/>
                <a:cs typeface="Times New Roman"/>
              </a:rPr>
              <a:t>static</a:t>
            </a:r>
            <a:r>
              <a:rPr sz="2800" b="1" i="1" spc="-6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6365C"/>
                </a:solidFill>
                <a:latin typeface="Times New Roman"/>
                <a:cs typeface="Times New Roman"/>
              </a:rPr>
              <a:t>trong</a:t>
            </a:r>
            <a:r>
              <a:rPr sz="2800" i="1" spc="-4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i="1" spc="-10" dirty="0">
                <a:solidFill>
                  <a:srgbClr val="36365C"/>
                </a:solidFill>
                <a:latin typeface="Times New Roman"/>
                <a:cs typeface="Times New Roman"/>
              </a:rPr>
              <a:t>class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7" name="object 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8200" y="2272622"/>
            <a:ext cx="10823388" cy="438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94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955497"/>
            <a:ext cx="9055813" cy="503433"/>
          </a:xfrm>
        </p:spPr>
        <p:txBody>
          <a:bodyPr>
            <a:norm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Generic</a:t>
            </a:r>
          </a:p>
        </p:txBody>
      </p:sp>
      <p:sp>
        <p:nvSpPr>
          <p:cNvPr id="5" name="object 27"/>
          <p:cNvSpPr txBox="1">
            <a:spLocks noGrp="1"/>
          </p:cNvSpPr>
          <p:nvPr>
            <p:ph type="ftr" idx="11"/>
          </p:nvPr>
        </p:nvSpPr>
        <p:spPr>
          <a:xfrm>
            <a:off x="8077200" y="6492875"/>
            <a:ext cx="4114800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+mn-lt"/>
              </a:rPr>
              <a:t>©</a:t>
            </a:r>
            <a:r>
              <a:rPr spc="5" dirty="0">
                <a:latin typeface="+mn-lt"/>
              </a:rPr>
              <a:t> </a:t>
            </a:r>
            <a:r>
              <a:rPr spc="-10" dirty="0">
                <a:latin typeface="+mn-lt"/>
              </a:rPr>
              <a:t>Copyright</a:t>
            </a:r>
            <a:r>
              <a:rPr spc="35" dirty="0">
                <a:latin typeface="+mn-lt"/>
              </a:rPr>
              <a:t> </a:t>
            </a:r>
            <a:r>
              <a:rPr lang="vi-VN" spc="-10" dirty="0" smtClean="0">
                <a:latin typeface="+mn-lt"/>
              </a:rPr>
              <a:t>2023 GV Nguyễn Đắc Kiên</a:t>
            </a:r>
            <a:endParaRPr spc="25" dirty="0">
              <a:latin typeface="+mn-lt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879547" y="1458930"/>
            <a:ext cx="29171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dirty="0">
                <a:solidFill>
                  <a:srgbClr val="36365C"/>
                </a:solidFill>
                <a:latin typeface="Times New Roman"/>
                <a:cs typeface="Times New Roman"/>
              </a:rPr>
              <a:t>Không</a:t>
            </a:r>
            <a:r>
              <a:rPr sz="2800" i="1" spc="-3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6365C"/>
                </a:solidFill>
                <a:latin typeface="Times New Roman"/>
                <a:cs typeface="Times New Roman"/>
              </a:rPr>
              <a:t>thể</a:t>
            </a:r>
            <a:r>
              <a:rPr sz="2800" i="1" spc="-3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6365C"/>
                </a:solidFill>
                <a:latin typeface="Times New Roman"/>
                <a:cs typeface="Times New Roman"/>
              </a:rPr>
              <a:t>tạo</a:t>
            </a:r>
            <a:r>
              <a:rPr sz="2800" i="1" spc="-3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i="1" spc="-20" dirty="0">
                <a:solidFill>
                  <a:srgbClr val="36365C"/>
                </a:solidFill>
                <a:latin typeface="Times New Roman"/>
                <a:cs typeface="Times New Roman"/>
              </a:rPr>
              <a:t>mảng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879547" y="4446604"/>
            <a:ext cx="40932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dirty="0">
                <a:solidFill>
                  <a:srgbClr val="36365C"/>
                </a:solidFill>
                <a:latin typeface="Times New Roman"/>
                <a:cs typeface="Times New Roman"/>
              </a:rPr>
              <a:t>Giới</a:t>
            </a:r>
            <a:r>
              <a:rPr sz="2800" i="1" spc="-2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6365C"/>
                </a:solidFill>
                <a:latin typeface="Times New Roman"/>
                <a:cs typeface="Times New Roman"/>
              </a:rPr>
              <a:t>hạn</a:t>
            </a:r>
            <a:r>
              <a:rPr sz="2800" i="1" spc="-2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6365C"/>
                </a:solidFill>
                <a:latin typeface="Times New Roman"/>
                <a:cs typeface="Times New Roman"/>
              </a:rPr>
              <a:t>về</a:t>
            </a:r>
            <a:r>
              <a:rPr sz="2800" i="1" spc="-3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6365C"/>
                </a:solidFill>
                <a:latin typeface="Times New Roman"/>
                <a:cs typeface="Times New Roman"/>
              </a:rPr>
              <a:t>ngoại</a:t>
            </a:r>
            <a:r>
              <a:rPr sz="2800" i="1" spc="-4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6365C"/>
                </a:solidFill>
                <a:latin typeface="Times New Roman"/>
                <a:cs typeface="Times New Roman"/>
              </a:rPr>
              <a:t>lệ</a:t>
            </a:r>
            <a:r>
              <a:rPr sz="2800" i="1" spc="-3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i="1" spc="-10" dirty="0">
                <a:solidFill>
                  <a:srgbClr val="36365C"/>
                </a:solidFill>
                <a:latin typeface="Times New Roman"/>
                <a:cs typeface="Times New Roman"/>
              </a:rPr>
              <a:t>generic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8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8200" y="2212350"/>
            <a:ext cx="9272003" cy="2151509"/>
          </a:xfrm>
          <a:prstGeom prst="rect">
            <a:avLst/>
          </a:prstGeom>
        </p:spPr>
      </p:pic>
      <p:pic>
        <p:nvPicPr>
          <p:cNvPr id="9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76078" y="5189516"/>
            <a:ext cx="9370797" cy="134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16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955497"/>
            <a:ext cx="9055813" cy="503433"/>
          </a:xfrm>
        </p:spPr>
        <p:txBody>
          <a:bodyPr>
            <a:norm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27"/>
          <p:cNvSpPr txBox="1">
            <a:spLocks noGrp="1"/>
          </p:cNvSpPr>
          <p:nvPr>
            <p:ph type="ftr" idx="11"/>
          </p:nvPr>
        </p:nvSpPr>
        <p:spPr>
          <a:xfrm>
            <a:off x="8077200" y="6492875"/>
            <a:ext cx="4114800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+mn-lt"/>
              </a:rPr>
              <a:t>©</a:t>
            </a:r>
            <a:r>
              <a:rPr spc="5" dirty="0">
                <a:latin typeface="+mn-lt"/>
              </a:rPr>
              <a:t> </a:t>
            </a:r>
            <a:r>
              <a:rPr spc="-10" dirty="0">
                <a:latin typeface="+mn-lt"/>
              </a:rPr>
              <a:t>Copyright</a:t>
            </a:r>
            <a:r>
              <a:rPr spc="35" dirty="0">
                <a:latin typeface="+mn-lt"/>
              </a:rPr>
              <a:t> </a:t>
            </a:r>
            <a:r>
              <a:rPr lang="vi-VN" spc="-10" dirty="0" smtClean="0">
                <a:latin typeface="+mn-lt"/>
              </a:rPr>
              <a:t>2023 GV Nguyễn Đắc Kiên</a:t>
            </a:r>
            <a:endParaRPr spc="25" dirty="0">
              <a:latin typeface="+mn-lt"/>
            </a:endParaRPr>
          </a:p>
        </p:txBody>
      </p:sp>
      <p:pic>
        <p:nvPicPr>
          <p:cNvPr id="6" name="object 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90712" y="1637769"/>
            <a:ext cx="6698118" cy="437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5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955497"/>
            <a:ext cx="9055813" cy="503433"/>
          </a:xfrm>
        </p:spPr>
        <p:txBody>
          <a:bodyPr>
            <a:norm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27"/>
          <p:cNvSpPr txBox="1">
            <a:spLocks noGrp="1"/>
          </p:cNvSpPr>
          <p:nvPr>
            <p:ph type="ftr" idx="11"/>
          </p:nvPr>
        </p:nvSpPr>
        <p:spPr>
          <a:xfrm>
            <a:off x="8077200" y="6492875"/>
            <a:ext cx="4114800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+mn-lt"/>
              </a:rPr>
              <a:t>©</a:t>
            </a:r>
            <a:r>
              <a:rPr spc="5" dirty="0">
                <a:latin typeface="+mn-lt"/>
              </a:rPr>
              <a:t> </a:t>
            </a:r>
            <a:r>
              <a:rPr spc="-10" dirty="0">
                <a:latin typeface="+mn-lt"/>
              </a:rPr>
              <a:t>Copyright</a:t>
            </a:r>
            <a:r>
              <a:rPr spc="35" dirty="0">
                <a:latin typeface="+mn-lt"/>
              </a:rPr>
              <a:t> </a:t>
            </a:r>
            <a:r>
              <a:rPr lang="vi-VN" spc="-10" dirty="0" smtClean="0">
                <a:latin typeface="+mn-lt"/>
              </a:rPr>
              <a:t>2023 GV Nguyễn Đắc Kiên</a:t>
            </a:r>
            <a:endParaRPr spc="25" dirty="0">
              <a:latin typeface="+mn-lt"/>
            </a:endParaRPr>
          </a:p>
        </p:txBody>
      </p:sp>
      <p:sp>
        <p:nvSpPr>
          <p:cNvPr id="9" name="object 3"/>
          <p:cNvSpPr txBox="1">
            <a:spLocks noGrp="1"/>
          </p:cNvSpPr>
          <p:nvPr>
            <p:ph type="body" idx="1"/>
          </p:nvPr>
        </p:nvSpPr>
        <p:spPr>
          <a:xfrm>
            <a:off x="654507" y="1472311"/>
            <a:ext cx="10412730" cy="3554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b="1" u="sng" dirty="0">
                <a:uFill>
                  <a:solidFill>
                    <a:srgbClr val="36365C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b="1" u="sng" spc="-45" dirty="0">
                <a:uFill>
                  <a:solidFill>
                    <a:srgbClr val="36365C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u="sng" dirty="0">
                <a:uFill>
                  <a:solidFill>
                    <a:srgbClr val="36365C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exercise1.java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(import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java.util),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thực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sau:</a:t>
            </a:r>
          </a:p>
          <a:p>
            <a:pPr marL="469265" indent="-456565">
              <a:lnSpc>
                <a:spcPct val="100000"/>
              </a:lnSpc>
              <a:buFont typeface="Arial"/>
              <a:buChar char="•"/>
              <a:tabLst>
                <a:tab pos="469265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</a:p>
          <a:p>
            <a:pPr marL="469265" indent="-456565">
              <a:lnSpc>
                <a:spcPct val="100000"/>
              </a:lnSpc>
              <a:buFont typeface="Arial"/>
              <a:buChar char="•"/>
              <a:tabLst>
                <a:tab pos="469265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</a:p>
          <a:p>
            <a:pPr marL="469265" indent="-456565">
              <a:lnSpc>
                <a:spcPct val="100000"/>
              </a:lnSpc>
              <a:buFont typeface="Arial"/>
              <a:buChar char="•"/>
              <a:tabLst>
                <a:tab pos="469265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</a:p>
          <a:p>
            <a:pPr marL="469265" indent="-456565">
              <a:lnSpc>
                <a:spcPct val="100000"/>
              </a:lnSpc>
              <a:buFont typeface="Arial"/>
              <a:buChar char="•"/>
              <a:tabLst>
                <a:tab pos="469265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xâu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69265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</a:p>
        </p:txBody>
      </p:sp>
    </p:spTree>
    <p:extLst>
      <p:ext uri="{BB962C8B-B14F-4D97-AF65-F5344CB8AC3E}">
        <p14:creationId xmlns:p14="http://schemas.microsoft.com/office/powerpoint/2010/main" val="229237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955497"/>
            <a:ext cx="9055813" cy="503433"/>
          </a:xfrm>
        </p:spPr>
        <p:txBody>
          <a:bodyPr>
            <a:norm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Generics</a:t>
            </a:r>
          </a:p>
        </p:txBody>
      </p:sp>
      <p:sp>
        <p:nvSpPr>
          <p:cNvPr id="5" name="object 27"/>
          <p:cNvSpPr txBox="1">
            <a:spLocks noGrp="1"/>
          </p:cNvSpPr>
          <p:nvPr>
            <p:ph type="ftr" idx="11"/>
          </p:nvPr>
        </p:nvSpPr>
        <p:spPr>
          <a:xfrm>
            <a:off x="8077200" y="6492875"/>
            <a:ext cx="4114800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+mn-lt"/>
              </a:rPr>
              <a:t>©</a:t>
            </a:r>
            <a:r>
              <a:rPr spc="5" dirty="0">
                <a:latin typeface="+mn-lt"/>
              </a:rPr>
              <a:t> </a:t>
            </a:r>
            <a:r>
              <a:rPr spc="-10" dirty="0">
                <a:latin typeface="+mn-lt"/>
              </a:rPr>
              <a:t>Copyright</a:t>
            </a:r>
            <a:r>
              <a:rPr spc="35" dirty="0">
                <a:latin typeface="+mn-lt"/>
              </a:rPr>
              <a:t> </a:t>
            </a:r>
            <a:r>
              <a:rPr lang="vi-VN" spc="-10" dirty="0" smtClean="0">
                <a:latin typeface="+mn-lt"/>
              </a:rPr>
              <a:t>2023 GV Nguyễn Đắc Kiên</a:t>
            </a:r>
            <a:endParaRPr spc="25" dirty="0">
              <a:latin typeface="+mn-lt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491222" y="1776742"/>
            <a:ext cx="10789920" cy="345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7815" marR="45085" indent="-28575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99085" algn="l"/>
              </a:tabLst>
            </a:pP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Thuật</a:t>
            </a:r>
            <a:r>
              <a:rPr sz="2800" spc="-4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ngữ</a:t>
            </a:r>
            <a:r>
              <a:rPr sz="2800" spc="-4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“</a:t>
            </a:r>
            <a:r>
              <a:rPr sz="2800" i="1" dirty="0">
                <a:solidFill>
                  <a:srgbClr val="36365C"/>
                </a:solidFill>
                <a:latin typeface="Times New Roman"/>
                <a:cs typeface="Times New Roman"/>
              </a:rPr>
              <a:t>Generics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”</a:t>
            </a:r>
            <a:r>
              <a:rPr sz="2800" spc="-6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nghĩa</a:t>
            </a:r>
            <a:r>
              <a:rPr sz="2800" spc="-5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là</a:t>
            </a:r>
            <a:r>
              <a:rPr sz="2800" spc="-4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tham</a:t>
            </a:r>
            <a:r>
              <a:rPr sz="2800" b="1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số</a:t>
            </a:r>
            <a:r>
              <a:rPr sz="2800" b="1" spc="-4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hóa</a:t>
            </a:r>
            <a:r>
              <a:rPr sz="2800" b="1" spc="-3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kiểu</a:t>
            </a:r>
            <a:r>
              <a:rPr sz="2800" b="1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dữ</a:t>
            </a:r>
            <a:r>
              <a:rPr sz="2800" b="1" spc="-4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liệu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.</a:t>
            </a:r>
            <a:r>
              <a:rPr sz="2800" spc="-9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Tham</a:t>
            </a:r>
            <a:r>
              <a:rPr sz="2800" spc="-3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số</a:t>
            </a:r>
            <a:r>
              <a:rPr sz="2800" spc="-3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36365C"/>
                </a:solidFill>
                <a:latin typeface="Times New Roman"/>
                <a:cs typeface="Times New Roman"/>
              </a:rPr>
              <a:t>hóa 	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kiểu</a:t>
            </a:r>
            <a:r>
              <a:rPr sz="2800" spc="-2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dữ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liệu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rất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quan</a:t>
            </a:r>
            <a:r>
              <a:rPr sz="2800" spc="-3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trọng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vì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nó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cho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phép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chúng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ta</a:t>
            </a:r>
            <a:r>
              <a:rPr sz="2800" spc="-2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tạo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ra</a:t>
            </a:r>
            <a:r>
              <a:rPr sz="2800" spc="-2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và</a:t>
            </a:r>
            <a:r>
              <a:rPr sz="2800" spc="-3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sử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dụng</a:t>
            </a:r>
            <a:r>
              <a:rPr sz="2800" spc="-25" dirty="0">
                <a:solidFill>
                  <a:srgbClr val="36365C"/>
                </a:solidFill>
                <a:latin typeface="Times New Roman"/>
                <a:cs typeface="Times New Roman"/>
              </a:rPr>
              <a:t> một 	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class,</a:t>
            </a:r>
            <a:r>
              <a:rPr sz="2800" spc="-4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interface,</a:t>
            </a:r>
            <a:r>
              <a:rPr sz="2800" spc="-5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method</a:t>
            </a:r>
            <a:r>
              <a:rPr sz="2800" spc="-2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với</a:t>
            </a:r>
            <a:r>
              <a:rPr sz="2800" spc="-4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nhiều</a:t>
            </a:r>
            <a:r>
              <a:rPr sz="2800" b="1" spc="-4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kiểu</a:t>
            </a:r>
            <a:r>
              <a:rPr sz="2800" b="1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dữ</a:t>
            </a:r>
            <a:r>
              <a:rPr sz="2800" b="1" spc="-4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liệu</a:t>
            </a:r>
            <a:r>
              <a:rPr sz="2800" b="1" spc="-4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khác</a:t>
            </a:r>
            <a:r>
              <a:rPr sz="2800" b="1" spc="-2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36365C"/>
                </a:solidFill>
                <a:latin typeface="Times New Roman"/>
                <a:cs typeface="Times New Roman"/>
              </a:rPr>
              <a:t>nhau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 marL="297815" marR="5080" indent="-285750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Một</a:t>
            </a:r>
            <a:r>
              <a:rPr sz="2800" spc="-3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class,</a:t>
            </a:r>
            <a:r>
              <a:rPr sz="2800" spc="-3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interface</a:t>
            </a:r>
            <a:r>
              <a:rPr sz="2800" spc="-4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hay</a:t>
            </a:r>
            <a:r>
              <a:rPr sz="2800" spc="-3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một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method</a:t>
            </a:r>
            <a:r>
              <a:rPr sz="2800" spc="-3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mà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thực</a:t>
            </a:r>
            <a:r>
              <a:rPr sz="2800" spc="-4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hiện</a:t>
            </a:r>
            <a:r>
              <a:rPr sz="2800" spc="-4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trên</a:t>
            </a:r>
            <a:r>
              <a:rPr sz="2800" spc="-3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một</a:t>
            </a:r>
            <a:r>
              <a:rPr sz="2800" b="1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kiểu</a:t>
            </a:r>
            <a:r>
              <a:rPr sz="2800" b="1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tham</a:t>
            </a:r>
            <a:r>
              <a:rPr sz="2800" b="1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spc="-25" dirty="0">
                <a:solidFill>
                  <a:srgbClr val="36365C"/>
                </a:solidFill>
                <a:latin typeface="Times New Roman"/>
                <a:cs typeface="Times New Roman"/>
              </a:rPr>
              <a:t>số 	</a:t>
            </a: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xác</a:t>
            </a:r>
            <a:r>
              <a:rPr sz="2800" b="1" spc="-3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định</a:t>
            </a:r>
            <a:r>
              <a:rPr sz="2800" b="1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thì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gọi</a:t>
            </a:r>
            <a:r>
              <a:rPr sz="2800" spc="-3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là</a:t>
            </a:r>
            <a:r>
              <a:rPr sz="2800" spc="-3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36365C"/>
                </a:solidFill>
                <a:latin typeface="Times New Roman"/>
                <a:cs typeface="Times New Roman"/>
              </a:rPr>
              <a:t>generic</a:t>
            </a:r>
            <a:r>
              <a:rPr sz="2800" spc="-10" dirty="0" smtClean="0">
                <a:solidFill>
                  <a:srgbClr val="36365C"/>
                </a:solidFill>
                <a:latin typeface="Times New Roman"/>
                <a:cs typeface="Times New Roman"/>
              </a:rPr>
              <a:t>.</a:t>
            </a:r>
            <a:endParaRPr lang="en-US" sz="2800" spc="-10" dirty="0" smtClean="0">
              <a:solidFill>
                <a:srgbClr val="36365C"/>
              </a:solidFill>
              <a:latin typeface="Times New Roman"/>
              <a:cs typeface="Times New Roman"/>
            </a:endParaRPr>
          </a:p>
          <a:p>
            <a:pPr marL="297815" marR="5080" indent="-285750">
              <a:buFont typeface="Wingdings"/>
              <a:buChar char=""/>
              <a:tabLst>
                <a:tab pos="299085" algn="l"/>
              </a:tabLst>
            </a:pPr>
            <a:r>
              <a:rPr lang="vi-VN" sz="2800" dirty="0">
                <a:latin typeface="Times New Roman"/>
                <a:cs typeface="Times New Roman"/>
              </a:rPr>
              <a:t>cho phép </a:t>
            </a:r>
            <a:r>
              <a:rPr lang="vi-VN" sz="2800" dirty="0" smtClean="0">
                <a:latin typeface="Times New Roman"/>
                <a:cs typeface="Times New Roman"/>
              </a:rPr>
              <a:t>định </a:t>
            </a:r>
            <a:r>
              <a:rPr lang="vi-VN" sz="2800" dirty="0">
                <a:latin typeface="Times New Roman"/>
                <a:cs typeface="Times New Roman"/>
              </a:rPr>
              <a:t>nghĩa các lớp, interface, và phương thức có thể hoạt động với bất kỳ kiểu dữ liệu nào mà không cần phải chỉ định kiểu dữ liệu cụ thể trước</a:t>
            </a:r>
            <a:endParaRPr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2070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955497"/>
            <a:ext cx="9055813" cy="503433"/>
          </a:xfrm>
        </p:spPr>
        <p:txBody>
          <a:bodyPr>
            <a:norm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27"/>
          <p:cNvSpPr txBox="1">
            <a:spLocks noGrp="1"/>
          </p:cNvSpPr>
          <p:nvPr>
            <p:ph type="ftr" idx="11"/>
          </p:nvPr>
        </p:nvSpPr>
        <p:spPr>
          <a:xfrm>
            <a:off x="8077200" y="6492875"/>
            <a:ext cx="4114800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+mn-lt"/>
              </a:rPr>
              <a:t>©</a:t>
            </a:r>
            <a:r>
              <a:rPr spc="5" dirty="0">
                <a:latin typeface="+mn-lt"/>
              </a:rPr>
              <a:t> </a:t>
            </a:r>
            <a:r>
              <a:rPr spc="-10" dirty="0">
                <a:latin typeface="+mn-lt"/>
              </a:rPr>
              <a:t>Copyright</a:t>
            </a:r>
            <a:r>
              <a:rPr spc="35" dirty="0">
                <a:latin typeface="+mn-lt"/>
              </a:rPr>
              <a:t> </a:t>
            </a:r>
            <a:r>
              <a:rPr lang="vi-VN" spc="-10" dirty="0" smtClean="0">
                <a:latin typeface="+mn-lt"/>
              </a:rPr>
              <a:t>2023 GV Nguyễn Đắc Kiên</a:t>
            </a:r>
            <a:endParaRPr spc="25" dirty="0">
              <a:latin typeface="+mn-lt"/>
            </a:endParaRPr>
          </a:p>
        </p:txBody>
      </p:sp>
      <p:sp>
        <p:nvSpPr>
          <p:cNvPr id="6" name="object 3"/>
          <p:cNvSpPr txBox="1">
            <a:spLocks noGrp="1"/>
          </p:cNvSpPr>
          <p:nvPr>
            <p:ph type="body" idx="1"/>
          </p:nvPr>
        </p:nvSpPr>
        <p:spPr>
          <a:xfrm>
            <a:off x="654507" y="1472311"/>
            <a:ext cx="10412730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b="1" u="sng" dirty="0">
                <a:uFill>
                  <a:solidFill>
                    <a:srgbClr val="36365C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b="1" u="sng" spc="-45" dirty="0">
                <a:uFill>
                  <a:solidFill>
                    <a:srgbClr val="36365C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u="sng" dirty="0">
                <a:uFill>
                  <a:solidFill>
                    <a:srgbClr val="36365C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exercise2.java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(import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java.util),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thực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sau:</a:t>
            </a:r>
          </a:p>
          <a:p>
            <a:pPr marL="299085" marR="265430" indent="-28702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</a:t>
            </a:r>
            <a:r>
              <a:rPr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(ArrayList&lt;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myarrr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ArrayList&lt;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&gt;();)</a:t>
            </a: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myarrr</a:t>
            </a:r>
            <a:r>
              <a:rPr b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mảng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myarrr.</a:t>
            </a:r>
          </a:p>
        </p:txBody>
      </p:sp>
    </p:spTree>
    <p:extLst>
      <p:ext uri="{BB962C8B-B14F-4D97-AF65-F5344CB8AC3E}">
        <p14:creationId xmlns:p14="http://schemas.microsoft.com/office/powerpoint/2010/main" val="343683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955497"/>
            <a:ext cx="9055813" cy="503433"/>
          </a:xfrm>
        </p:spPr>
        <p:txBody>
          <a:bodyPr>
            <a:norm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27"/>
          <p:cNvSpPr txBox="1">
            <a:spLocks noGrp="1"/>
          </p:cNvSpPr>
          <p:nvPr>
            <p:ph type="ftr" idx="11"/>
          </p:nvPr>
        </p:nvSpPr>
        <p:spPr>
          <a:xfrm>
            <a:off x="8077200" y="6492875"/>
            <a:ext cx="4114800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+mn-lt"/>
              </a:rPr>
              <a:t>©</a:t>
            </a:r>
            <a:r>
              <a:rPr spc="5" dirty="0">
                <a:latin typeface="+mn-lt"/>
              </a:rPr>
              <a:t> </a:t>
            </a:r>
            <a:r>
              <a:rPr spc="-10" dirty="0">
                <a:latin typeface="+mn-lt"/>
              </a:rPr>
              <a:t>Copyright</a:t>
            </a:r>
            <a:r>
              <a:rPr spc="35" dirty="0">
                <a:latin typeface="+mn-lt"/>
              </a:rPr>
              <a:t> </a:t>
            </a:r>
            <a:r>
              <a:rPr lang="vi-VN" spc="-10" dirty="0" smtClean="0">
                <a:latin typeface="+mn-lt"/>
              </a:rPr>
              <a:t>2023 GV Nguyễn Đắc Kiên</a:t>
            </a:r>
            <a:endParaRPr spc="25" dirty="0">
              <a:latin typeface="+mn-lt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605521" y="1776742"/>
            <a:ext cx="10610850" cy="3014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26110">
              <a:lnSpc>
                <a:spcPct val="100000"/>
              </a:lnSpc>
              <a:spcBef>
                <a:spcPts val="95"/>
              </a:spcBef>
            </a:pPr>
            <a:r>
              <a:rPr sz="2800" b="1" u="sng" dirty="0">
                <a:solidFill>
                  <a:srgbClr val="36365C"/>
                </a:solidFill>
                <a:uFill>
                  <a:solidFill>
                    <a:srgbClr val="36365C"/>
                  </a:solidFill>
                </a:uFill>
                <a:latin typeface="Times New Roman"/>
                <a:cs typeface="Times New Roman"/>
              </a:rPr>
              <a:t>Bài</a:t>
            </a:r>
            <a:r>
              <a:rPr sz="2800" b="1" u="sng" spc="-35" dirty="0">
                <a:solidFill>
                  <a:srgbClr val="36365C"/>
                </a:solidFill>
                <a:uFill>
                  <a:solidFill>
                    <a:srgbClr val="36365C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sng" dirty="0">
                <a:solidFill>
                  <a:srgbClr val="36365C"/>
                </a:solidFill>
                <a:uFill>
                  <a:solidFill>
                    <a:srgbClr val="36365C"/>
                  </a:solidFill>
                </a:uFill>
                <a:latin typeface="Times New Roman"/>
                <a:cs typeface="Times New Roman"/>
              </a:rPr>
              <a:t>3</a:t>
            </a: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:</a:t>
            </a:r>
            <a:r>
              <a:rPr sz="2800" b="1" spc="-3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Tạo</a:t>
            </a:r>
            <a:r>
              <a:rPr sz="2800" spc="-2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file</a:t>
            </a:r>
            <a:r>
              <a:rPr sz="2800" spc="-4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student.java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,</a:t>
            </a:r>
            <a:r>
              <a:rPr sz="2800" spc="-4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có</a:t>
            </a:r>
            <a:r>
              <a:rPr sz="2800" spc="-3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các</a:t>
            </a:r>
            <a:r>
              <a:rPr sz="2800" spc="-4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thuộc</a:t>
            </a:r>
            <a:r>
              <a:rPr sz="2800" spc="-6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tính</a:t>
            </a:r>
            <a:r>
              <a:rPr sz="2800" spc="-4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id,</a:t>
            </a:r>
            <a:r>
              <a:rPr sz="2800" spc="-3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name,</a:t>
            </a:r>
            <a:r>
              <a:rPr sz="2800" spc="-2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age;</a:t>
            </a:r>
            <a:r>
              <a:rPr sz="2800" spc="-9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Viết</a:t>
            </a:r>
            <a:r>
              <a:rPr sz="2800" spc="-3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36365C"/>
                </a:solidFill>
                <a:latin typeface="Times New Roman"/>
                <a:cs typeface="Times New Roman"/>
              </a:rPr>
              <a:t>các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phương</a:t>
            </a:r>
            <a:r>
              <a:rPr sz="2800" spc="-8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thức</a:t>
            </a:r>
            <a:r>
              <a:rPr sz="2800" spc="-7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setter,</a:t>
            </a:r>
            <a:r>
              <a:rPr sz="2800" spc="-8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getter,</a:t>
            </a:r>
            <a:r>
              <a:rPr sz="2800" spc="-6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constructors,</a:t>
            </a:r>
            <a:r>
              <a:rPr sz="2800" spc="-8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toString.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400"/>
              </a:lnSpc>
              <a:spcBef>
                <a:spcPts val="5"/>
              </a:spcBef>
            </a:pPr>
            <a:r>
              <a:rPr sz="2800" b="1" u="sng" dirty="0">
                <a:solidFill>
                  <a:srgbClr val="36365C"/>
                </a:solidFill>
                <a:uFill>
                  <a:solidFill>
                    <a:srgbClr val="36365C"/>
                  </a:solidFill>
                </a:uFill>
                <a:latin typeface="Times New Roman"/>
                <a:cs typeface="Times New Roman"/>
              </a:rPr>
              <a:t>Bài</a:t>
            </a:r>
            <a:r>
              <a:rPr sz="2800" b="1" u="sng" spc="-40" dirty="0">
                <a:solidFill>
                  <a:srgbClr val="36365C"/>
                </a:solidFill>
                <a:uFill>
                  <a:solidFill>
                    <a:srgbClr val="36365C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sng" dirty="0">
                <a:solidFill>
                  <a:srgbClr val="36365C"/>
                </a:solidFill>
                <a:uFill>
                  <a:solidFill>
                    <a:srgbClr val="36365C"/>
                  </a:solidFill>
                </a:uFill>
                <a:latin typeface="Times New Roman"/>
                <a:cs typeface="Times New Roman"/>
              </a:rPr>
              <a:t>4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:</a:t>
            </a:r>
            <a:r>
              <a:rPr sz="2800" spc="-9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Tạo</a:t>
            </a:r>
            <a:r>
              <a:rPr sz="2800" spc="-2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file</a:t>
            </a:r>
            <a:r>
              <a:rPr sz="2800" spc="-4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employee.java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,</a:t>
            </a:r>
            <a:r>
              <a:rPr sz="2800" spc="-4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có</a:t>
            </a:r>
            <a:r>
              <a:rPr sz="2800" spc="-4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các</a:t>
            </a:r>
            <a:r>
              <a:rPr sz="2800" spc="-4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thuộc</a:t>
            </a:r>
            <a:r>
              <a:rPr sz="2800" spc="-6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tính</a:t>
            </a:r>
            <a:r>
              <a:rPr sz="2800" spc="-4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id,</a:t>
            </a:r>
            <a:r>
              <a:rPr sz="2800" spc="-4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name,</a:t>
            </a:r>
            <a:r>
              <a:rPr sz="2800" spc="-3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salary;</a:t>
            </a:r>
            <a:r>
              <a:rPr sz="2800" spc="-9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Viết</a:t>
            </a:r>
            <a:r>
              <a:rPr sz="2800" spc="-4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36365C"/>
                </a:solidFill>
                <a:latin typeface="Times New Roman"/>
                <a:cs typeface="Times New Roman"/>
              </a:rPr>
              <a:t>các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phương</a:t>
            </a:r>
            <a:r>
              <a:rPr sz="2800" spc="-8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thức</a:t>
            </a:r>
            <a:r>
              <a:rPr sz="2800" spc="-8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setter,</a:t>
            </a:r>
            <a:r>
              <a:rPr sz="2800" spc="-8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getter,</a:t>
            </a:r>
            <a:r>
              <a:rPr sz="2800" spc="-6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constructors,</a:t>
            </a:r>
            <a:r>
              <a:rPr sz="2800" spc="-8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toString.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u="sng" dirty="0">
                <a:solidFill>
                  <a:srgbClr val="36365C"/>
                </a:solidFill>
                <a:uFill>
                  <a:solidFill>
                    <a:srgbClr val="36365C"/>
                  </a:solidFill>
                </a:uFill>
                <a:latin typeface="Times New Roman"/>
                <a:cs typeface="Times New Roman"/>
              </a:rPr>
              <a:t>Bài</a:t>
            </a:r>
            <a:r>
              <a:rPr sz="2800" b="1" u="sng" spc="-20" dirty="0">
                <a:solidFill>
                  <a:srgbClr val="36365C"/>
                </a:solidFill>
                <a:uFill>
                  <a:solidFill>
                    <a:srgbClr val="36365C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sng" dirty="0">
                <a:solidFill>
                  <a:srgbClr val="36365C"/>
                </a:solidFill>
                <a:uFill>
                  <a:solidFill>
                    <a:srgbClr val="36365C"/>
                  </a:solidFill>
                </a:uFill>
                <a:latin typeface="Times New Roman"/>
                <a:cs typeface="Times New Roman"/>
              </a:rPr>
              <a:t>5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:</a:t>
            </a:r>
            <a:r>
              <a:rPr sz="2800" spc="-8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Tạo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file</a:t>
            </a:r>
            <a:r>
              <a:rPr sz="2800" spc="-3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36365C"/>
                </a:solidFill>
                <a:latin typeface="Times New Roman"/>
                <a:cs typeface="Times New Roman"/>
              </a:rPr>
              <a:t>personModel.java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,</a:t>
            </a:r>
            <a:r>
              <a:rPr sz="2800" spc="-3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thực</a:t>
            </a:r>
            <a:r>
              <a:rPr sz="2800" spc="-2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hiện</a:t>
            </a:r>
            <a:r>
              <a:rPr sz="2800" spc="-3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các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công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việc</a:t>
            </a:r>
            <a:r>
              <a:rPr sz="2800" spc="-4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sau:</a:t>
            </a:r>
            <a:endParaRPr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1041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955497"/>
            <a:ext cx="9055813" cy="503433"/>
          </a:xfrm>
        </p:spPr>
        <p:txBody>
          <a:bodyPr>
            <a:norm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27"/>
          <p:cNvSpPr txBox="1">
            <a:spLocks noGrp="1"/>
          </p:cNvSpPr>
          <p:nvPr>
            <p:ph type="ftr" idx="11"/>
          </p:nvPr>
        </p:nvSpPr>
        <p:spPr>
          <a:xfrm>
            <a:off x="8077200" y="6492875"/>
            <a:ext cx="4114800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+mn-lt"/>
              </a:rPr>
              <a:t>©</a:t>
            </a:r>
            <a:r>
              <a:rPr spc="5" dirty="0">
                <a:latin typeface="+mn-lt"/>
              </a:rPr>
              <a:t> </a:t>
            </a:r>
            <a:r>
              <a:rPr spc="-10" dirty="0">
                <a:latin typeface="+mn-lt"/>
              </a:rPr>
              <a:t>Copyright</a:t>
            </a:r>
            <a:r>
              <a:rPr spc="35" dirty="0">
                <a:latin typeface="+mn-lt"/>
              </a:rPr>
              <a:t> </a:t>
            </a:r>
            <a:r>
              <a:rPr lang="vi-VN" spc="-10" dirty="0" smtClean="0">
                <a:latin typeface="+mn-lt"/>
              </a:rPr>
              <a:t>2023 GV Nguyễn Đắc Kiên</a:t>
            </a:r>
            <a:endParaRPr spc="25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0521" y="1576918"/>
            <a:ext cx="5572227" cy="479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3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object 27"/>
          <p:cNvSpPr txBox="1">
            <a:spLocks noGrp="1"/>
          </p:cNvSpPr>
          <p:nvPr>
            <p:ph type="ftr" idx="11"/>
          </p:nvPr>
        </p:nvSpPr>
        <p:spPr>
          <a:xfrm>
            <a:off x="8077200" y="6492875"/>
            <a:ext cx="4114800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+mn-lt"/>
              </a:rPr>
              <a:t>©</a:t>
            </a:r>
            <a:r>
              <a:rPr spc="5" dirty="0">
                <a:latin typeface="+mn-lt"/>
              </a:rPr>
              <a:t> </a:t>
            </a:r>
            <a:r>
              <a:rPr spc="-10" dirty="0">
                <a:latin typeface="+mn-lt"/>
              </a:rPr>
              <a:t>Copyright</a:t>
            </a:r>
            <a:r>
              <a:rPr spc="35" dirty="0">
                <a:latin typeface="+mn-lt"/>
              </a:rPr>
              <a:t> </a:t>
            </a:r>
            <a:r>
              <a:rPr lang="vi-VN" spc="-10" dirty="0" smtClean="0">
                <a:latin typeface="+mn-lt"/>
              </a:rPr>
              <a:t>2023 GV Nguyễn Đắc Kiên</a:t>
            </a:r>
            <a:endParaRPr spc="25" dirty="0"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307628"/>
            <a:ext cx="9031014" cy="465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3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955497"/>
            <a:ext cx="9055813" cy="503433"/>
          </a:xfrm>
        </p:spPr>
        <p:txBody>
          <a:bodyPr>
            <a:norm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Generics</a:t>
            </a:r>
          </a:p>
        </p:txBody>
      </p:sp>
      <p:sp>
        <p:nvSpPr>
          <p:cNvPr id="5" name="object 27"/>
          <p:cNvSpPr txBox="1">
            <a:spLocks noGrp="1"/>
          </p:cNvSpPr>
          <p:nvPr>
            <p:ph type="ftr" idx="11"/>
          </p:nvPr>
        </p:nvSpPr>
        <p:spPr>
          <a:xfrm>
            <a:off x="8077200" y="6492875"/>
            <a:ext cx="4114800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+mn-lt"/>
              </a:rPr>
              <a:t>©</a:t>
            </a:r>
            <a:r>
              <a:rPr spc="5" dirty="0">
                <a:latin typeface="+mn-lt"/>
              </a:rPr>
              <a:t> </a:t>
            </a:r>
            <a:r>
              <a:rPr spc="-10" dirty="0">
                <a:latin typeface="+mn-lt"/>
              </a:rPr>
              <a:t>Copyright</a:t>
            </a:r>
            <a:r>
              <a:rPr spc="35" dirty="0">
                <a:latin typeface="+mn-lt"/>
              </a:rPr>
              <a:t> </a:t>
            </a:r>
            <a:r>
              <a:rPr lang="vi-VN" spc="-10" dirty="0" smtClean="0">
                <a:latin typeface="+mn-lt"/>
              </a:rPr>
              <a:t>2023 GV Nguyễn Đắc Kiên</a:t>
            </a:r>
            <a:endParaRPr spc="25" dirty="0">
              <a:latin typeface="+mn-lt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687165" y="1495742"/>
            <a:ext cx="8415655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7815" marR="5080" indent="-28575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927100" algn="l"/>
              </a:tabLst>
            </a:pP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Ví</a:t>
            </a:r>
            <a:r>
              <a:rPr sz="2800" b="1" spc="-2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dụ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: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Sử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dụng</a:t>
            </a:r>
            <a:r>
              <a:rPr sz="2800" spc="-17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ArrayList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với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các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kiểu</a:t>
            </a:r>
            <a:r>
              <a:rPr sz="2800" spc="-2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dữ</a:t>
            </a:r>
            <a:r>
              <a:rPr sz="2800" spc="-3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liệu</a:t>
            </a:r>
            <a:r>
              <a:rPr sz="2800" spc="-2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khác</a:t>
            </a:r>
            <a:r>
              <a:rPr sz="2800" spc="-2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nhau 	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ArrayList</a:t>
            </a:r>
            <a:r>
              <a:rPr sz="2800" spc="-3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mylist</a:t>
            </a:r>
            <a:r>
              <a:rPr sz="2800" spc="-5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=</a:t>
            </a:r>
            <a:r>
              <a:rPr sz="2800" spc="-4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471C4"/>
                </a:solidFill>
                <a:latin typeface="Times New Roman"/>
                <a:cs typeface="Times New Roman"/>
              </a:rPr>
              <a:t>new</a:t>
            </a:r>
            <a:r>
              <a:rPr sz="2800" b="1" spc="-45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ArrayList();</a:t>
            </a:r>
            <a:r>
              <a:rPr sz="2800" spc="700" dirty="0">
                <a:solidFill>
                  <a:srgbClr val="36365C"/>
                </a:solidFill>
                <a:latin typeface="Times New Roman"/>
                <a:cs typeface="Times New Roman"/>
              </a:rPr>
              <a:t> 	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mylist.</a:t>
            </a:r>
            <a:r>
              <a:rPr sz="2800" b="1" spc="-10" dirty="0">
                <a:solidFill>
                  <a:srgbClr val="36365C"/>
                </a:solidFill>
                <a:latin typeface="Times New Roman"/>
                <a:cs typeface="Times New Roman"/>
              </a:rPr>
              <a:t>add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(10);</a:t>
            </a:r>
            <a:endParaRPr sz="2800" dirty="0">
              <a:latin typeface="Times New Roman"/>
              <a:cs typeface="Times New Roman"/>
            </a:endParaRPr>
          </a:p>
          <a:p>
            <a:pPr marL="927100" marR="4486910">
              <a:lnSpc>
                <a:spcPct val="100000"/>
              </a:lnSpc>
            </a:pP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mylist.</a:t>
            </a:r>
            <a:r>
              <a:rPr sz="2800" b="1" spc="-10" dirty="0">
                <a:solidFill>
                  <a:srgbClr val="36365C"/>
                </a:solidFill>
                <a:latin typeface="Times New Roman"/>
                <a:cs typeface="Times New Roman"/>
              </a:rPr>
              <a:t>add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(“</a:t>
            </a:r>
            <a:r>
              <a:rPr sz="2800" spc="-10" dirty="0">
                <a:solidFill>
                  <a:srgbClr val="F17128"/>
                </a:solidFill>
                <a:latin typeface="Times New Roman"/>
                <a:cs typeface="Times New Roman"/>
              </a:rPr>
              <a:t>Hello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”); mylist.</a:t>
            </a:r>
            <a:r>
              <a:rPr sz="2800" b="1" spc="-10" dirty="0">
                <a:solidFill>
                  <a:srgbClr val="36365C"/>
                </a:solidFill>
                <a:latin typeface="Times New Roman"/>
                <a:cs typeface="Times New Roman"/>
              </a:rPr>
              <a:t>add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(true); mylist.</a:t>
            </a:r>
            <a:r>
              <a:rPr sz="2800" b="1" spc="-10" dirty="0">
                <a:solidFill>
                  <a:srgbClr val="36365C"/>
                </a:solidFill>
                <a:latin typeface="Times New Roman"/>
                <a:cs typeface="Times New Roman"/>
              </a:rPr>
              <a:t>add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(15.75);</a:t>
            </a:r>
            <a:endParaRPr sz="280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8450" algn="l"/>
              </a:tabLst>
            </a:pP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Lấy</a:t>
            </a:r>
            <a:r>
              <a:rPr sz="2800" b="1" spc="-4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spc="-25" dirty="0">
                <a:solidFill>
                  <a:srgbClr val="36365C"/>
                </a:solidFill>
                <a:latin typeface="Times New Roman"/>
                <a:cs typeface="Times New Roman"/>
              </a:rPr>
              <a:t>ra</a:t>
            </a:r>
            <a:r>
              <a:rPr sz="2800" spc="-25" dirty="0">
                <a:solidFill>
                  <a:srgbClr val="36365C"/>
                </a:solidFill>
                <a:latin typeface="Times New Roman"/>
                <a:cs typeface="Times New Roman"/>
              </a:rPr>
              <a:t>:</a:t>
            </a:r>
            <a:endParaRPr sz="2800" dirty="0">
              <a:latin typeface="Times New Roman"/>
              <a:cs typeface="Times New Roman"/>
            </a:endParaRPr>
          </a:p>
          <a:p>
            <a:pPr marL="927100" marR="2655570">
              <a:lnSpc>
                <a:spcPct val="100000"/>
              </a:lnSpc>
            </a:pP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int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a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=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(</a:t>
            </a:r>
            <a:r>
              <a:rPr sz="2800" b="1" spc="-10" dirty="0">
                <a:solidFill>
                  <a:srgbClr val="36365C"/>
                </a:solidFill>
                <a:latin typeface="Times New Roman"/>
                <a:cs typeface="Times New Roman"/>
              </a:rPr>
              <a:t>Integer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)mylist.</a:t>
            </a:r>
            <a:r>
              <a:rPr sz="2800" b="1" spc="-10" dirty="0">
                <a:solidFill>
                  <a:srgbClr val="36365C"/>
                </a:solidFill>
                <a:latin typeface="Times New Roman"/>
                <a:cs typeface="Times New Roman"/>
              </a:rPr>
              <a:t>get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(0);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String</a:t>
            </a:r>
            <a:r>
              <a:rPr sz="2800" spc="-3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str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=</a:t>
            </a:r>
            <a:r>
              <a:rPr sz="2800" spc="-3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(</a:t>
            </a:r>
            <a:r>
              <a:rPr sz="2800" b="1" spc="-10" dirty="0">
                <a:solidFill>
                  <a:srgbClr val="36365C"/>
                </a:solidFill>
                <a:latin typeface="Times New Roman"/>
                <a:cs typeface="Times New Roman"/>
              </a:rPr>
              <a:t>String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)mylist.</a:t>
            </a:r>
            <a:r>
              <a:rPr sz="2800" b="1" spc="-10" dirty="0">
                <a:solidFill>
                  <a:srgbClr val="36365C"/>
                </a:solidFill>
                <a:latin typeface="Times New Roman"/>
                <a:cs typeface="Times New Roman"/>
              </a:rPr>
              <a:t>get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(1);</a:t>
            </a:r>
            <a:endParaRPr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1272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955497"/>
            <a:ext cx="9055813" cy="503433"/>
          </a:xfrm>
        </p:spPr>
        <p:txBody>
          <a:bodyPr>
            <a:norm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Generics</a:t>
            </a:r>
          </a:p>
        </p:txBody>
      </p:sp>
      <p:sp>
        <p:nvSpPr>
          <p:cNvPr id="5" name="object 27"/>
          <p:cNvSpPr txBox="1">
            <a:spLocks noGrp="1"/>
          </p:cNvSpPr>
          <p:nvPr>
            <p:ph type="ftr" idx="11"/>
          </p:nvPr>
        </p:nvSpPr>
        <p:spPr>
          <a:xfrm>
            <a:off x="8077200" y="6492875"/>
            <a:ext cx="4114800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+mn-lt"/>
              </a:rPr>
              <a:t>©</a:t>
            </a:r>
            <a:r>
              <a:rPr spc="5" dirty="0">
                <a:latin typeface="+mn-lt"/>
              </a:rPr>
              <a:t> </a:t>
            </a:r>
            <a:r>
              <a:rPr spc="-10" dirty="0">
                <a:latin typeface="+mn-lt"/>
              </a:rPr>
              <a:t>Copyright</a:t>
            </a:r>
            <a:r>
              <a:rPr spc="35" dirty="0">
                <a:latin typeface="+mn-lt"/>
              </a:rPr>
              <a:t> </a:t>
            </a:r>
            <a:r>
              <a:rPr lang="vi-VN" spc="-10" dirty="0" smtClean="0">
                <a:latin typeface="+mn-lt"/>
              </a:rPr>
              <a:t>2023 GV Nguyễn Đắc Kiên</a:t>
            </a:r>
            <a:endParaRPr spc="25" dirty="0">
              <a:latin typeface="+mn-lt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654507" y="1469351"/>
            <a:ext cx="979995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98450" algn="l"/>
              </a:tabLst>
            </a:pP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Ví</a:t>
            </a:r>
            <a:r>
              <a:rPr sz="2800" b="1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dụ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:</a:t>
            </a:r>
            <a:r>
              <a:rPr sz="2800" spc="-2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Sử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dụng</a:t>
            </a:r>
            <a:r>
              <a:rPr sz="2800" spc="-17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ArrayList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với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các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kiểu</a:t>
            </a:r>
            <a:r>
              <a:rPr sz="2800" spc="-2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dữ</a:t>
            </a:r>
            <a:r>
              <a:rPr sz="2800" spc="-2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liệu</a:t>
            </a:r>
            <a:r>
              <a:rPr sz="2800" spc="-3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Integer</a:t>
            </a:r>
            <a:endParaRPr sz="2800" dirty="0">
              <a:latin typeface="Times New Roman"/>
              <a:cs typeface="Times New Roman"/>
            </a:endParaRPr>
          </a:p>
          <a:p>
            <a:pPr marL="1529080">
              <a:lnSpc>
                <a:spcPct val="100000"/>
              </a:lnSpc>
            </a:pP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ArrayList</a:t>
            </a:r>
            <a:r>
              <a:rPr sz="2800" spc="-4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&lt;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Integer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&gt;</a:t>
            </a:r>
            <a:r>
              <a:rPr sz="2800" spc="-4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mylist</a:t>
            </a:r>
            <a:r>
              <a:rPr sz="2800" spc="-4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=</a:t>
            </a:r>
            <a:r>
              <a:rPr sz="2800" spc="-6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471C4"/>
                </a:solidFill>
                <a:latin typeface="Times New Roman"/>
                <a:cs typeface="Times New Roman"/>
              </a:rPr>
              <a:t>new</a:t>
            </a:r>
            <a:r>
              <a:rPr sz="2800" b="1" spc="-35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ArrayList&lt;</a:t>
            </a:r>
            <a:r>
              <a:rPr sz="2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Integer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&gt;();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5239765" y="3572803"/>
            <a:ext cx="889635" cy="821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55"/>
              </a:lnSpc>
            </a:pP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//error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//error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654507" y="3094989"/>
            <a:ext cx="3924935" cy="2585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0" marR="429895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mylist.</a:t>
            </a:r>
            <a:r>
              <a:rPr sz="2800" b="1" spc="-10" dirty="0">
                <a:solidFill>
                  <a:srgbClr val="36365C"/>
                </a:solidFill>
                <a:latin typeface="Times New Roman"/>
                <a:cs typeface="Times New Roman"/>
              </a:rPr>
              <a:t>add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(10); mylist.</a:t>
            </a:r>
            <a:r>
              <a:rPr sz="2800" b="1" spc="-10" dirty="0">
                <a:solidFill>
                  <a:srgbClr val="36365C"/>
                </a:solidFill>
                <a:latin typeface="Times New Roman"/>
                <a:cs typeface="Times New Roman"/>
              </a:rPr>
              <a:t>add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(“Hi”); mylist.</a:t>
            </a:r>
            <a:r>
              <a:rPr sz="2800" b="1" spc="-10" dirty="0">
                <a:solidFill>
                  <a:srgbClr val="36365C"/>
                </a:solidFill>
                <a:latin typeface="Times New Roman"/>
                <a:cs typeface="Times New Roman"/>
              </a:rPr>
              <a:t>add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(true); mylist.</a:t>
            </a:r>
            <a:r>
              <a:rPr sz="2800" b="1" spc="-10" dirty="0">
                <a:solidFill>
                  <a:srgbClr val="36365C"/>
                </a:solidFill>
                <a:latin typeface="Times New Roman"/>
                <a:cs typeface="Times New Roman"/>
              </a:rPr>
              <a:t>add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(15);</a:t>
            </a:r>
            <a:endParaRPr sz="2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"/>
              <a:tabLst>
                <a:tab pos="298450" algn="l"/>
              </a:tabLst>
            </a:pP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Lấy</a:t>
            </a:r>
            <a:r>
              <a:rPr sz="2800" b="1" spc="-4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spc="-25" dirty="0">
                <a:solidFill>
                  <a:srgbClr val="36365C"/>
                </a:solidFill>
                <a:latin typeface="Times New Roman"/>
                <a:cs typeface="Times New Roman"/>
              </a:rPr>
              <a:t>ra</a:t>
            </a:r>
            <a:r>
              <a:rPr sz="2800" spc="-25" dirty="0">
                <a:solidFill>
                  <a:srgbClr val="36365C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int</a:t>
            </a:r>
            <a:r>
              <a:rPr sz="2800" b="1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a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=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mylist.</a:t>
            </a:r>
            <a:r>
              <a:rPr sz="2800" b="1" spc="-10" dirty="0">
                <a:solidFill>
                  <a:srgbClr val="36365C"/>
                </a:solidFill>
                <a:latin typeface="Times New Roman"/>
                <a:cs typeface="Times New Roman"/>
              </a:rPr>
              <a:t>get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(0);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9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25340" y="2382011"/>
            <a:ext cx="5656089" cy="3491023"/>
          </a:xfrm>
          <a:prstGeom prst="rect">
            <a:avLst/>
          </a:prstGeom>
        </p:spPr>
      </p:pic>
      <p:sp>
        <p:nvSpPr>
          <p:cNvPr id="10" name="object 7"/>
          <p:cNvSpPr txBox="1"/>
          <p:nvPr/>
        </p:nvSpPr>
        <p:spPr>
          <a:xfrm>
            <a:off x="4585208" y="3496132"/>
            <a:ext cx="9150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//error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8"/>
          <p:cNvSpPr txBox="1"/>
          <p:nvPr/>
        </p:nvSpPr>
        <p:spPr>
          <a:xfrm>
            <a:off x="4558665" y="3967098"/>
            <a:ext cx="9137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//error</a:t>
            </a:r>
            <a:endParaRPr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5851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955497"/>
            <a:ext cx="9055813" cy="503433"/>
          </a:xfrm>
        </p:spPr>
        <p:txBody>
          <a:bodyPr>
            <a:norm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Generics</a:t>
            </a:r>
          </a:p>
        </p:txBody>
      </p:sp>
      <p:sp>
        <p:nvSpPr>
          <p:cNvPr id="5" name="object 27"/>
          <p:cNvSpPr txBox="1">
            <a:spLocks noGrp="1"/>
          </p:cNvSpPr>
          <p:nvPr>
            <p:ph type="ftr" idx="11"/>
          </p:nvPr>
        </p:nvSpPr>
        <p:spPr>
          <a:xfrm>
            <a:off x="8077200" y="6492875"/>
            <a:ext cx="4114800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+mn-lt"/>
              </a:rPr>
              <a:t>©</a:t>
            </a:r>
            <a:r>
              <a:rPr spc="5" dirty="0">
                <a:latin typeface="+mn-lt"/>
              </a:rPr>
              <a:t> </a:t>
            </a:r>
            <a:r>
              <a:rPr spc="-10" dirty="0">
                <a:latin typeface="+mn-lt"/>
              </a:rPr>
              <a:t>Copyright</a:t>
            </a:r>
            <a:r>
              <a:rPr spc="35" dirty="0">
                <a:latin typeface="+mn-lt"/>
              </a:rPr>
              <a:t> </a:t>
            </a:r>
            <a:r>
              <a:rPr lang="vi-VN" spc="-10" dirty="0" smtClean="0">
                <a:latin typeface="+mn-lt"/>
              </a:rPr>
              <a:t>2023 GV Nguyễn Đắc Kiên</a:t>
            </a:r>
            <a:endParaRPr spc="25" dirty="0">
              <a:latin typeface="+mn-lt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622338" y="1597541"/>
            <a:ext cx="9487535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98450" algn="l"/>
              </a:tabLst>
            </a:pP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Ví</a:t>
            </a:r>
            <a:r>
              <a:rPr sz="2800" b="1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dụ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:</a:t>
            </a:r>
            <a:r>
              <a:rPr sz="2800" spc="-2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Sử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dụng</a:t>
            </a:r>
            <a:r>
              <a:rPr sz="2800" spc="-17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ArrayList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với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các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kiểu</a:t>
            </a:r>
            <a:r>
              <a:rPr sz="2800" spc="-2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dữ</a:t>
            </a:r>
            <a:r>
              <a:rPr sz="2800" spc="-2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liệu</a:t>
            </a:r>
            <a:r>
              <a:rPr sz="2800" spc="-3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String</a:t>
            </a:r>
            <a:endParaRPr sz="2800" dirty="0">
              <a:latin typeface="Times New Roman"/>
              <a:cs typeface="Times New Roman"/>
            </a:endParaRPr>
          </a:p>
          <a:p>
            <a:pPr marL="1529080">
              <a:lnSpc>
                <a:spcPct val="100000"/>
              </a:lnSpc>
            </a:pP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ArrayList</a:t>
            </a:r>
            <a:r>
              <a:rPr sz="2800" spc="-4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&lt;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String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&gt;</a:t>
            </a:r>
            <a:r>
              <a:rPr sz="2800" spc="-5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mylist</a:t>
            </a:r>
            <a:r>
              <a:rPr sz="2800" spc="-5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=</a:t>
            </a:r>
            <a:r>
              <a:rPr sz="2800" spc="-5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471C4"/>
                </a:solidFill>
                <a:latin typeface="Times New Roman"/>
                <a:cs typeface="Times New Roman"/>
              </a:rPr>
              <a:t>new</a:t>
            </a:r>
            <a:r>
              <a:rPr sz="2800" b="1" spc="-50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ArrayList&lt;</a:t>
            </a:r>
            <a:r>
              <a:rPr sz="2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String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&gt;();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927100" marR="5043170">
              <a:lnSpc>
                <a:spcPct val="100000"/>
              </a:lnSpc>
            </a:pP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mylist.</a:t>
            </a:r>
            <a:r>
              <a:rPr sz="2800" b="1" spc="-10" dirty="0">
                <a:solidFill>
                  <a:srgbClr val="36365C"/>
                </a:solidFill>
                <a:latin typeface="Times New Roman"/>
                <a:cs typeface="Times New Roman"/>
              </a:rPr>
              <a:t>add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(“</a:t>
            </a:r>
            <a:r>
              <a:rPr sz="2800" spc="-10" dirty="0">
                <a:solidFill>
                  <a:srgbClr val="F17128"/>
                </a:solidFill>
                <a:latin typeface="Times New Roman"/>
                <a:cs typeface="Times New Roman"/>
              </a:rPr>
              <a:t>Hello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”); mylist.</a:t>
            </a:r>
            <a:r>
              <a:rPr sz="2800" b="1" spc="-10" dirty="0">
                <a:solidFill>
                  <a:srgbClr val="36365C"/>
                </a:solidFill>
                <a:latin typeface="Times New Roman"/>
                <a:cs typeface="Times New Roman"/>
              </a:rPr>
              <a:t>add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(“</a:t>
            </a:r>
            <a:r>
              <a:rPr sz="2800" spc="-10" dirty="0">
                <a:solidFill>
                  <a:srgbClr val="F17128"/>
                </a:solidFill>
                <a:latin typeface="Times New Roman"/>
                <a:cs typeface="Times New Roman"/>
              </a:rPr>
              <a:t>Goodbye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”);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Lấy</a:t>
            </a:r>
            <a:r>
              <a:rPr sz="2800" b="1" spc="-4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spc="-25" dirty="0">
                <a:solidFill>
                  <a:srgbClr val="36365C"/>
                </a:solidFill>
                <a:latin typeface="Times New Roman"/>
                <a:cs typeface="Times New Roman"/>
              </a:rPr>
              <a:t>ra</a:t>
            </a:r>
            <a:r>
              <a:rPr sz="2800" spc="-25" dirty="0">
                <a:solidFill>
                  <a:srgbClr val="36365C"/>
                </a:solidFill>
                <a:latin typeface="Times New Roman"/>
                <a:cs typeface="Times New Roman"/>
              </a:rPr>
              <a:t>:</a:t>
            </a:r>
            <a:endParaRPr sz="2800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String</a:t>
            </a:r>
            <a:r>
              <a:rPr sz="2800" b="1" spc="-3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str</a:t>
            </a:r>
            <a:r>
              <a:rPr sz="2800" spc="-3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=</a:t>
            </a:r>
            <a:r>
              <a:rPr sz="2800" spc="-3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mylist.</a:t>
            </a:r>
            <a:r>
              <a:rPr sz="2800" b="1" spc="-10" dirty="0">
                <a:solidFill>
                  <a:srgbClr val="36365C"/>
                </a:solidFill>
                <a:latin typeface="Times New Roman"/>
                <a:cs typeface="Times New Roman"/>
              </a:rPr>
              <a:t>get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(0);</a:t>
            </a:r>
            <a:endParaRPr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4134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955497"/>
            <a:ext cx="9055813" cy="503433"/>
          </a:xfrm>
        </p:spPr>
        <p:txBody>
          <a:bodyPr>
            <a:normAutofit/>
          </a:bodyPr>
          <a:lstStyle/>
          <a:p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Ưu điểm của generic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27"/>
          <p:cNvSpPr txBox="1">
            <a:spLocks noGrp="1"/>
          </p:cNvSpPr>
          <p:nvPr>
            <p:ph type="ftr" idx="11"/>
          </p:nvPr>
        </p:nvSpPr>
        <p:spPr>
          <a:xfrm>
            <a:off x="8077200" y="6492875"/>
            <a:ext cx="4114800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+mn-lt"/>
              </a:rPr>
              <a:t>©</a:t>
            </a:r>
            <a:r>
              <a:rPr spc="5" dirty="0">
                <a:latin typeface="+mn-lt"/>
              </a:rPr>
              <a:t> </a:t>
            </a:r>
            <a:r>
              <a:rPr spc="-10" dirty="0">
                <a:latin typeface="+mn-lt"/>
              </a:rPr>
              <a:t>Copyright</a:t>
            </a:r>
            <a:r>
              <a:rPr spc="35" dirty="0">
                <a:latin typeface="+mn-lt"/>
              </a:rPr>
              <a:t> </a:t>
            </a:r>
            <a:r>
              <a:rPr lang="vi-VN" spc="-10" dirty="0" smtClean="0">
                <a:latin typeface="+mn-lt"/>
              </a:rPr>
              <a:t>2023 GV Nguyễn Đắc Kiên</a:t>
            </a:r>
            <a:endParaRPr spc="25" dirty="0">
              <a:latin typeface="+mn-lt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507550" y="1709992"/>
            <a:ext cx="10660380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Kiểm</a:t>
            </a:r>
            <a:r>
              <a:rPr sz="2800" b="1" i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tra</a:t>
            </a:r>
            <a:r>
              <a:rPr sz="28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kiểu</a:t>
            </a:r>
            <a:r>
              <a:rPr sz="2800" b="1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dữ</a:t>
            </a:r>
            <a:r>
              <a:rPr sz="2800" b="1" i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liệu</a:t>
            </a:r>
            <a:r>
              <a:rPr sz="2800" b="1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trong</a:t>
            </a:r>
            <a:r>
              <a:rPr sz="2800" b="1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thời</a:t>
            </a:r>
            <a:r>
              <a:rPr sz="28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điểm</a:t>
            </a:r>
            <a:r>
              <a:rPr sz="28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dịch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Trình</a:t>
            </a:r>
            <a:r>
              <a:rPr sz="2800" spc="-3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biên</a:t>
            </a:r>
            <a:r>
              <a:rPr sz="2800" spc="-4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dịch</a:t>
            </a:r>
            <a:r>
              <a:rPr sz="2800" spc="-3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Java</a:t>
            </a:r>
            <a:r>
              <a:rPr sz="2800" spc="-3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áp</a:t>
            </a:r>
            <a:r>
              <a:rPr sz="2800" spc="-3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dụng</a:t>
            </a:r>
            <a:r>
              <a:rPr sz="2800" spc="-3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việc</a:t>
            </a:r>
            <a:r>
              <a:rPr sz="2800" spc="-6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kiểm</a:t>
            </a:r>
            <a:r>
              <a:rPr sz="2800" spc="-4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tra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đoạn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mã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generic</a:t>
            </a:r>
            <a:r>
              <a:rPr sz="2800" spc="-4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để</a:t>
            </a:r>
            <a:r>
              <a:rPr sz="2800" spc="-3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phát</a:t>
            </a:r>
            <a:r>
              <a:rPr sz="2800" spc="-4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hiện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các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vấn</a:t>
            </a:r>
            <a:r>
              <a:rPr sz="2800" spc="-3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đề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như</a:t>
            </a:r>
            <a:r>
              <a:rPr sz="2800" spc="-4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vi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phạm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an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toàn</a:t>
            </a:r>
            <a:r>
              <a:rPr sz="2800" spc="-3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kiểu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dữ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liệu.</a:t>
            </a:r>
            <a:r>
              <a:rPr sz="2800" spc="-7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Việc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sửa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lỗi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tại</a:t>
            </a:r>
            <a:r>
              <a:rPr sz="2800" spc="-2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thời</a:t>
            </a:r>
            <a:r>
              <a:rPr sz="2800" spc="-3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gian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 biên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dịch</a:t>
            </a:r>
            <a:r>
              <a:rPr sz="2800" spc="-3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dễ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dàng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hơn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nhiều</a:t>
            </a:r>
            <a:r>
              <a:rPr sz="2800" spc="-2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khi</a:t>
            </a:r>
            <a:r>
              <a:rPr sz="2800" spc="-3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sửa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chữa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lỗi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tại thời</a:t>
            </a:r>
            <a:r>
              <a:rPr sz="2800" spc="-3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điểm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chạy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chương</a:t>
            </a:r>
            <a:r>
              <a:rPr sz="2800" spc="-2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trình.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7" name="object 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26434" y="4289108"/>
            <a:ext cx="5889453" cy="130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0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955497"/>
            <a:ext cx="9055813" cy="503433"/>
          </a:xfrm>
        </p:spPr>
        <p:txBody>
          <a:bodyPr>
            <a:normAutofit/>
          </a:bodyPr>
          <a:lstStyle/>
          <a:p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Ưu điểm của generic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27"/>
          <p:cNvSpPr txBox="1">
            <a:spLocks noGrp="1"/>
          </p:cNvSpPr>
          <p:nvPr>
            <p:ph type="ftr" idx="11"/>
          </p:nvPr>
        </p:nvSpPr>
        <p:spPr>
          <a:xfrm>
            <a:off x="8077200" y="6492875"/>
            <a:ext cx="4114800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+mn-lt"/>
              </a:rPr>
              <a:t>©</a:t>
            </a:r>
            <a:r>
              <a:rPr spc="5" dirty="0">
                <a:latin typeface="+mn-lt"/>
              </a:rPr>
              <a:t> </a:t>
            </a:r>
            <a:r>
              <a:rPr spc="-10" dirty="0">
                <a:latin typeface="+mn-lt"/>
              </a:rPr>
              <a:t>Copyright</a:t>
            </a:r>
            <a:r>
              <a:rPr spc="35" dirty="0">
                <a:latin typeface="+mn-lt"/>
              </a:rPr>
              <a:t> </a:t>
            </a:r>
            <a:r>
              <a:rPr lang="vi-VN" spc="-10" dirty="0" smtClean="0">
                <a:latin typeface="+mn-lt"/>
              </a:rPr>
              <a:t>2023 GV Nguyễn Đắc Kiên</a:t>
            </a:r>
            <a:endParaRPr spc="25" dirty="0">
              <a:latin typeface="+mn-lt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1255473" y="1458930"/>
            <a:ext cx="8638540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Không</a:t>
            </a:r>
            <a:r>
              <a:rPr sz="2800" b="1" i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cần</a:t>
            </a:r>
            <a:r>
              <a:rPr sz="2800" b="1" i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ép</a:t>
            </a:r>
            <a:r>
              <a:rPr sz="2800" b="1" i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kiểu</a:t>
            </a:r>
            <a:r>
              <a:rPr sz="2800" b="1" i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dữ</a:t>
            </a:r>
            <a:r>
              <a:rPr sz="280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liệu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297815" marR="200025" indent="-285750">
              <a:lnSpc>
                <a:spcPct val="100000"/>
              </a:lnSpc>
              <a:buFont typeface="Wingdings"/>
              <a:buChar char=""/>
              <a:tabLst>
                <a:tab pos="927100" algn="l"/>
              </a:tabLst>
            </a:pP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Đoạn</a:t>
            </a:r>
            <a:r>
              <a:rPr sz="2800" spc="-2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code</a:t>
            </a:r>
            <a:r>
              <a:rPr sz="2800" spc="-5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sau</a:t>
            </a:r>
            <a:r>
              <a:rPr sz="2800" spc="-3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đây</a:t>
            </a:r>
            <a:r>
              <a:rPr sz="2800" spc="-3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không</a:t>
            </a:r>
            <a:r>
              <a:rPr sz="2800" spc="-4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dùng</a:t>
            </a:r>
            <a:r>
              <a:rPr sz="2800" spc="-4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generic</a:t>
            </a:r>
            <a:r>
              <a:rPr sz="2800" spc="-5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nên</a:t>
            </a:r>
            <a:r>
              <a:rPr sz="2800" spc="-3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phải</a:t>
            </a:r>
            <a:r>
              <a:rPr sz="2800" spc="-4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ép</a:t>
            </a:r>
            <a:r>
              <a:rPr sz="2800" spc="-3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kiểu: 	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List</a:t>
            </a:r>
            <a:r>
              <a:rPr sz="2800" spc="-3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list</a:t>
            </a:r>
            <a:r>
              <a:rPr sz="2800" spc="-3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=</a:t>
            </a:r>
            <a:r>
              <a:rPr sz="2800" spc="-3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471C4"/>
                </a:solidFill>
                <a:latin typeface="Times New Roman"/>
                <a:cs typeface="Times New Roman"/>
              </a:rPr>
              <a:t>new</a:t>
            </a:r>
            <a:r>
              <a:rPr sz="2800" b="1" spc="-5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ArrayList();</a:t>
            </a:r>
            <a:endParaRPr sz="2800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list.</a:t>
            </a:r>
            <a:r>
              <a:rPr sz="2800" b="1" spc="-10" dirty="0">
                <a:solidFill>
                  <a:srgbClr val="36365C"/>
                </a:solidFill>
                <a:latin typeface="Times New Roman"/>
                <a:cs typeface="Times New Roman"/>
              </a:rPr>
              <a:t>add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("hello");</a:t>
            </a:r>
            <a:endParaRPr sz="2800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tabLst>
                <a:tab pos="6414135" algn="l"/>
              </a:tabLst>
            </a:pP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String</a:t>
            </a:r>
            <a:r>
              <a:rPr sz="2800" spc="-3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s</a:t>
            </a:r>
            <a:r>
              <a:rPr sz="2800" spc="-3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=</a:t>
            </a:r>
            <a:r>
              <a:rPr sz="2800" spc="-3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(String)</a:t>
            </a:r>
            <a:r>
              <a:rPr sz="2800" b="1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list.</a:t>
            </a:r>
            <a:r>
              <a:rPr sz="2800" b="1" spc="-10" dirty="0">
                <a:solidFill>
                  <a:srgbClr val="36365C"/>
                </a:solidFill>
                <a:latin typeface="Times New Roman"/>
                <a:cs typeface="Times New Roman"/>
              </a:rPr>
              <a:t>get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(0);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	//</a:t>
            </a:r>
            <a:r>
              <a:rPr sz="2800" dirty="0">
                <a:solidFill>
                  <a:srgbClr val="F17128"/>
                </a:solidFill>
                <a:latin typeface="Times New Roman"/>
                <a:cs typeface="Times New Roman"/>
              </a:rPr>
              <a:t>phải</a:t>
            </a:r>
            <a:r>
              <a:rPr sz="2800" spc="-40" dirty="0">
                <a:solidFill>
                  <a:srgbClr val="F17128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17128"/>
                </a:solidFill>
                <a:latin typeface="Times New Roman"/>
                <a:cs typeface="Times New Roman"/>
              </a:rPr>
              <a:t>ép</a:t>
            </a:r>
            <a:r>
              <a:rPr sz="2800" spc="-15" dirty="0">
                <a:solidFill>
                  <a:srgbClr val="F17128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F17128"/>
                </a:solidFill>
                <a:latin typeface="Times New Roman"/>
                <a:cs typeface="Times New Roman"/>
              </a:rPr>
              <a:t>kiểu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297815" marR="1289685" indent="-285750">
              <a:lnSpc>
                <a:spcPct val="100000"/>
              </a:lnSpc>
              <a:buFont typeface="Wingdings"/>
              <a:buChar char=""/>
              <a:tabLst>
                <a:tab pos="927100" algn="l"/>
              </a:tabLst>
            </a:pP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Khi</a:t>
            </a:r>
            <a:r>
              <a:rPr sz="2800" spc="-4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dùng</a:t>
            </a:r>
            <a:r>
              <a:rPr sz="2800" spc="-5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generic,</a:t>
            </a:r>
            <a:r>
              <a:rPr sz="2800" spc="-4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không</a:t>
            </a:r>
            <a:r>
              <a:rPr sz="2800" spc="-6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cần</a:t>
            </a:r>
            <a:r>
              <a:rPr sz="2800" spc="-3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ép</a:t>
            </a:r>
            <a:r>
              <a:rPr sz="2800" spc="-4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kiểu: 	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List&lt;String&gt;</a:t>
            </a:r>
            <a:r>
              <a:rPr sz="2800" spc="-6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list</a:t>
            </a:r>
            <a:r>
              <a:rPr sz="2800" spc="-5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=</a:t>
            </a:r>
            <a:r>
              <a:rPr sz="2800" spc="-4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471C4"/>
                </a:solidFill>
                <a:latin typeface="Times New Roman"/>
                <a:cs typeface="Times New Roman"/>
              </a:rPr>
              <a:t>new</a:t>
            </a:r>
            <a:r>
              <a:rPr sz="2800" b="1" spc="-25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ArrayList&lt;String&gt;(); 	list.</a:t>
            </a:r>
            <a:r>
              <a:rPr sz="2800" b="1" spc="-10" dirty="0">
                <a:solidFill>
                  <a:srgbClr val="36365C"/>
                </a:solidFill>
                <a:latin typeface="Times New Roman"/>
                <a:cs typeface="Times New Roman"/>
              </a:rPr>
              <a:t>add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("hello");</a:t>
            </a:r>
            <a:endParaRPr sz="2800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tabLst>
                <a:tab pos="6414135" algn="l"/>
              </a:tabLst>
            </a:pP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String</a:t>
            </a:r>
            <a:r>
              <a:rPr sz="2800" spc="-2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s</a:t>
            </a:r>
            <a:r>
              <a:rPr sz="2800" spc="-2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=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list.</a:t>
            </a:r>
            <a:r>
              <a:rPr sz="2800" b="1" spc="-10" dirty="0">
                <a:solidFill>
                  <a:srgbClr val="36365C"/>
                </a:solidFill>
                <a:latin typeface="Times New Roman"/>
                <a:cs typeface="Times New Roman"/>
              </a:rPr>
              <a:t>get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(0);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	//</a:t>
            </a:r>
            <a:r>
              <a:rPr sz="2800" dirty="0">
                <a:solidFill>
                  <a:srgbClr val="F17128"/>
                </a:solidFill>
                <a:latin typeface="Times New Roman"/>
                <a:cs typeface="Times New Roman"/>
              </a:rPr>
              <a:t>không</a:t>
            </a:r>
            <a:r>
              <a:rPr sz="2800" spc="-60" dirty="0">
                <a:solidFill>
                  <a:srgbClr val="F17128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17128"/>
                </a:solidFill>
                <a:latin typeface="Times New Roman"/>
                <a:cs typeface="Times New Roman"/>
              </a:rPr>
              <a:t>ép</a:t>
            </a:r>
            <a:r>
              <a:rPr sz="2800" spc="-30" dirty="0">
                <a:solidFill>
                  <a:srgbClr val="F17128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F17128"/>
                </a:solidFill>
                <a:latin typeface="Times New Roman"/>
                <a:cs typeface="Times New Roman"/>
              </a:rPr>
              <a:t>kiểu</a:t>
            </a:r>
            <a:endParaRPr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2953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955497"/>
            <a:ext cx="9055813" cy="503433"/>
          </a:xfrm>
        </p:spPr>
        <p:txBody>
          <a:bodyPr>
            <a:normAutofit/>
          </a:bodyPr>
          <a:lstStyle/>
          <a:p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Ưu điểm của generic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27"/>
          <p:cNvSpPr txBox="1">
            <a:spLocks noGrp="1"/>
          </p:cNvSpPr>
          <p:nvPr>
            <p:ph type="ftr" idx="11"/>
          </p:nvPr>
        </p:nvSpPr>
        <p:spPr>
          <a:xfrm>
            <a:off x="8077200" y="6492875"/>
            <a:ext cx="4114800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+mn-lt"/>
              </a:rPr>
              <a:t>©</a:t>
            </a:r>
            <a:r>
              <a:rPr spc="5" dirty="0">
                <a:latin typeface="+mn-lt"/>
              </a:rPr>
              <a:t> </a:t>
            </a:r>
            <a:r>
              <a:rPr spc="-10" dirty="0">
                <a:latin typeface="+mn-lt"/>
              </a:rPr>
              <a:t>Copyright</a:t>
            </a:r>
            <a:r>
              <a:rPr spc="35" dirty="0">
                <a:latin typeface="+mn-lt"/>
              </a:rPr>
              <a:t> </a:t>
            </a:r>
            <a:r>
              <a:rPr lang="vi-VN" spc="-10" dirty="0" smtClean="0">
                <a:latin typeface="+mn-lt"/>
              </a:rPr>
              <a:t>2023 GV Nguyễn Đắc Kiên</a:t>
            </a:r>
            <a:endParaRPr spc="25" dirty="0">
              <a:latin typeface="+mn-lt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654507" y="1387855"/>
            <a:ext cx="10719435" cy="2160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Cho</a:t>
            </a:r>
            <a:r>
              <a:rPr sz="280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phép</a:t>
            </a:r>
            <a:r>
              <a:rPr sz="2800" b="1" i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người</a:t>
            </a:r>
            <a:r>
              <a:rPr sz="2800" b="1" i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trình</a:t>
            </a:r>
            <a:r>
              <a:rPr sz="280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viên</a:t>
            </a:r>
            <a:r>
              <a:rPr sz="2800" b="1" i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thực</a:t>
            </a:r>
            <a:r>
              <a:rPr sz="280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hiện</a:t>
            </a:r>
            <a:r>
              <a:rPr sz="28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các</a:t>
            </a:r>
            <a:r>
              <a:rPr sz="280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thuật</a:t>
            </a:r>
            <a:r>
              <a:rPr sz="2800" b="1" i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toán</a:t>
            </a:r>
            <a:r>
              <a:rPr sz="280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tổng</a:t>
            </a:r>
            <a:r>
              <a:rPr sz="2800" b="1" i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quát.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200"/>
              </a:lnSpc>
            </a:pP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Bằng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cách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sử</a:t>
            </a:r>
            <a:r>
              <a:rPr sz="2800" spc="-2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dụng</a:t>
            </a:r>
            <a:r>
              <a:rPr sz="2800" spc="-2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generics,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người</a:t>
            </a:r>
            <a:r>
              <a:rPr sz="2800" spc="-3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lập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trình</a:t>
            </a:r>
            <a:r>
              <a:rPr sz="2800" spc="-2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có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thể</a:t>
            </a:r>
            <a:r>
              <a:rPr sz="2800" spc="-2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thực</a:t>
            </a:r>
            <a:r>
              <a:rPr sz="2800" spc="-3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hiện</a:t>
            </a:r>
            <a:r>
              <a:rPr sz="2800" spc="-3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các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thuật</a:t>
            </a:r>
            <a:r>
              <a:rPr sz="2800" spc="-3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toán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tổng</a:t>
            </a:r>
            <a:r>
              <a:rPr sz="2800" spc="-3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quát</a:t>
            </a:r>
            <a:r>
              <a:rPr sz="2800" spc="-4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với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các</a:t>
            </a:r>
            <a:r>
              <a:rPr sz="2800" spc="-3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kiểu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dữ</a:t>
            </a:r>
            <a:r>
              <a:rPr sz="2800" spc="-3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liệu</a:t>
            </a:r>
            <a:r>
              <a:rPr sz="2800" spc="-2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tùy</a:t>
            </a:r>
            <a:r>
              <a:rPr sz="2800" spc="-3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chọn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khác</a:t>
            </a:r>
            <a:r>
              <a:rPr sz="2800" spc="-3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nhau,</a:t>
            </a:r>
            <a:r>
              <a:rPr sz="2800" spc="-2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và</a:t>
            </a:r>
            <a:r>
              <a:rPr sz="2800" spc="-2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nội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dung</a:t>
            </a:r>
            <a:r>
              <a:rPr sz="2800" spc="-3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đoạn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code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trở</a:t>
            </a:r>
            <a:r>
              <a:rPr sz="2800" spc="-2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nên</a:t>
            </a:r>
            <a:r>
              <a:rPr sz="2800" spc="-3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rõ</a:t>
            </a:r>
            <a:r>
              <a:rPr sz="2800" spc="-3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ràng</a:t>
            </a:r>
            <a:r>
              <a:rPr sz="2800" spc="-3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và</a:t>
            </a:r>
            <a:r>
              <a:rPr sz="2800" spc="-3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dễ</a:t>
            </a:r>
            <a:r>
              <a:rPr sz="2800" spc="-2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hiểu.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7" name="object 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20996" y="4216795"/>
            <a:ext cx="4862698" cy="97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06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9Slide - 2019">
      <a:dk1>
        <a:srgbClr val="000000"/>
      </a:dk1>
      <a:lt1>
        <a:srgbClr val="FFFFFF"/>
      </a:lt1>
      <a:dk2>
        <a:srgbClr val="092D6C"/>
      </a:dk2>
      <a:lt2>
        <a:srgbClr val="FCECD0"/>
      </a:lt2>
      <a:accent1>
        <a:srgbClr val="4FC1E9"/>
      </a:accent1>
      <a:accent2>
        <a:srgbClr val="48CFAD"/>
      </a:accent2>
      <a:accent3>
        <a:srgbClr val="A0D468"/>
      </a:accent3>
      <a:accent4>
        <a:srgbClr val="FFCE54"/>
      </a:accent4>
      <a:accent5>
        <a:srgbClr val="FC6E51"/>
      </a:accent5>
      <a:accent6>
        <a:srgbClr val="ED5565"/>
      </a:accent6>
      <a:hlink>
        <a:srgbClr val="5D9CEC"/>
      </a:hlink>
      <a:folHlink>
        <a:srgbClr val="AC92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1663</TotalTime>
  <Words>974</Words>
  <Application>Microsoft Office PowerPoint</Application>
  <PresentationFormat>Widescreen</PresentationFormat>
  <Paragraphs>153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Wingdings</vt:lpstr>
      <vt:lpstr>Times New Roman</vt:lpstr>
      <vt:lpstr>Arial</vt:lpstr>
      <vt:lpstr>Oi</vt:lpstr>
      <vt:lpstr>Office Theme</vt:lpstr>
      <vt:lpstr>PowerPoint Presentation</vt:lpstr>
      <vt:lpstr>Nội dung</vt:lpstr>
      <vt:lpstr>Khái niệm Generics</vt:lpstr>
      <vt:lpstr>Khái niệm Generics</vt:lpstr>
      <vt:lpstr>Khái niệm Generics</vt:lpstr>
      <vt:lpstr>Khái niệm Generics</vt:lpstr>
      <vt:lpstr>Ưu điểm của generic</vt:lpstr>
      <vt:lpstr>Ưu điểm của generic</vt:lpstr>
      <vt:lpstr>Ưu điểm của generic</vt:lpstr>
      <vt:lpstr>Tạo class generic và method</vt:lpstr>
      <vt:lpstr>Tạo class generic và method</vt:lpstr>
      <vt:lpstr>Tạo class generic và method</vt:lpstr>
      <vt:lpstr>Tạo class generic và method</vt:lpstr>
      <vt:lpstr>Tạo class generic và method</vt:lpstr>
      <vt:lpstr>Giới hạn kiểu dữ liệu</vt:lpstr>
      <vt:lpstr>Giới hạn kiểu dữ liệu</vt:lpstr>
      <vt:lpstr>Các ký hiệu đại diện generic</vt:lpstr>
      <vt:lpstr>Các ký hiệu đại diện generic</vt:lpstr>
      <vt:lpstr>Các ký hiệu đại diện generic</vt:lpstr>
      <vt:lpstr>Các ký hiệu đại diện generic</vt:lpstr>
      <vt:lpstr>Các ký hiệu đại diện generic</vt:lpstr>
      <vt:lpstr>Generic Constructors</vt:lpstr>
      <vt:lpstr>Generic Interfaces</vt:lpstr>
      <vt:lpstr>Generic Interfaces</vt:lpstr>
      <vt:lpstr>Một số hạn chế của Generic</vt:lpstr>
      <vt:lpstr>Một số hạn chế của Generic</vt:lpstr>
      <vt:lpstr>Một số hạn chế của Generic</vt:lpstr>
      <vt:lpstr>Tổng kết bài học</vt:lpstr>
      <vt:lpstr>Bài tập thực hành</vt:lpstr>
      <vt:lpstr>Bài tập thực hành</vt:lpstr>
      <vt:lpstr>Bài tập thực hành</vt:lpstr>
      <vt:lpstr>Bài tập thực hành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7390</cp:lastModifiedBy>
  <cp:revision>9</cp:revision>
  <dcterms:created xsi:type="dcterms:W3CDTF">2020-08-07T13:14:06Z</dcterms:created>
  <dcterms:modified xsi:type="dcterms:W3CDTF">2024-06-21T15:36:58Z</dcterms:modified>
</cp:coreProperties>
</file>