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63" r:id="rId2"/>
    <p:sldId id="259" r:id="rId3"/>
    <p:sldId id="264" r:id="rId4"/>
    <p:sldId id="265" r:id="rId5"/>
    <p:sldId id="266" r:id="rId6"/>
    <p:sldId id="267" r:id="rId7"/>
    <p:sldId id="268" r:id="rId8"/>
    <p:sldId id="269"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75" r:id="rId28"/>
    <p:sldId id="289" r:id="rId29"/>
    <p:sldId id="262" r:id="rId30"/>
  </p:sldIdLst>
  <p:sldSz cx="12192000" cy="6858000"/>
  <p:notesSz cx="6858000" cy="9144000"/>
  <p:embeddedFontLst>
    <p:embeddedFont>
      <p:font typeface="Oi"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559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2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261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13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677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128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71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342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660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88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48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79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73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754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935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45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0447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496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21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50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20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8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0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53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939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806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Tên bài học</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Git hoạt động như thế nào</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207843"/>
          </a:xfrm>
        </p:spPr>
        <p:txBody>
          <a:bodyPr>
            <a:normAutofit/>
          </a:bodyPr>
          <a:lstStyle/>
          <a:p>
            <a:r>
              <a:rPr lang="vi-VN" sz="2400" dirty="0">
                <a:latin typeface="Times New Roman" panose="02020603050405020304" pitchFamily="18" charset="0"/>
                <a:cs typeface="Times New Roman" panose="02020603050405020304" pitchFamily="18" charset="0"/>
              </a:rPr>
              <a:t>Đây là điểm khác biệt quan trọng giữa Git và gần như tất cả các VCS khác. Nó khiến Git phải xem xét lại hầu hết mọi khía cạnh của kiểm soát phiên bản mà hầu hết các hệ thống khác đã sao chép từ thế hệ trước. Điều này làm cho Git giống như một hệ thống tệp nhỏ với một số công cụ cực kỳ mạnh mẽ được xây dựng trên nó, thay vì chỉ đơn giản là một VCS.</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1312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644757"/>
          </a:xfrm>
        </p:spPr>
        <p:txBody>
          <a:bodyPr>
            <a:normAutofit/>
          </a:bodyPr>
          <a:lstStyle/>
          <a:p>
            <a:r>
              <a:rPr lang="vi-VN" sz="2400" dirty="0">
                <a:latin typeface="Times New Roman" panose="02020603050405020304" pitchFamily="18" charset="0"/>
                <a:cs typeface="Times New Roman" panose="02020603050405020304" pitchFamily="18" charset="0"/>
              </a:rPr>
              <a:t>Các dự án thực tế thường có nhiều lập trình viên làm việc song song. Vì vậy, một hệ thống kiểm soát phiên bản như Git là cần thiết để đảm bảo không có xung đột code giữa các lập trình viên.</a:t>
            </a:r>
          </a:p>
          <a:p>
            <a:r>
              <a:rPr lang="vi-VN" sz="2400" dirty="0">
                <a:latin typeface="Times New Roman" panose="02020603050405020304" pitchFamily="18" charset="0"/>
                <a:cs typeface="Times New Roman" panose="02020603050405020304" pitchFamily="18" charset="0"/>
              </a:rPr>
              <a:t>Ngoài ra, các yêu cầu trong các dự án như vậy thay đổi thường xuyên. Vì vậy, một hệ thống kiểm soát phiên bản cho phép các nhà phát triển revert và quay lại phiên bản cũ hơn của code.</a:t>
            </a:r>
          </a:p>
          <a:p>
            <a:r>
              <a:rPr lang="vi-VN" sz="2400" dirty="0">
                <a:latin typeface="Times New Roman" panose="02020603050405020304" pitchFamily="18" charset="0"/>
                <a:cs typeface="Times New Roman" panose="02020603050405020304" pitchFamily="18" charset="0"/>
              </a:rPr>
              <a:t>Cuối cùng, đôi khi một số dự án đang được chạy song song liên quan đến cùng một cơ sở code. Trong trường hợp như vậy, khái niệm phân nhánh trong Git là rất quan trọng.</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98290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252871"/>
          </a:xfrm>
        </p:spPr>
        <p:txBody>
          <a:bodyPr>
            <a:normAutofit/>
          </a:bodyPr>
          <a:lstStyle/>
          <a:p>
            <a:r>
              <a:rPr lang="vi-VN" sz="2400" dirty="0">
                <a:latin typeface="Times New Roman" panose="02020603050405020304" pitchFamily="18" charset="0"/>
                <a:cs typeface="Times New Roman" panose="02020603050405020304" pitchFamily="18" charset="0"/>
              </a:rPr>
              <a:t>Dễ sử dụng, thao tác nhanh, gọn, lẹ và rất an toàn.</a:t>
            </a:r>
          </a:p>
          <a:p>
            <a:r>
              <a:rPr lang="vi-VN" sz="2400" dirty="0">
                <a:latin typeface="Times New Roman" panose="02020603050405020304" pitchFamily="18" charset="0"/>
                <a:cs typeface="Times New Roman" panose="02020603050405020304" pitchFamily="18" charset="0"/>
              </a:rPr>
              <a:t>Sễ dàng kết hợp các phân nhánh (branch), có thể giúp quy trình làm việc code theo nhóm đơn giản hơn rất nhiều.</a:t>
            </a:r>
          </a:p>
          <a:p>
            <a:r>
              <a:rPr lang="vi-VN" sz="2400" dirty="0">
                <a:latin typeface="Times New Roman" panose="02020603050405020304" pitchFamily="18" charset="0"/>
                <a:cs typeface="Times New Roman" panose="02020603050405020304" pitchFamily="18" charset="0"/>
              </a:rPr>
              <a:t>Chỉ cần clone mã nguồn từ kho chứa hoặc clone một phiên bản thay đổi nào đó từ kho chứa, hoặc một nhánh nào đó từ kho chứa là bạn có thể làm việc ở mọi lúc mọi nơi.</a:t>
            </a:r>
          </a:p>
          <a:p>
            <a:r>
              <a:rPr lang="vi-VN" sz="2400" dirty="0">
                <a:latin typeface="Times New Roman" panose="02020603050405020304" pitchFamily="18" charset="0"/>
                <a:cs typeface="Times New Roman" panose="02020603050405020304" pitchFamily="18" charset="0"/>
              </a:rPr>
              <a:t>Deployment sản phẩm của bạn một cách không thể nào dễ dàng hơn.</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3778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1. Branch</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Các Branch (nhánh) đại diện cho các phiên bản cụ thể của một kho lưu trữ tách ra từ project chính của bạn.</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Branch cho phép bạn theo dõi các thay đổi thử nghiệm bạn thực hiện đối với kho lưu trữ và có thể hoàn nguyên về các phiên bản cũ hơn.</a:t>
            </a:r>
          </a:p>
          <a:p>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2. Commit</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Một commit đại diện cho một thời điểm cụ thể trong lịch sử dự án của bạn. Sử dụng lệnh commit kết hợp với lệnh git add để cho git biết những thay đổi bạn muốn lưu vào local repository</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09928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3. Checkout</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Sử dụng lệnh git checkout để chuyển giữa các branch. Chỉ cần nhập git checkout theo sau là tên của branch bạn muốn chuyển đến hoặc nhập git checkout master để trở về branch chính (master branch).</a:t>
            </a:r>
          </a:p>
          <a:p>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4. Fetch</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Lệnh git fetch tìm nạp các bản sao và tải xuống tất cả các tệp branch vào máy tính của bạn. Sử dụng nó để lưu các thay đổi mới nhất vào kho lưu trữ của bạn. Nó có thể tìm nạp nhiều branch cùng một lúc.</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61458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187043" cy="4563920"/>
          </a:xfrm>
        </p:spPr>
        <p:txBody>
          <a:bodyPr>
            <a:normAutofit/>
          </a:bodyPr>
          <a:lstStyle/>
          <a:p>
            <a:pPr marL="114300" indent="0">
              <a:buNone/>
            </a:pPr>
            <a:r>
              <a:rPr lang="en-US" sz="2400" b="1" dirty="0">
                <a:latin typeface="Times New Roman" panose="02020603050405020304" pitchFamily="18" charset="0"/>
                <a:cs typeface="Times New Roman" panose="02020603050405020304" pitchFamily="18" charset="0"/>
              </a:rPr>
              <a:t>8. Master</a:t>
            </a:r>
          </a:p>
          <a:p>
            <a:r>
              <a:rPr lang="en-US" sz="2400" dirty="0">
                <a:latin typeface="Times New Roman" panose="02020603050405020304" pitchFamily="18" charset="0"/>
                <a:cs typeface="Times New Roman" panose="02020603050405020304" pitchFamily="18" charset="0"/>
              </a:rPr>
              <a:t>Master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repository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commit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6541213" y="816876"/>
            <a:ext cx="4191000" cy="5675999"/>
          </a:xfrm>
          <a:prstGeom prst="rect">
            <a:avLst/>
          </a:prstGeom>
        </p:spPr>
      </p:pic>
    </p:spTree>
    <p:extLst>
      <p:ext uri="{BB962C8B-B14F-4D97-AF65-F5344CB8AC3E}">
        <p14:creationId xmlns:p14="http://schemas.microsoft.com/office/powerpoint/2010/main" val="70488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a:latin typeface="Times New Roman" panose="02020603050405020304" pitchFamily="18" charset="0"/>
                <a:cs typeface="Times New Roman" panose="02020603050405020304" pitchFamily="18" charset="0"/>
              </a:rPr>
              <a:t>9. Merge</a:t>
            </a:r>
          </a:p>
          <a:p>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merge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kéo</a:t>
            </a:r>
            <a:r>
              <a:rPr lang="en-US" sz="2400" dirty="0">
                <a:latin typeface="Times New Roman" panose="02020603050405020304" pitchFamily="18" charset="0"/>
                <a:cs typeface="Times New Roman" panose="02020603050405020304" pitchFamily="18" charset="0"/>
              </a:rPr>
              <a:t> (pull requests)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pitchFamily="18" charset="0"/>
                <a:cs typeface="Times New Roman" panose="02020603050405020304" pitchFamily="18" charset="0"/>
              </a:rPr>
              <a:t>10. Origin</a:t>
            </a:r>
          </a:p>
          <a:p>
            <a:r>
              <a:rPr lang="en-US" sz="2400" dirty="0">
                <a:latin typeface="Times New Roman" panose="02020603050405020304" pitchFamily="18" charset="0"/>
                <a:cs typeface="Times New Roman" panose="02020603050405020304" pitchFamily="18" charset="0"/>
              </a:rPr>
              <a:t>Origin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repository. Origin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push origin master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7528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667000" y="1524000"/>
            <a:ext cx="6268325" cy="4686954"/>
          </a:xfrm>
          <a:prstGeom prst="rect">
            <a:avLst/>
          </a:prstGeom>
        </p:spPr>
      </p:pic>
    </p:spTree>
    <p:extLst>
      <p:ext uri="{BB962C8B-B14F-4D97-AF65-F5344CB8AC3E}">
        <p14:creationId xmlns:p14="http://schemas.microsoft.com/office/powerpoint/2010/main" val="80162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11. Pull</a:t>
            </a:r>
          </a:p>
          <a:p>
            <a:r>
              <a:rPr lang="vi-VN" sz="2400" dirty="0">
                <a:latin typeface="Times New Roman" panose="02020603050405020304" pitchFamily="18" charset="0"/>
                <a:cs typeface="Times New Roman" panose="02020603050405020304" pitchFamily="18" charset="0"/>
              </a:rPr>
              <a:t>Pull requests thể hiện các đề xuất thay đổi cho nhánh chính. Nếu bạn làm việc với một nhóm, bạn có thể tạo các pull request để yêu cầu người bảo trì kho lưu trữ xem xét các thay đổi và hợp nhất chúng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Lệnh git pull được sử dụng để thêm các thay đổi vào nhánh chính.</a:t>
            </a:r>
          </a:p>
          <a:p>
            <a:endParaRPr lang="vi-VN" sz="2400" dirty="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12. Push</a:t>
            </a:r>
          </a:p>
          <a:p>
            <a:r>
              <a:rPr lang="vi-VN" sz="2400" dirty="0" smtClean="0">
                <a:latin typeface="Times New Roman" panose="02020603050405020304" pitchFamily="18" charset="0"/>
                <a:cs typeface="Times New Roman" panose="02020603050405020304" pitchFamily="18" charset="0"/>
              </a:rPr>
              <a:t>Lệnh git push được sử dụng để cập nhật các nhánh từ xa với những thay đổi mới nhất mà bạn đã commit.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2277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13. Rebase</a:t>
            </a:r>
          </a:p>
          <a:p>
            <a:r>
              <a:rPr lang="vi-VN" sz="2400" dirty="0">
                <a:latin typeface="Times New Roman" panose="02020603050405020304" pitchFamily="18" charset="0"/>
                <a:cs typeface="Times New Roman" panose="02020603050405020304" pitchFamily="18" charset="0"/>
              </a:rPr>
              <a:t>Lệnh git rebase cho phép bạn phân tách, di chuyển hoặc thoát khỏi các commit. Nó cũng có thể được sử dụng để kết hợp hai nhánh khác nhau</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14. Remote</a:t>
            </a:r>
          </a:p>
          <a:p>
            <a:r>
              <a:rPr lang="vi-VN" sz="2400" dirty="0">
                <a:latin typeface="Times New Roman" panose="02020603050405020304" pitchFamily="18" charset="0"/>
                <a:cs typeface="Times New Roman" panose="02020603050405020304" pitchFamily="18" charset="0"/>
              </a:rPr>
              <a:t>Một Remote (kho lưu trữ từ xa) là một bản sao của một chi nhánh. Remote giao tiếp ngược dòng với nhánh gốc (origin branch) của chúng và các Remote khác trong kho lưu trữ</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15. Repository</a:t>
            </a:r>
          </a:p>
          <a:p>
            <a:r>
              <a:rPr lang="vi-VN" sz="2400" dirty="0">
                <a:latin typeface="Times New Roman" panose="02020603050405020304" pitchFamily="18" charset="0"/>
                <a:cs typeface="Times New Roman" panose="02020603050405020304" pitchFamily="18" charset="0"/>
              </a:rPr>
              <a:t>Kho lưu trữ Git chứa tất cả các tệp dự án của bạn bao gồm các branch, tags và commit.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4966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err="1" smtClean="0">
                <a:latin typeface="Times New Roman" panose="02020603050405020304" pitchFamily="18" charset="0"/>
                <a:cs typeface="Times New Roman" panose="02020603050405020304" pitchFamily="18" charset="0"/>
              </a:rPr>
              <a:t>Nội</a:t>
            </a:r>
            <a:r>
              <a:rPr lang="en-US" sz="2800" dirty="0" smtClean="0">
                <a:latin typeface="Times New Roman" panose="02020603050405020304" pitchFamily="18" charset="0"/>
                <a:cs typeface="Times New Roman" panose="02020603050405020304" pitchFamily="18" charset="0"/>
              </a:rPr>
              <a:t> dung</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Git là gì</a:t>
            </a:r>
          </a:p>
          <a:p>
            <a:r>
              <a:rPr lang="vi-VN" sz="2400" dirty="0">
                <a:latin typeface="Times New Roman" panose="02020603050405020304" pitchFamily="18" charset="0"/>
                <a:cs typeface="Times New Roman" panose="02020603050405020304" pitchFamily="18" charset="0"/>
              </a:rPr>
              <a:t>Cách hoạt động của git</a:t>
            </a:r>
          </a:p>
          <a:p>
            <a:r>
              <a:rPr lang="vi-VN" sz="2400" dirty="0">
                <a:latin typeface="Times New Roman" panose="02020603050405020304" pitchFamily="18" charset="0"/>
                <a:cs typeface="Times New Roman" panose="02020603050405020304" pitchFamily="18" charset="0"/>
              </a:rPr>
              <a:t>Git có lợi ích gì</a:t>
            </a:r>
          </a:p>
          <a:p>
            <a:r>
              <a:rPr lang="vi-VN" sz="2400" dirty="0">
                <a:latin typeface="Times New Roman" panose="02020603050405020304" pitchFamily="18" charset="0"/>
                <a:cs typeface="Times New Roman" panose="02020603050405020304" pitchFamily="18" charset="0"/>
              </a:rPr>
              <a:t>Các thuật ngữ quan trọng </a:t>
            </a:r>
          </a:p>
          <a:p>
            <a:r>
              <a:rPr lang="vi-VN" sz="2400" dirty="0">
                <a:latin typeface="Times New Roman" panose="02020603050405020304" pitchFamily="18" charset="0"/>
                <a:cs typeface="Times New Roman" panose="02020603050405020304" pitchFamily="18" charset="0"/>
              </a:rPr>
              <a:t>Các lệnh git cơ bản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fontScale="92500" lnSpcReduction="10000"/>
          </a:bodyPr>
          <a:lstStyle/>
          <a:p>
            <a:pPr marL="114300" indent="0">
              <a:buNone/>
            </a:pPr>
            <a:r>
              <a:rPr lang="vi-VN" sz="2400" b="1" dirty="0">
                <a:latin typeface="Times New Roman" panose="02020603050405020304" pitchFamily="18" charset="0"/>
                <a:cs typeface="Times New Roman" panose="02020603050405020304" pitchFamily="18" charset="0"/>
              </a:rPr>
              <a:t>16. Stash</a:t>
            </a:r>
          </a:p>
          <a:p>
            <a:r>
              <a:rPr lang="vi-VN" sz="2400" dirty="0">
                <a:latin typeface="Times New Roman" panose="02020603050405020304" pitchFamily="18" charset="0"/>
                <a:cs typeface="Times New Roman" panose="02020603050405020304" pitchFamily="18" charset="0"/>
              </a:rPr>
              <a:t>Lệnh git stash sẽ loại bỏ các thay đổi khỏi chỉ mục của bạn và xóa stashes chúng đi sau.</a:t>
            </a:r>
          </a:p>
          <a:p>
            <a:r>
              <a:rPr lang="vi-VN" sz="2400" dirty="0">
                <a:latin typeface="Times New Roman" panose="02020603050405020304" pitchFamily="18" charset="0"/>
                <a:cs typeface="Times New Roman" panose="02020603050405020304" pitchFamily="18" charset="0"/>
              </a:rPr>
              <a:t>Nó có ích nếu bạn muốn tạm dừng những gì bạn đang làm và làm việc khác trong một khoảng thời gian. Bạn không thể đặt stash nhiều hơn một bộ thay đổi ở cùng một thời điểm.</a:t>
            </a:r>
          </a:p>
          <a:p>
            <a:pPr marL="114300" indent="0">
              <a:buNone/>
            </a:pPr>
            <a:r>
              <a:rPr lang="vi-VN" sz="2400" b="1" dirty="0">
                <a:latin typeface="Times New Roman" panose="02020603050405020304" pitchFamily="18" charset="0"/>
                <a:cs typeface="Times New Roman" panose="02020603050405020304" pitchFamily="18" charset="0"/>
              </a:rPr>
              <a:t>17. Tags</a:t>
            </a:r>
          </a:p>
          <a:p>
            <a:r>
              <a:rPr lang="vi-VN" sz="2400" dirty="0">
                <a:latin typeface="Times New Roman" panose="02020603050405020304" pitchFamily="18" charset="0"/>
                <a:cs typeface="Times New Roman" panose="02020603050405020304" pitchFamily="18" charset="0"/>
              </a:rPr>
              <a:t>Tags cung cấp cho bạn một cách để theo dõi các commit quan trọng. Các tags nhẹ chỉ đơn giản đóng vai trò là con trỏ trong khi các tags chú thích được lưu trữ dưới dạng các đối tượng đầy đủ.</a:t>
            </a:r>
          </a:p>
          <a:p>
            <a:pPr marL="114300" indent="0">
              <a:buNone/>
            </a:pPr>
            <a:r>
              <a:rPr lang="vi-VN" sz="2400" b="1" dirty="0">
                <a:latin typeface="Times New Roman" panose="02020603050405020304" pitchFamily="18" charset="0"/>
                <a:cs typeface="Times New Roman" panose="02020603050405020304" pitchFamily="18" charset="0"/>
              </a:rPr>
              <a:t>19. Upstream</a:t>
            </a:r>
          </a:p>
          <a:p>
            <a:r>
              <a:rPr lang="vi-VN" sz="2400" dirty="0">
                <a:latin typeface="Times New Roman" panose="02020603050405020304" pitchFamily="18" charset="0"/>
                <a:cs typeface="Times New Roman" panose="02020603050405020304" pitchFamily="18" charset="0"/>
              </a:rPr>
              <a:t>Trong ngữ cảnh của Git, upstream đề cập đến nơi bạn push các thay đổi của mình, thường là nhánh chính (master branch).</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12354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a:t>
            </a:r>
            <a:r>
              <a:rPr lang="vi-VN" sz="2800" b="1" dirty="0" smtClean="0">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 git config</a:t>
            </a:r>
          </a:p>
          <a:p>
            <a:r>
              <a:rPr lang="vi-VN" sz="2400" dirty="0">
                <a:latin typeface="Times New Roman" panose="02020603050405020304" pitchFamily="18" charset="0"/>
                <a:cs typeface="Times New Roman" panose="02020603050405020304" pitchFamily="18" charset="0"/>
              </a:rPr>
              <a:t>Tác dụng : Để set user name và email của bạn trong main configuration file.</a:t>
            </a:r>
          </a:p>
          <a:p>
            <a:r>
              <a:rPr lang="vi-VN" sz="2400" dirty="0">
                <a:latin typeface="Times New Roman" panose="02020603050405020304" pitchFamily="18" charset="0"/>
                <a:cs typeface="Times New Roman" panose="02020603050405020304" pitchFamily="18" charset="0"/>
              </a:rPr>
              <a:t>Cách xài : Để kiểm tra tên và kiểu email trong cấu hình dùng git config -- global user.name và git config -- global user.email. Để set email hoặc tên mới git config -- global user.name = “Hải Nguyễn” và git config -- global user.email = “hainguyen@gmail.com</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2) git init</a:t>
            </a:r>
          </a:p>
          <a:p>
            <a:r>
              <a:rPr lang="vi-VN" sz="2400" dirty="0">
                <a:latin typeface="Times New Roman" panose="02020603050405020304" pitchFamily="18" charset="0"/>
                <a:cs typeface="Times New Roman" panose="02020603050405020304" pitchFamily="18" charset="0"/>
              </a:rPr>
              <a:t>Tác dụng : Khởi tạo 1 git repository 1 project mới hoặc đã có</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xài: git init trong thư mục gốc của dự 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42079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a:t>
            </a:r>
            <a:r>
              <a:rPr lang="vi-VN" sz="2800" b="1" dirty="0" smtClean="0">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3) git clone</a:t>
            </a:r>
          </a:p>
          <a:p>
            <a:r>
              <a:rPr lang="vi-VN" sz="2400" dirty="0">
                <a:latin typeface="Times New Roman" panose="02020603050405020304" pitchFamily="18" charset="0"/>
                <a:cs typeface="Times New Roman" panose="02020603050405020304" pitchFamily="18" charset="0"/>
              </a:rPr>
              <a:t>Tác dụng: Copy 1 git repository từ remote source</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xài: git clone &lt;:clone git url</a:t>
            </a:r>
            <a:r>
              <a:rPr lang="vi-VN" sz="2400" dirty="0" smtClean="0">
                <a:latin typeface="Times New Roman" panose="02020603050405020304" pitchFamily="18" charset="0"/>
                <a:cs typeface="Times New Roman" panose="02020603050405020304" pitchFamily="18" charset="0"/>
              </a:rPr>
              <a:t>:&gt;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4) git status</a:t>
            </a:r>
          </a:p>
          <a:p>
            <a:r>
              <a:rPr lang="vi-VN" sz="2400" dirty="0">
                <a:latin typeface="Times New Roman" panose="02020603050405020304" pitchFamily="18" charset="0"/>
                <a:cs typeface="Times New Roman" panose="02020603050405020304" pitchFamily="18" charset="0"/>
              </a:rPr>
              <a:t>Tác dụng: Để check trạng thái của những file bạn đã thay đổi trong thư mục làm việc. VD: Tất cả các thay đổi cuối cùng từ lần commit cuối cùng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xài: git status trong thư mục làm việc.</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8870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a:t>
            </a:r>
            <a:r>
              <a:rPr lang="vi-VN" sz="2800" b="1" dirty="0" smtClean="0">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5) git add</a:t>
            </a:r>
          </a:p>
          <a:p>
            <a:r>
              <a:rPr lang="vi-VN" sz="2400" dirty="0">
                <a:latin typeface="Times New Roman" panose="02020603050405020304" pitchFamily="18" charset="0"/>
                <a:cs typeface="Times New Roman" panose="02020603050405020304" pitchFamily="18" charset="0"/>
              </a:rPr>
              <a:t>Tác dụng: Thêm thay đổi đến stage/index trong thư mục làm việc</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xài: git </a:t>
            </a:r>
            <a:r>
              <a:rPr lang="vi-VN" sz="2400" dirty="0" smtClean="0">
                <a:latin typeface="Times New Roman" panose="02020603050405020304" pitchFamily="18" charset="0"/>
                <a:cs typeface="Times New Roman" panose="02020603050405020304" pitchFamily="18" charset="0"/>
              </a:rPr>
              <a:t>add</a:t>
            </a:r>
            <a:r>
              <a:rPr lang="en-US" sz="2400" dirty="0" smtClean="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6) git commit</a:t>
            </a:r>
          </a:p>
          <a:p>
            <a:r>
              <a:rPr lang="vi-VN" sz="2400" dirty="0">
                <a:latin typeface="Times New Roman" panose="02020603050405020304" pitchFamily="18" charset="0"/>
                <a:cs typeface="Times New Roman" panose="02020603050405020304" pitchFamily="18" charset="0"/>
              </a:rPr>
              <a:t>Tác dụng: commit nghĩa là một action để Git lưu lại một snapshot của các sự thay đổi trong thư mục làm việc. Và các tập tin, thư mục được thay đổi đã phải nằm trong Staging Area. Mỗi lần commit nó sẽ được lưu lại lịch sử chỉnh sửa của code kèm theo tên và địa chỉ email của người commit. Ngoài ra trong Git bạn cũng có thể khôi phục lại tập tin trong lịch sử commit của nó để chia cho một branch khác, vì vậy bạn sẽ dễ dàng khôi phục lại các thay đổi trước đó</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commit -m ”Đây là message, bạn dùng để note những thay đổi để sau này dễ dò lại”</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44139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a:t>
            </a:r>
            <a:r>
              <a:rPr lang="vi-VN" sz="2800" b="1" dirty="0" smtClean="0">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a:latin typeface="Times New Roman" panose="02020603050405020304" pitchFamily="18" charset="0"/>
                <a:cs typeface="Times New Roman" panose="02020603050405020304" pitchFamily="18" charset="0"/>
              </a:rPr>
              <a:t>7) </a:t>
            </a:r>
            <a:r>
              <a:rPr lang="en-US" sz="2400" b="1" dirty="0" err="1">
                <a:latin typeface="Times New Roman" panose="02020603050405020304" pitchFamily="18" charset="0"/>
                <a:cs typeface="Times New Roman" panose="02020603050405020304" pitchFamily="18" charset="0"/>
              </a:rPr>
              <a:t>git</a:t>
            </a:r>
            <a:r>
              <a:rPr lang="en-US" sz="2400" b="1" dirty="0">
                <a:latin typeface="Times New Roman" panose="02020603050405020304" pitchFamily="18" charset="0"/>
                <a:cs typeface="Times New Roman" panose="02020603050405020304" pitchFamily="18" charset="0"/>
              </a:rPr>
              <a:t> push/</a:t>
            </a:r>
            <a:r>
              <a:rPr lang="en-US" sz="2400" b="1" dirty="0" err="1">
                <a:latin typeface="Times New Roman" panose="02020603050405020304" pitchFamily="18" charset="0"/>
                <a:cs typeface="Times New Roman" panose="02020603050405020304" pitchFamily="18" charset="0"/>
              </a:rPr>
              <a:t>git</a:t>
            </a:r>
            <a:r>
              <a:rPr lang="en-US" sz="2400" b="1" dirty="0">
                <a:latin typeface="Times New Roman" panose="02020603050405020304" pitchFamily="18" charset="0"/>
                <a:cs typeface="Times New Roman" panose="02020603050405020304" pitchFamily="18" charset="0"/>
              </a:rPr>
              <a:t> pull</a:t>
            </a:r>
          </a:p>
          <a:p>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Push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Pull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remote.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added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committed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remote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apply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code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pull &lt;:remote:&gt; &lt;:branch:&gt; and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push &lt;:remote:&gt; &lt;:branch</a:t>
            </a:r>
            <a:r>
              <a:rPr lang="en-US" sz="2400" dirty="0" smtClean="0">
                <a:latin typeface="Times New Roman" panose="02020603050405020304" pitchFamily="18" charset="0"/>
                <a:cs typeface="Times New Roman" panose="02020603050405020304" pitchFamily="18" charset="0"/>
              </a:rPr>
              <a:t>:&gt;</a:t>
            </a:r>
            <a:endParaRPr lang="en-US" sz="2400" dirty="0">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pitchFamily="18" charset="0"/>
                <a:cs typeface="Times New Roman" panose="02020603050405020304" pitchFamily="18" charset="0"/>
              </a:rPr>
              <a:t>8) </a:t>
            </a:r>
            <a:r>
              <a:rPr lang="en-US" sz="2400" b="1" dirty="0" err="1">
                <a:latin typeface="Times New Roman" panose="02020603050405020304" pitchFamily="18" charset="0"/>
                <a:cs typeface="Times New Roman" panose="02020603050405020304" pitchFamily="18" charset="0"/>
              </a:rPr>
              <a:t>git</a:t>
            </a:r>
            <a:r>
              <a:rPr lang="en-US" sz="2400" b="1" dirty="0">
                <a:latin typeface="Times New Roman" panose="02020603050405020304" pitchFamily="18" charset="0"/>
                <a:cs typeface="Times New Roman" panose="02020603050405020304" pitchFamily="18" charset="0"/>
              </a:rPr>
              <a:t> branch</a:t>
            </a:r>
          </a:p>
          <a:p>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branch (</a:t>
            </a:r>
            <a:r>
              <a:rPr lang="en-US" sz="2400" dirty="0" err="1">
                <a:latin typeface="Times New Roman" panose="02020603050405020304" pitchFamily="18" charset="0"/>
                <a:cs typeface="Times New Roman" panose="02020603050405020304" pitchFamily="18" charset="0"/>
              </a:rPr>
              <a:t>nhánh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branch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branch -a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500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9) git checkout</a:t>
            </a:r>
          </a:p>
          <a:p>
            <a:r>
              <a:rPr lang="vi-VN" sz="2400" dirty="0">
                <a:latin typeface="Times New Roman" panose="02020603050405020304" pitchFamily="18" charset="0"/>
                <a:cs typeface="Times New Roman" panose="02020603050405020304" pitchFamily="18" charset="0"/>
              </a:rPr>
              <a:t>Tác dụng: Chuyển sang branch </a:t>
            </a:r>
            <a:r>
              <a:rPr lang="vi-VN" sz="2400" dirty="0" smtClean="0">
                <a:latin typeface="Times New Roman" panose="02020603050405020304" pitchFamily="18" charset="0"/>
                <a:cs typeface="Times New Roman" panose="02020603050405020304" pitchFamily="18" charset="0"/>
              </a:rPr>
              <a:t>khác</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checkout &lt;: branch:&gt; hoặc ** _ git checkout -b &lt;: branch:&gt; nếu bạn muốn tạo và chuyển sang một chi nhánh mới</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10) git stash</a:t>
            </a:r>
          </a:p>
          <a:p>
            <a:r>
              <a:rPr lang="vi-VN" sz="2400" dirty="0">
                <a:latin typeface="Times New Roman" panose="02020603050405020304" pitchFamily="18" charset="0"/>
                <a:cs typeface="Times New Roman" panose="02020603050405020304" pitchFamily="18" charset="0"/>
              </a:rPr>
              <a:t>Tác dụng: Lưu thay đổi mà bạn không muốn commit ngay lập tức</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stash trong thư mục làm việc của bạn.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8433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11) git merge</a:t>
            </a:r>
          </a:p>
          <a:p>
            <a:r>
              <a:rPr lang="vi-VN" sz="2400" dirty="0">
                <a:latin typeface="Times New Roman" panose="02020603050405020304" pitchFamily="18" charset="0"/>
                <a:cs typeface="Times New Roman" panose="02020603050405020304" pitchFamily="18" charset="0"/>
              </a:rPr>
              <a:t>Tác dụng: Merge 2 branch lại với nahu</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Chuyển tới branch bạn muốn merge rồi  dùng git merge &lt;:branch_ban_muon_merge</a:t>
            </a:r>
            <a:r>
              <a:rPr lang="vi-VN" sz="2400" dirty="0" smtClean="0">
                <a:latin typeface="Times New Roman" panose="02020603050405020304" pitchFamily="18" charset="0"/>
                <a:cs typeface="Times New Roman" panose="02020603050405020304" pitchFamily="18" charset="0"/>
              </a:rPr>
              <a:t>:&gt;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12) git reset</a:t>
            </a:r>
          </a:p>
          <a:p>
            <a:r>
              <a:rPr lang="vi-VN" sz="2400" dirty="0">
                <a:latin typeface="Times New Roman" panose="02020603050405020304" pitchFamily="18" charset="0"/>
                <a:cs typeface="Times New Roman" panose="02020603050405020304" pitchFamily="18" charset="0"/>
              </a:rPr>
              <a:t>Tác dụng: Bạn đã đưa một tập tin nào đó vào Staging Area nhưng bây giờ bạn muốn loại bỏ nó ra khỏi đây để không phải bị commit theo</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reset HEAD tên_file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2397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Các lệnh git cơ </a:t>
            </a:r>
            <a:r>
              <a:rPr lang="vi-VN" sz="2800" b="1" dirty="0" smtClean="0">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13) git remote</a:t>
            </a:r>
          </a:p>
          <a:p>
            <a:r>
              <a:rPr lang="vi-VN" sz="2400" dirty="0">
                <a:latin typeface="Times New Roman" panose="02020603050405020304" pitchFamily="18" charset="0"/>
                <a:cs typeface="Times New Roman" panose="02020603050405020304" pitchFamily="18" charset="0"/>
              </a:rPr>
              <a:t>Tác dụng: Để check remote/source bạn có hoặc add thêm </a:t>
            </a:r>
            <a:r>
              <a:rPr lang="vi-VN" sz="2400" dirty="0" smtClean="0">
                <a:latin typeface="Times New Roman" panose="02020603050405020304" pitchFamily="18" charset="0"/>
                <a:cs typeface="Times New Roman" panose="02020603050405020304" pitchFamily="18" charset="0"/>
              </a:rPr>
              <a:t>remote</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remote để kiểm tra và liệt kê. Và git remote add &lt;: remote_url:&gt; để thêm</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14) git add</a:t>
            </a:r>
          </a:p>
          <a:p>
            <a:r>
              <a:rPr lang="vi-VN" sz="2400" dirty="0">
                <a:latin typeface="Times New Roman" panose="02020603050405020304" pitchFamily="18" charset="0"/>
                <a:cs typeface="Times New Roman" panose="02020603050405020304" pitchFamily="18" charset="0"/>
              </a:rPr>
              <a:t>Tác dụng: Để đưa một tập tin vào Staging </a:t>
            </a:r>
            <a:r>
              <a:rPr lang="vi-VN" sz="2400" dirty="0" smtClean="0">
                <a:latin typeface="Times New Roman" panose="02020603050405020304" pitchFamily="18" charset="0"/>
                <a:cs typeface="Times New Roman" panose="02020603050405020304" pitchFamily="18" charset="0"/>
              </a:rPr>
              <a:t>Area</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Cách dùng: git add tên_file hoặc muốn thêm hết file của thư mục thì git add all</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3704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r>
              <a:rPr lang="vi-VN" sz="2400" dirty="0">
                <a:latin typeface="Times New Roman" panose="02020603050405020304" pitchFamily="18" charset="0"/>
                <a:cs typeface="Times New Roman" panose="02020603050405020304" pitchFamily="18" charset="0"/>
              </a:rPr>
              <a:t>Sử dụng câu lệnh git clone để lấy repository từ remote về</a:t>
            </a:r>
          </a:p>
          <a:p>
            <a:r>
              <a:rPr lang="vi-VN" sz="2400" dirty="0">
                <a:latin typeface="Times New Roman" panose="02020603050405020304" pitchFamily="18" charset="0"/>
                <a:cs typeface="Times New Roman" panose="02020603050405020304" pitchFamily="18" charset="0"/>
              </a:rPr>
              <a:t>Sử dụng câu lệnh checkout để tách nhánh cá nhân</a:t>
            </a:r>
          </a:p>
          <a:p>
            <a:r>
              <a:rPr lang="vi-VN" sz="2400" dirty="0">
                <a:latin typeface="Times New Roman" panose="02020603050405020304" pitchFamily="18" charset="0"/>
                <a:cs typeface="Times New Roman" panose="02020603050405020304" pitchFamily="18" charset="0"/>
              </a:rPr>
              <a:t>Sau khi code xong hoặc đã đưa file vào nhánh cá nhân, sử dụng câu lệnh add và commit để commit các thay đổi</a:t>
            </a:r>
          </a:p>
          <a:p>
            <a:r>
              <a:rPr lang="vi-VN" sz="2400" dirty="0">
                <a:latin typeface="Times New Roman" panose="02020603050405020304" pitchFamily="18" charset="0"/>
                <a:cs typeface="Times New Roman" panose="02020603050405020304" pitchFamily="18" charset="0"/>
              </a:rPr>
              <a:t>Sử dụng câu lệnh “git pull origin develop” để lấy code mới nhất từ nhánh develop hoặc master về</a:t>
            </a:r>
          </a:p>
          <a:p>
            <a:r>
              <a:rPr lang="vi-VN" sz="2400" dirty="0">
                <a:latin typeface="Times New Roman" panose="02020603050405020304" pitchFamily="18" charset="0"/>
                <a:cs typeface="Times New Roman" panose="02020603050405020304" pitchFamily="18" charset="0"/>
              </a:rPr>
              <a:t>Nếu trường hợp có conflict sẽ sử lý conflict trước tại nhánh cá nhân trước rôi tiếp tục sử dụng câu lệnh git add và commit để commit thay đổi, nếu không thì bỏ qua bước này</a:t>
            </a:r>
          </a:p>
          <a:p>
            <a:r>
              <a:rPr lang="vi-VN" sz="2400" dirty="0">
                <a:latin typeface="Times New Roman" panose="02020603050405020304" pitchFamily="18" charset="0"/>
                <a:cs typeface="Times New Roman" panose="02020603050405020304" pitchFamily="18" charset="0"/>
              </a:rPr>
              <a:t>Sử dụng câu lệnh push để push dữ liệu lên remote git</a:t>
            </a:r>
          </a:p>
          <a:p>
            <a:r>
              <a:rPr lang="vi-VN" sz="2400" dirty="0">
                <a:latin typeface="Times New Roman" panose="02020603050405020304" pitchFamily="18" charset="0"/>
                <a:cs typeface="Times New Roman" panose="02020603050405020304" pitchFamily="18" charset="0"/>
              </a:rPr>
              <a:t>Lên giao diện của git hub tạo pull request vào nhánh develop</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6548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Git là gì?</a:t>
            </a:r>
          </a:p>
          <a:p>
            <a:r>
              <a:rPr lang="vi-VN" sz="2400" dirty="0">
                <a:latin typeface="Times New Roman" panose="02020603050405020304" pitchFamily="18" charset="0"/>
                <a:cs typeface="Times New Roman" panose="02020603050405020304" pitchFamily="18" charset="0"/>
              </a:rPr>
              <a:t>Version Control System – VCS là gì?</a:t>
            </a:r>
          </a:p>
          <a:p>
            <a:r>
              <a:rPr lang="vi-VN" sz="2400" dirty="0">
                <a:latin typeface="Times New Roman" panose="02020603050405020304" pitchFamily="18" charset="0"/>
                <a:cs typeface="Times New Roman" panose="02020603050405020304" pitchFamily="18" charset="0"/>
              </a:rPr>
              <a:t>VCS có tác dụng như thế nào?</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94263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Git là một hệ thống quản lý phiên bản phân tán (Distributed Version Control System – DVCS), nó là một trong những hệ thống quản lý phiên bản phân tán phổ biến nhất hiện nay. Git cung cấp cho mỗi lập trình viên kho lưu trữ (repository) riêng chứa toàn bộ lịch sử thay đổi.</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9861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fr-FR" sz="2800" b="1" dirty="0">
                <a:latin typeface="Times New Roman" panose="02020603050405020304" pitchFamily="18" charset="0"/>
                <a:cs typeface="Times New Roman" panose="02020603050405020304" pitchFamily="18" charset="0"/>
              </a:rPr>
              <a:t>Version Control System – VCS là </a:t>
            </a:r>
            <a:r>
              <a:rPr lang="fr-FR" sz="2800" b="1" dirty="0" err="1">
                <a:latin typeface="Times New Roman" panose="02020603050405020304" pitchFamily="18" charset="0"/>
                <a:cs typeface="Times New Roman" panose="02020603050405020304" pitchFamily="18" charset="0"/>
              </a:rPr>
              <a:t>gì</a:t>
            </a:r>
            <a:r>
              <a:rPr lang="fr-FR"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VCS là viết tắt của Version Control System là hệ thống kiểm soát các phiên bản phân tán mã nguồn mở. Các VCS sẽ lưu trữ tất cả các file trong toàn bộ dự án và ghi lại toàn bộ lịch sử thay đổi của file. Mỗi sự thay đổi được lưu lại sẽ được và thành một version (phiên bản).</a:t>
            </a:r>
          </a:p>
          <a:p>
            <a:r>
              <a:rPr lang="vi-VN" sz="2400" dirty="0">
                <a:latin typeface="Times New Roman" panose="02020603050405020304" pitchFamily="18" charset="0"/>
                <a:cs typeface="Times New Roman" panose="02020603050405020304" pitchFamily="18" charset="0"/>
              </a:rPr>
              <a:t>VCS nghĩa là hệ thống giúp lập trình viên có thể lưu trữ nhiều phiên bản khác nhau của một mã nguồn được nhân bản (clone) từ một kho chứa mã nguồn (repository), mỗi thay đổi vào mã nguồn trên local sẽ có thể ủy thác (commit) rồi đưa lên server nơi đặt kho chứa chính.</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93910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fr-FR" sz="2800" b="1" dirty="0">
                <a:latin typeface="Times New Roman" panose="02020603050405020304" pitchFamily="18" charset="0"/>
                <a:cs typeface="Times New Roman" panose="02020603050405020304" pitchFamily="18" charset="0"/>
              </a:rPr>
              <a:t>Version Control System – VCS là </a:t>
            </a:r>
            <a:r>
              <a:rPr lang="fr-FR" sz="2800" b="1" dirty="0" err="1">
                <a:latin typeface="Times New Roman" panose="02020603050405020304" pitchFamily="18" charset="0"/>
                <a:cs typeface="Times New Roman" panose="02020603050405020304" pitchFamily="18" charset="0"/>
              </a:rPr>
              <a:t>gì</a:t>
            </a:r>
            <a:r>
              <a:rPr lang="fr-FR"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665043"/>
          </a:xfrm>
        </p:spPr>
        <p:txBody>
          <a:bodyPr>
            <a:normAutofit/>
          </a:bodyPr>
          <a:lstStyle/>
          <a:p>
            <a:r>
              <a:rPr lang="vi-VN" sz="2400" dirty="0">
                <a:latin typeface="Times New Roman" panose="02020603050405020304" pitchFamily="18" charset="0"/>
                <a:cs typeface="Times New Roman" panose="02020603050405020304" pitchFamily="18" charset="0"/>
              </a:rPr>
              <a:t>Và một máy tính khác nếu họ có quyền truy cập cũng có thể clone lại mã nguồn từ kho chứa hoặc clone lại một tập hợp các thay đổi mới nhất trên máy tính kia.</a:t>
            </a:r>
          </a:p>
          <a:p>
            <a:r>
              <a:rPr lang="vi-VN" sz="2400" dirty="0">
                <a:latin typeface="Times New Roman" panose="02020603050405020304" pitchFamily="18" charset="0"/>
                <a:cs typeface="Times New Roman" panose="02020603050405020304" pitchFamily="18" charset="0"/>
              </a:rPr>
              <a:t>Lập trình viên có thể xem lại danh sách các sự thay đổi của file như xem một dòng thời gian của các phiên bản. Mỗi phiên bản bao gồm: nội dung file bị thay đổi, ngày giờ sửa đổi, người thay đổi là ai, lý do thay đổi hay tên phiên bản…</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3451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VCS có tác dụng như thế nào</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Lưu lại lịch sử các version của bất kỳ thay đổi nào của dự án. Giúp xem lại các sự thay đổi hoặc khôi phục (revert) lại sau này.</a:t>
            </a:r>
          </a:p>
          <a:p>
            <a:r>
              <a:rPr lang="vi-VN" sz="2400" dirty="0">
                <a:latin typeface="Times New Roman" panose="02020603050405020304" pitchFamily="18" charset="0"/>
                <a:cs typeface="Times New Roman" panose="02020603050405020304" pitchFamily="18" charset="0"/>
              </a:rPr>
              <a:t>Việc chia sẻ code trở nên dễ dàng hơn, lập trình viên có thể để public cho bất kỳ ai, hoặc private chỉ cho một số người có thẩm quyền có thể truy cập và lấy code về.</a:t>
            </a:r>
          </a:p>
          <a:p>
            <a:r>
              <a:rPr lang="vi-VN" sz="2400" dirty="0">
                <a:latin typeface="Times New Roman" panose="02020603050405020304" pitchFamily="18" charset="0"/>
                <a:cs typeface="Times New Roman" panose="02020603050405020304" pitchFamily="18" charset="0"/>
              </a:rPr>
              <a:t>Vốn là một VCS nên Git cũng ghi nhớ lại toàn bộ lịch sử thay đổi của source code trong dự án. Lập trình sửa file, thêm dòng code tại đâu, xóa dòng code ở hàng nào…đều được Git ghi nhận và lưu trữ lại.</a:t>
            </a:r>
          </a:p>
          <a:p>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5035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Git hoạt động như thế nào</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730357"/>
          </a:xfrm>
        </p:spPr>
        <p:txBody>
          <a:bodyPr>
            <a:normAutofit/>
          </a:bodyPr>
          <a:lstStyle/>
          <a:p>
            <a:r>
              <a:rPr lang="vi-VN" sz="2400" dirty="0">
                <a:latin typeface="Times New Roman" panose="02020603050405020304" pitchFamily="18" charset="0"/>
                <a:cs typeface="Times New Roman" panose="02020603050405020304" pitchFamily="18" charset="0"/>
              </a:rPr>
              <a:t>Sự khác biệt chính giữa Git và bất kỳ VCS nào khác (bao gồm Subversion…) là cách Git nghĩ về dữ liệu của nó.</a:t>
            </a:r>
          </a:p>
          <a:p>
            <a:r>
              <a:rPr lang="vi-VN" sz="2400" dirty="0">
                <a:latin typeface="Times New Roman" panose="02020603050405020304" pitchFamily="18" charset="0"/>
                <a:cs typeface="Times New Roman" panose="02020603050405020304" pitchFamily="18" charset="0"/>
              </a:rPr>
              <a:t>Về mặt khái niệm, hầu hết các hệ thống khác đều lưu trữ thông tin dưới dạng danh sách các thay đổi dựa trên file. Các hệ thống này (CVS, Subversion, Perforce, Bazaar, v.v.) coi thông tin chúng lưu giữ dưới dạng một tập hợp các file và những thay đổi được thực hiện đối với mỗi file theo thời gian.</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908313" y="4149398"/>
            <a:ext cx="4915586" cy="2343477"/>
          </a:xfrm>
          <a:prstGeom prst="rect">
            <a:avLst/>
          </a:prstGeom>
        </p:spPr>
      </p:pic>
    </p:spTree>
    <p:extLst>
      <p:ext uri="{BB962C8B-B14F-4D97-AF65-F5344CB8AC3E}">
        <p14:creationId xmlns:p14="http://schemas.microsoft.com/office/powerpoint/2010/main" val="388337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Git hoạt động như thế nào</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779343"/>
          </a:xfrm>
        </p:spPr>
        <p:txBody>
          <a:bodyPr>
            <a:normAutofit/>
          </a:bodyPr>
          <a:lstStyle/>
          <a:p>
            <a:r>
              <a:rPr lang="vi-VN" sz="2400" dirty="0">
                <a:latin typeface="Times New Roman" panose="02020603050405020304" pitchFamily="18" charset="0"/>
                <a:cs typeface="Times New Roman" panose="02020603050405020304" pitchFamily="18" charset="0"/>
              </a:rPr>
              <a:t>Git không nghĩ đến hoặc lưu trữ dữ liệu của mình theo cách này. Thay vào đó, Git coi thông tin được lưu trữ là một tập hợp các snapshot – ảnh chụp toàn bộ nội dung tất cả các file tại thời điểm.</a:t>
            </a:r>
          </a:p>
          <a:p>
            <a:r>
              <a:rPr lang="vi-VN" sz="2400" dirty="0">
                <a:latin typeface="Times New Roman" panose="02020603050405020304" pitchFamily="18" charset="0"/>
                <a:cs typeface="Times New Roman" panose="02020603050405020304" pitchFamily="18" charset="0"/>
              </a:rPr>
              <a:t>Mỗi khi bạn “commit”, Git sẽ “chụp” và tạo ra một snapshot cùng một tham chiếu tới snapshot đó. Để hiệu quả, nếu các tệp không thay đổi, Git sẽ không lưu trữ lại file — chỉ là một liên kết đến tệp giống file trước đó mà nó đã lưu trữ. Git nghĩ về dữ liệu của nó giống như dưới đây:</a:t>
            </a:r>
          </a:p>
          <a:p>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047298" y="4392386"/>
            <a:ext cx="5029902" cy="2276793"/>
          </a:xfrm>
          <a:prstGeom prst="rect">
            <a:avLst/>
          </a:prstGeom>
        </p:spPr>
      </p:pic>
    </p:spTree>
    <p:extLst>
      <p:ext uri="{BB962C8B-B14F-4D97-AF65-F5344CB8AC3E}">
        <p14:creationId xmlns:p14="http://schemas.microsoft.com/office/powerpoint/2010/main" val="34308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2464</Words>
  <Application>Microsoft Office PowerPoint</Application>
  <PresentationFormat>Widescreen</PresentationFormat>
  <Paragraphs>175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Wingdings</vt:lpstr>
      <vt:lpstr>Oi</vt:lpstr>
      <vt:lpstr>Times New Roman</vt:lpstr>
      <vt:lpstr>Arial</vt:lpstr>
      <vt:lpstr>Office Theme</vt:lpstr>
      <vt:lpstr>PowerPoint Presentation</vt:lpstr>
      <vt:lpstr>Nội dung</vt:lpstr>
      <vt:lpstr>Git là gì</vt:lpstr>
      <vt:lpstr>Git là gì</vt:lpstr>
      <vt:lpstr>Version Control System – VCS là gì?</vt:lpstr>
      <vt:lpstr>Version Control System – VCS là gì?</vt:lpstr>
      <vt:lpstr>VCS có tác dụng như thế nào?</vt:lpstr>
      <vt:lpstr>Git hoạt động như thế nào?</vt:lpstr>
      <vt:lpstr>Git hoạt động như thế nào?</vt:lpstr>
      <vt:lpstr>Git hoạt động như thế nào?</vt:lpstr>
      <vt:lpstr>Git có lợi ích gì?</vt:lpstr>
      <vt:lpstr>Git có lợi ích gì?</vt:lpstr>
      <vt:lpstr>Các thuật ngữ Git quan trọng</vt:lpstr>
      <vt:lpstr>PowerPoint Presentation</vt:lpstr>
      <vt:lpstr>Các thuật ngữ Git quan trọng</vt:lpstr>
      <vt:lpstr>Các thuật ngữ Git quan trọng</vt:lpstr>
      <vt:lpstr>Các thuật ngữ Git quan trọng</vt:lpstr>
      <vt:lpstr>Các thuật ngữ Git quan trọng</vt:lpstr>
      <vt:lpstr>Các thuật ngữ Git quan trọng</vt:lpstr>
      <vt:lpstr>Các thuật ngữ Git quan trọng</vt:lpstr>
      <vt:lpstr>Các lệnh git cơ bản</vt:lpstr>
      <vt:lpstr>Các lệnh git cơ bản</vt:lpstr>
      <vt:lpstr>Các lệnh git cơ bản</vt:lpstr>
      <vt:lpstr>Các lệnh git cơ bản</vt:lpstr>
      <vt:lpstr>Các lệnh git cơ bản</vt:lpstr>
      <vt:lpstr>Các lệnh git cơ bản</vt:lpstr>
      <vt:lpstr>Các lệnh git cơ bản</vt:lpstr>
      <vt:lpstr>Quy trình sử dụng git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7</cp:revision>
  <dcterms:created xsi:type="dcterms:W3CDTF">2020-08-07T13:14:06Z</dcterms:created>
  <dcterms:modified xsi:type="dcterms:W3CDTF">2023-12-01T13:47:28Z</dcterms:modified>
</cp:coreProperties>
</file>