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63" r:id="rId2"/>
    <p:sldId id="259" r:id="rId3"/>
    <p:sldId id="264"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62" r:id="rId28"/>
  </p:sldIdLst>
  <p:sldSz cx="12192000" cy="6858000"/>
  <p:notesSz cx="6858000" cy="9144000"/>
  <p:embeddedFontLst>
    <p:embeddedFont>
      <p:font typeface="Oi"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htyW5ytG2QzhO0bomHZxkHQZwE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1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43"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4526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4394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3430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7581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302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0545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9976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8746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86864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06359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64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4171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1296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67807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9637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9571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34136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6476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55390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0138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3012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870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1773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3658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968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1358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8195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a:spLocks noGrp="1"/>
          </p:cNvSpPr>
          <p:nvPr>
            <p:ph type="pic" idx="2"/>
          </p:nvPr>
        </p:nvSpPr>
        <p:spPr>
          <a:xfrm>
            <a:off x="5183188" y="987425"/>
            <a:ext cx="6172200" cy="4873625"/>
          </a:xfrm>
          <a:prstGeom prst="rect">
            <a:avLst/>
          </a:prstGeom>
          <a:noFill/>
          <a:ln>
            <a:noFill/>
          </a:ln>
        </p:spPr>
      </p:sp>
      <p:sp>
        <p:nvSpPr>
          <p:cNvPr id="38" name="Google Shape;38;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 name="Google Shape;3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20365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p:nvPr/>
        </p:nvSpPr>
        <p:spPr>
          <a:xfrm>
            <a:off x="0" y="-712232"/>
            <a:ext cx="121920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0" i="0" u="none" strike="noStrike" cap="none">
                <a:solidFill>
                  <a:srgbClr val="D7D7D7"/>
                </a:solidFill>
                <a:latin typeface="Oi"/>
                <a:ea typeface="Oi"/>
                <a:cs typeface="Oi"/>
                <a:sym typeface="Oi"/>
              </a:rPr>
              <a:t>www.9slide.vn</a:t>
            </a:r>
            <a:endParaRPr/>
          </a:p>
        </p:txBody>
      </p:sp>
      <p:sp>
        <p:nvSpPr>
          <p:cNvPr id="7" name="Google Shape;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i"/>
                <a:ea typeface="Oi"/>
                <a:cs typeface="Oi"/>
                <a:sym typeface="O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i"/>
                <a:ea typeface="Oi"/>
                <a:cs typeface="Oi"/>
                <a:sym typeface="O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endParaRPr/>
          </a:p>
        </p:txBody>
      </p:sp>
      <p:sp>
        <p:nvSpPr>
          <p:cNvPr id="9" name="Google Shape;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0" name="Google Shape;1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1" name="Google Shape;1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i"/>
                <a:ea typeface="Oi"/>
                <a:cs typeface="Oi"/>
                <a:sym typeface="Oi"/>
              </a:defRPr>
            </a:lvl1pPr>
            <a:lvl2pPr marL="0" marR="0" lvl="1" indent="0" algn="r" rtl="0">
              <a:spcBef>
                <a:spcPts val="0"/>
              </a:spcBef>
              <a:buNone/>
              <a:defRPr sz="1200" b="0" i="0" u="none" strike="noStrike" cap="none">
                <a:solidFill>
                  <a:srgbClr val="888888"/>
                </a:solidFill>
                <a:latin typeface="Oi"/>
                <a:ea typeface="Oi"/>
                <a:cs typeface="Oi"/>
                <a:sym typeface="Oi"/>
              </a:defRPr>
            </a:lvl2pPr>
            <a:lvl3pPr marL="0" marR="0" lvl="2" indent="0" algn="r" rtl="0">
              <a:spcBef>
                <a:spcPts val="0"/>
              </a:spcBef>
              <a:buNone/>
              <a:defRPr sz="1200" b="0" i="0" u="none" strike="noStrike" cap="none">
                <a:solidFill>
                  <a:srgbClr val="888888"/>
                </a:solidFill>
                <a:latin typeface="Oi"/>
                <a:ea typeface="Oi"/>
                <a:cs typeface="Oi"/>
                <a:sym typeface="Oi"/>
              </a:defRPr>
            </a:lvl3pPr>
            <a:lvl4pPr marL="0" marR="0" lvl="3" indent="0" algn="r" rtl="0">
              <a:spcBef>
                <a:spcPts val="0"/>
              </a:spcBef>
              <a:buNone/>
              <a:defRPr sz="1200" b="0" i="0" u="none" strike="noStrike" cap="none">
                <a:solidFill>
                  <a:srgbClr val="888888"/>
                </a:solidFill>
                <a:latin typeface="Oi"/>
                <a:ea typeface="Oi"/>
                <a:cs typeface="Oi"/>
                <a:sym typeface="Oi"/>
              </a:defRPr>
            </a:lvl4pPr>
            <a:lvl5pPr marL="0" marR="0" lvl="4" indent="0" algn="r" rtl="0">
              <a:spcBef>
                <a:spcPts val="0"/>
              </a:spcBef>
              <a:buNone/>
              <a:defRPr sz="1200" b="0" i="0" u="none" strike="noStrike" cap="none">
                <a:solidFill>
                  <a:srgbClr val="888888"/>
                </a:solidFill>
                <a:latin typeface="Oi"/>
                <a:ea typeface="Oi"/>
                <a:cs typeface="Oi"/>
                <a:sym typeface="Oi"/>
              </a:defRPr>
            </a:lvl5pPr>
            <a:lvl6pPr marL="0" marR="0" lvl="5" indent="0" algn="r" rtl="0">
              <a:spcBef>
                <a:spcPts val="0"/>
              </a:spcBef>
              <a:buNone/>
              <a:defRPr sz="1200" b="0" i="0" u="none" strike="noStrike" cap="none">
                <a:solidFill>
                  <a:srgbClr val="888888"/>
                </a:solidFill>
                <a:latin typeface="Oi"/>
                <a:ea typeface="Oi"/>
                <a:cs typeface="Oi"/>
                <a:sym typeface="Oi"/>
              </a:defRPr>
            </a:lvl6pPr>
            <a:lvl7pPr marL="0" marR="0" lvl="6" indent="0" algn="r" rtl="0">
              <a:spcBef>
                <a:spcPts val="0"/>
              </a:spcBef>
              <a:buNone/>
              <a:defRPr sz="1200" b="0" i="0" u="none" strike="noStrike" cap="none">
                <a:solidFill>
                  <a:srgbClr val="888888"/>
                </a:solidFill>
                <a:latin typeface="Oi"/>
                <a:ea typeface="Oi"/>
                <a:cs typeface="Oi"/>
                <a:sym typeface="Oi"/>
              </a:defRPr>
            </a:lvl7pPr>
            <a:lvl8pPr marL="0" marR="0" lvl="7" indent="0" algn="r" rtl="0">
              <a:spcBef>
                <a:spcPts val="0"/>
              </a:spcBef>
              <a:buNone/>
              <a:defRPr sz="1200" b="0" i="0" u="none" strike="noStrike" cap="none">
                <a:solidFill>
                  <a:srgbClr val="888888"/>
                </a:solidFill>
                <a:latin typeface="Oi"/>
                <a:ea typeface="Oi"/>
                <a:cs typeface="Oi"/>
                <a:sym typeface="Oi"/>
              </a:defRPr>
            </a:lvl8pPr>
            <a:lvl9pPr marL="0" marR="0" lvl="8" indent="0" algn="r" rtl="0">
              <a:spcBef>
                <a:spcPts val="0"/>
              </a:spcBef>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8"/>
          <p:cNvSpPr/>
          <p:nvPr/>
        </p:nvSpPr>
        <p:spPr>
          <a:xfrm>
            <a:off x="-23164800"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3" name="Google Shape;13;p8"/>
          <p:cNvSpPr/>
          <p:nvPr/>
        </p:nvSpPr>
        <p:spPr>
          <a:xfrm>
            <a:off x="34961778"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4" name="Google Shape;14;p8"/>
          <p:cNvSpPr/>
          <p:nvPr/>
        </p:nvSpPr>
        <p:spPr>
          <a:xfrm>
            <a:off x="34961778"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5" name="Google Shape;15;p8"/>
          <p:cNvSpPr/>
          <p:nvPr/>
        </p:nvSpPr>
        <p:spPr>
          <a:xfrm>
            <a:off x="-23164800"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nvGrpSpPr>
          <p:cNvPr id="16" name="Google Shape;16;p8"/>
          <p:cNvGrpSpPr/>
          <p:nvPr/>
        </p:nvGrpSpPr>
        <p:grpSpPr>
          <a:xfrm>
            <a:off x="-2202100" y="-2224223"/>
            <a:ext cx="16596200" cy="11284323"/>
            <a:chOff x="-2202100" y="-2224223"/>
            <a:chExt cx="16596200" cy="11284323"/>
          </a:xfrm>
        </p:grpSpPr>
        <p:sp>
          <p:nvSpPr>
            <p:cNvPr id="17" name="Google Shape;17;p8"/>
            <p:cNvSpPr/>
            <p:nvPr/>
          </p:nvSpPr>
          <p:spPr>
            <a:xfrm>
              <a:off x="4851540" y="8494776"/>
              <a:ext cx="2488920" cy="565324"/>
            </a:xfrm>
            <a:prstGeom prst="rect">
              <a:avLst/>
            </a:prstGeom>
            <a:noFill/>
            <a:ln w="215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Oi"/>
                <a:ea typeface="Oi"/>
                <a:cs typeface="Oi"/>
                <a:sym typeface="Oi"/>
              </a:endParaRPr>
            </a:p>
          </p:txBody>
        </p:sp>
        <p:sp>
          <p:nvSpPr>
            <p:cNvPr id="18" name="Google Shape;18;p8"/>
            <p:cNvSpPr/>
            <p:nvPr/>
          </p:nvSpPr>
          <p:spPr>
            <a:xfrm>
              <a:off x="5006988" y="8647176"/>
              <a:ext cx="2178025" cy="260524"/>
            </a:xfrm>
            <a:custGeom>
              <a:avLst/>
              <a:gdLst/>
              <a:ahLst/>
              <a:cxnLst/>
              <a:rect l="l" t="t" r="r" b="b"/>
              <a:pathLst>
                <a:path w="2178025" h="260524" extrusionOk="0">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b="0" i="0" u="none" strike="noStrike" cap="none">
                <a:solidFill>
                  <a:srgbClr val="BFBFBF"/>
                </a:solidFill>
                <a:latin typeface="Oi"/>
                <a:ea typeface="Oi"/>
                <a:cs typeface="Oi"/>
                <a:sym typeface="Oi"/>
              </a:endParaRPr>
            </a:p>
          </p:txBody>
        </p:sp>
        <p:sp>
          <p:nvSpPr>
            <p:cNvPr id="19" name="Google Shape;19;p8"/>
            <p:cNvSpPr/>
            <p:nvPr/>
          </p:nvSpPr>
          <p:spPr>
            <a:xfrm>
              <a:off x="-2202100" y="-2224223"/>
              <a:ext cx="16596200" cy="1128432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a:stretch/>
        </p:blipFill>
        <p:spPr>
          <a:xfrm>
            <a:off x="-263300" y="-147937"/>
            <a:ext cx="12192000" cy="6858000"/>
          </a:xfrm>
          <a:prstGeom prst="rect">
            <a:avLst/>
          </a:prstGeom>
          <a:noFill/>
          <a:ln>
            <a:noFill/>
          </a:ln>
        </p:spPr>
      </p:pic>
      <p:sp>
        <p:nvSpPr>
          <p:cNvPr id="61" name="Google Shape;61;p1"/>
          <p:cNvSpPr txBox="1"/>
          <p:nvPr/>
        </p:nvSpPr>
        <p:spPr>
          <a:xfrm>
            <a:off x="1954925" y="2920309"/>
            <a:ext cx="4626428" cy="615553"/>
          </a:xfrm>
          <a:prstGeom prst="rect">
            <a:avLst/>
          </a:prstGeom>
          <a:noFill/>
          <a:ln>
            <a:noFill/>
          </a:ln>
        </p:spPr>
        <p:txBody>
          <a:bodyPr spcFirstLastPara="1" wrap="square" lIns="0" tIns="0" rIns="0" bIns="0" anchor="t" anchorCtr="0">
            <a:spAutoFit/>
          </a:bodyPr>
          <a:lstStyle/>
          <a:p>
            <a:pPr lvl="0"/>
            <a:r>
              <a:rPr lang="en-US" sz="4000" b="1" dirty="0" err="1" smtClean="0">
                <a:solidFill>
                  <a:srgbClr val="154A8D"/>
                </a:solidFill>
                <a:latin typeface="Times New Roman" panose="02020603050405020304" pitchFamily="18" charset="0"/>
                <a:cs typeface="Times New Roman" panose="02020603050405020304" pitchFamily="18" charset="0"/>
              </a:rPr>
              <a:t>Mysql</a:t>
            </a:r>
            <a:r>
              <a:rPr lang="en-US" sz="4000" b="1" dirty="0" smtClean="0">
                <a:solidFill>
                  <a:srgbClr val="154A8D"/>
                </a:solidFill>
                <a:latin typeface="Times New Roman" panose="02020603050405020304" pitchFamily="18" charset="0"/>
                <a:cs typeface="Times New Roman" panose="02020603050405020304" pitchFamily="18" charset="0"/>
              </a:rPr>
              <a:t> </a:t>
            </a:r>
            <a:r>
              <a:rPr lang="en-US" sz="4000" b="1" dirty="0" err="1" smtClean="0">
                <a:solidFill>
                  <a:srgbClr val="154A8D"/>
                </a:solidFill>
                <a:latin typeface="Times New Roman" panose="02020603050405020304" pitchFamily="18" charset="0"/>
                <a:cs typeface="Times New Roman" panose="02020603050405020304" pitchFamily="18" charset="0"/>
              </a:rPr>
              <a:t>Cơ</a:t>
            </a:r>
            <a:r>
              <a:rPr lang="en-US" sz="4000" b="1" dirty="0" smtClean="0">
                <a:solidFill>
                  <a:srgbClr val="154A8D"/>
                </a:solidFill>
                <a:latin typeface="Times New Roman" panose="02020603050405020304" pitchFamily="18" charset="0"/>
                <a:cs typeface="Times New Roman" panose="02020603050405020304" pitchFamily="18" charset="0"/>
              </a:rPr>
              <a:t> </a:t>
            </a:r>
            <a:r>
              <a:rPr lang="en-US" sz="4000" b="1" dirty="0" err="1" smtClean="0">
                <a:solidFill>
                  <a:srgbClr val="154A8D"/>
                </a:solidFill>
                <a:latin typeface="Times New Roman" panose="02020603050405020304" pitchFamily="18" charset="0"/>
                <a:cs typeface="Times New Roman" panose="02020603050405020304" pitchFamily="18" charset="0"/>
              </a:rPr>
              <a:t>Bản</a:t>
            </a:r>
            <a:endParaRPr lang="vi-VN" sz="4000" b="1" dirty="0">
              <a:solidFill>
                <a:srgbClr val="154A8D"/>
              </a:solidFill>
              <a:latin typeface="Times New Roman" panose="02020603050405020304" pitchFamily="18" charset="0"/>
              <a:cs typeface="Times New Roman" panose="02020603050405020304" pitchFamily="18" charset="0"/>
            </a:endParaRPr>
          </a:p>
        </p:txBody>
      </p:sp>
      <p:pic>
        <p:nvPicPr>
          <p:cNvPr id="63" name="Google Shape;63;p1"/>
          <p:cNvPicPr preferRelativeResize="0"/>
          <p:nvPr/>
        </p:nvPicPr>
        <p:blipFill rotWithShape="1">
          <a:blip r:embed="rId4">
            <a:alphaModFix/>
          </a:blip>
          <a:srcRect/>
          <a:stretch/>
        </p:blipFill>
        <p:spPr>
          <a:xfrm>
            <a:off x="4681850" y="914400"/>
            <a:ext cx="7445124" cy="5029200"/>
          </a:xfrm>
          <a:prstGeom prst="rect">
            <a:avLst/>
          </a:prstGeom>
          <a:noFill/>
          <a:ln>
            <a:noFill/>
          </a:ln>
        </p:spPr>
      </p:pic>
      <p:pic>
        <p:nvPicPr>
          <p:cNvPr id="64" name="Google Shape;64;p1"/>
          <p:cNvPicPr preferRelativeResize="0"/>
          <p:nvPr/>
        </p:nvPicPr>
        <p:blipFill rotWithShape="1">
          <a:blip r:embed="rId5">
            <a:alphaModFix/>
          </a:blip>
          <a:srcRect/>
          <a:stretch/>
        </p:blipFill>
        <p:spPr>
          <a:xfrm>
            <a:off x="304800" y="228600"/>
            <a:ext cx="1143000" cy="821245"/>
          </a:xfrm>
          <a:prstGeom prst="rect">
            <a:avLst/>
          </a:prstGeom>
          <a:noFill/>
          <a:ln>
            <a:noFill/>
          </a:ln>
        </p:spPr>
      </p:pic>
      <p:sp>
        <p:nvSpPr>
          <p:cNvPr id="10" name="object 393"/>
          <p:cNvSpPr/>
          <p:nvPr/>
        </p:nvSpPr>
        <p:spPr>
          <a:xfrm>
            <a:off x="-266700" y="4067031"/>
            <a:ext cx="2753046" cy="237641"/>
          </a:xfrm>
          <a:custGeom>
            <a:avLst/>
            <a:gdLst/>
            <a:ahLst/>
            <a:cxnLst/>
            <a:rect l="l" t="t" r="r" b="b"/>
            <a:pathLst>
              <a:path w="3429000" h="247014">
                <a:moveTo>
                  <a:pt x="3429000" y="0"/>
                </a:moveTo>
                <a:lnTo>
                  <a:pt x="0" y="0"/>
                </a:lnTo>
                <a:lnTo>
                  <a:pt x="0" y="246887"/>
                </a:lnTo>
                <a:lnTo>
                  <a:pt x="3429000" y="246887"/>
                </a:lnTo>
                <a:lnTo>
                  <a:pt x="3429000" y="0"/>
                </a:lnTo>
                <a:close/>
              </a:path>
            </a:pathLst>
          </a:custGeom>
          <a:solidFill>
            <a:srgbClr val="36365C"/>
          </a:solidFill>
        </p:spPr>
        <p:txBody>
          <a:bodyPr wrap="square" lIns="0" tIns="0" rIns="0" bIns="0" rtlCol="0"/>
          <a:lstStyle/>
          <a:p>
            <a:endParaRPr/>
          </a:p>
        </p:txBody>
      </p:sp>
      <p:sp>
        <p:nvSpPr>
          <p:cNvPr id="12" name="object 403"/>
          <p:cNvSpPr txBox="1"/>
          <p:nvPr/>
        </p:nvSpPr>
        <p:spPr>
          <a:xfrm>
            <a:off x="304800" y="4067031"/>
            <a:ext cx="2479401" cy="228268"/>
          </a:xfrm>
          <a:prstGeom prst="rect">
            <a:avLst/>
          </a:prstGeom>
        </p:spPr>
        <p:txBody>
          <a:bodyPr vert="horz" wrap="square" lIns="0" tIns="12700" rIns="0" bIns="0" rtlCol="0">
            <a:spAutoFit/>
          </a:bodyPr>
          <a:lstStyle/>
          <a:p>
            <a:pPr marL="12700">
              <a:lnSpc>
                <a:spcPct val="100000"/>
              </a:lnSpc>
              <a:spcBef>
                <a:spcPts val="100"/>
              </a:spcBef>
            </a:pPr>
            <a:r>
              <a:rPr lang="vi-VN" dirty="0" smtClean="0">
                <a:solidFill>
                  <a:schemeClr val="bg1"/>
                </a:solidFill>
                <a:latin typeface="+mn-lt"/>
                <a:cs typeface="Times New Roman"/>
              </a:rPr>
              <a:t>GV Nguyễn Đắc Kiên</a:t>
            </a:r>
            <a:endParaRPr dirty="0">
              <a:solidFill>
                <a:schemeClr val="bg1"/>
              </a:solidFill>
              <a:latin typeface="+mn-lt"/>
              <a:cs typeface="Times New Roman"/>
            </a:endParaRPr>
          </a:p>
        </p:txBody>
      </p:sp>
    </p:spTree>
    <p:extLst>
      <p:ext uri="{BB962C8B-B14F-4D97-AF65-F5344CB8AC3E}">
        <p14:creationId xmlns:p14="http://schemas.microsoft.com/office/powerpoint/2010/main" val="68248988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IV) </a:t>
            </a:r>
            <a:r>
              <a:rPr lang="en-US" sz="2800" b="1" dirty="0" err="1">
                <a:latin typeface="Times New Roman" panose="02020603050405020304" pitchFamily="18" charset="0"/>
                <a:cs typeface="Times New Roman" panose="02020603050405020304" pitchFamily="18" charset="0"/>
              </a:rPr>
              <a:t>Tiến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hành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cài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đặt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trên</a:t>
            </a:r>
            <a:r>
              <a:rPr lang="en-US" sz="2800" b="1" dirty="0">
                <a:latin typeface="Times New Roman" panose="02020603050405020304" pitchFamily="18" charset="0"/>
                <a:cs typeface="Times New Roman" panose="02020603050405020304" pitchFamily="18" charset="0"/>
              </a:rPr>
              <a:t> window</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3239814" cy="4482957"/>
          </a:xfrm>
        </p:spPr>
        <p:txBody>
          <a:bodyPr>
            <a:normAutofit/>
          </a:bodyPr>
          <a:lstStyle/>
          <a:p>
            <a:pPr marL="114300" indent="0">
              <a:buNone/>
            </a:pPr>
            <a:r>
              <a:rPr lang="vi-VN" sz="2400" dirty="0">
                <a:latin typeface="Times New Roman" panose="02020603050405020304" pitchFamily="18" charset="0"/>
                <a:cs typeface="Times New Roman" panose="02020603050405020304" pitchFamily="18" charset="0"/>
              </a:rPr>
              <a:t>Bước 3: Sau khi click Next, nó có thể không thể cài đặt được do thiếu yêu cầu, bạn có thể giải quyết bằng cách click Execute, nó sẽ tự động cài đặt tất cả các yêu cầu, bạn có thể bỏ qua chúng. Bây giờ, chúng ta sẽ click Next.</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5122" name="Picture 2" descr="cai dat mysq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1201" y="1613043"/>
            <a:ext cx="6109958" cy="4599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31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IV) </a:t>
            </a:r>
            <a:r>
              <a:rPr lang="en-US" sz="2800" b="1" dirty="0" err="1">
                <a:latin typeface="Times New Roman" panose="02020603050405020304" pitchFamily="18" charset="0"/>
                <a:cs typeface="Times New Roman" panose="02020603050405020304" pitchFamily="18" charset="0"/>
              </a:rPr>
              <a:t>Tiến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hành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cài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đặt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trên</a:t>
            </a:r>
            <a:r>
              <a:rPr lang="en-US" sz="2800" b="1" dirty="0">
                <a:latin typeface="Times New Roman" panose="02020603050405020304" pitchFamily="18" charset="0"/>
                <a:cs typeface="Times New Roman" panose="02020603050405020304" pitchFamily="18" charset="0"/>
              </a:rPr>
              <a:t> window</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76034" cy="909440"/>
          </a:xfrm>
        </p:spPr>
        <p:txBody>
          <a:bodyPr>
            <a:normAutofit/>
          </a:bodyPr>
          <a:lstStyle/>
          <a:p>
            <a:pPr marL="114300" indent="0">
              <a:buNone/>
            </a:pPr>
            <a:r>
              <a:rPr lang="vi-VN" sz="2400" dirty="0">
                <a:latin typeface="Times New Roman" panose="02020603050405020304" pitchFamily="18" charset="0"/>
                <a:cs typeface="Times New Roman" panose="02020603050405020304" pitchFamily="18" charset="0"/>
              </a:rPr>
              <a:t>Bước 4: Lúc này, bạn sẽ thấy một hộp thoại (dialog box) yêu cầu xác nhận một số products không được cài đặt, chúng ta sẽ click Yes.</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6146" name="Picture 2" descr="cai dat mysq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7961" y="2676595"/>
            <a:ext cx="5766736" cy="2116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295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IV) </a:t>
            </a:r>
            <a:r>
              <a:rPr lang="en-US" sz="2800" b="1" dirty="0" err="1">
                <a:latin typeface="Times New Roman" panose="02020603050405020304" pitchFamily="18" charset="0"/>
                <a:cs typeface="Times New Roman" panose="02020603050405020304" pitchFamily="18" charset="0"/>
              </a:rPr>
              <a:t>Tiến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hành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cài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đặt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trên</a:t>
            </a:r>
            <a:r>
              <a:rPr lang="en-US" sz="2800" b="1" dirty="0">
                <a:latin typeface="Times New Roman" panose="02020603050405020304" pitchFamily="18" charset="0"/>
                <a:cs typeface="Times New Roman" panose="02020603050405020304" pitchFamily="18" charset="0"/>
              </a:rPr>
              <a:t> window</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1" y="1613043"/>
            <a:ext cx="3313386" cy="3368860"/>
          </a:xfrm>
        </p:spPr>
        <p:txBody>
          <a:bodyPr>
            <a:normAutofit/>
          </a:bodyPr>
          <a:lstStyle/>
          <a:p>
            <a:pPr marL="114300" indent="0">
              <a:buNone/>
            </a:pPr>
            <a:r>
              <a:rPr lang="vi-VN" sz="2400" dirty="0">
                <a:latin typeface="Times New Roman" panose="02020603050405020304" pitchFamily="18" charset="0"/>
                <a:cs typeface="Times New Roman" panose="02020603050405020304" pitchFamily="18" charset="0"/>
              </a:rPr>
              <a:t>Sau khi click Yes, bạn sẽ thấy danh sách các products được cài đặt. Vì vậy, nếu bạn cần tất cả products, hãy click Execute.</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170" name="Picture 2" descr="cai dat mysq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5156" y="1697139"/>
            <a:ext cx="6006004" cy="4520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33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IV) </a:t>
            </a:r>
            <a:r>
              <a:rPr lang="en-US" sz="2800" b="1" dirty="0" err="1">
                <a:latin typeface="Times New Roman" panose="02020603050405020304" pitchFamily="18" charset="0"/>
                <a:cs typeface="Times New Roman" panose="02020603050405020304" pitchFamily="18" charset="0"/>
              </a:rPr>
              <a:t>Tiến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hành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cài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đặt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trên</a:t>
            </a:r>
            <a:r>
              <a:rPr lang="en-US" sz="2800" b="1" dirty="0">
                <a:latin typeface="Times New Roman" panose="02020603050405020304" pitchFamily="18" charset="0"/>
                <a:cs typeface="Times New Roman" panose="02020603050405020304" pitchFamily="18" charset="0"/>
              </a:rPr>
              <a:t> window</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2977055" cy="2254764"/>
          </a:xfrm>
        </p:spPr>
        <p:txBody>
          <a:bodyPr>
            <a:normAutofit/>
          </a:bodyPr>
          <a:lstStyle/>
          <a:p>
            <a:pPr marL="114300" indent="0">
              <a:buNone/>
            </a:pPr>
            <a:r>
              <a:rPr lang="vi-VN" sz="2400" dirty="0">
                <a:latin typeface="Times New Roman" panose="02020603050405020304" pitchFamily="18" charset="0"/>
                <a:cs typeface="Times New Roman" panose="02020603050405020304" pitchFamily="18" charset="0"/>
              </a:rPr>
              <a:t>Bước 5: Khi bạn click Execute, nó sẽ tải xuống và cài đặt tất cả các products. Sau khi hoàn tất cài đặt, click Next.</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8194" name="Picture 2" descr="cai dat mysq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5255" y="1613043"/>
            <a:ext cx="6061079" cy="4562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803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IV) </a:t>
            </a:r>
            <a:r>
              <a:rPr lang="en-US" sz="2800" b="1" dirty="0" err="1">
                <a:latin typeface="Times New Roman" panose="02020603050405020304" pitchFamily="18" charset="0"/>
                <a:cs typeface="Times New Roman" panose="02020603050405020304" pitchFamily="18" charset="0"/>
              </a:rPr>
              <a:t>Tiến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hành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cài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đặt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trên</a:t>
            </a:r>
            <a:r>
              <a:rPr lang="en-US" sz="2800" b="1" dirty="0">
                <a:latin typeface="Times New Roman" panose="02020603050405020304" pitchFamily="18" charset="0"/>
                <a:cs typeface="Times New Roman" panose="02020603050405020304" pitchFamily="18" charset="0"/>
              </a:rPr>
              <a:t> window</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3050628" cy="3904888"/>
          </a:xfrm>
        </p:spPr>
        <p:txBody>
          <a:bodyPr>
            <a:normAutofit/>
          </a:bodyPr>
          <a:lstStyle/>
          <a:p>
            <a:pPr marL="114300" indent="0">
              <a:buNone/>
            </a:pPr>
            <a:r>
              <a:rPr lang="vi-VN" sz="2400" dirty="0">
                <a:latin typeface="Times New Roman" panose="02020603050405020304" pitchFamily="18" charset="0"/>
                <a:cs typeface="Times New Roman" panose="02020603050405020304" pitchFamily="18" charset="0"/>
              </a:rPr>
              <a:t>Bước 6: Bạn cần configure MySQL Server và Router. Ở đây mình sẽ không configure Router vì không có nhu cầu, chúng ta sẽ chỉ configure server bằng cách click Next.</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9218" name="Picture 2" descr="cai dat mysq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2881" y="1613043"/>
            <a:ext cx="6171132" cy="4645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530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IV) </a:t>
            </a:r>
            <a:r>
              <a:rPr lang="en-US" sz="2800" b="1" dirty="0" err="1">
                <a:latin typeface="Times New Roman" panose="02020603050405020304" pitchFamily="18" charset="0"/>
                <a:cs typeface="Times New Roman" panose="02020603050405020304" pitchFamily="18" charset="0"/>
              </a:rPr>
              <a:t>Tiến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hành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cài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đặt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trên</a:t>
            </a:r>
            <a:r>
              <a:rPr lang="en-US" sz="2800" b="1" dirty="0">
                <a:latin typeface="Times New Roman" panose="02020603050405020304" pitchFamily="18" charset="0"/>
                <a:cs typeface="Times New Roman" panose="02020603050405020304" pitchFamily="18" charset="0"/>
              </a:rPr>
              <a:t> window</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3481552" cy="3841826"/>
          </a:xfrm>
        </p:spPr>
        <p:txBody>
          <a:bodyPr>
            <a:normAutofit/>
          </a:bodyPr>
          <a:lstStyle/>
          <a:p>
            <a:pPr marL="114300" indent="0">
              <a:buNone/>
            </a:pPr>
            <a:r>
              <a:rPr lang="vi-VN" sz="2400" dirty="0">
                <a:latin typeface="Times New Roman" panose="02020603050405020304" pitchFamily="18" charset="0"/>
                <a:cs typeface="Times New Roman" panose="02020603050405020304" pitchFamily="18" charset="0"/>
              </a:rPr>
              <a:t>Bước 7: Ngay khi bạn click Next, màn hình bên dưới sẽ xuất hiện. Chúng ta cần configure MySQL Server, nên bạn hãy chọn Standalone MySQL Server/Classic MySQL Replication và click Next.</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10242" name="Picture 2" descr="cai dat mysq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8389" y="1613043"/>
            <a:ext cx="6101445" cy="4606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76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IV) </a:t>
            </a:r>
            <a:r>
              <a:rPr lang="en-US" sz="2800" b="1" dirty="0" err="1">
                <a:latin typeface="Times New Roman" panose="02020603050405020304" pitchFamily="18" charset="0"/>
                <a:cs typeface="Times New Roman" panose="02020603050405020304" pitchFamily="18" charset="0"/>
              </a:rPr>
              <a:t>Tiến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hành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cài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đặt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trên</a:t>
            </a:r>
            <a:r>
              <a:rPr lang="en-US" sz="2800" b="1" dirty="0">
                <a:latin typeface="Times New Roman" panose="02020603050405020304" pitchFamily="18" charset="0"/>
                <a:cs typeface="Times New Roman" panose="02020603050405020304" pitchFamily="18" charset="0"/>
              </a:rPr>
              <a:t> window</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3323897" cy="3967950"/>
          </a:xfrm>
        </p:spPr>
        <p:txBody>
          <a:bodyPr>
            <a:normAutofit/>
          </a:bodyPr>
          <a:lstStyle/>
          <a:p>
            <a:pPr marL="114300" indent="0">
              <a:buNone/>
            </a:pPr>
            <a:r>
              <a:rPr lang="vi-VN" sz="2400" dirty="0">
                <a:latin typeface="Times New Roman" panose="02020603050405020304" pitchFamily="18" charset="0"/>
                <a:cs typeface="Times New Roman" panose="02020603050405020304" pitchFamily="18" charset="0"/>
              </a:rPr>
              <a:t>Bước 8: Lúc này, hệ thống sẽ yêu cầu bạn chọn Config Type and other connection options. Trong ví dụ này, chúng ta sẽ chọn Config Type là 'Development Machine', Connectivity là TCP/IP và Port Number là 3306, sau đó click Next.</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11266" name="Picture 2" descr="cai dat mysq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9606" y="1744006"/>
            <a:ext cx="5939001" cy="4484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561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IV) </a:t>
            </a:r>
            <a:r>
              <a:rPr lang="en-US" sz="2800" b="1" dirty="0" err="1">
                <a:latin typeface="Times New Roman" panose="02020603050405020304" pitchFamily="18" charset="0"/>
                <a:cs typeface="Times New Roman" panose="02020603050405020304" pitchFamily="18" charset="0"/>
              </a:rPr>
              <a:t>Tiến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hành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cài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đặt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trên</a:t>
            </a:r>
            <a:r>
              <a:rPr lang="en-US" sz="2800" b="1" dirty="0">
                <a:latin typeface="Times New Roman" panose="02020603050405020304" pitchFamily="18" charset="0"/>
                <a:cs typeface="Times New Roman" panose="02020603050405020304" pitchFamily="18" charset="0"/>
              </a:rPr>
              <a:t> window</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2556641" cy="2139150"/>
          </a:xfrm>
        </p:spPr>
        <p:txBody>
          <a:bodyPr>
            <a:normAutofit/>
          </a:bodyPr>
          <a:lstStyle/>
          <a:p>
            <a:pPr marL="114300" indent="0">
              <a:buNone/>
            </a:pPr>
            <a:r>
              <a:rPr lang="vi-VN" sz="2400" dirty="0">
                <a:latin typeface="Times New Roman" panose="02020603050405020304" pitchFamily="18" charset="0"/>
                <a:cs typeface="Times New Roman" panose="02020603050405020304" pitchFamily="18" charset="0"/>
              </a:rPr>
              <a:t>Bước 9: Bây giờ, bạn chọn Authentication Method và click Next.</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12290" name="Picture 2" descr="cai dat mysq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7881" y="1613043"/>
            <a:ext cx="6166946" cy="4656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4698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IV) </a:t>
            </a:r>
            <a:r>
              <a:rPr lang="en-US" sz="2800" b="1" dirty="0" err="1">
                <a:latin typeface="Times New Roman" panose="02020603050405020304" pitchFamily="18" charset="0"/>
                <a:cs typeface="Times New Roman" panose="02020603050405020304" pitchFamily="18" charset="0"/>
              </a:rPr>
              <a:t>Tiến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hành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cài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đặt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trên</a:t>
            </a:r>
            <a:r>
              <a:rPr lang="en-US" sz="2800" b="1" dirty="0">
                <a:latin typeface="Times New Roman" panose="02020603050405020304" pitchFamily="18" charset="0"/>
                <a:cs typeface="Times New Roman" panose="02020603050405020304" pitchFamily="18" charset="0"/>
              </a:rPr>
              <a:t> window</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2262352" cy="3295288"/>
          </a:xfrm>
        </p:spPr>
        <p:txBody>
          <a:bodyPr>
            <a:normAutofit/>
          </a:bodyPr>
          <a:lstStyle/>
          <a:p>
            <a:pPr marL="114300" indent="0">
              <a:buNone/>
            </a:pPr>
            <a:r>
              <a:rPr lang="vi-VN" sz="2400" dirty="0">
                <a:latin typeface="Times New Roman" panose="02020603050405020304" pitchFamily="18" charset="0"/>
                <a:cs typeface="Times New Roman" panose="02020603050405020304" pitchFamily="18" charset="0"/>
              </a:rPr>
              <a:t>Bước 10: Nó sẽ yêu cầu bạn đề cập MySQL Root Password. Sau khi bạn điền chi tiết mật khẩu, click Next.</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13314" name="Picture 2" descr="https://statics.cdn.200lab.io/2023/04/mysql-la-gi-1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2724" y="1613043"/>
            <a:ext cx="6090626" cy="4584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679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IV) </a:t>
            </a:r>
            <a:r>
              <a:rPr lang="en-US" sz="2800" b="1" dirty="0" err="1">
                <a:latin typeface="Times New Roman" panose="02020603050405020304" pitchFamily="18" charset="0"/>
                <a:cs typeface="Times New Roman" panose="02020603050405020304" pitchFamily="18" charset="0"/>
              </a:rPr>
              <a:t>Tiến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hành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cài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đặt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trên</a:t>
            </a:r>
            <a:r>
              <a:rPr lang="en-US" sz="2800" b="1" dirty="0">
                <a:latin typeface="Times New Roman" panose="02020603050405020304" pitchFamily="18" charset="0"/>
                <a:cs typeface="Times New Roman" panose="02020603050405020304" pitchFamily="18" charset="0"/>
              </a:rPr>
              <a:t> window</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2409497" cy="3558047"/>
          </a:xfrm>
        </p:spPr>
        <p:txBody>
          <a:bodyPr>
            <a:normAutofit/>
          </a:bodyPr>
          <a:lstStyle/>
          <a:p>
            <a:pPr marL="114300" indent="0">
              <a:buNone/>
            </a:pPr>
            <a:r>
              <a:rPr lang="vi-VN" sz="2400" dirty="0">
                <a:latin typeface="Times New Roman" panose="02020603050405020304" pitchFamily="18" charset="0"/>
                <a:cs typeface="Times New Roman" panose="02020603050405020304" pitchFamily="18" charset="0"/>
              </a:rPr>
              <a:t>Bước 11: Lúc này, sẽ xuất hiện màn hình yêu cầu bạn configure Windows Service để khởi động server, tiếp đến bạn click Next.</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14338" name="Picture 2" descr="cai dat mysq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303" y="1747934"/>
            <a:ext cx="5901641" cy="4455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91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smtClean="0">
                <a:latin typeface="Times New Roman" panose="02020603050405020304" pitchFamily="18" charset="0"/>
                <a:cs typeface="Times New Roman" panose="02020603050405020304" pitchFamily="18" charset="0"/>
              </a:rPr>
              <a:t>Nội</a:t>
            </a:r>
            <a:r>
              <a:rPr lang="en-US" sz="2800" b="1" dirty="0" smtClean="0">
                <a:latin typeface="Times New Roman" panose="02020603050405020304" pitchFamily="18" charset="0"/>
                <a:cs typeface="Times New Roman" panose="02020603050405020304" pitchFamily="18" charset="0"/>
              </a:rPr>
              <a:t> dung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571500" indent="-457200">
              <a:buFont typeface="+mj-lt"/>
              <a:buAutoNum type="romanUcPeriod"/>
            </a:pPr>
            <a:r>
              <a:rPr lang="en-US" sz="2400" dirty="0" err="1" smtClean="0">
                <a:latin typeface="Times New Roman" panose="02020603050405020304" pitchFamily="18" charset="0"/>
                <a:cs typeface="Times New Roman" panose="02020603050405020304" pitchFamily="18" charset="0"/>
              </a:rPr>
              <a:t>Giới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thiệu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Mysql</a:t>
            </a:r>
            <a:endParaRPr lang="en-US" sz="2400" dirty="0" smtClean="0">
              <a:latin typeface="Times New Roman" panose="02020603050405020304" pitchFamily="18" charset="0"/>
              <a:cs typeface="Times New Roman" panose="02020603050405020304" pitchFamily="18" charset="0"/>
            </a:endParaRPr>
          </a:p>
          <a:p>
            <a:pPr marL="571500" indent="-457200">
              <a:buFont typeface="+mj-lt"/>
              <a:buAutoNum type="romanUcPeriod"/>
            </a:pPr>
            <a:r>
              <a:rPr lang="en-US" sz="2400" dirty="0" err="1" smtClean="0">
                <a:latin typeface="Times New Roman" panose="02020603050405020304" pitchFamily="18" charset="0"/>
                <a:cs typeface="Times New Roman" panose="02020603050405020304" pitchFamily="18" charset="0"/>
              </a:rPr>
              <a:t>Cách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hoạt</a:t>
            </a:r>
            <a:r>
              <a:rPr lang="en-US" sz="2400" dirty="0" smtClean="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động</a:t>
            </a:r>
            <a:endParaRPr lang="en-US" sz="2400" dirty="0" smtClean="0">
              <a:latin typeface="Times New Roman" panose="02020603050405020304" pitchFamily="18" charset="0"/>
              <a:cs typeface="Times New Roman" panose="02020603050405020304" pitchFamily="18" charset="0"/>
            </a:endParaRPr>
          </a:p>
          <a:p>
            <a:pPr marL="571500" indent="-457200">
              <a:buFont typeface="+mj-lt"/>
              <a:buAutoNum type="romanUcPeriod"/>
            </a:pPr>
            <a:r>
              <a:rPr lang="en-US" sz="2400" dirty="0" err="1" smtClean="0">
                <a:latin typeface="Times New Roman" panose="02020603050405020304" pitchFamily="18" charset="0"/>
                <a:cs typeface="Times New Roman" panose="02020603050405020304" pitchFamily="18" charset="0"/>
              </a:rPr>
              <a:t>Tải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bộ</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mysql</a:t>
            </a:r>
            <a:endParaRPr lang="en-US" sz="2400" dirty="0" smtClean="0">
              <a:latin typeface="Times New Roman" panose="02020603050405020304" pitchFamily="18" charset="0"/>
              <a:cs typeface="Times New Roman" panose="02020603050405020304" pitchFamily="18" charset="0"/>
            </a:endParaRPr>
          </a:p>
          <a:p>
            <a:pPr marL="571500" indent="-457200">
              <a:buFont typeface="+mj-lt"/>
              <a:buAutoNum type="romanUcPeriod"/>
            </a:pPr>
            <a:r>
              <a:rPr lang="en-US" sz="2400" dirty="0" err="1" smtClean="0">
                <a:latin typeface="Times New Roman" panose="02020603050405020304" pitchFamily="18" charset="0"/>
                <a:cs typeface="Times New Roman" panose="02020603050405020304" pitchFamily="18" charset="0"/>
              </a:rPr>
              <a:t>Cài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đặt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mysql</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trên</a:t>
            </a:r>
            <a:r>
              <a:rPr lang="en-US" sz="2400" dirty="0" smtClean="0">
                <a:latin typeface="Times New Roman" panose="02020603050405020304" pitchFamily="18" charset="0"/>
                <a:cs typeface="Times New Roman" panose="02020603050405020304" pitchFamily="18" charset="0"/>
              </a:rPr>
              <a:t> window</a:t>
            </a:r>
          </a:p>
          <a:p>
            <a:pPr marL="114300" indent="0">
              <a:buNone/>
            </a:pP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09309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IV) </a:t>
            </a:r>
            <a:r>
              <a:rPr lang="en-US" sz="2800" b="1" dirty="0" err="1">
                <a:latin typeface="Times New Roman" panose="02020603050405020304" pitchFamily="18" charset="0"/>
                <a:cs typeface="Times New Roman" panose="02020603050405020304" pitchFamily="18" charset="0"/>
              </a:rPr>
              <a:t>Tiến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hành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cài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đặt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trên</a:t>
            </a:r>
            <a:r>
              <a:rPr lang="en-US" sz="2800" b="1" dirty="0">
                <a:latin typeface="Times New Roman" panose="02020603050405020304" pitchFamily="18" charset="0"/>
                <a:cs typeface="Times New Roman" panose="02020603050405020304" pitchFamily="18" charset="0"/>
              </a:rPr>
              <a:t> window</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2998076" cy="2979978"/>
          </a:xfrm>
        </p:spPr>
        <p:txBody>
          <a:bodyPr>
            <a:normAutofit/>
          </a:bodyPr>
          <a:lstStyle/>
          <a:p>
            <a:pPr marL="114300" indent="0">
              <a:buNone/>
            </a:pPr>
            <a:r>
              <a:rPr lang="vi-VN" sz="2400" dirty="0">
                <a:latin typeface="Times New Roman" panose="02020603050405020304" pitchFamily="18" charset="0"/>
                <a:cs typeface="Times New Roman" panose="02020603050405020304" pitchFamily="18" charset="0"/>
              </a:rPr>
              <a:t>Bước 12: Hệ thống sẽ yêu cầu bạn áp dụng Server Configuration. Nếu bạn đồng ý với configuration này, hãy click Execute.</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15362" name="Picture 2" descr="https://statics.cdn.200lab.io/2023/04/mysql-la-gi-1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7465" y="1762718"/>
            <a:ext cx="5880442" cy="4426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195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IV) </a:t>
            </a:r>
            <a:r>
              <a:rPr lang="en-US" sz="2800" b="1" dirty="0" err="1">
                <a:latin typeface="Times New Roman" panose="02020603050405020304" pitchFamily="18" charset="0"/>
                <a:cs typeface="Times New Roman" panose="02020603050405020304" pitchFamily="18" charset="0"/>
              </a:rPr>
              <a:t>Tiến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hành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cài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đặt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trên</a:t>
            </a:r>
            <a:r>
              <a:rPr lang="en-US" sz="2800" b="1" dirty="0">
                <a:latin typeface="Times New Roman" panose="02020603050405020304" pitchFamily="18" charset="0"/>
                <a:cs typeface="Times New Roman" panose="02020603050405020304" pitchFamily="18" charset="0"/>
              </a:rPr>
              <a:t> window</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2766848" cy="2338847"/>
          </a:xfrm>
        </p:spPr>
        <p:txBody>
          <a:bodyPr>
            <a:normAutofit/>
          </a:bodyPr>
          <a:lstStyle/>
          <a:p>
            <a:pPr marL="114300" indent="0">
              <a:buNone/>
            </a:pPr>
            <a:r>
              <a:rPr lang="vi-VN" sz="2400" dirty="0">
                <a:latin typeface="Times New Roman" panose="02020603050405020304" pitchFamily="18" charset="0"/>
                <a:cs typeface="Times New Roman" panose="02020603050405020304" pitchFamily="18" charset="0"/>
              </a:rPr>
              <a:t>Bước 13: Sau khi configuration xong, màn hình bên dưới sẽ hiện ra. Bạn hãy click Finish để tiếp tục.</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16386" name="Picture 2" descr="https://statics.cdn.200lab.io/2023/04/mysql-la-gi-1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829" y="1613043"/>
            <a:ext cx="6497473" cy="4567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51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IV) </a:t>
            </a:r>
            <a:r>
              <a:rPr lang="en-US" sz="2800" b="1" dirty="0" err="1">
                <a:latin typeface="Times New Roman" panose="02020603050405020304" pitchFamily="18" charset="0"/>
                <a:cs typeface="Times New Roman" panose="02020603050405020304" pitchFamily="18" charset="0"/>
              </a:rPr>
              <a:t>Tiến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hành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cài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đặt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trên</a:t>
            </a:r>
            <a:r>
              <a:rPr lang="en-US" sz="2800" b="1" dirty="0">
                <a:latin typeface="Times New Roman" panose="02020603050405020304" pitchFamily="18" charset="0"/>
                <a:cs typeface="Times New Roman" panose="02020603050405020304" pitchFamily="18" charset="0"/>
              </a:rPr>
              <a:t> window</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2367455" cy="3873357"/>
          </a:xfrm>
        </p:spPr>
        <p:txBody>
          <a:bodyPr>
            <a:normAutofit/>
          </a:bodyPr>
          <a:lstStyle/>
          <a:p>
            <a:pPr marL="114300" indent="0">
              <a:buNone/>
            </a:pPr>
            <a:r>
              <a:rPr lang="vi-VN" sz="2400" dirty="0">
                <a:latin typeface="Times New Roman" panose="02020603050405020304" pitchFamily="18" charset="0"/>
                <a:cs typeface="Times New Roman" panose="02020603050405020304" pitchFamily="18" charset="0"/>
              </a:rPr>
              <a:t>Bước 14: Bạn có thể thấy Product Configuration đã cài đặt thành công. Hãy click Next sau đó click Finish để hoàn tất cài đặt MySQL package.</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17410" name="Picture 2" descr="https://statics.cdn.200lab.io/2023/04/mysql-la-gi-1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9092" y="1613043"/>
            <a:ext cx="6164921" cy="4640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858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IV) </a:t>
            </a:r>
            <a:r>
              <a:rPr lang="en-US" sz="2800" b="1" dirty="0" err="1">
                <a:latin typeface="Times New Roman" panose="02020603050405020304" pitchFamily="18" charset="0"/>
                <a:cs typeface="Times New Roman" panose="02020603050405020304" pitchFamily="18" charset="0"/>
              </a:rPr>
              <a:t>Tiến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hành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cài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đặt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trên</a:t>
            </a:r>
            <a:r>
              <a:rPr lang="en-US" sz="2800" b="1" dirty="0">
                <a:latin typeface="Times New Roman" panose="02020603050405020304" pitchFamily="18" charset="0"/>
                <a:cs typeface="Times New Roman" panose="02020603050405020304" pitchFamily="18" charset="0"/>
              </a:rPr>
              <a:t> window</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2251841" cy="2927426"/>
          </a:xfrm>
        </p:spPr>
        <p:txBody>
          <a:bodyPr>
            <a:normAutofit/>
          </a:bodyPr>
          <a:lstStyle/>
          <a:p>
            <a:pPr marL="114300" indent="0">
              <a:buNone/>
            </a:pPr>
            <a:r>
              <a:rPr lang="vi-VN" sz="2400" dirty="0">
                <a:latin typeface="Times New Roman" panose="02020603050405020304" pitchFamily="18" charset="0"/>
                <a:cs typeface="Times New Roman" panose="02020603050405020304" pitchFamily="18" charset="0"/>
              </a:rPr>
              <a:t>Bước 15: Bạn có thể chọn configure Router. Hãy click Next sau đó click Finish rồi lại click Next.</a:t>
            </a:r>
          </a:p>
          <a:p>
            <a:pPr marL="114300" indent="0">
              <a:buNone/>
            </a:pP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18434" name="Picture 2" descr="https://statics.cdn.200lab.io/2023/04/mysql-la-gi-1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5603" y="1613043"/>
            <a:ext cx="6949637" cy="4661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67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IV) </a:t>
            </a:r>
            <a:r>
              <a:rPr lang="en-US" sz="2800" b="1" dirty="0" err="1">
                <a:latin typeface="Times New Roman" panose="02020603050405020304" pitchFamily="18" charset="0"/>
                <a:cs typeface="Times New Roman" panose="02020603050405020304" pitchFamily="18" charset="0"/>
              </a:rPr>
              <a:t>Tiến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hành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cài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đặt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trên</a:t>
            </a:r>
            <a:r>
              <a:rPr lang="en-US" sz="2800" b="1" dirty="0">
                <a:latin typeface="Times New Roman" panose="02020603050405020304" pitchFamily="18" charset="0"/>
                <a:cs typeface="Times New Roman" panose="02020603050405020304" pitchFamily="18" charset="0"/>
              </a:rPr>
              <a:t> window</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2262352" cy="3526516"/>
          </a:xfrm>
        </p:spPr>
        <p:txBody>
          <a:bodyPr>
            <a:normAutofit/>
          </a:bodyPr>
          <a:lstStyle/>
          <a:p>
            <a:pPr marL="114300" indent="0">
              <a:buNone/>
            </a:pPr>
            <a:r>
              <a:rPr lang="vi-VN" sz="2400" dirty="0">
                <a:latin typeface="Times New Roman" panose="02020603050405020304" pitchFamily="18" charset="0"/>
                <a:cs typeface="Times New Roman" panose="02020603050405020304" pitchFamily="18" charset="0"/>
              </a:rPr>
              <a:t>Bước 16: Tiếp theo, bạn sẽ thấy tùy chọn Connect to Server. Lúc này, bạn sẽ nhập mật khẩu mà mình đã set ban đầu.</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19458" name="Picture 2" descr="https://statics.cdn.200lab.io/2023/04/mysql-la-gi-1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6321" y="1458930"/>
            <a:ext cx="6350548" cy="4780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2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IV) </a:t>
            </a:r>
            <a:r>
              <a:rPr lang="en-US" sz="2800" b="1" dirty="0" err="1">
                <a:latin typeface="Times New Roman" panose="02020603050405020304" pitchFamily="18" charset="0"/>
                <a:cs typeface="Times New Roman" panose="02020603050405020304" pitchFamily="18" charset="0"/>
              </a:rPr>
              <a:t>Tiến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hành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cài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đặt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trên</a:t>
            </a:r>
            <a:r>
              <a:rPr lang="en-US" sz="2800" b="1" dirty="0">
                <a:latin typeface="Times New Roman" panose="02020603050405020304" pitchFamily="18" charset="0"/>
                <a:cs typeface="Times New Roman" panose="02020603050405020304" pitchFamily="18" charset="0"/>
              </a:rPr>
              <a:t> window</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365828" cy="678212"/>
          </a:xfrm>
        </p:spPr>
        <p:txBody>
          <a:bodyPr>
            <a:normAutofit/>
          </a:bodyPr>
          <a:lstStyle/>
          <a:p>
            <a:pPr marL="114300" indent="0">
              <a:buNone/>
            </a:pPr>
            <a:r>
              <a:rPr lang="vi-VN" sz="2400" dirty="0">
                <a:latin typeface="Times New Roman" panose="02020603050405020304" pitchFamily="18" charset="0"/>
                <a:cs typeface="Times New Roman" panose="02020603050405020304" pitchFamily="18" charset="0"/>
              </a:rPr>
              <a:t>Bước 17: Bạn hãy chọn các configurations đã áp dụng và click Execute.</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0482" name="Picture 2" descr="https://statics.cdn.200lab.io/2023/04/mysql-la-gi-2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9363" y="2250004"/>
            <a:ext cx="6950457" cy="3972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951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IV) </a:t>
            </a:r>
            <a:r>
              <a:rPr lang="en-US" sz="2800" b="1" dirty="0" err="1">
                <a:latin typeface="Times New Roman" panose="02020603050405020304" pitchFamily="18" charset="0"/>
                <a:cs typeface="Times New Roman" panose="02020603050405020304" pitchFamily="18" charset="0"/>
              </a:rPr>
              <a:t>Tiến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hành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cài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đặt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trên</a:t>
            </a:r>
            <a:r>
              <a:rPr lang="en-US" sz="2800" b="1" dirty="0">
                <a:latin typeface="Times New Roman" panose="02020603050405020304" pitchFamily="18" charset="0"/>
                <a:cs typeface="Times New Roman" panose="02020603050405020304" pitchFamily="18" charset="0"/>
              </a:rPr>
              <a:t> window</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365828" cy="657191"/>
          </a:xfrm>
        </p:spPr>
        <p:txBody>
          <a:bodyPr>
            <a:normAutofit/>
          </a:bodyPr>
          <a:lstStyle/>
          <a:p>
            <a:pPr marL="114300" indent="0">
              <a:buNone/>
            </a:pPr>
            <a:r>
              <a:rPr lang="vi-VN" sz="2400" dirty="0">
                <a:latin typeface="Times New Roman" panose="02020603050405020304" pitchFamily="18" charset="0"/>
                <a:cs typeface="Times New Roman" panose="02020603050405020304" pitchFamily="18" charset="0"/>
              </a:rPr>
              <a:t>Bước 19: Quá trình cài đặt MySQL đã hoàn tất, click Finish.</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7650" name="Picture 2" descr="https://statics.cdn.200lab.io/2023/04/mysql-la-gi-2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1921" y="2209800"/>
            <a:ext cx="5413293" cy="4074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81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7800" y="1307628"/>
            <a:ext cx="9031014" cy="4658711"/>
          </a:xfrm>
          <a:prstGeom prst="rect">
            <a:avLst/>
          </a:prstGeom>
        </p:spPr>
      </p:pic>
    </p:spTree>
    <p:extLst>
      <p:ext uri="{BB962C8B-B14F-4D97-AF65-F5344CB8AC3E}">
        <p14:creationId xmlns:p14="http://schemas.microsoft.com/office/powerpoint/2010/main" val="10893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I) </a:t>
            </a:r>
            <a:r>
              <a:rPr lang="en-US" sz="2800" b="1" dirty="0" err="1">
                <a:latin typeface="Times New Roman" panose="02020603050405020304" pitchFamily="18" charset="0"/>
                <a:cs typeface="Times New Roman" panose="02020603050405020304" pitchFamily="18" charset="0"/>
              </a:rPr>
              <a:t>Giới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thiệu</a:t>
            </a:r>
            <a:r>
              <a:rPr lang="en-US" sz="2800" b="1" dirty="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Mysql</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MySQL là một hệ quản trị cơ sở dữ liệu mã nguồn mở được sử dụng rộng rãi trên toàn thế giới. Với khả năng lưu trữ và xử lý dữ liệu, MySQL đang dần trở thành công cụ quan trọng trong ứng dụng web và các dự án phần mềm. Hãy đọc bài viết này để hiểu rõ hơn về MySQL và cách sử dụng công cụ hữu ích này nhé</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MySQL là một hệ thống quản lý cơ sở dữ liệu mã nguồn mở (RDBMS), chúng quản lý dữ liệu thông qua các cơ sở dữ liệu. Mỗi cơ sở dữ liệu có thể có nhiều bảng quan hệ chứa dữ liệu</a:t>
            </a:r>
            <a:r>
              <a:rPr lang="vi-VN"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MySQL được phát triển bởi Oracle dựa trên ngôn ngữ truy vấn dữ liệu có cấu trúc (SQL). MySQL được xem là ngôn ngữ dễ sử dụng, bạn chỉ cần học một số lệnh cơ bản là có thể làm việc, tạo và tương tác với database.</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303548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smtClean="0">
                <a:latin typeface="Times New Roman" panose="02020603050405020304" pitchFamily="18" charset="0"/>
                <a:cs typeface="Times New Roman" panose="02020603050405020304" pitchFamily="18" charset="0"/>
              </a:rPr>
              <a:t>II) </a:t>
            </a:r>
            <a:r>
              <a:rPr lang="vi-VN" sz="2800" b="1" dirty="0">
                <a:latin typeface="Times New Roman" panose="02020603050405020304" pitchFamily="18" charset="0"/>
                <a:cs typeface="Times New Roman" panose="02020603050405020304" pitchFamily="18" charset="0"/>
              </a:rPr>
              <a:t>MySQL hoạt động như thế nào?</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dirty="0">
                <a:latin typeface="Times New Roman" panose="02020603050405020304" pitchFamily="18" charset="0"/>
                <a:cs typeface="Times New Roman" panose="02020603050405020304" pitchFamily="18" charset="0"/>
              </a:rPr>
              <a:t>MySQL hoạt động dựa trên hai khái niệm chính: cơ sở dữ liệu quan hệ (relational database) và mô hình client-server</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571500" indent="-457200">
              <a:buAutoNum type="arabicPeriod"/>
            </a:pPr>
            <a:r>
              <a:rPr lang="vi-VN" sz="2400" dirty="0" smtClean="0">
                <a:latin typeface="Times New Roman" panose="02020603050405020304" pitchFamily="18" charset="0"/>
                <a:cs typeface="Times New Roman" panose="02020603050405020304" pitchFamily="18" charset="0"/>
              </a:rPr>
              <a:t>Cơ </a:t>
            </a:r>
            <a:r>
              <a:rPr lang="vi-VN" sz="2400" dirty="0">
                <a:latin typeface="Times New Roman" panose="02020603050405020304" pitchFamily="18" charset="0"/>
                <a:cs typeface="Times New Roman" panose="02020603050405020304" pitchFamily="18" charset="0"/>
              </a:rPr>
              <a:t>sở dữ liệu quan hệ (relational database) trong </a:t>
            </a:r>
            <a:r>
              <a:rPr lang="vi-VN" sz="2400" dirty="0" smtClean="0">
                <a:latin typeface="Times New Roman" panose="02020603050405020304" pitchFamily="18" charset="0"/>
                <a:cs typeface="Times New Roman" panose="02020603050405020304" pitchFamily="18" charset="0"/>
              </a:rPr>
              <a:t>MySQL</a:t>
            </a:r>
            <a:endParaRPr lang="en-US" sz="2400" dirty="0" smtClean="0">
              <a:latin typeface="Times New Roman" panose="02020603050405020304" pitchFamily="18" charset="0"/>
              <a:cs typeface="Times New Roman" panose="02020603050405020304" pitchFamily="18" charset="0"/>
            </a:endParaRPr>
          </a:p>
          <a:p>
            <a:pPr marL="571500" indent="-457200">
              <a:buAutoNum type="arabicPeriod"/>
            </a:pPr>
            <a:r>
              <a:rPr lang="en-US" sz="2400" dirty="0" err="1" smtClean="0">
                <a:latin typeface="Times New Roman" panose="02020603050405020304" pitchFamily="18" charset="0"/>
                <a:cs typeface="Times New Roman" panose="02020603050405020304" pitchFamily="18" charset="0"/>
              </a:rPr>
              <a:t>Mô</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client-server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MySQL</a:t>
            </a:r>
            <a:endParaRPr lang="en-US" sz="2400" dirty="0">
              <a:latin typeface="Times New Roman" panose="02020603050405020304" pitchFamily="18" charset="0"/>
              <a:cs typeface="Times New Roman" panose="02020603050405020304" pitchFamily="18" charset="0"/>
            </a:endParaRPr>
          </a:p>
          <a:p>
            <a:pPr marL="114300" indent="0">
              <a:buNone/>
            </a:pP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4152495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fontScale="90000"/>
          </a:bodyPr>
          <a:lstStyle/>
          <a:p>
            <a:r>
              <a:rPr lang="en-US" sz="2800" b="1" dirty="0" smtClean="0">
                <a:latin typeface="Times New Roman" panose="02020603050405020304" pitchFamily="18" charset="0"/>
                <a:cs typeface="Times New Roman" panose="02020603050405020304" pitchFamily="18" charset="0"/>
              </a:rPr>
              <a:t>2.1) </a:t>
            </a:r>
            <a:r>
              <a:rPr lang="vi-VN" sz="2800" b="1" dirty="0">
                <a:latin typeface="Times New Roman" panose="02020603050405020304" pitchFamily="18" charset="0"/>
                <a:cs typeface="Times New Roman" panose="02020603050405020304" pitchFamily="18" charset="0"/>
              </a:rPr>
              <a:t>Cơ sở dữ liệu quan hệ (relational database) trong </a:t>
            </a:r>
            <a:r>
              <a:rPr lang="vi-VN" sz="2800" b="1" dirty="0" smtClean="0">
                <a:latin typeface="Times New Roman" panose="02020603050405020304" pitchFamily="18" charset="0"/>
                <a:cs typeface="Times New Roman" panose="02020603050405020304" pitchFamily="18" charset="0"/>
              </a:rPr>
              <a:t>MySQL</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945931" y="1597572"/>
            <a:ext cx="6127531" cy="4414345"/>
          </a:xfrm>
        </p:spPr>
        <p:txBody>
          <a:bodyPr>
            <a:normAutofit/>
          </a:bodyPr>
          <a:lstStyle/>
          <a:p>
            <a:r>
              <a:rPr lang="en-US" sz="2400" dirty="0" smtClean="0">
                <a:latin typeface="Times New Roman" panose="02020603050405020304" pitchFamily="18" charset="0"/>
                <a:cs typeface="Times New Roman" panose="02020603050405020304" pitchFamily="18" charset="0"/>
              </a:rPr>
              <a:t>C</a:t>
            </a:r>
            <a:r>
              <a:rPr lang="vi-VN" sz="2400" dirty="0" smtClean="0">
                <a:latin typeface="Times New Roman" panose="02020603050405020304" pitchFamily="18" charset="0"/>
                <a:cs typeface="Times New Roman" panose="02020603050405020304" pitchFamily="18" charset="0"/>
              </a:rPr>
              <a:t>ơ </a:t>
            </a:r>
            <a:r>
              <a:rPr lang="vi-VN" sz="2400" dirty="0">
                <a:latin typeface="Times New Roman" panose="02020603050405020304" pitchFamily="18" charset="0"/>
                <a:cs typeface="Times New Roman" panose="02020603050405020304" pitchFamily="18" charset="0"/>
              </a:rPr>
              <a:t>sở dữ liệu quan hệ, </a:t>
            </a:r>
            <a:r>
              <a:rPr lang="vi-VN" sz="2400" dirty="0" smtClean="0">
                <a:latin typeface="Times New Roman" panose="02020603050405020304" pitchFamily="18" charset="0"/>
                <a:cs typeface="Times New Roman" panose="02020603050405020304" pitchFamily="18" charset="0"/>
              </a:rPr>
              <a:t>sẽ </a:t>
            </a:r>
            <a:r>
              <a:rPr lang="vi-VN" sz="2400" dirty="0">
                <a:latin typeface="Times New Roman" panose="02020603050405020304" pitchFamily="18" charset="0"/>
                <a:cs typeface="Times New Roman" panose="02020603050405020304" pitchFamily="18" charset="0"/>
              </a:rPr>
              <a:t>lưu trữ dữ liệu trong table (bảng</a:t>
            </a:r>
            <a:r>
              <a:rPr lang="vi-VN" sz="2400" dirty="0" smtClean="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mỗi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bảng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cột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liệu</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a:t>
            </a:r>
            <a:r>
              <a:rPr lang="vi-VN" sz="2400" dirty="0" smtClean="0">
                <a:latin typeface="Times New Roman" panose="02020603050405020304" pitchFamily="18" charset="0"/>
                <a:cs typeface="Times New Roman" panose="02020603050405020304" pitchFamily="18" charset="0"/>
              </a:rPr>
              <a:t>ác </a:t>
            </a:r>
            <a:r>
              <a:rPr lang="vi-VN" sz="2400" dirty="0">
                <a:latin typeface="Times New Roman" panose="02020603050405020304" pitchFamily="18" charset="0"/>
                <a:cs typeface="Times New Roman" panose="02020603050405020304" pitchFamily="18" charset="0"/>
              </a:rPr>
              <a:t>table thường liên </a:t>
            </a:r>
            <a:r>
              <a:rPr lang="vi-VN" sz="2400" dirty="0" smtClean="0">
                <a:latin typeface="Times New Roman" panose="02020603050405020304" pitchFamily="18" charset="0"/>
                <a:cs typeface="Times New Roman" panose="02020603050405020304" pitchFamily="18" charset="0"/>
              </a:rPr>
              <a:t>quan </a:t>
            </a:r>
            <a:r>
              <a:rPr lang="vi-VN" sz="2400" dirty="0">
                <a:latin typeface="Times New Roman" panose="02020603050405020304" pitchFamily="18" charset="0"/>
                <a:cs typeface="Times New Roman" panose="02020603050405020304" pitchFamily="18" charset="0"/>
              </a:rPr>
              <a:t>đến nhau</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114300" indent="0">
              <a:buNone/>
            </a:pPr>
            <a:r>
              <a:rPr lang="vi-VN" sz="2400" b="1" dirty="0">
                <a:latin typeface="Times New Roman" panose="02020603050405020304" pitchFamily="18" charset="0"/>
                <a:cs typeface="Times New Roman" panose="02020603050405020304" pitchFamily="18" charset="0"/>
              </a:rPr>
              <a:t>Ví dụ: </a:t>
            </a:r>
            <a:r>
              <a:rPr lang="vi-VN" sz="2400" dirty="0">
                <a:latin typeface="Times New Roman" panose="02020603050405020304" pitchFamily="18" charset="0"/>
                <a:cs typeface="Times New Roman" panose="02020603050405020304" pitchFamily="18" charset="0"/>
              </a:rPr>
              <a:t>Chúng ta có hai table trong công ty hàng không, một table cho phi công, một table thể hiện các chuyến bay. Trong trường hợp này, chúng ta có thể kết nối dữ liệu hai table thành một column như hình sau</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114300" indent="0">
              <a:buNone/>
            </a:pPr>
            <a:r>
              <a:rPr lang="en-US" sz="2400" dirty="0" err="1">
                <a:latin typeface="Times New Roman" panose="02020603050405020304" pitchFamily="18" charset="0"/>
                <a:cs typeface="Times New Roman" panose="02020603050405020304" pitchFamily="18" charset="0"/>
              </a:rPr>
              <a:t>PilotID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primary key (</a:t>
            </a:r>
            <a:r>
              <a:rPr lang="en-US" sz="2400" dirty="0" err="1">
                <a:latin typeface="Times New Roman" panose="02020603050405020304" pitchFamily="18" charset="0"/>
                <a:cs typeface="Times New Roman" panose="02020603050405020304" pitchFamily="18" charset="0"/>
              </a:rPr>
              <a:t>khoá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diễn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giữa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table.</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7168055" y="1723787"/>
            <a:ext cx="4448796" cy="3410426"/>
          </a:xfrm>
          <a:prstGeom prst="rect">
            <a:avLst/>
          </a:prstGeom>
        </p:spPr>
      </p:pic>
    </p:spTree>
    <p:extLst>
      <p:ext uri="{BB962C8B-B14F-4D97-AF65-F5344CB8AC3E}">
        <p14:creationId xmlns:p14="http://schemas.microsoft.com/office/powerpoint/2010/main" val="174337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2.2) </a:t>
            </a:r>
            <a:r>
              <a:rPr lang="en-US" sz="2800" b="1" dirty="0" err="1">
                <a:latin typeface="Times New Roman" panose="02020603050405020304" pitchFamily="18" charset="0"/>
                <a:cs typeface="Times New Roman" panose="02020603050405020304" pitchFamily="18" charset="0"/>
              </a:rPr>
              <a:t>Mô</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hình</a:t>
            </a:r>
            <a:r>
              <a:rPr lang="en-US" sz="2800" b="1" dirty="0">
                <a:latin typeface="Times New Roman" panose="02020603050405020304" pitchFamily="18" charset="0"/>
                <a:cs typeface="Times New Roman" panose="02020603050405020304" pitchFamily="18" charset="0"/>
              </a:rPr>
              <a:t> client-server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MySQL</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3762703"/>
            <a:ext cx="10515600" cy="2414259"/>
          </a:xfrm>
        </p:spPr>
        <p:txBody>
          <a:bodyPr>
            <a:normAutofit/>
          </a:bodyPr>
          <a:lstStyle/>
          <a:p>
            <a:r>
              <a:rPr lang="vi-VN" sz="2400" dirty="0">
                <a:latin typeface="Times New Roman" panose="02020603050405020304" pitchFamily="18" charset="0"/>
                <a:cs typeface="Times New Roman" panose="02020603050405020304" pitchFamily="18" charset="0"/>
              </a:rPr>
              <a:t>MySQL là hệ thống quản lý (management system) được xây dựng theo mô hình client-server.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S</a:t>
            </a:r>
            <a:r>
              <a:rPr lang="vi-VN" sz="2400" dirty="0" smtClean="0">
                <a:latin typeface="Times New Roman" panose="02020603050405020304" pitchFamily="18" charset="0"/>
                <a:cs typeface="Times New Roman" panose="02020603050405020304" pitchFamily="18" charset="0"/>
              </a:rPr>
              <a:t>erver </a:t>
            </a:r>
            <a:r>
              <a:rPr lang="vi-VN" sz="2400" dirty="0">
                <a:latin typeface="Times New Roman" panose="02020603050405020304" pitchFamily="18" charset="0"/>
                <a:cs typeface="Times New Roman" panose="02020603050405020304" pitchFamily="18" charset="0"/>
              </a:rPr>
              <a:t>là nơi </a:t>
            </a:r>
            <a:r>
              <a:rPr lang="en-US" sz="2400" dirty="0" err="1" smtClean="0">
                <a:latin typeface="Times New Roman" panose="02020603050405020304" pitchFamily="18" charset="0"/>
                <a:cs typeface="Times New Roman" panose="02020603050405020304" pitchFamily="18" charset="0"/>
              </a:rPr>
              <a:t>xử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đọc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liệu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file </a:t>
            </a:r>
            <a:r>
              <a:rPr lang="en-US" sz="2400" dirty="0" err="1" smtClean="0">
                <a:latin typeface="Times New Roman" panose="02020603050405020304" pitchFamily="18" charset="0"/>
                <a:cs typeface="Times New Roman" panose="02020603050405020304" pitchFamily="18" charset="0"/>
              </a:rPr>
              <a:t>vật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và </a:t>
            </a:r>
            <a:r>
              <a:rPr lang="vi-VN" sz="2400" dirty="0">
                <a:latin typeface="Times New Roman" panose="02020603050405020304" pitchFamily="18" charset="0"/>
                <a:cs typeface="Times New Roman" panose="02020603050405020304" pitchFamily="18" charset="0"/>
              </a:rPr>
              <a:t>client là công cụ </a:t>
            </a:r>
            <a:r>
              <a:rPr lang="vi-VN" sz="2400" dirty="0" smtClean="0">
                <a:latin typeface="Times New Roman" panose="02020603050405020304" pitchFamily="18" charset="0"/>
                <a:cs typeface="Times New Roman" panose="02020603050405020304" pitchFamily="18" charset="0"/>
              </a:rPr>
              <a:t>sẽ </a:t>
            </a:r>
            <a:r>
              <a:rPr lang="vi-VN" sz="2400" dirty="0">
                <a:latin typeface="Times New Roman" panose="02020603050405020304" pitchFamily="18" charset="0"/>
                <a:cs typeface="Times New Roman" panose="02020603050405020304" pitchFamily="18" charset="0"/>
              </a:rPr>
              <a:t>cần sử dụng để truy cập và truy xuất dữ liệu</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114300" indent="0">
              <a:buNone/>
            </a:pP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050" name="Picture 2" descr="MySQL là gì"/>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9828" y="1512886"/>
            <a:ext cx="5079152" cy="1933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049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smtClean="0">
                <a:latin typeface="Times New Roman" panose="02020603050405020304" pitchFamily="18" charset="0"/>
                <a:cs typeface="Times New Roman" panose="02020603050405020304" pitchFamily="18" charset="0"/>
              </a:rPr>
              <a:t>III) </a:t>
            </a:r>
            <a:r>
              <a:rPr lang="en-US" sz="2800" b="1" dirty="0" err="1" smtClean="0">
                <a:latin typeface="Times New Roman" panose="02020603050405020304" pitchFamily="18" charset="0"/>
                <a:cs typeface="Times New Roman" panose="02020603050405020304" pitchFamily="18" charset="0"/>
              </a:rPr>
              <a:t>Tải</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bộ</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cài</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mysql</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2454460"/>
          </a:xfrm>
        </p:spPr>
        <p:txBody>
          <a:bodyPr>
            <a:normAutofit/>
          </a:bodyPr>
          <a:lstStyle/>
          <a:p>
            <a:pPr marL="114300" indent="0">
              <a:buNone/>
            </a:pPr>
            <a:r>
              <a:rPr lang="vi-VN" sz="2400" dirty="0">
                <a:latin typeface="Times New Roman" panose="02020603050405020304" pitchFamily="18" charset="0"/>
                <a:cs typeface="Times New Roman" panose="02020603050405020304" pitchFamily="18" charset="0"/>
              </a:rPr>
              <a:t>Bước 1: Truy cập vào </a:t>
            </a:r>
            <a:r>
              <a:rPr lang="en-US" sz="2400" dirty="0">
                <a:latin typeface="Times New Roman" panose="02020603050405020304" pitchFamily="18" charset="0"/>
                <a:cs typeface="Times New Roman" panose="02020603050405020304" pitchFamily="18" charset="0"/>
              </a:rPr>
              <a:t>link https://dev.mysql.com/downloads/installer/?ref=200lab.io</a:t>
            </a:r>
          </a:p>
          <a:p>
            <a:pPr marL="114300" indent="0">
              <a:buNone/>
            </a:pP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và </a:t>
            </a:r>
            <a:r>
              <a:rPr lang="vi-VN" sz="2400" dirty="0">
                <a:latin typeface="Times New Roman" panose="02020603050405020304" pitchFamily="18" charset="0"/>
                <a:cs typeface="Times New Roman" panose="02020603050405020304" pitchFamily="18" charset="0"/>
              </a:rPr>
              <a:t>tải xuống, bạn có thể chọn hệ điều hành máy tính của mình, chẳng hạn như Windows</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114300" indent="0">
              <a:buNone/>
            </a:pPr>
            <a:r>
              <a:rPr lang="vi-VN" sz="2400" dirty="0">
                <a:latin typeface="Times New Roman" panose="02020603050405020304" pitchFamily="18" charset="0"/>
                <a:cs typeface="Times New Roman" panose="02020603050405020304" pitchFamily="18" charset="0"/>
              </a:rPr>
              <a:t>Bước 2: Sẽ có hai option để bạn lựa chọn tải xuống</a:t>
            </a:r>
            <a:r>
              <a:rPr lang="vi-VN" sz="2400" dirty="0" smtClean="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Chọn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nào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cũng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endParaRPr lang="en-US" sz="2400" dirty="0" smtClean="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3074" name="Picture 2" descr="cai dat mysq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2072" y="3768392"/>
            <a:ext cx="5245127" cy="2580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790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smtClean="0">
                <a:latin typeface="Times New Roman" panose="02020603050405020304" pitchFamily="18" charset="0"/>
                <a:cs typeface="Times New Roman" panose="02020603050405020304" pitchFamily="18" charset="0"/>
              </a:rPr>
              <a:t>IV) </a:t>
            </a:r>
            <a:r>
              <a:rPr lang="en-US" sz="2800" b="1" dirty="0" err="1" smtClean="0">
                <a:latin typeface="Times New Roman" panose="02020603050405020304" pitchFamily="18" charset="0"/>
                <a:cs typeface="Times New Roman" panose="02020603050405020304" pitchFamily="18" charset="0"/>
              </a:rPr>
              <a:t>Tiến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hành</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cài</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đặt</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trên</a:t>
            </a:r>
            <a:r>
              <a:rPr lang="en-US" sz="2800" b="1" dirty="0" smtClean="0">
                <a:latin typeface="Times New Roman" panose="02020603050405020304" pitchFamily="18" charset="0"/>
                <a:cs typeface="Times New Roman" panose="02020603050405020304" pitchFamily="18" charset="0"/>
              </a:rPr>
              <a:t> window</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dirty="0">
                <a:latin typeface="Times New Roman" panose="02020603050405020304" pitchFamily="18" charset="0"/>
                <a:cs typeface="Times New Roman" panose="02020603050405020304" pitchFamily="18" charset="0"/>
              </a:rPr>
              <a:t>Bước 1: Sau khi tải </a:t>
            </a:r>
            <a:r>
              <a:rPr lang="vi-VN" sz="2400" dirty="0" smtClean="0">
                <a:latin typeface="Times New Roman" panose="02020603050405020304" pitchFamily="18" charset="0"/>
                <a:cs typeface="Times New Roman" panose="02020603050405020304" pitchFamily="18" charset="0"/>
              </a:rPr>
              <a:t>,hãy </a:t>
            </a:r>
            <a:r>
              <a:rPr lang="vi-VN" sz="2400" dirty="0">
                <a:latin typeface="Times New Roman" panose="02020603050405020304" pitchFamily="18" charset="0"/>
                <a:cs typeface="Times New Roman" panose="02020603050405020304" pitchFamily="18" charset="0"/>
              </a:rPr>
              <a:t>giải nén và click đúp vào MSI installer .exe file, như hình sau</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114300" indent="0">
              <a:buNone/>
            </a:pPr>
            <a:endParaRPr lang="en-US" sz="2400" dirty="0">
              <a:latin typeface="Times New Roman" panose="02020603050405020304" pitchFamily="18" charset="0"/>
              <a:cs typeface="Times New Roman" panose="02020603050405020304" pitchFamily="18" charset="0"/>
            </a:endParaRPr>
          </a:p>
          <a:p>
            <a:pPr marL="114300" indent="0">
              <a:buNone/>
            </a:pPr>
            <a:endParaRPr lang="en-US" sz="2400" dirty="0" smtClean="0">
              <a:latin typeface="Times New Roman" panose="02020603050405020304" pitchFamily="18" charset="0"/>
              <a:cs typeface="Times New Roman" panose="02020603050405020304" pitchFamily="18" charset="0"/>
            </a:endParaRPr>
          </a:p>
          <a:p>
            <a:pPr marL="114300" indent="0">
              <a:buNone/>
            </a:pPr>
            <a:endParaRPr lang="en-US" sz="2400" dirty="0">
              <a:latin typeface="Times New Roman" panose="02020603050405020304" pitchFamily="18" charset="0"/>
              <a:cs typeface="Times New Roman" panose="02020603050405020304" pitchFamily="18" charset="0"/>
            </a:endParaRPr>
          </a:p>
          <a:p>
            <a:pPr marL="114300" indent="0">
              <a:buNone/>
            </a:pPr>
            <a:endParaRPr lang="en-US" sz="2400" dirty="0" smtClean="0">
              <a:latin typeface="Times New Roman" panose="02020603050405020304" pitchFamily="18" charset="0"/>
              <a:cs typeface="Times New Roman" panose="02020603050405020304" pitchFamily="18" charset="0"/>
            </a:endParaRPr>
          </a:p>
          <a:p>
            <a:pPr marL="114300" indent="0">
              <a:buNone/>
            </a:pPr>
            <a:endParaRPr lang="en-US" sz="2400" dirty="0" smtClean="0">
              <a:latin typeface="Times New Roman" panose="02020603050405020304" pitchFamily="18" charset="0"/>
              <a:cs typeface="Times New Roman" panose="02020603050405020304" pitchFamily="18" charset="0"/>
            </a:endParaRPr>
          </a:p>
          <a:p>
            <a:pPr marL="114300" indent="0">
              <a:buNone/>
            </a:pP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2584417" y="2741721"/>
            <a:ext cx="5928961" cy="2172599"/>
          </a:xfrm>
          <a:prstGeom prst="rect">
            <a:avLst/>
          </a:prstGeom>
        </p:spPr>
      </p:pic>
    </p:spTree>
    <p:extLst>
      <p:ext uri="{BB962C8B-B14F-4D97-AF65-F5344CB8AC3E}">
        <p14:creationId xmlns:p14="http://schemas.microsoft.com/office/powerpoint/2010/main" val="2050156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IV) </a:t>
            </a:r>
            <a:r>
              <a:rPr lang="en-US" sz="2800" b="1" dirty="0" err="1">
                <a:latin typeface="Times New Roman" panose="02020603050405020304" pitchFamily="18" charset="0"/>
                <a:cs typeface="Times New Roman" panose="02020603050405020304" pitchFamily="18" charset="0"/>
              </a:rPr>
              <a:t>Tiến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hành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cài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đặt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trên</a:t>
            </a:r>
            <a:r>
              <a:rPr lang="en-US" sz="2800" b="1" dirty="0">
                <a:latin typeface="Times New Roman" panose="02020603050405020304" pitchFamily="18" charset="0"/>
                <a:cs typeface="Times New Roman" panose="02020603050405020304" pitchFamily="18" charset="0"/>
              </a:rPr>
              <a:t> window</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2"/>
            <a:ext cx="3412825" cy="4346323"/>
          </a:xfrm>
        </p:spPr>
        <p:txBody>
          <a:bodyPr>
            <a:normAutofit/>
          </a:bodyPr>
          <a:lstStyle/>
          <a:p>
            <a:pPr marL="114300" indent="0">
              <a:buNone/>
            </a:pPr>
            <a:r>
              <a:rPr lang="vi-VN" sz="2400" dirty="0">
                <a:latin typeface="Times New Roman" panose="02020603050405020304" pitchFamily="18" charset="0"/>
                <a:cs typeface="Times New Roman" panose="02020603050405020304" pitchFamily="18" charset="0"/>
              </a:rPr>
              <a:t>Bước 2: Tiếp theo, bạn hãy chọn Setup Type . Có một số loại có sẵn, bạn có thể chọn tuỳ chỉnh thích hợp để cài đặt. Trong hướng dẫn này, chúng ta sẽ chọn Full và click Next</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114300" indent="0">
              <a:buNone/>
            </a:pP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4098" name="Picture 2" descr="cai dat mysq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1025" y="1613042"/>
            <a:ext cx="6165878" cy="4641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972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4617</TotalTime>
  <Words>1399</Words>
  <Application>Microsoft Office PowerPoint</Application>
  <PresentationFormat>Widescreen</PresentationFormat>
  <Paragraphs>95</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Times New Roman</vt:lpstr>
      <vt:lpstr>Arial</vt:lpstr>
      <vt:lpstr>Oi</vt:lpstr>
      <vt:lpstr>Office Theme</vt:lpstr>
      <vt:lpstr>PowerPoint Presentation</vt:lpstr>
      <vt:lpstr>Nội dung</vt:lpstr>
      <vt:lpstr>I) Giới thiệu Mysql</vt:lpstr>
      <vt:lpstr>II) MySQL hoạt động như thế nào?</vt:lpstr>
      <vt:lpstr>2.1) Cơ sở dữ liệu quan hệ (relational database) trong MySQL</vt:lpstr>
      <vt:lpstr>2.2) Mô hình client-server trong MySQL</vt:lpstr>
      <vt:lpstr>III) Tải bộ cài mysql</vt:lpstr>
      <vt:lpstr>IV) Tiến hành cài đặt trên window</vt:lpstr>
      <vt:lpstr>IV) Tiến hành cài đặt trên window</vt:lpstr>
      <vt:lpstr>IV) Tiến hành cài đặt trên window</vt:lpstr>
      <vt:lpstr>IV) Tiến hành cài đặt trên window</vt:lpstr>
      <vt:lpstr>IV) Tiến hành cài đặt trên window</vt:lpstr>
      <vt:lpstr>IV) Tiến hành cài đặt trên window</vt:lpstr>
      <vt:lpstr>IV) Tiến hành cài đặt trên window</vt:lpstr>
      <vt:lpstr>IV) Tiến hành cài đặt trên window</vt:lpstr>
      <vt:lpstr>IV) Tiến hành cài đặt trên window</vt:lpstr>
      <vt:lpstr>IV) Tiến hành cài đặt trên window</vt:lpstr>
      <vt:lpstr>IV) Tiến hành cài đặt trên window</vt:lpstr>
      <vt:lpstr>IV) Tiến hành cài đặt trên window</vt:lpstr>
      <vt:lpstr>IV) Tiến hành cài đặt trên window</vt:lpstr>
      <vt:lpstr>IV) Tiến hành cài đặt trên window</vt:lpstr>
      <vt:lpstr>IV) Tiến hành cài đặt trên window</vt:lpstr>
      <vt:lpstr>IV) Tiến hành cài đặt trên window</vt:lpstr>
      <vt:lpstr>IV) Tiến hành cài đặt trên window</vt:lpstr>
      <vt:lpstr>IV) Tiến hành cài đặt trên window</vt:lpstr>
      <vt:lpstr>IV) Tiến hành cài đặt trên window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7390</cp:lastModifiedBy>
  <cp:revision>33</cp:revision>
  <dcterms:created xsi:type="dcterms:W3CDTF">2020-08-07T13:14:06Z</dcterms:created>
  <dcterms:modified xsi:type="dcterms:W3CDTF">2024-07-15T10:35:45Z</dcterms:modified>
</cp:coreProperties>
</file>