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99509" y="349072"/>
            <a:ext cx="479298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6365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77383" y="990599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6707123" y="0"/>
                </a:moveTo>
                <a:lnTo>
                  <a:pt x="0" y="0"/>
                </a:lnTo>
                <a:lnTo>
                  <a:pt x="0" y="54863"/>
                </a:lnTo>
                <a:lnTo>
                  <a:pt x="6707123" y="54863"/>
                </a:lnTo>
                <a:lnTo>
                  <a:pt x="670712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77383" y="990599"/>
            <a:ext cx="6707505" cy="55244"/>
          </a:xfrm>
          <a:custGeom>
            <a:avLst/>
            <a:gdLst/>
            <a:ahLst/>
            <a:cxnLst/>
            <a:rect l="l" t="t" r="r" b="b"/>
            <a:pathLst>
              <a:path w="6707505" h="55244">
                <a:moveTo>
                  <a:pt x="0" y="54863"/>
                </a:moveTo>
                <a:lnTo>
                  <a:pt x="6707123" y="54863"/>
                </a:lnTo>
                <a:lnTo>
                  <a:pt x="6707123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14472" y="990599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1962912" y="0"/>
                </a:moveTo>
                <a:lnTo>
                  <a:pt x="0" y="0"/>
                </a:lnTo>
                <a:lnTo>
                  <a:pt x="0" y="54863"/>
                </a:lnTo>
                <a:lnTo>
                  <a:pt x="1962912" y="54863"/>
                </a:lnTo>
                <a:lnTo>
                  <a:pt x="1962912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14472" y="990599"/>
            <a:ext cx="1963420" cy="55244"/>
          </a:xfrm>
          <a:custGeom>
            <a:avLst/>
            <a:gdLst/>
            <a:ahLst/>
            <a:cxnLst/>
            <a:rect l="l" t="t" r="r" b="b"/>
            <a:pathLst>
              <a:path w="1963420" h="55244">
                <a:moveTo>
                  <a:pt x="0" y="54863"/>
                </a:moveTo>
                <a:lnTo>
                  <a:pt x="1962912" y="54863"/>
                </a:lnTo>
                <a:lnTo>
                  <a:pt x="1962912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53212" y="990599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2452116" y="0"/>
                </a:moveTo>
                <a:lnTo>
                  <a:pt x="0" y="0"/>
                </a:lnTo>
                <a:lnTo>
                  <a:pt x="0" y="54863"/>
                </a:lnTo>
                <a:lnTo>
                  <a:pt x="2452116" y="54863"/>
                </a:lnTo>
                <a:lnTo>
                  <a:pt x="245211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3212" y="990599"/>
            <a:ext cx="2452370" cy="55244"/>
          </a:xfrm>
          <a:custGeom>
            <a:avLst/>
            <a:gdLst/>
            <a:ahLst/>
            <a:cxnLst/>
            <a:rect l="l" t="t" r="r" b="b"/>
            <a:pathLst>
              <a:path w="2452370" h="55244">
                <a:moveTo>
                  <a:pt x="0" y="54863"/>
                </a:moveTo>
                <a:lnTo>
                  <a:pt x="2452116" y="54863"/>
                </a:lnTo>
                <a:lnTo>
                  <a:pt x="2452116" y="0"/>
                </a:lnTo>
                <a:lnTo>
                  <a:pt x="0" y="0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97472" y="228600"/>
            <a:ext cx="827013" cy="563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2385" y="349072"/>
            <a:ext cx="5507228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B1B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077" y="1375917"/>
            <a:ext cx="10997844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6365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45016" y="6595154"/>
            <a:ext cx="223774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© </a:t>
            </a:r>
            <a:r>
              <a:rPr spc="-10" dirty="0"/>
              <a:t>Copyright 2021 </a:t>
            </a:r>
            <a:r>
              <a:rPr dirty="0"/>
              <a:t>Ths. </a:t>
            </a:r>
            <a:r>
              <a:rPr spc="-5" dirty="0"/>
              <a:t>Vũ Duy</a:t>
            </a:r>
            <a:r>
              <a:rPr spc="-10" dirty="0"/>
              <a:t> Khương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22886" y="6595154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6305"/>
              <a:ext cx="12192000" cy="6781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4496" y="0"/>
              <a:ext cx="5937504" cy="6857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362" y="4114800"/>
              <a:ext cx="5488940" cy="228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" y="1363980"/>
              <a:ext cx="2755392" cy="16672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642" y="3386328"/>
              <a:ext cx="1012939" cy="55511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5641" y="3393694"/>
              <a:ext cx="1291590" cy="4212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886" y="4184269"/>
              <a:ext cx="4802873" cy="544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14523" y="3407409"/>
              <a:ext cx="1202563" cy="4128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585" y="349072"/>
            <a:ext cx="4847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Dependency Injection là</a:t>
            </a:r>
            <a:r>
              <a:rPr spc="-110" dirty="0"/>
              <a:t> </a:t>
            </a:r>
            <a:r>
              <a:rPr dirty="0"/>
              <a:t>gì?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357629"/>
            <a:ext cx="1061148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Các phương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pháp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thực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hiện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Dependency</a:t>
            </a:r>
            <a:r>
              <a:rPr sz="2800" b="1" spc="8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Injection.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Constructor</a:t>
            </a:r>
            <a:r>
              <a:rPr sz="2800" b="1" spc="-4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Injection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Các dependency sẽ được truyền vào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(inject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vào) 1 class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thông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qua</a:t>
            </a:r>
            <a:endParaRPr sz="2800" dirty="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constructor của class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đó.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Đây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cách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dụng nhất.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(ví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dụ trên mình  dùng theo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cách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này)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Setter</a:t>
            </a:r>
            <a:r>
              <a:rPr sz="2800" b="1" spc="-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Injection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469900" marR="1205865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Các dependency sẽ được truyền vào 1 class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qua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hàm  Setter/Getter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6665" y="349072"/>
            <a:ext cx="35674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Inversion of</a:t>
            </a:r>
            <a:r>
              <a:rPr spc="-60" dirty="0"/>
              <a:t> </a:t>
            </a:r>
            <a:r>
              <a:rPr spc="-10" dirty="0"/>
              <a:t>Control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430781"/>
            <a:ext cx="1051306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Inversion of</a:t>
            </a:r>
            <a:r>
              <a:rPr sz="2800" b="1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Control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Inversion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Control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dịch là đảo ngược điều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khiển (hơi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khó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hiểu)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Ý của nó là làm thay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đổi luồng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điều khiển của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dụng.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ví dụ như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ở</a:t>
            </a:r>
            <a:endParaRPr sz="28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trên việc thay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đổi thông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file config.properties đã làm thay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đổi  luồng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chạy của ứng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209" y="349072"/>
            <a:ext cx="5547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Thành </a:t>
            </a:r>
            <a:r>
              <a:rPr spc="-5" dirty="0"/>
              <a:t>phần </a:t>
            </a:r>
            <a:r>
              <a:rPr dirty="0"/>
              <a:t>chính </a:t>
            </a:r>
            <a:r>
              <a:rPr spc="-10" dirty="0"/>
              <a:t>trong</a:t>
            </a:r>
            <a:r>
              <a:rPr spc="-140" dirty="0"/>
              <a:t> </a:t>
            </a:r>
            <a:r>
              <a:rPr dirty="0"/>
              <a:t>Spring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430781"/>
            <a:ext cx="1041781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DI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Container</a:t>
            </a:r>
            <a:endParaRPr sz="2800">
              <a:latin typeface="Times New Roman"/>
              <a:cs typeface="Times New Roman"/>
            </a:endParaRPr>
          </a:p>
          <a:p>
            <a:pPr marL="812800" marR="5080" indent="-457834">
              <a:lnSpc>
                <a:spcPct val="100000"/>
              </a:lnSpc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DI Container 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chỉ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những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thành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tạo và quản lý module/object  con được Inject, ví dụ ở trên là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FactoryDAO.</a:t>
            </a:r>
            <a:endParaRPr sz="2800">
              <a:latin typeface="Times New Roman"/>
              <a:cs typeface="Times New Roman"/>
            </a:endParaRPr>
          </a:p>
          <a:p>
            <a:pPr marL="812800" marR="67945" indent="-457834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Hiện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tại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rất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nhiều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Framework và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thư viện hỗ trợ làm DI như  CDI, Spring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DI,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JSF…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209" y="349072"/>
            <a:ext cx="5547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Thành </a:t>
            </a:r>
            <a:r>
              <a:rPr spc="-5" dirty="0"/>
              <a:t>phần </a:t>
            </a:r>
            <a:r>
              <a:rPr dirty="0"/>
              <a:t>chính </a:t>
            </a:r>
            <a:r>
              <a:rPr spc="-10" dirty="0"/>
              <a:t>trong</a:t>
            </a:r>
            <a:r>
              <a:rPr spc="-140" dirty="0"/>
              <a:t> </a:t>
            </a:r>
            <a:r>
              <a:rPr dirty="0"/>
              <a:t>Spring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430781"/>
            <a:ext cx="1042797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IoC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IoC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Container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thành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thực hiện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IoC.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Spring, Spring Container (IoC Container) sẽ tạo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tượng, lắp  rắp chúng lại với nhau,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hình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quản lý vòng đời</a:t>
            </a:r>
            <a:r>
              <a:rPr sz="2800" spc="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của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chúng từ lúc tạo ra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cho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đến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lúc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bị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hủy.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209" y="349072"/>
            <a:ext cx="5547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Thành </a:t>
            </a:r>
            <a:r>
              <a:rPr spc="-5" dirty="0"/>
              <a:t>phần </a:t>
            </a:r>
            <a:r>
              <a:rPr dirty="0"/>
              <a:t>chính </a:t>
            </a:r>
            <a:r>
              <a:rPr spc="-10" dirty="0"/>
              <a:t>trong</a:t>
            </a:r>
            <a:r>
              <a:rPr spc="-140" dirty="0"/>
              <a:t> </a:t>
            </a:r>
            <a:r>
              <a:rPr dirty="0"/>
              <a:t>Spring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225423"/>
            <a:ext cx="1095565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IoC(tiếp)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container sử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để quản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lý các thành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phần, đối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 để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tạo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nên  1 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dụng.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thành phần, đối tượng này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gọi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 Spring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Bean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(mình sẽ nói  về Spring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Bean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bài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sau)</a:t>
            </a:r>
            <a:endParaRPr sz="2800">
              <a:latin typeface="Times New Roman"/>
              <a:cs typeface="Times New Roman"/>
            </a:endParaRPr>
          </a:p>
          <a:p>
            <a:pPr marL="12700" marR="69215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tạo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tượng,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cấu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hình,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lắp rắp chúng, Spring Container sẽ đọc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tin  từ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file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xml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 thực thi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chúng.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209" y="349072"/>
            <a:ext cx="5547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Thành </a:t>
            </a:r>
            <a:r>
              <a:rPr spc="-5" dirty="0"/>
              <a:t>phần </a:t>
            </a:r>
            <a:r>
              <a:rPr dirty="0"/>
              <a:t>chính </a:t>
            </a:r>
            <a:r>
              <a:rPr spc="-10" dirty="0"/>
              <a:t>trong</a:t>
            </a:r>
            <a:r>
              <a:rPr spc="-140" dirty="0"/>
              <a:t> </a:t>
            </a:r>
            <a:r>
              <a:rPr dirty="0"/>
              <a:t>Spring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9700"/>
            <a:ext cx="10928985" cy="4552315"/>
          </a:xfrm>
          <a:custGeom>
            <a:avLst/>
            <a:gdLst/>
            <a:ahLst/>
            <a:cxnLst/>
            <a:rect l="l" t="t" r="r" b="b"/>
            <a:pathLst>
              <a:path w="10928985" h="4552315">
                <a:moveTo>
                  <a:pt x="0" y="4552188"/>
                </a:moveTo>
                <a:lnTo>
                  <a:pt x="10928604" y="4552188"/>
                </a:lnTo>
                <a:lnTo>
                  <a:pt x="10928604" y="0"/>
                </a:lnTo>
                <a:lnTo>
                  <a:pt x="0" y="0"/>
                </a:lnTo>
                <a:lnTo>
                  <a:pt x="0" y="4552188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30781"/>
            <a:ext cx="1716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b="1" spc="-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IoC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707" y="3991736"/>
            <a:ext cx="617093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IoC Container </a:t>
            </a:r>
            <a:r>
              <a:rPr sz="2800" b="1" spc="-15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2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kiểu</a:t>
            </a:r>
            <a:r>
              <a:rPr sz="2800" b="1" spc="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là:</a:t>
            </a:r>
            <a:endParaRPr sz="2800">
              <a:latin typeface="Times New Roman"/>
              <a:cs typeface="Times New Roman"/>
            </a:endParaRPr>
          </a:p>
          <a:p>
            <a:pPr marL="12700" marR="3345815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BeanFactory  Ap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licatio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text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4919" y="1935479"/>
            <a:ext cx="9182100" cy="1984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672" y="349072"/>
            <a:ext cx="5742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Tính </a:t>
            </a:r>
            <a:r>
              <a:rPr dirty="0"/>
              <a:t>chất của Spring</a:t>
            </a:r>
            <a:r>
              <a:rPr spc="-60" dirty="0"/>
              <a:t> </a:t>
            </a:r>
            <a:r>
              <a:rPr dirty="0"/>
              <a:t>framework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9700"/>
            <a:ext cx="11040110" cy="3589020"/>
          </a:xfrm>
          <a:custGeom>
            <a:avLst/>
            <a:gdLst/>
            <a:ahLst/>
            <a:cxnLst/>
            <a:rect l="l" t="t" r="r" b="b"/>
            <a:pathLst>
              <a:path w="11040110" h="3589020">
                <a:moveTo>
                  <a:pt x="0" y="3589020"/>
                </a:moveTo>
                <a:lnTo>
                  <a:pt x="11039856" y="3589020"/>
                </a:lnTo>
                <a:lnTo>
                  <a:pt x="11039856" y="0"/>
                </a:lnTo>
                <a:lnTo>
                  <a:pt x="0" y="0"/>
                </a:lnTo>
                <a:lnTo>
                  <a:pt x="0" y="358902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30781"/>
            <a:ext cx="10727690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Spring Bean, Các scope </a:t>
            </a:r>
            <a:r>
              <a:rPr sz="2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trong </a:t>
            </a:r>
            <a:r>
              <a:rPr sz="2800" b="1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Spring, Spring </a:t>
            </a:r>
            <a:r>
              <a:rPr sz="2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Bean</a:t>
            </a:r>
            <a:r>
              <a:rPr sz="2800" b="1" i="1" spc="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Scope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Bean là</a:t>
            </a:r>
            <a:r>
              <a:rPr sz="2800" b="1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gì?</a:t>
            </a:r>
            <a:endParaRPr sz="2800" dirty="0">
              <a:latin typeface="Times New Roman"/>
              <a:cs typeface="Times New Roman"/>
            </a:endParaRPr>
          </a:p>
          <a:p>
            <a:pPr marL="12700" marR="42672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Bean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object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lang="vi-VN" sz="2800" b="1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Framework, Được DI(</a:t>
            </a:r>
            <a:r>
              <a:rPr lang="en-US"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lang="en-US"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Container</a:t>
            </a:r>
            <a:r>
              <a:rPr lang="vi-VN" sz="2800" b="1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) khởi tạo bằng từ khóa NEW</a:t>
            </a:r>
            <a:r>
              <a:rPr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, </a:t>
            </a:r>
            <a:r>
              <a:rPr sz="2800" spc="-10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Bất</a:t>
            </a:r>
            <a:r>
              <a:rPr sz="2800" spc="-10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kỳ class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Java POJO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nào cũng có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 err="1">
                <a:solidFill>
                  <a:srgbClr val="36365C"/>
                </a:solidFill>
                <a:latin typeface="Times New Roman"/>
                <a:cs typeface="Times New Roman"/>
              </a:rPr>
              <a:t>là</a:t>
            </a:r>
            <a:r>
              <a:rPr sz="2800" spc="1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lang="vi-VN" sz="2800" spc="-5" dirty="0" smtClean="0">
                <a:solidFill>
                  <a:srgbClr val="36365C"/>
                </a:solidFill>
                <a:latin typeface="Times New Roman"/>
                <a:cs typeface="Times New Roman"/>
              </a:rPr>
              <a:t> Bean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Bean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nếu nó được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hình và khởi tạo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qua container bằng việc cung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cấp các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cấu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hình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(các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file config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.xml,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.properties..)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672" y="349072"/>
            <a:ext cx="5742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Tính </a:t>
            </a:r>
            <a:r>
              <a:rPr dirty="0"/>
              <a:t>chất của Spring</a:t>
            </a:r>
            <a:r>
              <a:rPr spc="-60" dirty="0"/>
              <a:t> </a:t>
            </a:r>
            <a:r>
              <a:rPr dirty="0"/>
              <a:t>framework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73124"/>
            <a:ext cx="11040110" cy="3589020"/>
          </a:xfrm>
          <a:custGeom>
            <a:avLst/>
            <a:gdLst/>
            <a:ahLst/>
            <a:cxnLst/>
            <a:rect l="l" t="t" r="r" b="b"/>
            <a:pathLst>
              <a:path w="11040110" h="3589020">
                <a:moveTo>
                  <a:pt x="0" y="3589020"/>
                </a:moveTo>
                <a:lnTo>
                  <a:pt x="11039856" y="3589020"/>
                </a:lnTo>
                <a:lnTo>
                  <a:pt x="11039856" y="0"/>
                </a:lnTo>
                <a:lnTo>
                  <a:pt x="0" y="0"/>
                </a:lnTo>
                <a:lnTo>
                  <a:pt x="0" y="358902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94205"/>
            <a:ext cx="1056005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Spring Bean, Các scope </a:t>
            </a:r>
            <a:r>
              <a:rPr sz="2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trong </a:t>
            </a:r>
            <a:r>
              <a:rPr sz="2800" b="1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Spring, Spring </a:t>
            </a:r>
            <a:r>
              <a:rPr sz="2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Bean</a:t>
            </a:r>
            <a:r>
              <a:rPr sz="2800" b="1" i="1" spc="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AF50"/>
                </a:solidFill>
                <a:latin typeface="Times New Roman"/>
                <a:cs typeface="Times New Roman"/>
              </a:rPr>
              <a:t>Scope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Các Bean Scope </a:t>
            </a:r>
            <a:r>
              <a:rPr sz="2800" b="1" spc="-15" dirty="0">
                <a:solidFill>
                  <a:srgbClr val="36365C"/>
                </a:solidFill>
                <a:latin typeface="Times New Roman"/>
                <a:cs typeface="Times New Roman"/>
              </a:rPr>
              <a:t>trong</a:t>
            </a:r>
            <a:r>
              <a:rPr sz="2800" b="1" spc="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Spring?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Có 5 scope được định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nghĩa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</a:t>
            </a:r>
            <a:r>
              <a:rPr sz="2800" spc="-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Bean:</a:t>
            </a:r>
            <a:endParaRPr sz="2800" dirty="0">
              <a:latin typeface="Times New Roman"/>
              <a:cs typeface="Times New Roman"/>
            </a:endParaRPr>
          </a:p>
          <a:p>
            <a:pPr marL="12700" marR="5080" indent="914400" algn="just">
              <a:lnSpc>
                <a:spcPct val="100000"/>
              </a:lnSpc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Singleton: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Chỉ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duy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nhất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hiện của bean sẽ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được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tạo cho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mỗi 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container.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Đây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là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scope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mặc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định cho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bean.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Khi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 dụng scope này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chắc chắn rằng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bean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không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có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biến/thuộc tính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share.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672" y="349072"/>
            <a:ext cx="5742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Tính </a:t>
            </a:r>
            <a:r>
              <a:rPr dirty="0"/>
              <a:t>chất của Spring</a:t>
            </a:r>
            <a:r>
              <a:rPr spc="-60" dirty="0"/>
              <a:t> </a:t>
            </a:r>
            <a:r>
              <a:rPr dirty="0"/>
              <a:t>framework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59408"/>
            <a:ext cx="11040110" cy="3589020"/>
          </a:xfrm>
          <a:custGeom>
            <a:avLst/>
            <a:gdLst/>
            <a:ahLst/>
            <a:cxnLst/>
            <a:rect l="l" t="t" r="r" b="b"/>
            <a:pathLst>
              <a:path w="11040110" h="3589020">
                <a:moveTo>
                  <a:pt x="0" y="3589020"/>
                </a:moveTo>
                <a:lnTo>
                  <a:pt x="11039856" y="3589020"/>
                </a:lnTo>
                <a:lnTo>
                  <a:pt x="11039856" y="0"/>
                </a:lnTo>
                <a:lnTo>
                  <a:pt x="0" y="0"/>
                </a:lnTo>
                <a:lnTo>
                  <a:pt x="0" y="3589020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380490"/>
            <a:ext cx="1085342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Có 5 scope được định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nghĩa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Bean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(tiếp):</a:t>
            </a:r>
            <a:endParaRPr sz="2800" dirty="0">
              <a:latin typeface="Times New Roman"/>
              <a:cs typeface="Times New Roman"/>
            </a:endParaRPr>
          </a:p>
          <a:p>
            <a:pPr marL="12700" marR="201295" indent="914400">
              <a:lnSpc>
                <a:spcPct val="100000"/>
              </a:lnSpc>
            </a:pP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Prototype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: Một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hiện của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bean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sẽ được tạo cho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mỗi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lần được yêu  cầu(request)</a:t>
            </a:r>
            <a:endParaRPr sz="2800" dirty="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Request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: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giống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với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prototype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scope, tuy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nhiên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nó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dùng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cho 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web, một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hiện của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bean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sẽ được tạo cho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mỗi HTTP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request.</a:t>
            </a:r>
            <a:endParaRPr sz="2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Session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Mỗi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hiện của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bean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sẽ được tạo cho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mỗi HTTP</a:t>
            </a:r>
            <a:r>
              <a:rPr sz="2800" spc="-6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Session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672" y="349072"/>
            <a:ext cx="5742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Tính </a:t>
            </a:r>
            <a:r>
              <a:rPr dirty="0"/>
              <a:t>chất của Spring</a:t>
            </a:r>
            <a:r>
              <a:rPr spc="-60" dirty="0"/>
              <a:t> </a:t>
            </a:r>
            <a:r>
              <a:rPr dirty="0"/>
              <a:t>framework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46275"/>
            <a:ext cx="11040110" cy="4598035"/>
          </a:xfrm>
          <a:custGeom>
            <a:avLst/>
            <a:gdLst/>
            <a:ahLst/>
            <a:cxnLst/>
            <a:rect l="l" t="t" r="r" b="b"/>
            <a:pathLst>
              <a:path w="11040110" h="4598035">
                <a:moveTo>
                  <a:pt x="0" y="4597908"/>
                </a:moveTo>
                <a:lnTo>
                  <a:pt x="11039856" y="4597908"/>
                </a:lnTo>
                <a:lnTo>
                  <a:pt x="11039856" y="0"/>
                </a:lnTo>
                <a:lnTo>
                  <a:pt x="0" y="0"/>
                </a:lnTo>
                <a:lnTo>
                  <a:pt x="0" y="4597908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66799"/>
            <a:ext cx="1084770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Có 5 scope được định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nghĩa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Bean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(tiếp):</a:t>
            </a:r>
            <a:endParaRPr sz="2800" dirty="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Global-Session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: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Được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sử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tạo global sesion bean cho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  dụng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Portlet.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5 scope trên thì 3 scope cuối chỉ dùng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 dụng</a:t>
            </a:r>
            <a:r>
              <a:rPr sz="2800" spc="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web.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8815" y="3511094"/>
            <a:ext cx="5352335" cy="2123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00" y="397002"/>
            <a:ext cx="141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Nội</a:t>
            </a:r>
            <a:r>
              <a:rPr sz="2800" b="1" spc="-7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71717"/>
                </a:solidFill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52345" y="1311910"/>
            <a:ext cx="894080" cy="1270000"/>
            <a:chOff x="1752345" y="1311910"/>
            <a:chExt cx="894080" cy="1270000"/>
          </a:xfrm>
        </p:grpSpPr>
        <p:sp>
          <p:nvSpPr>
            <p:cNvPr id="4" name="object 4"/>
            <p:cNvSpPr/>
            <p:nvPr/>
          </p:nvSpPr>
          <p:spPr>
            <a:xfrm>
              <a:off x="1758695" y="1318260"/>
              <a:ext cx="881380" cy="1257300"/>
            </a:xfrm>
            <a:custGeom>
              <a:avLst/>
              <a:gdLst/>
              <a:ahLst/>
              <a:cxnLst/>
              <a:rect l="l" t="t" r="r" b="b"/>
              <a:pathLst>
                <a:path w="881380" h="1257300">
                  <a:moveTo>
                    <a:pt x="880872" y="0"/>
                  </a:moveTo>
                  <a:lnTo>
                    <a:pt x="440436" y="440436"/>
                  </a:lnTo>
                  <a:lnTo>
                    <a:pt x="0" y="0"/>
                  </a:lnTo>
                  <a:lnTo>
                    <a:pt x="0" y="816863"/>
                  </a:lnTo>
                  <a:lnTo>
                    <a:pt x="440436" y="1257300"/>
                  </a:lnTo>
                  <a:lnTo>
                    <a:pt x="880872" y="816863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8695" y="1318260"/>
              <a:ext cx="881380" cy="1257300"/>
            </a:xfrm>
            <a:custGeom>
              <a:avLst/>
              <a:gdLst/>
              <a:ahLst/>
              <a:cxnLst/>
              <a:rect l="l" t="t" r="r" b="b"/>
              <a:pathLst>
                <a:path w="881380" h="1257300">
                  <a:moveTo>
                    <a:pt x="880872" y="0"/>
                  </a:moveTo>
                  <a:lnTo>
                    <a:pt x="880872" y="816863"/>
                  </a:lnTo>
                  <a:lnTo>
                    <a:pt x="440436" y="1257300"/>
                  </a:lnTo>
                  <a:lnTo>
                    <a:pt x="0" y="816863"/>
                  </a:lnTo>
                  <a:lnTo>
                    <a:pt x="0" y="0"/>
                  </a:lnTo>
                  <a:lnTo>
                    <a:pt x="440436" y="440436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58670" y="1579879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43201" y="1313433"/>
            <a:ext cx="9227185" cy="2382520"/>
            <a:chOff x="1743201" y="1313433"/>
            <a:chExt cx="9227185" cy="2382520"/>
          </a:xfrm>
        </p:grpSpPr>
        <p:sp>
          <p:nvSpPr>
            <p:cNvPr id="8" name="object 8"/>
            <p:cNvSpPr/>
            <p:nvPr/>
          </p:nvSpPr>
          <p:spPr>
            <a:xfrm>
              <a:off x="2630423" y="1319783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196833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8196833" y="818388"/>
                  </a:lnTo>
                  <a:lnTo>
                    <a:pt x="8239938" y="811432"/>
                  </a:lnTo>
                  <a:lnTo>
                    <a:pt x="8277380" y="792065"/>
                  </a:lnTo>
                  <a:lnTo>
                    <a:pt x="8306909" y="762536"/>
                  </a:lnTo>
                  <a:lnTo>
                    <a:pt x="8326276" y="725094"/>
                  </a:lnTo>
                  <a:lnTo>
                    <a:pt x="8333232" y="681989"/>
                  </a:lnTo>
                  <a:lnTo>
                    <a:pt x="8333232" y="136398"/>
                  </a:lnTo>
                  <a:lnTo>
                    <a:pt x="8326276" y="93293"/>
                  </a:lnTo>
                  <a:lnTo>
                    <a:pt x="8306909" y="55851"/>
                  </a:lnTo>
                  <a:lnTo>
                    <a:pt x="8277380" y="26322"/>
                  </a:lnTo>
                  <a:lnTo>
                    <a:pt x="8239938" y="6955"/>
                  </a:lnTo>
                  <a:lnTo>
                    <a:pt x="819683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30423" y="1319783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333232" y="136398"/>
                  </a:moveTo>
                  <a:lnTo>
                    <a:pt x="8333232" y="681989"/>
                  </a:lnTo>
                  <a:lnTo>
                    <a:pt x="8326276" y="725094"/>
                  </a:lnTo>
                  <a:lnTo>
                    <a:pt x="8306909" y="762536"/>
                  </a:lnTo>
                  <a:lnTo>
                    <a:pt x="8277380" y="792065"/>
                  </a:lnTo>
                  <a:lnTo>
                    <a:pt x="8239938" y="811432"/>
                  </a:lnTo>
                  <a:lnTo>
                    <a:pt x="8196833" y="818388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8196833" y="0"/>
                  </a:lnTo>
                  <a:lnTo>
                    <a:pt x="8239938" y="6955"/>
                  </a:lnTo>
                  <a:lnTo>
                    <a:pt x="8277380" y="26322"/>
                  </a:lnTo>
                  <a:lnTo>
                    <a:pt x="8306909" y="55851"/>
                  </a:lnTo>
                  <a:lnTo>
                    <a:pt x="8326276" y="93293"/>
                  </a:lnTo>
                  <a:lnTo>
                    <a:pt x="8333232" y="136398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49551" y="2430780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440436" y="440436"/>
                  </a:lnTo>
                  <a:lnTo>
                    <a:pt x="0" y="0"/>
                  </a:lnTo>
                  <a:lnTo>
                    <a:pt x="0" y="818388"/>
                  </a:lnTo>
                  <a:lnTo>
                    <a:pt x="440436" y="1258824"/>
                  </a:lnTo>
                  <a:lnTo>
                    <a:pt x="880872" y="818388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9551" y="2430780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880872" y="818388"/>
                  </a:lnTo>
                  <a:lnTo>
                    <a:pt x="440436" y="1258824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440436" y="440436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52C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49017" y="2693669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43201" y="2424429"/>
            <a:ext cx="9227185" cy="2382520"/>
            <a:chOff x="1743201" y="2424429"/>
            <a:chExt cx="9227185" cy="2382520"/>
          </a:xfrm>
        </p:grpSpPr>
        <p:sp>
          <p:nvSpPr>
            <p:cNvPr id="14" name="object 14"/>
            <p:cNvSpPr/>
            <p:nvPr/>
          </p:nvSpPr>
          <p:spPr>
            <a:xfrm>
              <a:off x="2630423" y="2430779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196833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8196833" y="818388"/>
                  </a:lnTo>
                  <a:lnTo>
                    <a:pt x="8239938" y="811432"/>
                  </a:lnTo>
                  <a:lnTo>
                    <a:pt x="8277380" y="792065"/>
                  </a:lnTo>
                  <a:lnTo>
                    <a:pt x="8306909" y="762536"/>
                  </a:lnTo>
                  <a:lnTo>
                    <a:pt x="8326276" y="725094"/>
                  </a:lnTo>
                  <a:lnTo>
                    <a:pt x="8333232" y="681990"/>
                  </a:lnTo>
                  <a:lnTo>
                    <a:pt x="8333232" y="136398"/>
                  </a:lnTo>
                  <a:lnTo>
                    <a:pt x="8326276" y="93293"/>
                  </a:lnTo>
                  <a:lnTo>
                    <a:pt x="8306909" y="55851"/>
                  </a:lnTo>
                  <a:lnTo>
                    <a:pt x="8277380" y="26322"/>
                  </a:lnTo>
                  <a:lnTo>
                    <a:pt x="8239938" y="6955"/>
                  </a:lnTo>
                  <a:lnTo>
                    <a:pt x="819683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30423" y="2430779"/>
              <a:ext cx="8333740" cy="818515"/>
            </a:xfrm>
            <a:custGeom>
              <a:avLst/>
              <a:gdLst/>
              <a:ahLst/>
              <a:cxnLst/>
              <a:rect l="l" t="t" r="r" b="b"/>
              <a:pathLst>
                <a:path w="8333740" h="818514">
                  <a:moveTo>
                    <a:pt x="8333232" y="136398"/>
                  </a:moveTo>
                  <a:lnTo>
                    <a:pt x="8333232" y="681990"/>
                  </a:lnTo>
                  <a:lnTo>
                    <a:pt x="8326276" y="725094"/>
                  </a:lnTo>
                  <a:lnTo>
                    <a:pt x="8306909" y="762536"/>
                  </a:lnTo>
                  <a:lnTo>
                    <a:pt x="8277380" y="792065"/>
                  </a:lnTo>
                  <a:lnTo>
                    <a:pt x="8239938" y="811432"/>
                  </a:lnTo>
                  <a:lnTo>
                    <a:pt x="8196833" y="818388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8196833" y="0"/>
                  </a:lnTo>
                  <a:lnTo>
                    <a:pt x="8239938" y="6955"/>
                  </a:lnTo>
                  <a:lnTo>
                    <a:pt x="8277380" y="26322"/>
                  </a:lnTo>
                  <a:lnTo>
                    <a:pt x="8306909" y="55851"/>
                  </a:lnTo>
                  <a:lnTo>
                    <a:pt x="8326276" y="93293"/>
                  </a:lnTo>
                  <a:lnTo>
                    <a:pt x="8333232" y="136398"/>
                  </a:lnTo>
                  <a:close/>
                </a:path>
              </a:pathLst>
            </a:custGeom>
            <a:ln w="12192">
              <a:solidFill>
                <a:srgbClr val="52C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9551" y="3541775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440436" y="440436"/>
                  </a:lnTo>
                  <a:lnTo>
                    <a:pt x="0" y="0"/>
                  </a:lnTo>
                  <a:lnTo>
                    <a:pt x="0" y="818388"/>
                  </a:lnTo>
                  <a:lnTo>
                    <a:pt x="440436" y="1258824"/>
                  </a:lnTo>
                  <a:lnTo>
                    <a:pt x="880872" y="818388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9551" y="3541775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880872" y="818388"/>
                  </a:lnTo>
                  <a:lnTo>
                    <a:pt x="440436" y="1258824"/>
                  </a:lnTo>
                  <a:lnTo>
                    <a:pt x="0" y="818388"/>
                  </a:lnTo>
                  <a:lnTo>
                    <a:pt x="0" y="0"/>
                  </a:lnTo>
                  <a:lnTo>
                    <a:pt x="440436" y="440436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48BE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49017" y="3804920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3201" y="3523234"/>
            <a:ext cx="9217660" cy="2395220"/>
            <a:chOff x="1743201" y="3523234"/>
            <a:chExt cx="9217660" cy="2395220"/>
          </a:xfrm>
        </p:grpSpPr>
        <p:sp>
          <p:nvSpPr>
            <p:cNvPr id="20" name="object 20"/>
            <p:cNvSpPr/>
            <p:nvPr/>
          </p:nvSpPr>
          <p:spPr>
            <a:xfrm>
              <a:off x="2621279" y="3529584"/>
              <a:ext cx="8333740" cy="817244"/>
            </a:xfrm>
            <a:custGeom>
              <a:avLst/>
              <a:gdLst/>
              <a:ahLst/>
              <a:cxnLst/>
              <a:rect l="l" t="t" r="r" b="b"/>
              <a:pathLst>
                <a:path w="8333740" h="817245">
                  <a:moveTo>
                    <a:pt x="8197088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8197088" y="816863"/>
                  </a:lnTo>
                  <a:lnTo>
                    <a:pt x="8240117" y="809922"/>
                  </a:lnTo>
                  <a:lnTo>
                    <a:pt x="8277490" y="790594"/>
                  </a:lnTo>
                  <a:lnTo>
                    <a:pt x="8306962" y="761122"/>
                  </a:lnTo>
                  <a:lnTo>
                    <a:pt x="8326290" y="723749"/>
                  </a:lnTo>
                  <a:lnTo>
                    <a:pt x="8333232" y="680719"/>
                  </a:lnTo>
                  <a:lnTo>
                    <a:pt x="8333232" y="136143"/>
                  </a:lnTo>
                  <a:lnTo>
                    <a:pt x="8326290" y="93114"/>
                  </a:lnTo>
                  <a:lnTo>
                    <a:pt x="8306962" y="55741"/>
                  </a:lnTo>
                  <a:lnTo>
                    <a:pt x="8277490" y="26269"/>
                  </a:lnTo>
                  <a:lnTo>
                    <a:pt x="8240117" y="6941"/>
                  </a:lnTo>
                  <a:lnTo>
                    <a:pt x="819708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1279" y="3529584"/>
              <a:ext cx="8333740" cy="817244"/>
            </a:xfrm>
            <a:custGeom>
              <a:avLst/>
              <a:gdLst/>
              <a:ahLst/>
              <a:cxnLst/>
              <a:rect l="l" t="t" r="r" b="b"/>
              <a:pathLst>
                <a:path w="8333740" h="817245">
                  <a:moveTo>
                    <a:pt x="8333232" y="136143"/>
                  </a:moveTo>
                  <a:lnTo>
                    <a:pt x="8333232" y="680719"/>
                  </a:lnTo>
                  <a:lnTo>
                    <a:pt x="8326290" y="723749"/>
                  </a:lnTo>
                  <a:lnTo>
                    <a:pt x="8306962" y="761122"/>
                  </a:lnTo>
                  <a:lnTo>
                    <a:pt x="8277490" y="790594"/>
                  </a:lnTo>
                  <a:lnTo>
                    <a:pt x="8240117" y="809922"/>
                  </a:lnTo>
                  <a:lnTo>
                    <a:pt x="8197088" y="816863"/>
                  </a:lnTo>
                  <a:lnTo>
                    <a:pt x="0" y="816863"/>
                  </a:lnTo>
                  <a:lnTo>
                    <a:pt x="0" y="0"/>
                  </a:lnTo>
                  <a:lnTo>
                    <a:pt x="8197088" y="0"/>
                  </a:lnTo>
                  <a:lnTo>
                    <a:pt x="8240117" y="6941"/>
                  </a:lnTo>
                  <a:lnTo>
                    <a:pt x="8277490" y="26269"/>
                  </a:lnTo>
                  <a:lnTo>
                    <a:pt x="8306962" y="55741"/>
                  </a:lnTo>
                  <a:lnTo>
                    <a:pt x="8326290" y="93114"/>
                  </a:lnTo>
                  <a:lnTo>
                    <a:pt x="8333232" y="136143"/>
                  </a:lnTo>
                  <a:close/>
                </a:path>
              </a:pathLst>
            </a:custGeom>
            <a:ln w="12192">
              <a:solidFill>
                <a:srgbClr val="48BE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9551" y="4652772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440436" y="440435"/>
                  </a:lnTo>
                  <a:lnTo>
                    <a:pt x="0" y="0"/>
                  </a:lnTo>
                  <a:lnTo>
                    <a:pt x="0" y="818387"/>
                  </a:lnTo>
                  <a:lnTo>
                    <a:pt x="440436" y="1258823"/>
                  </a:lnTo>
                  <a:lnTo>
                    <a:pt x="880872" y="818387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49551" y="4652772"/>
              <a:ext cx="881380" cy="1259205"/>
            </a:xfrm>
            <a:custGeom>
              <a:avLst/>
              <a:gdLst/>
              <a:ahLst/>
              <a:cxnLst/>
              <a:rect l="l" t="t" r="r" b="b"/>
              <a:pathLst>
                <a:path w="881380" h="1259204">
                  <a:moveTo>
                    <a:pt x="880872" y="0"/>
                  </a:moveTo>
                  <a:lnTo>
                    <a:pt x="880872" y="818387"/>
                  </a:lnTo>
                  <a:lnTo>
                    <a:pt x="440436" y="1258823"/>
                  </a:lnTo>
                  <a:lnTo>
                    <a:pt x="0" y="818387"/>
                  </a:lnTo>
                  <a:lnTo>
                    <a:pt x="0" y="0"/>
                  </a:lnTo>
                  <a:lnTo>
                    <a:pt x="440436" y="440435"/>
                  </a:lnTo>
                  <a:lnTo>
                    <a:pt x="880872" y="0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49017" y="4915865"/>
            <a:ext cx="27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30423" y="4652771"/>
            <a:ext cx="8333740" cy="818515"/>
          </a:xfrm>
          <a:custGeom>
            <a:avLst/>
            <a:gdLst/>
            <a:ahLst/>
            <a:cxnLst/>
            <a:rect l="l" t="t" r="r" b="b"/>
            <a:pathLst>
              <a:path w="8333740" h="818514">
                <a:moveTo>
                  <a:pt x="8333232" y="136397"/>
                </a:moveTo>
                <a:lnTo>
                  <a:pt x="8333232" y="681989"/>
                </a:lnTo>
                <a:lnTo>
                  <a:pt x="8326276" y="725094"/>
                </a:lnTo>
                <a:lnTo>
                  <a:pt x="8306909" y="762536"/>
                </a:lnTo>
                <a:lnTo>
                  <a:pt x="8277380" y="792065"/>
                </a:lnTo>
                <a:lnTo>
                  <a:pt x="8239938" y="811432"/>
                </a:lnTo>
                <a:lnTo>
                  <a:pt x="8196833" y="818387"/>
                </a:lnTo>
                <a:lnTo>
                  <a:pt x="0" y="818387"/>
                </a:lnTo>
                <a:lnTo>
                  <a:pt x="0" y="0"/>
                </a:lnTo>
                <a:lnTo>
                  <a:pt x="8196833" y="0"/>
                </a:lnTo>
                <a:lnTo>
                  <a:pt x="8239938" y="6955"/>
                </a:lnTo>
                <a:lnTo>
                  <a:pt x="8277380" y="26322"/>
                </a:lnTo>
                <a:lnTo>
                  <a:pt x="8306909" y="55851"/>
                </a:lnTo>
                <a:lnTo>
                  <a:pt x="8326276" y="93293"/>
                </a:lnTo>
                <a:lnTo>
                  <a:pt x="8333232" y="136397"/>
                </a:lnTo>
                <a:close/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25876" y="1483308"/>
            <a:ext cx="43827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Spring framework là gì</a:t>
            </a:r>
            <a:r>
              <a:rPr sz="3200" b="1" spc="-1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?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2825876" y="2572004"/>
            <a:ext cx="5547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Thành </a:t>
            </a:r>
            <a:r>
              <a:rPr sz="32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phần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chính </a:t>
            </a:r>
            <a:r>
              <a:rPr sz="32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trong</a:t>
            </a:r>
            <a:r>
              <a:rPr sz="3200" b="1" spc="-15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Spring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25876" y="3698824"/>
            <a:ext cx="57410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Tính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chất của Spring</a:t>
            </a:r>
            <a:r>
              <a:rPr sz="3200" b="1" spc="-7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framework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25876" y="4812284"/>
            <a:ext cx="4995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Các annotation </a:t>
            </a:r>
            <a:r>
              <a:rPr sz="3200" b="1" spc="-10" dirty="0">
                <a:solidFill>
                  <a:srgbClr val="171717"/>
                </a:solidFill>
                <a:latin typeface="Times New Roman"/>
                <a:cs typeface="Times New Roman"/>
              </a:rPr>
              <a:t>trong</a:t>
            </a:r>
            <a:r>
              <a:rPr sz="3200" b="1" spc="-1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171717"/>
                </a:solidFill>
                <a:latin typeface="Times New Roman"/>
                <a:cs typeface="Times New Roman"/>
              </a:rPr>
              <a:t>Spring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672" y="349072"/>
            <a:ext cx="5742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Tính </a:t>
            </a:r>
            <a:r>
              <a:rPr dirty="0"/>
              <a:t>chất của Spring</a:t>
            </a:r>
            <a:r>
              <a:rPr spc="-60" dirty="0"/>
              <a:t> </a:t>
            </a:r>
            <a:r>
              <a:rPr dirty="0"/>
              <a:t>framework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76072" y="1373124"/>
            <a:ext cx="11040110" cy="3589020"/>
          </a:xfrm>
          <a:prstGeom prst="rect">
            <a:avLst/>
          </a:prstGeom>
          <a:ln w="12192">
            <a:solidFill>
              <a:srgbClr val="4F127E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DI với Object (Dependent</a:t>
            </a:r>
            <a:r>
              <a:rPr sz="2800" b="1" spc="7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Object)</a:t>
            </a:r>
            <a:endParaRPr sz="2800" dirty="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Trường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hợp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mối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quan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hệ giữa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class là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has-a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(1 đối tượng chứa 1</a:t>
            </a:r>
            <a:r>
              <a:rPr sz="2800" spc="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đối</a:t>
            </a:r>
            <a:endParaRPr sz="2800" dirty="0">
              <a:latin typeface="Times New Roman"/>
              <a:cs typeface="Times New Roman"/>
            </a:endParaRPr>
          </a:p>
          <a:p>
            <a:pPr marL="90805" marR="28829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 khác) chúng ta sẽ tạo bean cho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tượng bên trong và truyền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nó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vào  hàm khởi tạo hoặc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setter.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672" y="349072"/>
            <a:ext cx="5742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Tính </a:t>
            </a:r>
            <a:r>
              <a:rPr dirty="0"/>
              <a:t>chất của Spring</a:t>
            </a:r>
            <a:r>
              <a:rPr spc="-60" dirty="0"/>
              <a:t> </a:t>
            </a:r>
            <a:r>
              <a:rPr dirty="0"/>
              <a:t>framework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9700"/>
            <a:ext cx="11017250" cy="4589145"/>
          </a:xfrm>
          <a:custGeom>
            <a:avLst/>
            <a:gdLst/>
            <a:ahLst/>
            <a:cxnLst/>
            <a:rect l="l" t="t" r="r" b="b"/>
            <a:pathLst>
              <a:path w="11017250" h="4589145">
                <a:moveTo>
                  <a:pt x="0" y="4588764"/>
                </a:moveTo>
                <a:lnTo>
                  <a:pt x="11016996" y="4588764"/>
                </a:lnTo>
                <a:lnTo>
                  <a:pt x="11016996" y="0"/>
                </a:lnTo>
                <a:lnTo>
                  <a:pt x="0" y="0"/>
                </a:lnTo>
                <a:lnTo>
                  <a:pt x="0" y="4588764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30781"/>
            <a:ext cx="6300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DI với Object (Dependent</a:t>
            </a:r>
            <a:r>
              <a:rPr sz="2800" b="1" spc="8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Object)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1827" y="2052827"/>
            <a:ext cx="8572500" cy="3549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5"/>
              </a:spcBef>
            </a:pPr>
            <a:r>
              <a:rPr dirty="0"/>
              <a:t>Các annotation </a:t>
            </a:r>
            <a:r>
              <a:rPr spc="-10" dirty="0"/>
              <a:t>trong</a:t>
            </a:r>
            <a:r>
              <a:rPr spc="-130" dirty="0"/>
              <a:t> </a:t>
            </a:r>
            <a:r>
              <a:rPr dirty="0"/>
              <a:t>Spring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46275"/>
            <a:ext cx="11059795" cy="4607560"/>
          </a:xfrm>
          <a:custGeom>
            <a:avLst/>
            <a:gdLst/>
            <a:ahLst/>
            <a:cxnLst/>
            <a:rect l="l" t="t" r="r" b="b"/>
            <a:pathLst>
              <a:path w="11059795" h="4607560">
                <a:moveTo>
                  <a:pt x="0" y="4607052"/>
                </a:moveTo>
                <a:lnTo>
                  <a:pt x="11059668" y="4607052"/>
                </a:lnTo>
                <a:lnTo>
                  <a:pt x="11059668" y="0"/>
                </a:lnTo>
                <a:lnTo>
                  <a:pt x="0" y="0"/>
                </a:lnTo>
                <a:lnTo>
                  <a:pt x="0" y="460705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67358"/>
            <a:ext cx="1076896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Auto Component</a:t>
            </a:r>
            <a:r>
              <a:rPr sz="2800" b="1" spc="-7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Scanning:</a:t>
            </a:r>
            <a:endParaRPr sz="2800" dirty="0">
              <a:latin typeface="Times New Roman"/>
              <a:cs typeface="Times New Roman"/>
            </a:endParaRPr>
          </a:p>
          <a:p>
            <a:pPr marL="12700" marR="36195">
              <a:lnSpc>
                <a:spcPct val="100000"/>
              </a:lnSpc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Thông thường,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chúng ta khai báo tất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cả 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bean hoặc component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file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XML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để Spring container có thể tìm và quản lý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10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bean.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Thực tế, Spring có khả năng tự động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tìm,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dò và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tạo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hiện của bean từ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định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nghĩa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ban đầu ở package, class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mà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không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phải khai báo chúng 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file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XML.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5"/>
              </a:spcBef>
            </a:pPr>
            <a:r>
              <a:rPr dirty="0"/>
              <a:t>Các annotation </a:t>
            </a:r>
            <a:r>
              <a:rPr spc="-10" dirty="0"/>
              <a:t>trong</a:t>
            </a:r>
            <a:r>
              <a:rPr spc="-130" dirty="0"/>
              <a:t> </a:t>
            </a:r>
            <a:r>
              <a:rPr dirty="0"/>
              <a:t>Spring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9700"/>
            <a:ext cx="11017250" cy="4589145"/>
          </a:xfrm>
          <a:custGeom>
            <a:avLst/>
            <a:gdLst/>
            <a:ahLst/>
            <a:cxnLst/>
            <a:rect l="l" t="t" r="r" b="b"/>
            <a:pathLst>
              <a:path w="11017250" h="4589145">
                <a:moveTo>
                  <a:pt x="0" y="4588764"/>
                </a:moveTo>
                <a:lnTo>
                  <a:pt x="11016996" y="4588764"/>
                </a:lnTo>
                <a:lnTo>
                  <a:pt x="11016996" y="0"/>
                </a:lnTo>
                <a:lnTo>
                  <a:pt x="0" y="0"/>
                </a:lnTo>
                <a:lnTo>
                  <a:pt x="0" y="4588764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30781"/>
            <a:ext cx="9003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Auto Component Scanning: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Sử dụng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XML tạo</a:t>
            </a:r>
            <a:r>
              <a:rPr sz="2800" b="1" spc="-15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bean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2057400"/>
            <a:ext cx="8386573" cy="3696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5"/>
              </a:spcBef>
            </a:pPr>
            <a:r>
              <a:rPr dirty="0"/>
              <a:t>Các annotation </a:t>
            </a:r>
            <a:r>
              <a:rPr spc="-10" dirty="0"/>
              <a:t>trong</a:t>
            </a:r>
            <a:r>
              <a:rPr spc="-130" dirty="0"/>
              <a:t> </a:t>
            </a:r>
            <a:r>
              <a:rPr dirty="0"/>
              <a:t>Spring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91411"/>
            <a:ext cx="11059795" cy="4607560"/>
          </a:xfrm>
          <a:custGeom>
            <a:avLst/>
            <a:gdLst/>
            <a:ahLst/>
            <a:cxnLst/>
            <a:rect l="l" t="t" r="r" b="b"/>
            <a:pathLst>
              <a:path w="11059795" h="4607560">
                <a:moveTo>
                  <a:pt x="0" y="4607052"/>
                </a:moveTo>
                <a:lnTo>
                  <a:pt x="11059668" y="4607052"/>
                </a:lnTo>
                <a:lnTo>
                  <a:pt x="11059668" y="0"/>
                </a:lnTo>
                <a:lnTo>
                  <a:pt x="0" y="0"/>
                </a:lnTo>
                <a:lnTo>
                  <a:pt x="0" y="460705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12493"/>
            <a:ext cx="9698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Auto Component Scanning: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Sử dụng Anotation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tạo</a:t>
            </a:r>
            <a:r>
              <a:rPr sz="2800" b="1" spc="-1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bean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2063495"/>
            <a:ext cx="9558528" cy="3578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5"/>
              </a:spcBef>
            </a:pPr>
            <a:r>
              <a:rPr dirty="0"/>
              <a:t>Các annotation </a:t>
            </a:r>
            <a:r>
              <a:rPr spc="-10" dirty="0"/>
              <a:t>trong</a:t>
            </a:r>
            <a:r>
              <a:rPr spc="-130" dirty="0"/>
              <a:t> </a:t>
            </a:r>
            <a:r>
              <a:rPr dirty="0"/>
              <a:t>Spring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09700"/>
            <a:ext cx="11059795" cy="4607560"/>
          </a:xfrm>
          <a:custGeom>
            <a:avLst/>
            <a:gdLst/>
            <a:ahLst/>
            <a:cxnLst/>
            <a:rect l="l" t="t" r="r" b="b"/>
            <a:pathLst>
              <a:path w="11059795" h="4607560">
                <a:moveTo>
                  <a:pt x="0" y="4607052"/>
                </a:moveTo>
                <a:lnTo>
                  <a:pt x="11059668" y="4607052"/>
                </a:lnTo>
                <a:lnTo>
                  <a:pt x="11059668" y="0"/>
                </a:lnTo>
                <a:lnTo>
                  <a:pt x="0" y="0"/>
                </a:lnTo>
                <a:lnTo>
                  <a:pt x="0" y="4607052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7" y="1430781"/>
            <a:ext cx="1030668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annotation trong</a:t>
            </a:r>
            <a:r>
              <a:rPr sz="2800" spc="-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Spring:</a:t>
            </a:r>
            <a:endParaRPr sz="2800" dirty="0">
              <a:latin typeface="Times New Roman"/>
              <a:cs typeface="Times New Roman"/>
            </a:endParaRPr>
          </a:p>
          <a:p>
            <a:pPr marL="12700" marR="701675">
              <a:lnSpc>
                <a:spcPct val="100000"/>
              </a:lnSpc>
              <a:tabLst>
                <a:tab pos="4556125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@Component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– biểu thị đây 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component được tự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động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scan. 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@Repository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– biểu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thị</a:t>
            </a:r>
            <a:r>
              <a:rPr sz="2800" spc="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đây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	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DAO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component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tầng  persistence.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4640580" algn="l"/>
              </a:tabLst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@Service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– biểu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thị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đây</a:t>
            </a:r>
            <a:r>
              <a:rPr sz="2800" spc="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</a:t>
            </a:r>
            <a:r>
              <a:rPr sz="2800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một	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Service component trong tầng business. 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@Controller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– biểu thị đây 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Controller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component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tầng  presentation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5"/>
              </a:spcBef>
            </a:pPr>
            <a:r>
              <a:rPr dirty="0"/>
              <a:t>Các annotation </a:t>
            </a:r>
            <a:r>
              <a:rPr spc="-10" dirty="0"/>
              <a:t>trong</a:t>
            </a:r>
            <a:r>
              <a:rPr spc="-130" dirty="0"/>
              <a:t> </a:t>
            </a:r>
            <a:r>
              <a:rPr dirty="0"/>
              <a:t>Spring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446275"/>
            <a:ext cx="11192510" cy="4662170"/>
          </a:xfrm>
          <a:custGeom>
            <a:avLst/>
            <a:gdLst/>
            <a:ahLst/>
            <a:cxnLst/>
            <a:rect l="l" t="t" r="r" b="b"/>
            <a:pathLst>
              <a:path w="11192510" h="4662170">
                <a:moveTo>
                  <a:pt x="0" y="4661916"/>
                </a:moveTo>
                <a:lnTo>
                  <a:pt x="11192256" y="4661916"/>
                </a:lnTo>
                <a:lnTo>
                  <a:pt x="11192256" y="0"/>
                </a:lnTo>
                <a:lnTo>
                  <a:pt x="0" y="0"/>
                </a:lnTo>
                <a:lnTo>
                  <a:pt x="0" y="4661916"/>
                </a:lnTo>
                <a:close/>
              </a:path>
            </a:pathLst>
          </a:custGeom>
          <a:ln w="12192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506" y="1467358"/>
            <a:ext cx="11004093" cy="13176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vi-VN" sz="2800" spc="-10" dirty="0" smtClean="0">
                <a:solidFill>
                  <a:srgbClr val="36365C"/>
                </a:solidFill>
                <a:latin typeface="Times New Roman"/>
                <a:cs typeface="Times New Roman"/>
              </a:rPr>
              <a:t>- </a:t>
            </a:r>
            <a:r>
              <a:rPr lang="vi-VN" sz="2800" b="1" spc="-10" dirty="0" smtClean="0">
                <a:solidFill>
                  <a:srgbClr val="36365C"/>
                </a:solidFill>
                <a:latin typeface="Times New Roman"/>
                <a:cs typeface="Times New Roman"/>
              </a:rPr>
              <a:t>Để các class được Spring Bean Container tự động khơi tạo Bean(Object = new Object)</a:t>
            </a:r>
            <a:r>
              <a:rPr lang="vi-VN" sz="2800" spc="-10" dirty="0" smtClean="0">
                <a:solidFill>
                  <a:srgbClr val="36365C"/>
                </a:solidFill>
                <a:latin typeface="Times New Roman"/>
                <a:cs typeface="Times New Roman"/>
              </a:rPr>
              <a:t> thì các class phải được đánh dấu bằng các annotation sau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 err="1" smtClean="0">
                <a:solidFill>
                  <a:srgbClr val="36365C"/>
                </a:solidFill>
                <a:latin typeface="Times New Roman"/>
                <a:cs typeface="Times New Roman"/>
              </a:rPr>
              <a:t>Các</a:t>
            </a:r>
            <a:r>
              <a:rPr sz="2800" spc="-10" dirty="0" smtClean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annotation trong</a:t>
            </a:r>
            <a:r>
              <a:rPr sz="2800" spc="-9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2971800"/>
            <a:ext cx="8001000" cy="267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5"/>
              </a:spcBef>
            </a:pPr>
            <a:r>
              <a:rPr dirty="0"/>
              <a:t>Các annotation </a:t>
            </a:r>
            <a:r>
              <a:rPr spc="-10" dirty="0"/>
              <a:t>trong</a:t>
            </a:r>
            <a:r>
              <a:rPr spc="-130" dirty="0"/>
              <a:t> </a:t>
            </a:r>
            <a:r>
              <a:rPr dirty="0"/>
              <a:t>Spring</a:t>
            </a:r>
          </a:p>
        </p:txBody>
      </p:sp>
      <p:sp>
        <p:nvSpPr>
          <p:cNvPr id="3" name="object 3"/>
          <p:cNvSpPr/>
          <p:nvPr/>
        </p:nvSpPr>
        <p:spPr>
          <a:xfrm>
            <a:off x="576072" y="1354836"/>
            <a:ext cx="11104245" cy="4625340"/>
          </a:xfrm>
          <a:custGeom>
            <a:avLst/>
            <a:gdLst/>
            <a:ahLst/>
            <a:cxnLst/>
            <a:rect l="l" t="t" r="r" b="b"/>
            <a:pathLst>
              <a:path w="11104245" h="4625340">
                <a:moveTo>
                  <a:pt x="0" y="4625340"/>
                </a:moveTo>
                <a:lnTo>
                  <a:pt x="11103864" y="4625340"/>
                </a:lnTo>
                <a:lnTo>
                  <a:pt x="11103864" y="0"/>
                </a:lnTo>
                <a:lnTo>
                  <a:pt x="0" y="0"/>
                </a:lnTo>
                <a:lnTo>
                  <a:pt x="0" y="4625340"/>
                </a:lnTo>
                <a:close/>
              </a:path>
            </a:pathLst>
          </a:custGeom>
          <a:ln w="12191">
            <a:solidFill>
              <a:srgbClr val="4F12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95"/>
              </a:spcBef>
              <a:tabLst>
                <a:tab pos="2950210" algn="l"/>
              </a:tabLst>
            </a:pPr>
            <a:r>
              <a:rPr spc="-10" dirty="0"/>
              <a:t>Vậy khi</a:t>
            </a:r>
            <a:r>
              <a:rPr spc="65" dirty="0"/>
              <a:t> </a:t>
            </a:r>
            <a:r>
              <a:rPr dirty="0"/>
              <a:t>nào</a:t>
            </a:r>
            <a:r>
              <a:rPr spc="5" dirty="0"/>
              <a:t> </a:t>
            </a:r>
            <a:r>
              <a:rPr dirty="0"/>
              <a:t>dùng	</a:t>
            </a:r>
            <a:r>
              <a:rPr spc="-10" dirty="0"/>
              <a:t>@Repository,@Service </a:t>
            </a:r>
            <a:r>
              <a:rPr spc="-5" dirty="0"/>
              <a:t>hay</a:t>
            </a:r>
            <a:r>
              <a:rPr spc="-15" dirty="0"/>
              <a:t> </a:t>
            </a:r>
            <a:r>
              <a:rPr spc="-10" dirty="0"/>
              <a:t>@Controller?</a:t>
            </a:r>
          </a:p>
          <a:p>
            <a:pPr marL="69850" marR="5080">
              <a:lnSpc>
                <a:spcPct val="100000"/>
              </a:lnSpc>
            </a:pPr>
            <a:r>
              <a:rPr b="0" spc="-5" dirty="0">
                <a:latin typeface="Times New Roman"/>
                <a:cs typeface="Times New Roman"/>
              </a:rPr>
              <a:t>Thực ra cả 4 annotation này chỉ </a:t>
            </a:r>
            <a:r>
              <a:rPr b="0" dirty="0">
                <a:latin typeface="Times New Roman"/>
                <a:cs typeface="Times New Roman"/>
              </a:rPr>
              <a:t>dùng </a:t>
            </a:r>
            <a:r>
              <a:rPr b="0" spc="-5" dirty="0">
                <a:latin typeface="Times New Roman"/>
                <a:cs typeface="Times New Roman"/>
              </a:rPr>
              <a:t>với </a:t>
            </a:r>
            <a:r>
              <a:rPr b="0" spc="-10" dirty="0">
                <a:latin typeface="Times New Roman"/>
                <a:cs typeface="Times New Roman"/>
              </a:rPr>
              <a:t>mục </a:t>
            </a:r>
            <a:r>
              <a:rPr b="0" spc="-5" dirty="0">
                <a:latin typeface="Times New Roman"/>
                <a:cs typeface="Times New Roman"/>
              </a:rPr>
              <a:t>đích đánh đấu là auto  component scan, bạn </a:t>
            </a:r>
            <a:r>
              <a:rPr b="0" spc="-10" dirty="0">
                <a:latin typeface="Times New Roman"/>
                <a:cs typeface="Times New Roman"/>
              </a:rPr>
              <a:t>có </a:t>
            </a:r>
            <a:r>
              <a:rPr b="0" dirty="0">
                <a:latin typeface="Times New Roman"/>
                <a:cs typeface="Times New Roman"/>
              </a:rPr>
              <a:t>thể dùng </a:t>
            </a:r>
            <a:r>
              <a:rPr b="0" spc="-5" dirty="0">
                <a:latin typeface="Times New Roman"/>
                <a:cs typeface="Times New Roman"/>
              </a:rPr>
              <a:t>chúng lẫn </a:t>
            </a:r>
            <a:r>
              <a:rPr b="0" dirty="0">
                <a:latin typeface="Times New Roman"/>
                <a:cs typeface="Times New Roman"/>
              </a:rPr>
              <a:t>lộn, </a:t>
            </a:r>
            <a:r>
              <a:rPr b="0" spc="-5" dirty="0">
                <a:latin typeface="Times New Roman"/>
                <a:cs typeface="Times New Roman"/>
              </a:rPr>
              <a:t>hoặc nếu </a:t>
            </a:r>
            <a:r>
              <a:rPr b="0" dirty="0">
                <a:latin typeface="Times New Roman"/>
                <a:cs typeface="Times New Roman"/>
              </a:rPr>
              <a:t>không </a:t>
            </a:r>
            <a:r>
              <a:rPr b="0" spc="-5" dirty="0">
                <a:latin typeface="Times New Roman"/>
                <a:cs typeface="Times New Roman"/>
              </a:rPr>
              <a:t>rõ class  đang ở tầng persistence, </a:t>
            </a:r>
            <a:r>
              <a:rPr b="0" dirty="0">
                <a:latin typeface="Times New Roman"/>
                <a:cs typeface="Times New Roman"/>
              </a:rPr>
              <a:t>business </a:t>
            </a:r>
            <a:r>
              <a:rPr b="0" spc="-5" dirty="0">
                <a:latin typeface="Times New Roman"/>
                <a:cs typeface="Times New Roman"/>
              </a:rPr>
              <a:t>hay presentation </a:t>
            </a:r>
            <a:r>
              <a:rPr b="0" dirty="0">
                <a:latin typeface="Times New Roman"/>
                <a:cs typeface="Times New Roman"/>
              </a:rPr>
              <a:t>thì </a:t>
            </a:r>
            <a:r>
              <a:rPr b="0" spc="-5" dirty="0">
                <a:latin typeface="Times New Roman"/>
                <a:cs typeface="Times New Roman"/>
              </a:rPr>
              <a:t>cứ </a:t>
            </a:r>
            <a:r>
              <a:rPr b="0" dirty="0">
                <a:latin typeface="Times New Roman"/>
                <a:cs typeface="Times New Roman"/>
              </a:rPr>
              <a:t>dùng </a:t>
            </a:r>
            <a:r>
              <a:rPr b="0" spc="-5" dirty="0">
                <a:latin typeface="Times New Roman"/>
                <a:cs typeface="Times New Roman"/>
              </a:rPr>
              <a:t>@Component  </a:t>
            </a:r>
            <a:r>
              <a:rPr b="0" dirty="0">
                <a:latin typeface="Times New Roman"/>
                <a:cs typeface="Times New Roman"/>
              </a:rPr>
              <a:t>nó </a:t>
            </a:r>
            <a:r>
              <a:rPr b="0" spc="-5" dirty="0">
                <a:latin typeface="Times New Roman"/>
                <a:cs typeface="Times New Roman"/>
              </a:rPr>
              <a:t>vẫn hoạt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động.</a:t>
            </a:r>
          </a:p>
          <a:p>
            <a:pPr marL="69850" marR="631825">
              <a:lnSpc>
                <a:spcPct val="100000"/>
              </a:lnSpc>
              <a:spcBef>
                <a:spcPts val="5"/>
              </a:spcBef>
            </a:pPr>
            <a:r>
              <a:rPr b="0" spc="-10" dirty="0">
                <a:latin typeface="Times New Roman"/>
                <a:cs typeface="Times New Roman"/>
              </a:rPr>
              <a:t>Lưu </a:t>
            </a:r>
            <a:r>
              <a:rPr b="0" spc="-5" dirty="0">
                <a:latin typeface="Times New Roman"/>
                <a:cs typeface="Times New Roman"/>
              </a:rPr>
              <a:t>ý, </a:t>
            </a:r>
            <a:r>
              <a:rPr b="0" spc="-10" dirty="0">
                <a:latin typeface="Times New Roman"/>
                <a:cs typeface="Times New Roman"/>
              </a:rPr>
              <a:t>mặc </a:t>
            </a:r>
            <a:r>
              <a:rPr b="0" dirty="0">
                <a:latin typeface="Times New Roman"/>
                <a:cs typeface="Times New Roman"/>
              </a:rPr>
              <a:t>định </a:t>
            </a:r>
            <a:r>
              <a:rPr b="0" spc="-5" dirty="0">
                <a:latin typeface="Times New Roman"/>
                <a:cs typeface="Times New Roman"/>
              </a:rPr>
              <a:t>bean được tạo từ auto </a:t>
            </a:r>
            <a:r>
              <a:rPr b="0" spc="-10" dirty="0">
                <a:latin typeface="Times New Roman"/>
                <a:cs typeface="Times New Roman"/>
              </a:rPr>
              <a:t>scan </a:t>
            </a:r>
            <a:r>
              <a:rPr b="0" spc="-5" dirty="0">
                <a:latin typeface="Times New Roman"/>
                <a:cs typeface="Times New Roman"/>
              </a:rPr>
              <a:t>component có tên là </a:t>
            </a:r>
            <a:r>
              <a:rPr b="0" spc="-10" dirty="0">
                <a:latin typeface="Times New Roman"/>
                <a:cs typeface="Times New Roman"/>
              </a:rPr>
              <a:t>tên </a:t>
            </a:r>
            <a:r>
              <a:rPr b="0" spc="-5" dirty="0">
                <a:latin typeface="Times New Roman"/>
                <a:cs typeface="Times New Roman"/>
              </a:rPr>
              <a:t>của  class với chữ đầu tiên viết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thường.</a:t>
            </a:r>
          </a:p>
          <a:p>
            <a:pPr marL="69850">
              <a:lnSpc>
                <a:spcPct val="100000"/>
              </a:lnSpc>
            </a:pPr>
            <a:r>
              <a:rPr b="0" spc="-5" dirty="0">
                <a:latin typeface="Times New Roman"/>
                <a:cs typeface="Times New Roman"/>
              </a:rPr>
              <a:t>Ví </a:t>
            </a:r>
            <a:r>
              <a:rPr b="0" dirty="0">
                <a:latin typeface="Times New Roman"/>
                <a:cs typeface="Times New Roman"/>
              </a:rPr>
              <a:t>dụ: </a:t>
            </a:r>
            <a:r>
              <a:rPr b="0" spc="-5" dirty="0">
                <a:latin typeface="Times New Roman"/>
                <a:cs typeface="Times New Roman"/>
              </a:rPr>
              <a:t>UserService -&gt; userService, UserDAO -&gt;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userDAO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5974" y="352120"/>
            <a:ext cx="9137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171717"/>
                </a:solidFill>
                <a:latin typeface="Times New Roman"/>
                <a:cs typeface="Times New Roman"/>
              </a:rPr>
              <a:t>Q</a:t>
            </a:r>
            <a:r>
              <a:rPr sz="30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&amp;</a:t>
            </a:r>
            <a:r>
              <a:rPr sz="3000" b="1" dirty="0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7455" y="1839467"/>
            <a:ext cx="5250180" cy="3139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050" y="349072"/>
            <a:ext cx="4282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 framework là</a:t>
            </a:r>
            <a:r>
              <a:rPr spc="-120" dirty="0"/>
              <a:t> </a:t>
            </a:r>
            <a:r>
              <a:rPr dirty="0"/>
              <a:t>gì?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225423"/>
            <a:ext cx="1087755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10515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Mục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tiêu chính của Spring là giúp phát triển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 dụng J2EE(Java  Platform Enterprise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Edition)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cách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dễ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dàng hơn dựa trên 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mô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hình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sử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POJO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(Plain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Old Java</a:t>
            </a:r>
            <a:r>
              <a:rPr sz="2800" spc="3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Object)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Framework được xây dựng dựa trên 2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nguyên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tắc design chính</a:t>
            </a:r>
            <a:r>
              <a:rPr sz="2800" spc="6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là: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Dependency Injection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Aspect Oriented</a:t>
            </a:r>
            <a:r>
              <a:rPr sz="2800" b="1" spc="8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Programming.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050" y="349072"/>
            <a:ext cx="4282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 framework là</a:t>
            </a:r>
            <a:r>
              <a:rPr spc="-120" dirty="0"/>
              <a:t> </a:t>
            </a:r>
            <a:r>
              <a:rPr dirty="0"/>
              <a:t>gì?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412493"/>
            <a:ext cx="1087691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350" indent="-4572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Framework phát triển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 dụng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Java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 sử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bởi  hàng triệu lập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trình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viên. Nó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giúp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tạo các 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có hiệu năng cao, dễ  kiểm thử, sử dụng lại</a:t>
            </a: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code…</a:t>
            </a:r>
            <a:endParaRPr sz="2800">
              <a:latin typeface="Times New Roman"/>
              <a:cs typeface="Times New Roman"/>
            </a:endParaRPr>
          </a:p>
          <a:p>
            <a:pPr marL="469900" marR="501015" indent="-4572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Spring là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một mã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nguồn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mở,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được phát triển, chia sẻ và có cộng đồng  người dùng rất</a:t>
            </a:r>
            <a:r>
              <a:rPr sz="2800" spc="-3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lơn.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Spring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Framework được xây dựng dựa trên 2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nguyên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tắc design chính</a:t>
            </a:r>
            <a:r>
              <a:rPr sz="2800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là: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Dependency Injection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Aspect Oriented</a:t>
            </a:r>
            <a:r>
              <a:rPr sz="2800" b="1" spc="7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Programming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5"/>
              </a:spcBef>
            </a:pPr>
            <a:r>
              <a:rPr dirty="0"/>
              <a:t>Spring framework là</a:t>
            </a:r>
            <a:r>
              <a:rPr spc="-120" dirty="0"/>
              <a:t> </a:t>
            </a:r>
            <a:r>
              <a:rPr dirty="0"/>
              <a:t>gì?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1394205"/>
            <a:ext cx="5213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Kiến trúc của Spring</a:t>
            </a:r>
            <a:r>
              <a:rPr sz="2800" b="1" spc="1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6365C"/>
                </a:solidFill>
                <a:latin typeface="Times New Roman"/>
                <a:cs typeface="Times New Roman"/>
              </a:rPr>
              <a:t>Framework: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5984" y="2107059"/>
            <a:ext cx="7229502" cy="3229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585" y="349072"/>
            <a:ext cx="4847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Dependency Injection là</a:t>
            </a:r>
            <a:r>
              <a:rPr spc="-110" dirty="0"/>
              <a:t> </a:t>
            </a:r>
            <a:r>
              <a:rPr dirty="0"/>
              <a:t>gì?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375917"/>
            <a:ext cx="1075626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Dependency Injection là</a:t>
            </a:r>
            <a:r>
              <a:rPr sz="2800" b="1" spc="4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gì?</a:t>
            </a:r>
            <a:endParaRPr sz="2800" dirty="0">
              <a:latin typeface="Times New Roman"/>
              <a:cs typeface="Times New Roman"/>
            </a:endParaRPr>
          </a:p>
          <a:p>
            <a:pPr marL="12700" marR="5080" indent="914400" algn="just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Dependency Inject là 1 kỹ thuật, 1 design pattern cho phép xóa bỏ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sự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phụ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thuộc hard-code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 làm cho ứng dụng của bạn dễ </a:t>
            </a:r>
            <a:r>
              <a:rPr sz="2800" spc="-20" dirty="0">
                <a:solidFill>
                  <a:srgbClr val="36365C"/>
                </a:solidFill>
                <a:latin typeface="Times New Roman"/>
                <a:cs typeface="Times New Roman"/>
              </a:rPr>
              <a:t>mở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rộng và maintain  hơn.</a:t>
            </a:r>
            <a:endParaRPr sz="2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Ví</a:t>
            </a:r>
            <a:r>
              <a:rPr sz="2800" b="1" spc="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dụ:</a:t>
            </a:r>
            <a:endParaRPr sz="2800" dirty="0">
              <a:latin typeface="Times New Roman"/>
              <a:cs typeface="Times New Roman"/>
            </a:endParaRPr>
          </a:p>
          <a:p>
            <a:pPr marL="12700" marR="19685" indent="914400" algn="just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1 ứng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 gọi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tới object của class MySQLDAO(class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MySQLDAO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chuyên thực hiện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truy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vấn với cơ sở dữ liệu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MySQL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của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ứng</a:t>
            </a:r>
            <a:r>
              <a:rPr sz="2800" spc="-9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dụng)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585" y="349072"/>
            <a:ext cx="4847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Dependency Injection là</a:t>
            </a:r>
            <a:r>
              <a:rPr spc="-110" dirty="0"/>
              <a:t> </a:t>
            </a:r>
            <a:r>
              <a:rPr dirty="0"/>
              <a:t>gì?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394205"/>
            <a:ext cx="1049718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Dependency Injection là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gì(</a:t>
            </a:r>
            <a:r>
              <a:rPr sz="2800" b="1" spc="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tiếp)?</a:t>
            </a:r>
            <a:endParaRPr sz="2800">
              <a:latin typeface="Times New Roman"/>
              <a:cs typeface="Times New Roman"/>
            </a:endParaRPr>
          </a:p>
          <a:p>
            <a:pPr marL="12700" marR="5080" indent="914400" algn="just">
              <a:lnSpc>
                <a:spcPct val="100000"/>
              </a:lnSpc>
            </a:pP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Bây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giờ bạn muốn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truy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vấn tới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cơ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sở dữ liệu postgre.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Bạn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phải xóa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khai báo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MySQLDAO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ứng dụng và thay bằng PostgreDAO,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sau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đó  muốn dùng lại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MySQLDAO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bạn lại làm ngược lại… rõ ràng code sẽ phải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sửa lại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và test nhiều</a:t>
            </a:r>
            <a:r>
              <a:rPr sz="2800" spc="-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lần.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585" y="349072"/>
            <a:ext cx="4847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Dependency Injection là</a:t>
            </a:r>
            <a:r>
              <a:rPr spc="-110" dirty="0"/>
              <a:t> </a:t>
            </a:r>
            <a:r>
              <a:rPr dirty="0"/>
              <a:t>gì?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4507" y="1412493"/>
            <a:ext cx="1086040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Dependency Injection là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gì(</a:t>
            </a:r>
            <a:r>
              <a:rPr sz="2800" b="1" spc="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tiếp)?</a:t>
            </a:r>
            <a:endParaRPr sz="2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Dependency Inject chính là để giải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quyết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cho trường hợp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như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thế</a:t>
            </a:r>
            <a:r>
              <a:rPr sz="2800" spc="15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này.</a:t>
            </a:r>
            <a:endParaRPr sz="2800" dirty="0">
              <a:latin typeface="Times New Roman"/>
              <a:cs typeface="Times New Roman"/>
            </a:endParaRPr>
          </a:p>
          <a:p>
            <a:pPr marL="12700" marR="27559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ví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dụ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trên ta tạo 1 interface AbstractDAO và cho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class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DAO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kia 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thừa kế AbstractDAO.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Bây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giờ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trong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class sử dụng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DAO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ta khai báo  AbstractDAO,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tùy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theo điều kiện tương ứng AbstractDAO có thể là  </a:t>
            </a:r>
            <a:r>
              <a:rPr sz="2800" spc="-10" dirty="0">
                <a:solidFill>
                  <a:srgbClr val="36365C"/>
                </a:solidFill>
                <a:latin typeface="Times New Roman"/>
                <a:cs typeface="Times New Roman"/>
              </a:rPr>
              <a:t>MySQLDAO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hoặc</a:t>
            </a:r>
            <a:r>
              <a:rPr sz="2800" spc="2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PostgreDAO.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585" y="349072"/>
            <a:ext cx="4847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Dependency Injection là</a:t>
            </a:r>
            <a:r>
              <a:rPr spc="-110" dirty="0"/>
              <a:t> </a:t>
            </a:r>
            <a:r>
              <a:rPr dirty="0"/>
              <a:t>gì?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507" y="1467358"/>
            <a:ext cx="103739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Dependency Injection là </a:t>
            </a:r>
            <a:r>
              <a:rPr sz="2800" b="1" dirty="0">
                <a:solidFill>
                  <a:srgbClr val="36365C"/>
                </a:solidFill>
                <a:latin typeface="Times New Roman"/>
                <a:cs typeface="Times New Roman"/>
              </a:rPr>
              <a:t>gì(</a:t>
            </a:r>
            <a:r>
              <a:rPr sz="2800" b="1" spc="50" dirty="0">
                <a:solidFill>
                  <a:srgbClr val="36365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6365C"/>
                </a:solidFill>
                <a:latin typeface="Times New Roman"/>
                <a:cs typeface="Times New Roman"/>
              </a:rPr>
              <a:t>tiếp)?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45" dirty="0">
                <a:solidFill>
                  <a:srgbClr val="36365C"/>
                </a:solidFill>
                <a:latin typeface="Times New Roman"/>
                <a:cs typeface="Times New Roman"/>
              </a:rPr>
              <a:t>Việc </a:t>
            </a:r>
            <a:r>
              <a:rPr sz="2800" spc="-5" dirty="0">
                <a:solidFill>
                  <a:srgbClr val="36365C"/>
                </a:solidFill>
                <a:latin typeface="Times New Roman"/>
                <a:cs typeface="Times New Roman"/>
              </a:rPr>
              <a:t>thay thế AbstractDAO bằng MySQLDAO/PostgreDAO được gọi là  </a:t>
            </a:r>
            <a:r>
              <a:rPr sz="2800" dirty="0">
                <a:solidFill>
                  <a:srgbClr val="36365C"/>
                </a:solidFill>
                <a:latin typeface="Times New Roman"/>
                <a:cs typeface="Times New Roman"/>
              </a:rPr>
              <a:t>injection.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7064" y="2930651"/>
            <a:ext cx="6089903" cy="295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</TotalTime>
  <Words>1307</Words>
  <Application>Microsoft Office PowerPoint</Application>
  <PresentationFormat>Widescreen</PresentationFormat>
  <Paragraphs>137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Spring framework là gì?</vt:lpstr>
      <vt:lpstr>Spring framework là gì?</vt:lpstr>
      <vt:lpstr>Spring framework là gì?</vt:lpstr>
      <vt:lpstr>Dependency Injection là gì?</vt:lpstr>
      <vt:lpstr>Dependency Injection là gì?</vt:lpstr>
      <vt:lpstr>Dependency Injection là gì?</vt:lpstr>
      <vt:lpstr>Dependency Injection là gì?</vt:lpstr>
      <vt:lpstr>Dependency Injection là gì?</vt:lpstr>
      <vt:lpstr>Inversion of Control</vt:lpstr>
      <vt:lpstr>Thành phần chính trong Spring</vt:lpstr>
      <vt:lpstr>Thành phần chính trong Spring</vt:lpstr>
      <vt:lpstr>Thành phần chính trong Spring</vt:lpstr>
      <vt:lpstr>Thành phần chính trong Spring</vt:lpstr>
      <vt:lpstr>Tính chất của Spring framework</vt:lpstr>
      <vt:lpstr>Tính chất của Spring framework</vt:lpstr>
      <vt:lpstr>Tính chất của Spring framework</vt:lpstr>
      <vt:lpstr>Tính chất của Spring framework</vt:lpstr>
      <vt:lpstr>Tính chất của Spring framework</vt:lpstr>
      <vt:lpstr>Tính chất của Spring framework</vt:lpstr>
      <vt:lpstr>Các annotation trong Spring</vt:lpstr>
      <vt:lpstr>Các annotation trong Spring</vt:lpstr>
      <vt:lpstr>Các annotation trong Spring</vt:lpstr>
      <vt:lpstr>Các annotation trong Spring</vt:lpstr>
      <vt:lpstr>Các annotation trong Spring</vt:lpstr>
      <vt:lpstr>Các annotation trong Spring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Đặng Thảo</dc:creator>
  <cp:lastModifiedBy>7390</cp:lastModifiedBy>
  <cp:revision>4</cp:revision>
  <dcterms:created xsi:type="dcterms:W3CDTF">2023-01-05T14:15:51Z</dcterms:created>
  <dcterms:modified xsi:type="dcterms:W3CDTF">2024-07-30T12:35:12Z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2021-08-01T00:00:00Z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2023-01-05T00:00:00Z</vt:filetime>
  </property>
</Properties>
</file>