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65295" y="349072"/>
            <a:ext cx="366140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77383" y="990599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6707123" y="0"/>
                </a:moveTo>
                <a:lnTo>
                  <a:pt x="0" y="0"/>
                </a:lnTo>
                <a:lnTo>
                  <a:pt x="0" y="54863"/>
                </a:lnTo>
                <a:lnTo>
                  <a:pt x="6707123" y="54863"/>
                </a:lnTo>
                <a:lnTo>
                  <a:pt x="670712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77383" y="990599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0" y="54863"/>
                </a:moveTo>
                <a:lnTo>
                  <a:pt x="6707123" y="54863"/>
                </a:lnTo>
                <a:lnTo>
                  <a:pt x="6707123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4472" y="990599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1962912" y="0"/>
                </a:moveTo>
                <a:lnTo>
                  <a:pt x="0" y="0"/>
                </a:lnTo>
                <a:lnTo>
                  <a:pt x="0" y="54863"/>
                </a:lnTo>
                <a:lnTo>
                  <a:pt x="1962912" y="54863"/>
                </a:lnTo>
                <a:lnTo>
                  <a:pt x="196291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14472" y="990599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0" y="54863"/>
                </a:moveTo>
                <a:lnTo>
                  <a:pt x="1962912" y="54863"/>
                </a:lnTo>
                <a:lnTo>
                  <a:pt x="1962912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3212" y="990599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2452116" y="0"/>
                </a:moveTo>
                <a:lnTo>
                  <a:pt x="0" y="0"/>
                </a:lnTo>
                <a:lnTo>
                  <a:pt x="0" y="54863"/>
                </a:lnTo>
                <a:lnTo>
                  <a:pt x="2452116" y="54863"/>
                </a:lnTo>
                <a:lnTo>
                  <a:pt x="245211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3212" y="990599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0" y="54863"/>
                </a:moveTo>
                <a:lnTo>
                  <a:pt x="2452116" y="54863"/>
                </a:lnTo>
                <a:lnTo>
                  <a:pt x="2452116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97472" y="228600"/>
            <a:ext cx="827013" cy="563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3073" y="349072"/>
            <a:ext cx="6705853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9379" y="1382394"/>
            <a:ext cx="11139805" cy="435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45016" y="6595154"/>
            <a:ext cx="223774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://www.thymeleaf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6305"/>
              <a:ext cx="12192000" cy="6781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4496" y="0"/>
              <a:ext cx="5937504" cy="6857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362" y="4114800"/>
              <a:ext cx="5488940" cy="22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" y="1363980"/>
              <a:ext cx="2755392" cy="16672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642" y="3386328"/>
              <a:ext cx="1012939" cy="55511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5641" y="3393694"/>
              <a:ext cx="1291590" cy="4212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886" y="4184269"/>
              <a:ext cx="1717662" cy="544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14523" y="3407409"/>
              <a:ext cx="1202563" cy="4128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8745" y="4193794"/>
              <a:ext cx="1200784" cy="4119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3929" y="349072"/>
            <a:ext cx="3152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SpringBoot là gì</a:t>
            </a:r>
            <a:r>
              <a:rPr spc="-12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88363"/>
            <a:ext cx="11040110" cy="4599940"/>
          </a:xfrm>
          <a:custGeom>
            <a:avLst/>
            <a:gdLst/>
            <a:ahLst/>
            <a:cxnLst/>
            <a:rect l="l" t="t" r="r" b="b"/>
            <a:pathLst>
              <a:path w="11040110" h="4599940">
                <a:moveTo>
                  <a:pt x="0" y="4599432"/>
                </a:moveTo>
                <a:lnTo>
                  <a:pt x="11039856" y="4599432"/>
                </a:lnTo>
                <a:lnTo>
                  <a:pt x="11039856" y="0"/>
                </a:lnTo>
                <a:lnTo>
                  <a:pt x="0" y="0"/>
                </a:lnTo>
                <a:lnTo>
                  <a:pt x="0" y="459943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09522"/>
            <a:ext cx="1076769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lợi ích của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SpringBoot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(tiếp)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469900" marR="3709035" indent="-457200">
              <a:lnSpc>
                <a:spcPct val="100000"/>
              </a:lnSpc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rất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dễ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dàng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phát triển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dựa  trên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với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Java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hoặc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Groovy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giảm thiểu thời gian phát triển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tăng năng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xuất</a:t>
            </a:r>
            <a:endParaRPr sz="2800">
              <a:latin typeface="Times New Roman"/>
              <a:cs typeface="Times New Roman"/>
            </a:endParaRPr>
          </a:p>
          <a:p>
            <a:pPr marL="469900" marR="1028065" indent="-4572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Nó tránh việc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phải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viết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nhiều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mã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nguyên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mẫu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(boilerplate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Code),  Annotations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cấu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hình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XML.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Char char="-"/>
              <a:tabLst>
                <a:tab pos="469265" algn="l"/>
                <a:tab pos="469900" algn="l"/>
                <a:tab pos="3507104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Nó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theo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cách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tiếp	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cận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“Nguyên tắc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hình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mặc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định” để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giảm thiểu  thời gian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 nỗ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lực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thiết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phát triển ứng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3929" y="349072"/>
            <a:ext cx="3152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SpringBoot là gì</a:t>
            </a:r>
            <a:r>
              <a:rPr spc="-12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6652"/>
            <a:ext cx="11040110" cy="3589020"/>
          </a:xfrm>
          <a:custGeom>
            <a:avLst/>
            <a:gdLst/>
            <a:ahLst/>
            <a:cxnLst/>
            <a:rect l="l" t="t" r="r" b="b"/>
            <a:pathLst>
              <a:path w="11040110" h="3589020">
                <a:moveTo>
                  <a:pt x="0" y="3589020"/>
                </a:moveTo>
                <a:lnTo>
                  <a:pt x="11039856" y="3589020"/>
                </a:lnTo>
                <a:lnTo>
                  <a:pt x="11039856" y="0"/>
                </a:lnTo>
                <a:lnTo>
                  <a:pt x="0" y="0"/>
                </a:lnTo>
                <a:lnTo>
                  <a:pt x="0" y="358902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27810"/>
            <a:ext cx="1080452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lợi ích của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SpringBoot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(tiếp)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Nó cung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các Server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nhúng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(Embedded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HTTP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servers)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như</a:t>
            </a:r>
            <a:endParaRPr sz="28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b="1" spc="-40" dirty="0">
                <a:solidFill>
                  <a:srgbClr val="36365C"/>
                </a:solidFill>
                <a:latin typeface="Times New Roman"/>
                <a:cs typeface="Times New Roman"/>
              </a:rPr>
              <a:t>Tomcat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,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Jetty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....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để phát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triển và test các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web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nhanh chóng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 dễ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dàng.</a:t>
            </a:r>
            <a:endParaRPr sz="2800">
              <a:latin typeface="Times New Roman"/>
              <a:cs typeface="Times New Roman"/>
            </a:endParaRPr>
          </a:p>
          <a:p>
            <a:pPr marL="469900" marR="1567180" indent="-4572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Nó cung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rất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nhiều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plugin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phát triển và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test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 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Boot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nhanh chóng sử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công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cụ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Build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như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Maven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Gradle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7626" y="349072"/>
            <a:ext cx="34467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Spring, </a:t>
            </a:r>
            <a:r>
              <a:rPr dirty="0"/>
              <a:t>Spring</a:t>
            </a:r>
            <a:r>
              <a:rPr spc="-75" dirty="0"/>
              <a:t> </a:t>
            </a:r>
            <a:r>
              <a:rPr dirty="0"/>
              <a:t>boot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76401"/>
              </p:ext>
            </p:extLst>
          </p:nvPr>
        </p:nvGraphicFramePr>
        <p:xfrm>
          <a:off x="569379" y="1357375"/>
          <a:ext cx="11040110" cy="4844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800" b="1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Spring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800" b="1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Spring</a:t>
                      </a:r>
                      <a:r>
                        <a:rPr sz="2800" b="1" spc="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boot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328">
                <a:tc>
                  <a:txBody>
                    <a:bodyPr/>
                    <a:lstStyle/>
                    <a:p>
                      <a:pPr marL="123825" marR="51562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Framework được sử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dụng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rộng rãi  để xây dựng </a:t>
                      </a: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ứng </a:t>
                      </a:r>
                      <a:r>
                        <a:rPr sz="2800" spc="-5" dirty="0" err="1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dụng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 err="1" smtClean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lang="en-US" sz="2800" spc="-5" baseline="0" dirty="0" smtClean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spc="-5" baseline="0" dirty="0" err="1" smtClean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Enterpire</a:t>
                      </a:r>
                      <a:r>
                        <a:rPr lang="en-US" sz="2800" spc="-5" baseline="0" dirty="0" smtClean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Edition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 marR="6464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Được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sử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dụng rộng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rãi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trong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việc 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phát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triển</a:t>
                      </a:r>
                      <a:r>
                        <a:rPr sz="2800" spc="-2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RestAPI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392">
                <a:tc>
                  <a:txBody>
                    <a:bodyPr/>
                    <a:lstStyle/>
                    <a:p>
                      <a:pPr marL="123825" marR="14795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Đơn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giản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hóa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việc phát triển </a:t>
                      </a: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ứng 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dụng </a:t>
                      </a:r>
                      <a:r>
                        <a:rPr sz="2800" spc="-5" dirty="0" err="1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2800" spc="-2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spc="-5" baseline="0" dirty="0" err="1" smtClean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Enterpire</a:t>
                      </a:r>
                      <a:r>
                        <a:rPr lang="en-US" sz="2800" spc="-5" baseline="0" dirty="0" smtClean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Edition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Tăng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tốc độ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phát triển </a:t>
                      </a: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ứng</a:t>
                      </a:r>
                      <a:r>
                        <a:rPr sz="2800" spc="-2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dụng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264">
                <a:tc>
                  <a:txBody>
                    <a:bodyPr/>
                    <a:lstStyle/>
                    <a:p>
                      <a:pPr marL="123825" marR="8890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Nguyên lý chính là dependency  injection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 marR="3721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Tính năng chính của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Spring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boot là  tự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động</a:t>
                      </a:r>
                      <a:r>
                        <a:rPr sz="2800" spc="-2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config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7290">
                <a:tc>
                  <a:txBody>
                    <a:bodyPr/>
                    <a:lstStyle/>
                    <a:p>
                      <a:pPr marL="123825" marR="13944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Không cung </a:t>
                      </a: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cấp</a:t>
                      </a:r>
                      <a:r>
                        <a:rPr sz="2800" spc="-4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in-memory  database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 marR="2317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Cung </a:t>
                      </a: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cấp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in-memory database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ví dự  như</a:t>
                      </a:r>
                      <a:r>
                        <a:rPr sz="2800" spc="-1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H2.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702" y="349072"/>
            <a:ext cx="4517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 boot, Spring</a:t>
            </a:r>
            <a:r>
              <a:rPr spc="-135" dirty="0"/>
              <a:t> </a:t>
            </a:r>
            <a:r>
              <a:rPr dirty="0"/>
              <a:t>MVC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372946"/>
            <a:ext cx="99117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b="1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boot: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Sinh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ra với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mục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đích làm cho việc phát triển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nhanh</a:t>
            </a:r>
            <a:r>
              <a:rPr sz="2800" spc="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hơn.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ẩn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những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hình phức tạp phía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sau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702" y="349072"/>
            <a:ext cx="4517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 boot, Spring</a:t>
            </a:r>
            <a:r>
              <a:rPr spc="-135" dirty="0"/>
              <a:t> </a:t>
            </a:r>
            <a:r>
              <a:rPr dirty="0"/>
              <a:t>MVC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427810"/>
            <a:ext cx="102127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b="1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MVC: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Sinh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ra với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mục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đích cho việc phát triển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web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theo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mô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hình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mvc một cách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nhanh</a:t>
            </a:r>
            <a:r>
              <a:rPr sz="2800" spc="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chóng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702" y="349072"/>
            <a:ext cx="4517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 boot, Spring</a:t>
            </a:r>
            <a:r>
              <a:rPr spc="-135" dirty="0"/>
              <a:t> </a:t>
            </a:r>
            <a:r>
              <a:rPr dirty="0"/>
              <a:t>MVC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9379" y="1382394"/>
          <a:ext cx="11120755" cy="4340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800" b="1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Spring boot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800" b="1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Spring MVC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5254">
                <a:tc>
                  <a:txBody>
                    <a:bodyPr/>
                    <a:lstStyle/>
                    <a:p>
                      <a:pPr marL="125095" marR="3651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Tự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động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config </a:t>
                      </a: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tin như  kết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nối</a:t>
                      </a:r>
                      <a:r>
                        <a:rPr sz="2800" spc="-1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database,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Load </a:t>
                      </a: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java bean.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 marR="1270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Cần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phải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config </a:t>
                      </a: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một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thông tin:</a:t>
                      </a:r>
                      <a:r>
                        <a:rPr sz="2800" spc="-5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Load  </a:t>
                      </a: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java-bean,…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5255">
                <a:tc>
                  <a:txBody>
                    <a:bodyPr/>
                    <a:lstStyle/>
                    <a:p>
                      <a:pPr marL="125095" marR="1416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Phát triền nhanh ứng dụng và được  dùng chủ yếu cho phát triển  RestAPI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Phù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hợp phát triển ứng dụng</a:t>
                      </a:r>
                      <a:r>
                        <a:rPr sz="2800" spc="-2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MVC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856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Giảm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thời gian </a:t>
                      </a: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cấu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hình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thống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 marR="3352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Mất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nhiều thời gian cho việc </a:t>
                      </a:r>
                      <a:r>
                        <a:rPr sz="2800" spc="-1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cấu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hình  hệ </a:t>
                      </a:r>
                      <a:r>
                        <a:rPr sz="280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2800" spc="-20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36365C"/>
                          </a:solidFill>
                          <a:latin typeface="Times New Roman"/>
                          <a:cs typeface="Times New Roman"/>
                        </a:rPr>
                        <a:t>hơn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36365C"/>
                      </a:solidFill>
                      <a:prstDash val="solid"/>
                    </a:lnL>
                    <a:lnR w="12700">
                      <a:solidFill>
                        <a:srgbClr val="36365C"/>
                      </a:solidFill>
                      <a:prstDash val="solid"/>
                    </a:lnR>
                    <a:lnT w="12700">
                      <a:solidFill>
                        <a:srgbClr val="36365C"/>
                      </a:solidFill>
                      <a:prstDash val="solid"/>
                    </a:lnT>
                    <a:lnB w="12700">
                      <a:solidFill>
                        <a:srgbClr val="3636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580" y="349072"/>
            <a:ext cx="5688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Các cách tạo SpringBoot</a:t>
            </a:r>
            <a:r>
              <a:rPr spc="-125" dirty="0"/>
              <a:t> </a:t>
            </a:r>
            <a:r>
              <a:rPr spc="-5" dirty="0"/>
              <a:t>Project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36547"/>
            <a:ext cx="11148060" cy="4643755"/>
          </a:xfrm>
          <a:custGeom>
            <a:avLst/>
            <a:gdLst/>
            <a:ahLst/>
            <a:cxnLst/>
            <a:rect l="l" t="t" r="r" b="b"/>
            <a:pathLst>
              <a:path w="11148060" h="4643755">
                <a:moveTo>
                  <a:pt x="0" y="4643628"/>
                </a:moveTo>
                <a:lnTo>
                  <a:pt x="11148060" y="4643628"/>
                </a:lnTo>
                <a:lnTo>
                  <a:pt x="11148060" y="0"/>
                </a:lnTo>
                <a:lnTo>
                  <a:pt x="0" y="0"/>
                </a:lnTo>
                <a:lnTo>
                  <a:pt x="0" y="464362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57629"/>
            <a:ext cx="7473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-	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Tạo </a:t>
            </a:r>
            <a:r>
              <a:rPr sz="28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Project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Spring </a:t>
            </a:r>
            <a:r>
              <a:rPr sz="28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Tool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Suite </a:t>
            </a:r>
            <a:r>
              <a:rPr sz="2800" b="1" dirty="0">
                <a:solidFill>
                  <a:srgbClr val="00AF50"/>
                </a:solidFill>
                <a:latin typeface="Times New Roman"/>
                <a:cs typeface="Times New Roman"/>
              </a:rPr>
              <a:t>bằng</a:t>
            </a:r>
            <a:r>
              <a:rPr sz="2800" b="1" spc="114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SpringIO: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9260" y="2026920"/>
            <a:ext cx="7024116" cy="3636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580" y="349072"/>
            <a:ext cx="5688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Các cách tạo SpringBoot</a:t>
            </a:r>
            <a:r>
              <a:rPr spc="-125" dirty="0"/>
              <a:t> </a:t>
            </a:r>
            <a:r>
              <a:rPr spc="-5" dirty="0"/>
              <a:t>Project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1059795" cy="4607560"/>
          </a:xfrm>
          <a:custGeom>
            <a:avLst/>
            <a:gdLst/>
            <a:ahLst/>
            <a:cxnLst/>
            <a:rect l="l" t="t" r="r" b="b"/>
            <a:pathLst>
              <a:path w="11059795" h="4607560">
                <a:moveTo>
                  <a:pt x="0" y="4607052"/>
                </a:moveTo>
                <a:lnTo>
                  <a:pt x="11059668" y="4607052"/>
                </a:lnTo>
                <a:lnTo>
                  <a:pt x="11059668" y="0"/>
                </a:lnTo>
                <a:lnTo>
                  <a:pt x="0" y="0"/>
                </a:lnTo>
                <a:lnTo>
                  <a:pt x="0" y="460705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7652384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-	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Tạo </a:t>
            </a:r>
            <a:r>
              <a:rPr sz="28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Project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Spring </a:t>
            </a:r>
            <a:r>
              <a:rPr sz="28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Tool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Suite </a:t>
            </a:r>
            <a:r>
              <a:rPr sz="2800" b="1" dirty="0">
                <a:solidFill>
                  <a:srgbClr val="00AF50"/>
                </a:solidFill>
                <a:latin typeface="Times New Roman"/>
                <a:cs typeface="Times New Roman"/>
              </a:rPr>
              <a:t>bằng</a:t>
            </a:r>
            <a:r>
              <a:rPr sz="2800" b="1" spc="10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SpringIO: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Click vào Generate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Giải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nén file .rar vừa gen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Import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project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vừa tạo vào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IDE.</a:t>
            </a:r>
            <a:endParaRPr sz="28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 Quá trình Import sẽ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mất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phút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cho lần đầu)  Ví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 IDE Intellij , Eclipse …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9548" y="2761488"/>
            <a:ext cx="3229355" cy="598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580" y="349072"/>
            <a:ext cx="5688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Các cách tạo SpringBoot</a:t>
            </a:r>
            <a:r>
              <a:rPr spc="-125" dirty="0"/>
              <a:t> </a:t>
            </a:r>
            <a:r>
              <a:rPr spc="-5" dirty="0"/>
              <a:t>Project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54836"/>
            <a:ext cx="11017250" cy="4589145"/>
          </a:xfrm>
          <a:custGeom>
            <a:avLst/>
            <a:gdLst/>
            <a:ahLst/>
            <a:cxnLst/>
            <a:rect l="l" t="t" r="r" b="b"/>
            <a:pathLst>
              <a:path w="11017250" h="4589145">
                <a:moveTo>
                  <a:pt x="0" y="4588764"/>
                </a:moveTo>
                <a:lnTo>
                  <a:pt x="11016996" y="4588764"/>
                </a:lnTo>
                <a:lnTo>
                  <a:pt x="11016996" y="0"/>
                </a:lnTo>
                <a:lnTo>
                  <a:pt x="0" y="0"/>
                </a:lnTo>
                <a:lnTo>
                  <a:pt x="0" y="4588764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75917"/>
            <a:ext cx="3140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-	</a:t>
            </a:r>
            <a:r>
              <a:rPr sz="2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Cấu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trúc</a:t>
            </a:r>
            <a:r>
              <a:rPr sz="2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Project: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47871" y="1801367"/>
            <a:ext cx="5672328" cy="409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713" y="349072"/>
            <a:ext cx="5864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Cơ chế </a:t>
            </a:r>
            <a:r>
              <a:rPr spc="-5" dirty="0"/>
              <a:t>hoạt động </a:t>
            </a:r>
            <a:r>
              <a:rPr dirty="0"/>
              <a:t>của</a:t>
            </a:r>
            <a:r>
              <a:rPr spc="-85" dirty="0"/>
              <a:t> </a:t>
            </a:r>
            <a:r>
              <a:rPr dirty="0"/>
              <a:t>SpringBoot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148060" cy="4643755"/>
          </a:xfrm>
          <a:custGeom>
            <a:avLst/>
            <a:gdLst/>
            <a:ahLst/>
            <a:cxnLst/>
            <a:rect l="l" t="t" r="r" b="b"/>
            <a:pathLst>
              <a:path w="11148060" h="4643755">
                <a:moveTo>
                  <a:pt x="0" y="4643628"/>
                </a:moveTo>
                <a:lnTo>
                  <a:pt x="11148060" y="4643628"/>
                </a:lnTo>
                <a:lnTo>
                  <a:pt x="11148060" y="0"/>
                </a:lnTo>
                <a:lnTo>
                  <a:pt x="0" y="0"/>
                </a:lnTo>
                <a:lnTo>
                  <a:pt x="0" y="464362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12493"/>
            <a:ext cx="5597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E86F70"/>
                </a:solidFill>
                <a:latin typeface="Times New Roman"/>
                <a:cs typeface="Times New Roman"/>
              </a:rPr>
              <a:t>Pom.xml ( File pom.xml của</a:t>
            </a:r>
            <a:r>
              <a:rPr sz="2800" b="1" spc="60" dirty="0">
                <a:solidFill>
                  <a:srgbClr val="E86F7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E86F70"/>
                </a:solidFill>
                <a:latin typeface="Times New Roman"/>
                <a:cs typeface="Times New Roman"/>
              </a:rPr>
              <a:t>Project)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5188" y="2008632"/>
            <a:ext cx="7866888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00" y="397002"/>
            <a:ext cx="141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Nội</a:t>
            </a:r>
            <a:r>
              <a:rPr sz="2800" b="1" spc="-7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71717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3201" y="1311910"/>
            <a:ext cx="9227185" cy="4605020"/>
            <a:chOff x="1743201" y="1311910"/>
            <a:chExt cx="9227185" cy="4605020"/>
          </a:xfrm>
        </p:grpSpPr>
        <p:sp>
          <p:nvSpPr>
            <p:cNvPr id="4" name="object 4"/>
            <p:cNvSpPr/>
            <p:nvPr/>
          </p:nvSpPr>
          <p:spPr>
            <a:xfrm>
              <a:off x="1757171" y="1318260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59" y="0"/>
                  </a:moveTo>
                  <a:lnTo>
                    <a:pt x="354329" y="354329"/>
                  </a:lnTo>
                  <a:lnTo>
                    <a:pt x="0" y="0"/>
                  </a:lnTo>
                  <a:lnTo>
                    <a:pt x="0" y="657605"/>
                  </a:lnTo>
                  <a:lnTo>
                    <a:pt x="354329" y="1011936"/>
                  </a:lnTo>
                  <a:lnTo>
                    <a:pt x="708659" y="657605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7171" y="1318260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59" y="0"/>
                  </a:moveTo>
                  <a:lnTo>
                    <a:pt x="708659" y="657605"/>
                  </a:lnTo>
                  <a:lnTo>
                    <a:pt x="354329" y="1011936"/>
                  </a:lnTo>
                  <a:lnTo>
                    <a:pt x="0" y="657605"/>
                  </a:lnTo>
                  <a:lnTo>
                    <a:pt x="0" y="0"/>
                  </a:lnTo>
                  <a:lnTo>
                    <a:pt x="354329" y="354329"/>
                  </a:lnTo>
                  <a:lnTo>
                    <a:pt x="708659" y="0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58211" y="1321308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4">
                  <a:moveTo>
                    <a:pt x="8395716" y="0"/>
                  </a:moveTo>
                  <a:lnTo>
                    <a:pt x="0" y="0"/>
                  </a:lnTo>
                  <a:lnTo>
                    <a:pt x="0" y="658494"/>
                  </a:lnTo>
                  <a:lnTo>
                    <a:pt x="8395716" y="658494"/>
                  </a:lnTo>
                  <a:lnTo>
                    <a:pt x="8438417" y="649868"/>
                  </a:lnTo>
                  <a:lnTo>
                    <a:pt x="8473297" y="626348"/>
                  </a:lnTo>
                  <a:lnTo>
                    <a:pt x="8496817" y="591468"/>
                  </a:lnTo>
                  <a:lnTo>
                    <a:pt x="8505444" y="548766"/>
                  </a:lnTo>
                  <a:lnTo>
                    <a:pt x="8505444" y="109727"/>
                  </a:lnTo>
                  <a:lnTo>
                    <a:pt x="8496817" y="67026"/>
                  </a:lnTo>
                  <a:lnTo>
                    <a:pt x="8473297" y="32146"/>
                  </a:lnTo>
                  <a:lnTo>
                    <a:pt x="8438417" y="8626"/>
                  </a:lnTo>
                  <a:lnTo>
                    <a:pt x="83957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58211" y="1321308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4">
                  <a:moveTo>
                    <a:pt x="8505444" y="109727"/>
                  </a:moveTo>
                  <a:lnTo>
                    <a:pt x="8505444" y="548766"/>
                  </a:lnTo>
                  <a:lnTo>
                    <a:pt x="8496817" y="591468"/>
                  </a:lnTo>
                  <a:lnTo>
                    <a:pt x="8473297" y="626348"/>
                  </a:lnTo>
                  <a:lnTo>
                    <a:pt x="8438417" y="649868"/>
                  </a:lnTo>
                  <a:lnTo>
                    <a:pt x="8395716" y="658494"/>
                  </a:lnTo>
                  <a:lnTo>
                    <a:pt x="0" y="658494"/>
                  </a:lnTo>
                  <a:lnTo>
                    <a:pt x="0" y="0"/>
                  </a:lnTo>
                  <a:lnTo>
                    <a:pt x="8395716" y="0"/>
                  </a:lnTo>
                  <a:lnTo>
                    <a:pt x="8438417" y="8626"/>
                  </a:lnTo>
                  <a:lnTo>
                    <a:pt x="8473297" y="32146"/>
                  </a:lnTo>
                  <a:lnTo>
                    <a:pt x="8496817" y="67026"/>
                  </a:lnTo>
                  <a:lnTo>
                    <a:pt x="8505444" y="109727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9551" y="2215896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354330" y="354329"/>
                  </a:lnTo>
                  <a:lnTo>
                    <a:pt x="0" y="0"/>
                  </a:lnTo>
                  <a:lnTo>
                    <a:pt x="0" y="657605"/>
                  </a:lnTo>
                  <a:lnTo>
                    <a:pt x="354330" y="1011936"/>
                  </a:lnTo>
                  <a:lnTo>
                    <a:pt x="708660" y="657605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53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9551" y="2215896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708660" y="657605"/>
                  </a:lnTo>
                  <a:lnTo>
                    <a:pt x="354330" y="1011936"/>
                  </a:lnTo>
                  <a:lnTo>
                    <a:pt x="0" y="657605"/>
                  </a:lnTo>
                  <a:lnTo>
                    <a:pt x="0" y="0"/>
                  </a:lnTo>
                  <a:lnTo>
                    <a:pt x="354330" y="354329"/>
                  </a:lnTo>
                  <a:lnTo>
                    <a:pt x="708660" y="0"/>
                  </a:lnTo>
                  <a:close/>
                </a:path>
              </a:pathLst>
            </a:custGeom>
            <a:ln w="12192">
              <a:solidFill>
                <a:srgbClr val="53CC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8211" y="2215896"/>
              <a:ext cx="8505825" cy="657225"/>
            </a:xfrm>
            <a:custGeom>
              <a:avLst/>
              <a:gdLst/>
              <a:ahLst/>
              <a:cxnLst/>
              <a:rect l="l" t="t" r="r" b="b"/>
              <a:pathLst>
                <a:path w="8505825" h="657225">
                  <a:moveTo>
                    <a:pt x="8395969" y="0"/>
                  </a:moveTo>
                  <a:lnTo>
                    <a:pt x="0" y="0"/>
                  </a:lnTo>
                  <a:lnTo>
                    <a:pt x="0" y="656843"/>
                  </a:lnTo>
                  <a:lnTo>
                    <a:pt x="8395969" y="656843"/>
                  </a:lnTo>
                  <a:lnTo>
                    <a:pt x="8438578" y="648239"/>
                  </a:lnTo>
                  <a:lnTo>
                    <a:pt x="8473376" y="624776"/>
                  </a:lnTo>
                  <a:lnTo>
                    <a:pt x="8496839" y="589978"/>
                  </a:lnTo>
                  <a:lnTo>
                    <a:pt x="8505444" y="547369"/>
                  </a:lnTo>
                  <a:lnTo>
                    <a:pt x="8505444" y="109474"/>
                  </a:lnTo>
                  <a:lnTo>
                    <a:pt x="8496839" y="66865"/>
                  </a:lnTo>
                  <a:lnTo>
                    <a:pt x="8473376" y="32067"/>
                  </a:lnTo>
                  <a:lnTo>
                    <a:pt x="8438578" y="8604"/>
                  </a:lnTo>
                  <a:lnTo>
                    <a:pt x="839596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8211" y="2215896"/>
              <a:ext cx="8505825" cy="657225"/>
            </a:xfrm>
            <a:custGeom>
              <a:avLst/>
              <a:gdLst/>
              <a:ahLst/>
              <a:cxnLst/>
              <a:rect l="l" t="t" r="r" b="b"/>
              <a:pathLst>
                <a:path w="8505825" h="657225">
                  <a:moveTo>
                    <a:pt x="8505444" y="109474"/>
                  </a:moveTo>
                  <a:lnTo>
                    <a:pt x="8505444" y="547369"/>
                  </a:lnTo>
                  <a:lnTo>
                    <a:pt x="8496839" y="589978"/>
                  </a:lnTo>
                  <a:lnTo>
                    <a:pt x="8473376" y="624776"/>
                  </a:lnTo>
                  <a:lnTo>
                    <a:pt x="8438578" y="648239"/>
                  </a:lnTo>
                  <a:lnTo>
                    <a:pt x="8395969" y="656843"/>
                  </a:lnTo>
                  <a:lnTo>
                    <a:pt x="0" y="656843"/>
                  </a:lnTo>
                  <a:lnTo>
                    <a:pt x="0" y="0"/>
                  </a:lnTo>
                  <a:lnTo>
                    <a:pt x="8395969" y="0"/>
                  </a:lnTo>
                  <a:lnTo>
                    <a:pt x="8438578" y="8604"/>
                  </a:lnTo>
                  <a:lnTo>
                    <a:pt x="8473376" y="32067"/>
                  </a:lnTo>
                  <a:lnTo>
                    <a:pt x="8496839" y="66865"/>
                  </a:lnTo>
                  <a:lnTo>
                    <a:pt x="8505444" y="109474"/>
                  </a:lnTo>
                  <a:close/>
                </a:path>
              </a:pathLst>
            </a:custGeom>
            <a:ln w="12192">
              <a:solidFill>
                <a:srgbClr val="53CC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9551" y="3108960"/>
              <a:ext cx="708660" cy="1013460"/>
            </a:xfrm>
            <a:custGeom>
              <a:avLst/>
              <a:gdLst/>
              <a:ahLst/>
              <a:cxnLst/>
              <a:rect l="l" t="t" r="r" b="b"/>
              <a:pathLst>
                <a:path w="708660" h="1013460">
                  <a:moveTo>
                    <a:pt x="708660" y="0"/>
                  </a:moveTo>
                  <a:lnTo>
                    <a:pt x="354330" y="354329"/>
                  </a:lnTo>
                  <a:lnTo>
                    <a:pt x="0" y="0"/>
                  </a:lnTo>
                  <a:lnTo>
                    <a:pt x="0" y="659129"/>
                  </a:lnTo>
                  <a:lnTo>
                    <a:pt x="354330" y="1013459"/>
                  </a:lnTo>
                  <a:lnTo>
                    <a:pt x="708660" y="659129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9551" y="3108960"/>
              <a:ext cx="708660" cy="1013460"/>
            </a:xfrm>
            <a:custGeom>
              <a:avLst/>
              <a:gdLst/>
              <a:ahLst/>
              <a:cxnLst/>
              <a:rect l="l" t="t" r="r" b="b"/>
              <a:pathLst>
                <a:path w="708660" h="1013460">
                  <a:moveTo>
                    <a:pt x="708660" y="0"/>
                  </a:moveTo>
                  <a:lnTo>
                    <a:pt x="708660" y="659129"/>
                  </a:lnTo>
                  <a:lnTo>
                    <a:pt x="354330" y="1013459"/>
                  </a:lnTo>
                  <a:lnTo>
                    <a:pt x="0" y="659129"/>
                  </a:lnTo>
                  <a:lnTo>
                    <a:pt x="0" y="0"/>
                  </a:lnTo>
                  <a:lnTo>
                    <a:pt x="354330" y="354329"/>
                  </a:lnTo>
                  <a:lnTo>
                    <a:pt x="708660" y="0"/>
                  </a:lnTo>
                  <a:close/>
                </a:path>
              </a:pathLst>
            </a:custGeom>
            <a:ln w="12192">
              <a:solidFill>
                <a:srgbClr val="4DC5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9067" y="3098292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5">
                  <a:moveTo>
                    <a:pt x="8395716" y="0"/>
                  </a:moveTo>
                  <a:lnTo>
                    <a:pt x="0" y="0"/>
                  </a:lnTo>
                  <a:lnTo>
                    <a:pt x="0" y="658495"/>
                  </a:lnTo>
                  <a:lnTo>
                    <a:pt x="8395716" y="658495"/>
                  </a:lnTo>
                  <a:lnTo>
                    <a:pt x="8438417" y="649868"/>
                  </a:lnTo>
                  <a:lnTo>
                    <a:pt x="8473297" y="626348"/>
                  </a:lnTo>
                  <a:lnTo>
                    <a:pt x="8496817" y="591468"/>
                  </a:lnTo>
                  <a:lnTo>
                    <a:pt x="8505443" y="548767"/>
                  </a:lnTo>
                  <a:lnTo>
                    <a:pt x="8505443" y="109728"/>
                  </a:lnTo>
                  <a:lnTo>
                    <a:pt x="8496817" y="67026"/>
                  </a:lnTo>
                  <a:lnTo>
                    <a:pt x="8473297" y="32146"/>
                  </a:lnTo>
                  <a:lnTo>
                    <a:pt x="8438417" y="8626"/>
                  </a:lnTo>
                  <a:lnTo>
                    <a:pt x="83957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9067" y="3098292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5">
                  <a:moveTo>
                    <a:pt x="8505443" y="109728"/>
                  </a:moveTo>
                  <a:lnTo>
                    <a:pt x="8505443" y="548767"/>
                  </a:lnTo>
                  <a:lnTo>
                    <a:pt x="8496817" y="591468"/>
                  </a:lnTo>
                  <a:lnTo>
                    <a:pt x="8473297" y="626348"/>
                  </a:lnTo>
                  <a:lnTo>
                    <a:pt x="8438417" y="649868"/>
                  </a:lnTo>
                  <a:lnTo>
                    <a:pt x="8395716" y="658495"/>
                  </a:lnTo>
                  <a:lnTo>
                    <a:pt x="0" y="658495"/>
                  </a:lnTo>
                  <a:lnTo>
                    <a:pt x="0" y="0"/>
                  </a:lnTo>
                  <a:lnTo>
                    <a:pt x="8395716" y="0"/>
                  </a:lnTo>
                  <a:lnTo>
                    <a:pt x="8438417" y="8626"/>
                  </a:lnTo>
                  <a:lnTo>
                    <a:pt x="8473297" y="32146"/>
                  </a:lnTo>
                  <a:lnTo>
                    <a:pt x="8496817" y="67026"/>
                  </a:lnTo>
                  <a:lnTo>
                    <a:pt x="8505443" y="109728"/>
                  </a:lnTo>
                  <a:close/>
                </a:path>
              </a:pathLst>
            </a:custGeom>
            <a:ln w="12192">
              <a:solidFill>
                <a:srgbClr val="4DC5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9551" y="4003548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354330" y="354329"/>
                  </a:lnTo>
                  <a:lnTo>
                    <a:pt x="0" y="0"/>
                  </a:lnTo>
                  <a:lnTo>
                    <a:pt x="0" y="657606"/>
                  </a:lnTo>
                  <a:lnTo>
                    <a:pt x="354330" y="1011935"/>
                  </a:lnTo>
                  <a:lnTo>
                    <a:pt x="708660" y="657606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47B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9551" y="4003548"/>
              <a:ext cx="9214485" cy="1012190"/>
            </a:xfrm>
            <a:custGeom>
              <a:avLst/>
              <a:gdLst/>
              <a:ahLst/>
              <a:cxnLst/>
              <a:rect l="l" t="t" r="r" b="b"/>
              <a:pathLst>
                <a:path w="9214485" h="1012189">
                  <a:moveTo>
                    <a:pt x="708660" y="0"/>
                  </a:moveTo>
                  <a:lnTo>
                    <a:pt x="708660" y="657606"/>
                  </a:lnTo>
                  <a:lnTo>
                    <a:pt x="354330" y="1011935"/>
                  </a:lnTo>
                  <a:lnTo>
                    <a:pt x="0" y="657606"/>
                  </a:lnTo>
                  <a:lnTo>
                    <a:pt x="0" y="0"/>
                  </a:lnTo>
                  <a:lnTo>
                    <a:pt x="354330" y="354329"/>
                  </a:lnTo>
                  <a:lnTo>
                    <a:pt x="708660" y="0"/>
                  </a:lnTo>
                  <a:close/>
                </a:path>
                <a:path w="9214485" h="1012189">
                  <a:moveTo>
                    <a:pt x="9214104" y="109727"/>
                  </a:moveTo>
                  <a:lnTo>
                    <a:pt x="9214104" y="548766"/>
                  </a:lnTo>
                  <a:lnTo>
                    <a:pt x="9205477" y="591468"/>
                  </a:lnTo>
                  <a:lnTo>
                    <a:pt x="9181957" y="626348"/>
                  </a:lnTo>
                  <a:lnTo>
                    <a:pt x="9147077" y="649868"/>
                  </a:lnTo>
                  <a:lnTo>
                    <a:pt x="9104376" y="658494"/>
                  </a:lnTo>
                  <a:lnTo>
                    <a:pt x="708660" y="658494"/>
                  </a:lnTo>
                  <a:lnTo>
                    <a:pt x="708660" y="0"/>
                  </a:lnTo>
                  <a:lnTo>
                    <a:pt x="9104376" y="0"/>
                  </a:lnTo>
                  <a:lnTo>
                    <a:pt x="9147077" y="8626"/>
                  </a:lnTo>
                  <a:lnTo>
                    <a:pt x="9181957" y="32146"/>
                  </a:lnTo>
                  <a:lnTo>
                    <a:pt x="9205477" y="67026"/>
                  </a:lnTo>
                  <a:lnTo>
                    <a:pt x="9214104" y="109727"/>
                  </a:lnTo>
                  <a:close/>
                </a:path>
              </a:pathLst>
            </a:custGeom>
            <a:ln w="12192">
              <a:solidFill>
                <a:srgbClr val="47BA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9551" y="4898136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354330" y="354329"/>
                  </a:lnTo>
                  <a:lnTo>
                    <a:pt x="0" y="0"/>
                  </a:lnTo>
                  <a:lnTo>
                    <a:pt x="0" y="657605"/>
                  </a:lnTo>
                  <a:lnTo>
                    <a:pt x="354330" y="1011935"/>
                  </a:lnTo>
                  <a:lnTo>
                    <a:pt x="708660" y="657605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49551" y="4898136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708660" y="657605"/>
                  </a:lnTo>
                  <a:lnTo>
                    <a:pt x="354330" y="1011935"/>
                  </a:lnTo>
                  <a:lnTo>
                    <a:pt x="0" y="657605"/>
                  </a:lnTo>
                  <a:lnTo>
                    <a:pt x="0" y="0"/>
                  </a:lnTo>
                  <a:lnTo>
                    <a:pt x="354330" y="354329"/>
                  </a:lnTo>
                  <a:lnTo>
                    <a:pt x="708660" y="0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63292" y="1167753"/>
            <a:ext cx="287655" cy="4528185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237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58211" y="4898135"/>
            <a:ext cx="8505825" cy="658495"/>
          </a:xfrm>
          <a:custGeom>
            <a:avLst/>
            <a:gdLst/>
            <a:ahLst/>
            <a:cxnLst/>
            <a:rect l="l" t="t" r="r" b="b"/>
            <a:pathLst>
              <a:path w="8505825" h="658495">
                <a:moveTo>
                  <a:pt x="8505444" y="109727"/>
                </a:moveTo>
                <a:lnTo>
                  <a:pt x="8505444" y="548766"/>
                </a:lnTo>
                <a:lnTo>
                  <a:pt x="8496817" y="591468"/>
                </a:lnTo>
                <a:lnTo>
                  <a:pt x="8473297" y="626348"/>
                </a:lnTo>
                <a:lnTo>
                  <a:pt x="8438417" y="649868"/>
                </a:lnTo>
                <a:lnTo>
                  <a:pt x="8395716" y="658494"/>
                </a:lnTo>
                <a:lnTo>
                  <a:pt x="0" y="658494"/>
                </a:lnTo>
                <a:lnTo>
                  <a:pt x="0" y="0"/>
                </a:lnTo>
                <a:lnTo>
                  <a:pt x="8395716" y="0"/>
                </a:lnTo>
                <a:lnTo>
                  <a:pt x="8438417" y="8626"/>
                </a:lnTo>
                <a:lnTo>
                  <a:pt x="8473297" y="32146"/>
                </a:lnTo>
                <a:lnTo>
                  <a:pt x="8496817" y="67026"/>
                </a:lnTo>
                <a:lnTo>
                  <a:pt x="8505444" y="109727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25876" y="1410157"/>
            <a:ext cx="3152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SpringBoot là gì</a:t>
            </a:r>
            <a:r>
              <a:rPr sz="3200" b="1" spc="-1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2825876" y="2262073"/>
            <a:ext cx="5688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Các cách tạo SpringBoot</a:t>
            </a:r>
            <a:r>
              <a:rPr sz="3200" b="1" spc="-1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Project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25876" y="3126689"/>
            <a:ext cx="5864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Cơ chế hoạt </a:t>
            </a:r>
            <a:r>
              <a:rPr sz="32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động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của</a:t>
            </a:r>
            <a:r>
              <a:rPr sz="3200" b="1" spc="-1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SpringBoot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25876" y="3937253"/>
            <a:ext cx="750252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Xây </a:t>
            </a:r>
            <a:r>
              <a:rPr sz="32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dựng Restfull API CRUD đơn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giản</a:t>
            </a:r>
            <a:r>
              <a:rPr sz="3200" b="1" spc="-254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với  Spring</a:t>
            </a:r>
            <a:r>
              <a:rPr sz="3200" b="1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Boot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25876" y="4947030"/>
            <a:ext cx="4530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Spring boot với</a:t>
            </a:r>
            <a:r>
              <a:rPr sz="3200" b="1" spc="-10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thymeleaf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713" y="349072"/>
            <a:ext cx="5864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Cơ chế </a:t>
            </a:r>
            <a:r>
              <a:rPr spc="-5" dirty="0"/>
              <a:t>hoạt động </a:t>
            </a:r>
            <a:r>
              <a:rPr dirty="0"/>
              <a:t>của</a:t>
            </a:r>
            <a:r>
              <a:rPr spc="-85" dirty="0"/>
              <a:t> </a:t>
            </a:r>
            <a:r>
              <a:rPr dirty="0"/>
              <a:t>SpringBoot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3673805"/>
            <a:ext cx="1050290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334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1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project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sẵn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Spring boot.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thư viện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cơ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bản được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khai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báo 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spring-boot-starter-parent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Project chỉ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kế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thừa thư viện này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thư viện cơ bản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mà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nó cung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5188" y="1299972"/>
            <a:ext cx="8173211" cy="222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713" y="349072"/>
            <a:ext cx="5864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Cơ chế </a:t>
            </a:r>
            <a:r>
              <a:rPr spc="-5" dirty="0"/>
              <a:t>hoạt động </a:t>
            </a:r>
            <a:r>
              <a:rPr dirty="0"/>
              <a:t>của</a:t>
            </a:r>
            <a:r>
              <a:rPr spc="-85" dirty="0"/>
              <a:t> </a:t>
            </a:r>
            <a:r>
              <a:rPr dirty="0"/>
              <a:t>SpringBoot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3707638"/>
            <a:ext cx="9232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1 dependency cho việc phát triển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web,</a:t>
            </a:r>
            <a:r>
              <a:rPr sz="2800" spc="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RestAPI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4204" y="1399032"/>
            <a:ext cx="6443471" cy="178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713" y="349072"/>
            <a:ext cx="5864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Cơ chế </a:t>
            </a:r>
            <a:r>
              <a:rPr spc="-5" dirty="0"/>
              <a:t>hoạt động </a:t>
            </a:r>
            <a:r>
              <a:rPr dirty="0"/>
              <a:t>của</a:t>
            </a:r>
            <a:r>
              <a:rPr spc="-85" dirty="0"/>
              <a:t> </a:t>
            </a:r>
            <a:r>
              <a:rPr dirty="0"/>
              <a:t>SpringBoot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4087114"/>
            <a:ext cx="104216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Cung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cấp 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thư viện cho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mà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không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triển khai trên 1  server nào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cả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9360" y="1257300"/>
            <a:ext cx="6633972" cy="2418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713" y="349072"/>
            <a:ext cx="5864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Cơ chế </a:t>
            </a:r>
            <a:r>
              <a:rPr spc="-5" dirty="0"/>
              <a:t>hoạt động </a:t>
            </a:r>
            <a:r>
              <a:rPr dirty="0"/>
              <a:t>của</a:t>
            </a:r>
            <a:r>
              <a:rPr spc="-85" dirty="0"/>
              <a:t> </a:t>
            </a:r>
            <a:r>
              <a:rPr dirty="0"/>
              <a:t>SpringBoot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6608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E86F70"/>
                </a:solidFill>
                <a:latin typeface="Times New Roman"/>
                <a:cs typeface="Times New Roman"/>
              </a:rPr>
              <a:t>File </a:t>
            </a:r>
            <a:r>
              <a:rPr sz="2800" b="1" spc="-10" dirty="0">
                <a:solidFill>
                  <a:srgbClr val="E86F70"/>
                </a:solidFill>
                <a:latin typeface="Times New Roman"/>
                <a:cs typeface="Times New Roman"/>
              </a:rPr>
              <a:t>Run </a:t>
            </a:r>
            <a:r>
              <a:rPr sz="2800" b="1" spc="-5" dirty="0">
                <a:solidFill>
                  <a:srgbClr val="E86F70"/>
                </a:solidFill>
                <a:latin typeface="Times New Roman"/>
                <a:cs typeface="Times New Roman"/>
              </a:rPr>
              <a:t>Application ( File run của</a:t>
            </a:r>
            <a:r>
              <a:rPr sz="2800" b="1" spc="-75" dirty="0">
                <a:solidFill>
                  <a:srgbClr val="E86F7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E86F70"/>
                </a:solidFill>
                <a:latin typeface="Times New Roman"/>
                <a:cs typeface="Times New Roman"/>
              </a:rPr>
              <a:t>project)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9572" y="2139695"/>
            <a:ext cx="8368283" cy="3707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713" y="349072"/>
            <a:ext cx="5864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Cơ chế </a:t>
            </a:r>
            <a:r>
              <a:rPr spc="-5" dirty="0"/>
              <a:t>hoạt động </a:t>
            </a:r>
            <a:r>
              <a:rPr dirty="0"/>
              <a:t>của</a:t>
            </a:r>
            <a:r>
              <a:rPr spc="-85" dirty="0"/>
              <a:t> </a:t>
            </a:r>
            <a:r>
              <a:rPr dirty="0"/>
              <a:t>SpringBoot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1059795" cy="4607560"/>
          </a:xfrm>
          <a:custGeom>
            <a:avLst/>
            <a:gdLst/>
            <a:ahLst/>
            <a:cxnLst/>
            <a:rect l="l" t="t" r="r" b="b"/>
            <a:pathLst>
              <a:path w="11059795" h="4607560">
                <a:moveTo>
                  <a:pt x="0" y="4607052"/>
                </a:moveTo>
                <a:lnTo>
                  <a:pt x="11059668" y="4607052"/>
                </a:lnTo>
                <a:lnTo>
                  <a:pt x="11059668" y="0"/>
                </a:lnTo>
                <a:lnTo>
                  <a:pt x="0" y="0"/>
                </a:lnTo>
                <a:lnTo>
                  <a:pt x="0" y="460705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50558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E86F70"/>
                </a:solidFill>
                <a:latin typeface="Times New Roman"/>
                <a:cs typeface="Times New Roman"/>
              </a:rPr>
              <a:t>File</a:t>
            </a:r>
            <a:r>
              <a:rPr sz="2800" b="1" spc="-15" dirty="0">
                <a:solidFill>
                  <a:srgbClr val="E86F7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E86F70"/>
                </a:solidFill>
                <a:latin typeface="Times New Roman"/>
                <a:cs typeface="Times New Roman"/>
              </a:rPr>
              <a:t>application.properties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b="1" spc="-5" dirty="0">
                <a:solidFill>
                  <a:srgbClr val="E86F70"/>
                </a:solidFill>
                <a:latin typeface="Times New Roman"/>
                <a:cs typeface="Times New Roman"/>
              </a:rPr>
              <a:t>file chứa </a:t>
            </a:r>
            <a:r>
              <a:rPr sz="2800" b="1" dirty="0">
                <a:solidFill>
                  <a:srgbClr val="E86F70"/>
                </a:solidFill>
                <a:latin typeface="Times New Roman"/>
                <a:cs typeface="Times New Roman"/>
              </a:rPr>
              <a:t>config </a:t>
            </a:r>
            <a:r>
              <a:rPr sz="2800" b="1" spc="-5" dirty="0">
                <a:solidFill>
                  <a:srgbClr val="E86F70"/>
                </a:solidFill>
                <a:latin typeface="Times New Roman"/>
                <a:cs typeface="Times New Roman"/>
              </a:rPr>
              <a:t>của</a:t>
            </a:r>
            <a:r>
              <a:rPr sz="2800" b="1" spc="-25" dirty="0">
                <a:solidFill>
                  <a:srgbClr val="E86F7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E86F70"/>
                </a:solidFill>
                <a:latin typeface="Times New Roman"/>
                <a:cs typeface="Times New Roman"/>
              </a:rPr>
              <a:t>project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4079" y="2490216"/>
            <a:ext cx="7402068" cy="3261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713" y="349072"/>
            <a:ext cx="5864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Cơ chế </a:t>
            </a:r>
            <a:r>
              <a:rPr spc="-5" dirty="0"/>
              <a:t>hoạt động </a:t>
            </a:r>
            <a:r>
              <a:rPr dirty="0"/>
              <a:t>của</a:t>
            </a:r>
            <a:r>
              <a:rPr spc="-85" dirty="0"/>
              <a:t> </a:t>
            </a:r>
            <a:r>
              <a:rPr dirty="0"/>
              <a:t>SpringBoot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367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@SpringBootApplication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9883" y="2197607"/>
            <a:ext cx="9787092" cy="3270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713" y="349072"/>
            <a:ext cx="5864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Cơ chế </a:t>
            </a:r>
            <a:r>
              <a:rPr spc="-5" dirty="0"/>
              <a:t>hoạt động </a:t>
            </a:r>
            <a:r>
              <a:rPr dirty="0"/>
              <a:t>của</a:t>
            </a:r>
            <a:r>
              <a:rPr spc="-85" dirty="0"/>
              <a:t> </a:t>
            </a:r>
            <a:r>
              <a:rPr dirty="0"/>
              <a:t>SpringBoot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1040110" cy="3589020"/>
          </a:xfrm>
          <a:custGeom>
            <a:avLst/>
            <a:gdLst/>
            <a:ahLst/>
            <a:cxnLst/>
            <a:rect l="l" t="t" r="r" b="b"/>
            <a:pathLst>
              <a:path w="11040110" h="3589020">
                <a:moveTo>
                  <a:pt x="0" y="3589020"/>
                </a:moveTo>
                <a:lnTo>
                  <a:pt x="11039856" y="3589020"/>
                </a:lnTo>
                <a:lnTo>
                  <a:pt x="11039856" y="0"/>
                </a:lnTo>
                <a:lnTo>
                  <a:pt x="0" y="0"/>
                </a:lnTo>
                <a:lnTo>
                  <a:pt x="0" y="358902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1071689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E86F70"/>
                </a:solidFill>
                <a:latin typeface="Times New Roman"/>
                <a:cs typeface="Times New Roman"/>
              </a:rPr>
              <a:t>Giải thích</a:t>
            </a:r>
            <a:r>
              <a:rPr sz="2800" b="1" spc="-155" dirty="0">
                <a:solidFill>
                  <a:srgbClr val="E86F7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E86F70"/>
                </a:solidFill>
                <a:latin typeface="Times New Roman"/>
                <a:cs typeface="Times New Roman"/>
              </a:rPr>
              <a:t>Annotation: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@Configuration: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đánh dấu lớp HelloworldApplication là lớp chứa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định  nghĩa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bean của</a:t>
            </a:r>
            <a:r>
              <a:rPr sz="2800" spc="-18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ApplicationContext.</a:t>
            </a:r>
            <a:endParaRPr sz="2800">
              <a:latin typeface="Times New Roman"/>
              <a:cs typeface="Times New Roman"/>
            </a:endParaRPr>
          </a:p>
          <a:p>
            <a:pPr marL="12700" marR="14351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@EnableAutoConfiguration: nhắc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Boot bắt đầu thêm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bean dựa  trên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classpath setting,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property setting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bean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khác.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713" y="349072"/>
            <a:ext cx="5864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Cơ chế </a:t>
            </a:r>
            <a:r>
              <a:rPr spc="-5" dirty="0"/>
              <a:t>hoạt động </a:t>
            </a:r>
            <a:r>
              <a:rPr dirty="0"/>
              <a:t>của</a:t>
            </a:r>
            <a:r>
              <a:rPr spc="-85" dirty="0"/>
              <a:t> </a:t>
            </a:r>
            <a:r>
              <a:rPr dirty="0"/>
              <a:t>SpringBoot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73124"/>
            <a:ext cx="11040110" cy="3589020"/>
          </a:xfrm>
          <a:custGeom>
            <a:avLst/>
            <a:gdLst/>
            <a:ahLst/>
            <a:cxnLst/>
            <a:rect l="l" t="t" r="r" b="b"/>
            <a:pathLst>
              <a:path w="11040110" h="3589020">
                <a:moveTo>
                  <a:pt x="0" y="3589020"/>
                </a:moveTo>
                <a:lnTo>
                  <a:pt x="11039856" y="3589020"/>
                </a:lnTo>
                <a:lnTo>
                  <a:pt x="11039856" y="0"/>
                </a:lnTo>
                <a:lnTo>
                  <a:pt x="0" y="0"/>
                </a:lnTo>
                <a:lnTo>
                  <a:pt x="0" y="358902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94205"/>
            <a:ext cx="1061466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E86F70"/>
                </a:solidFill>
                <a:latin typeface="Times New Roman"/>
                <a:cs typeface="Times New Roman"/>
              </a:rPr>
              <a:t>Giải thích</a:t>
            </a:r>
            <a:r>
              <a:rPr sz="2800" b="1" spc="-155" dirty="0">
                <a:solidFill>
                  <a:srgbClr val="E86F7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E86F70"/>
                </a:solidFill>
                <a:latin typeface="Times New Roman"/>
                <a:cs typeface="Times New Roman"/>
              </a:rPr>
              <a:t>Annotation: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Đối với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Spring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MVC,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chúng ta thường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phải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thêm 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@EnableWebMvc,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tuy nhiên Spring Boot sẽ tự động thêm annotation 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này.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@ComponentScan: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nhắc 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tìm kiếm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component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configuration  bên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package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713" y="349072"/>
            <a:ext cx="5864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Cơ chế </a:t>
            </a:r>
            <a:r>
              <a:rPr spc="-5" dirty="0"/>
              <a:t>hoạt động </a:t>
            </a:r>
            <a:r>
              <a:rPr dirty="0"/>
              <a:t>của</a:t>
            </a:r>
            <a:r>
              <a:rPr spc="-85" dirty="0"/>
              <a:t> </a:t>
            </a:r>
            <a:r>
              <a:rPr dirty="0"/>
              <a:t>SpringBoot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46275"/>
            <a:ext cx="11059795" cy="4607560"/>
          </a:xfrm>
          <a:custGeom>
            <a:avLst/>
            <a:gdLst/>
            <a:ahLst/>
            <a:cxnLst/>
            <a:rect l="l" t="t" r="r" b="b"/>
            <a:pathLst>
              <a:path w="11059795" h="4607560">
                <a:moveTo>
                  <a:pt x="0" y="4607052"/>
                </a:moveTo>
                <a:lnTo>
                  <a:pt x="11059668" y="4607052"/>
                </a:lnTo>
                <a:lnTo>
                  <a:pt x="11059668" y="0"/>
                </a:lnTo>
                <a:lnTo>
                  <a:pt x="0" y="0"/>
                </a:lnTo>
                <a:lnTo>
                  <a:pt x="0" y="460705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67358"/>
            <a:ext cx="1963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E86F70"/>
                </a:solidFill>
                <a:latin typeface="Times New Roman"/>
                <a:cs typeface="Times New Roman"/>
              </a:rPr>
              <a:t>Run</a:t>
            </a:r>
            <a:r>
              <a:rPr sz="2800" b="1" spc="-70" dirty="0">
                <a:solidFill>
                  <a:srgbClr val="E86F7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E86F70"/>
                </a:solidFill>
                <a:latin typeface="Times New Roman"/>
                <a:cs typeface="Times New Roman"/>
              </a:rPr>
              <a:t>project: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6403" y="1467358"/>
            <a:ext cx="3869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thành</a:t>
            </a:r>
            <a:r>
              <a:rPr sz="2800" spc="-7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công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7072" y="1972055"/>
            <a:ext cx="10149840" cy="3677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713" y="349072"/>
            <a:ext cx="5864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Cơ chế </a:t>
            </a:r>
            <a:r>
              <a:rPr spc="-5" dirty="0"/>
              <a:t>hoạt động </a:t>
            </a:r>
            <a:r>
              <a:rPr dirty="0"/>
              <a:t>của</a:t>
            </a:r>
            <a:r>
              <a:rPr spc="-85" dirty="0"/>
              <a:t> </a:t>
            </a:r>
            <a:r>
              <a:rPr dirty="0"/>
              <a:t>SpringBoot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27988"/>
            <a:ext cx="11040110" cy="4790440"/>
          </a:xfrm>
          <a:custGeom>
            <a:avLst/>
            <a:gdLst/>
            <a:ahLst/>
            <a:cxnLst/>
            <a:rect l="l" t="t" r="r" b="b"/>
            <a:pathLst>
              <a:path w="11040110" h="4790440">
                <a:moveTo>
                  <a:pt x="0" y="4789932"/>
                </a:moveTo>
                <a:lnTo>
                  <a:pt x="11039856" y="4789932"/>
                </a:lnTo>
                <a:lnTo>
                  <a:pt x="11039856" y="0"/>
                </a:lnTo>
                <a:lnTo>
                  <a:pt x="0" y="0"/>
                </a:lnTo>
                <a:lnTo>
                  <a:pt x="0" y="478993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49069"/>
            <a:ext cx="5777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0" algn="l"/>
              </a:tabLst>
            </a:pPr>
            <a:r>
              <a:rPr sz="2800" b="1" spc="-55" dirty="0">
                <a:solidFill>
                  <a:srgbClr val="E86F70"/>
                </a:solidFill>
                <a:latin typeface="Times New Roman"/>
                <a:cs typeface="Times New Roman"/>
              </a:rPr>
              <a:t>Truy </a:t>
            </a:r>
            <a:r>
              <a:rPr sz="2800" b="1" spc="-5" dirty="0">
                <a:solidFill>
                  <a:srgbClr val="E86F70"/>
                </a:solidFill>
                <a:latin typeface="Times New Roman"/>
                <a:cs typeface="Times New Roman"/>
              </a:rPr>
              <a:t>cập</a:t>
            </a:r>
            <a:r>
              <a:rPr sz="2800" b="1" spc="80" dirty="0">
                <a:solidFill>
                  <a:srgbClr val="E86F7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E86F70"/>
                </a:solidFill>
                <a:latin typeface="Times New Roman"/>
                <a:cs typeface="Times New Roman"/>
              </a:rPr>
              <a:t>ứng</a:t>
            </a:r>
            <a:r>
              <a:rPr sz="2800" b="1" dirty="0">
                <a:solidFill>
                  <a:srgbClr val="E86F70"/>
                </a:solidFill>
                <a:latin typeface="Times New Roman"/>
                <a:cs typeface="Times New Roman"/>
              </a:rPr>
              <a:t> dụng:	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localhost:8080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9211" y="5289905"/>
            <a:ext cx="4257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tìm thấy trang yêu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cầu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9888" y="1953767"/>
            <a:ext cx="8153400" cy="2278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SpringBoot là gì</a:t>
            </a:r>
            <a:r>
              <a:rPr spc="-12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1707" y="2671952"/>
            <a:ext cx="18643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Hệ sinh</a:t>
            </a:r>
            <a:r>
              <a:rPr sz="2800" b="1" spc="-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thái  Spring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9538" y="1271016"/>
            <a:ext cx="4898168" cy="4865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4809" y="349072"/>
            <a:ext cx="4311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Profile trong </a:t>
            </a:r>
            <a:r>
              <a:rPr dirty="0"/>
              <a:t>spring</a:t>
            </a:r>
            <a:r>
              <a:rPr spc="-75" dirty="0"/>
              <a:t> </a:t>
            </a:r>
            <a:r>
              <a:rPr spc="-5" dirty="0"/>
              <a:t>boot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6072" y="1354836"/>
            <a:ext cx="11040110" cy="3589020"/>
          </a:xfrm>
          <a:prstGeom prst="rect">
            <a:avLst/>
          </a:prstGeom>
          <a:ln w="12192">
            <a:solidFill>
              <a:srgbClr val="4F127E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48005" marR="660400" indent="-45720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profile là 1 feature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framework cho phép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hình 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 theo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môi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trường khác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nhau</a:t>
            </a:r>
            <a:endParaRPr sz="2800">
              <a:latin typeface="Times New Roman"/>
              <a:cs typeface="Times New Roman"/>
            </a:endParaRPr>
          </a:p>
          <a:p>
            <a:pPr marL="891540" lvl="1" indent="-457834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90905" algn="l"/>
                <a:tab pos="89154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Local</a:t>
            </a:r>
            <a:endParaRPr sz="2800">
              <a:latin typeface="Times New Roman"/>
              <a:cs typeface="Times New Roman"/>
            </a:endParaRPr>
          </a:p>
          <a:p>
            <a:pPr marL="891540" lvl="1" indent="-457834">
              <a:lnSpc>
                <a:spcPct val="100000"/>
              </a:lnSpc>
              <a:buFont typeface="Wingdings"/>
              <a:buChar char=""/>
              <a:tabLst>
                <a:tab pos="890905" algn="l"/>
                <a:tab pos="89154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Dev</a:t>
            </a:r>
            <a:endParaRPr sz="2800">
              <a:latin typeface="Times New Roman"/>
              <a:cs typeface="Times New Roman"/>
            </a:endParaRPr>
          </a:p>
          <a:p>
            <a:pPr marL="891540" lvl="1" indent="-457834">
              <a:lnSpc>
                <a:spcPct val="100000"/>
              </a:lnSpc>
              <a:buFont typeface="Wingdings"/>
              <a:buChar char=""/>
              <a:tabLst>
                <a:tab pos="890905" algn="l"/>
                <a:tab pos="891540" algn="l"/>
              </a:tabLst>
            </a:pPr>
            <a:r>
              <a:rPr sz="2800" spc="-55" dirty="0">
                <a:solidFill>
                  <a:srgbClr val="36365C"/>
                </a:solidFill>
                <a:latin typeface="Times New Roman"/>
                <a:cs typeface="Times New Roman"/>
              </a:rPr>
              <a:t>Test</a:t>
            </a:r>
            <a:endParaRPr sz="2800">
              <a:latin typeface="Times New Roman"/>
              <a:cs typeface="Times New Roman"/>
            </a:endParaRPr>
          </a:p>
          <a:p>
            <a:pPr marL="891540" lvl="1" indent="-457834">
              <a:lnSpc>
                <a:spcPct val="100000"/>
              </a:lnSpc>
              <a:buFont typeface="Wingdings"/>
              <a:buChar char=""/>
              <a:tabLst>
                <a:tab pos="890905" algn="l"/>
                <a:tab pos="89154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Staging</a:t>
            </a:r>
            <a:endParaRPr sz="2800">
              <a:latin typeface="Times New Roman"/>
              <a:cs typeface="Times New Roman"/>
            </a:endParaRPr>
          </a:p>
          <a:p>
            <a:pPr marL="891540" lvl="1" indent="-457834">
              <a:lnSpc>
                <a:spcPct val="100000"/>
              </a:lnSpc>
              <a:buFont typeface="Wingdings"/>
              <a:buChar char=""/>
              <a:tabLst>
                <a:tab pos="890905" algn="l"/>
                <a:tab pos="89154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production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4809" y="349072"/>
            <a:ext cx="4311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Profile trong </a:t>
            </a:r>
            <a:r>
              <a:rPr dirty="0"/>
              <a:t>spring</a:t>
            </a:r>
            <a:r>
              <a:rPr spc="-75" dirty="0"/>
              <a:t> </a:t>
            </a:r>
            <a:r>
              <a:rPr spc="-5" dirty="0"/>
              <a:t>boot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6072" y="1391411"/>
            <a:ext cx="11040110" cy="3589020"/>
          </a:xfrm>
          <a:prstGeom prst="rect">
            <a:avLst/>
          </a:prstGeom>
          <a:ln w="12192">
            <a:solidFill>
              <a:srgbClr val="4F127E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Cơ chế load biến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môi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trường theo từng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profile</a:t>
            </a:r>
            <a:endParaRPr sz="2800">
              <a:latin typeface="Times New Roman"/>
              <a:cs typeface="Times New Roman"/>
            </a:endParaRPr>
          </a:p>
          <a:p>
            <a:pPr marL="548005" indent="-457834">
              <a:lnSpc>
                <a:spcPct val="100000"/>
              </a:lnSpc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Application.yml</a:t>
            </a:r>
            <a:endParaRPr sz="2800">
              <a:latin typeface="Times New Roman"/>
              <a:cs typeface="Times New Roman"/>
            </a:endParaRPr>
          </a:p>
          <a:p>
            <a:pPr marL="548005" indent="-457834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Application-dev.yml</a:t>
            </a:r>
            <a:endParaRPr sz="2800">
              <a:latin typeface="Times New Roman"/>
              <a:cs typeface="Times New Roman"/>
            </a:endParaRPr>
          </a:p>
          <a:p>
            <a:pPr marL="548005" indent="-457834">
              <a:lnSpc>
                <a:spcPct val="100000"/>
              </a:lnSpc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Application-test.yml</a:t>
            </a:r>
            <a:endParaRPr sz="2800">
              <a:latin typeface="Times New Roman"/>
              <a:cs typeface="Times New Roman"/>
            </a:endParaRPr>
          </a:p>
          <a:p>
            <a:pPr marL="548005" indent="-457834">
              <a:lnSpc>
                <a:spcPct val="100000"/>
              </a:lnSpc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Application-staging.yml</a:t>
            </a:r>
            <a:endParaRPr sz="2800">
              <a:latin typeface="Times New Roman"/>
              <a:cs typeface="Times New Roman"/>
            </a:endParaRPr>
          </a:p>
          <a:p>
            <a:pPr marL="548005" indent="-457834">
              <a:lnSpc>
                <a:spcPct val="100000"/>
              </a:lnSpc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Application-prod.yml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4414" y="349072"/>
            <a:ext cx="45516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Tạo </a:t>
            </a:r>
            <a:r>
              <a:rPr spc="-5" dirty="0"/>
              <a:t>ứng dụng</a:t>
            </a:r>
            <a:r>
              <a:rPr spc="-70" dirty="0"/>
              <a:t> </a:t>
            </a:r>
            <a:r>
              <a:rPr dirty="0"/>
              <a:t>SpringBoot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6072" y="1373124"/>
            <a:ext cx="11040110" cy="3589020"/>
          </a:xfrm>
          <a:prstGeom prst="rect">
            <a:avLst/>
          </a:prstGeom>
          <a:ln w="12192">
            <a:solidFill>
              <a:srgbClr val="4F127E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 marR="3419475">
              <a:lnSpc>
                <a:spcPct val="100000"/>
              </a:lnSpc>
              <a:spcBef>
                <a:spcPts val="260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Tạo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RestAPI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SpringBoot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CRUD đơn giản: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Yêu cầu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005840" marR="590994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Get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product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theo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id  Get all products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Map</a:t>
            </a:r>
            <a:endParaRPr sz="2800">
              <a:latin typeface="Times New Roman"/>
              <a:cs typeface="Times New Roman"/>
            </a:endParaRPr>
          </a:p>
          <a:p>
            <a:pPr marL="100584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Add them products vào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Map</a:t>
            </a:r>
            <a:endParaRPr sz="2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solidFill>
                  <a:srgbClr val="36365C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Định dạng dữ liệu gửi/nhận của API là</a:t>
            </a:r>
            <a:r>
              <a:rPr sz="2800" spc="-17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Json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8941" y="349072"/>
            <a:ext cx="37223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 thiệu</a:t>
            </a:r>
            <a:r>
              <a:rPr spc="-150" dirty="0"/>
              <a:t> </a:t>
            </a:r>
            <a:r>
              <a:rPr dirty="0"/>
              <a:t>Thymeleaf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54836"/>
            <a:ext cx="11104245" cy="4625340"/>
          </a:xfrm>
          <a:custGeom>
            <a:avLst/>
            <a:gdLst/>
            <a:ahLst/>
            <a:cxnLst/>
            <a:rect l="l" t="t" r="r" b="b"/>
            <a:pathLst>
              <a:path w="11104245" h="4625340">
                <a:moveTo>
                  <a:pt x="0" y="4625340"/>
                </a:moveTo>
                <a:lnTo>
                  <a:pt x="11103864" y="4625340"/>
                </a:lnTo>
                <a:lnTo>
                  <a:pt x="11103864" y="0"/>
                </a:lnTo>
                <a:lnTo>
                  <a:pt x="0" y="0"/>
                </a:lnTo>
                <a:lnTo>
                  <a:pt x="0" y="4625340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75917"/>
            <a:ext cx="106851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63855" indent="-457200">
              <a:lnSpc>
                <a:spcPct val="100000"/>
              </a:lnSpc>
              <a:spcBef>
                <a:spcPts val="95"/>
              </a:spcBef>
              <a:buClr>
                <a:srgbClr val="36365C"/>
              </a:buClr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Thymeleaf</a:t>
            </a:r>
            <a:r>
              <a:rPr sz="2800" b="1" spc="-5" dirty="0">
                <a:solidFill>
                  <a:srgbClr val="0462C1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Java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template engine dùng để xử lý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tạo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HTML,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XML, Javascript, CSS và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text.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Mục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tiêu chính của thymeleaf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mang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lại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template đơn giản (nature  templates) cho công việc phát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triển.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2018" y="3192071"/>
            <a:ext cx="4057480" cy="2377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8941" y="349072"/>
            <a:ext cx="37223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 thiệu</a:t>
            </a:r>
            <a:r>
              <a:rPr spc="-150" dirty="0"/>
              <a:t> </a:t>
            </a:r>
            <a:r>
              <a:rPr dirty="0"/>
              <a:t>Thymeleaf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54836"/>
            <a:ext cx="11040110" cy="3589020"/>
          </a:xfrm>
          <a:custGeom>
            <a:avLst/>
            <a:gdLst/>
            <a:ahLst/>
            <a:cxnLst/>
            <a:rect l="l" t="t" r="r" b="b"/>
            <a:pathLst>
              <a:path w="11040110" h="3589020">
                <a:moveTo>
                  <a:pt x="0" y="3589020"/>
                </a:moveTo>
                <a:lnTo>
                  <a:pt x="11039856" y="3589020"/>
                </a:lnTo>
                <a:lnTo>
                  <a:pt x="11039856" y="0"/>
                </a:lnTo>
                <a:lnTo>
                  <a:pt x="0" y="0"/>
                </a:lnTo>
                <a:lnTo>
                  <a:pt x="0" y="358902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75917"/>
            <a:ext cx="1087310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Các lợi ích của</a:t>
            </a:r>
            <a:r>
              <a:rPr sz="2800" b="1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Thymeleaf:</a:t>
            </a:r>
            <a:endParaRPr sz="2800">
              <a:latin typeface="Times New Roman"/>
              <a:cs typeface="Times New Roman"/>
            </a:endParaRPr>
          </a:p>
          <a:p>
            <a:pPr marL="355600" marR="11493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Với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thymeleaf,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chỉ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file HTML 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hiển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thị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tất cả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mọi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thứ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(không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jsp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…).</a:t>
            </a:r>
            <a:endParaRPr sz="2800">
              <a:latin typeface="Times New Roman"/>
              <a:cs typeface="Times New Roman"/>
            </a:endParaRPr>
          </a:p>
          <a:p>
            <a:pPr marL="355600" marR="164465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Thymealeaf sẽ tham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gia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vào renderd các file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HTML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dưới dạng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thuộc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tính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thẻ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HTML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–&gt; do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đó ta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không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phải thêm bất kỳ thẻ  non-HTML</a:t>
            </a:r>
            <a:r>
              <a:rPr sz="2800" spc="-1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nào.</a:t>
            </a:r>
            <a:endParaRPr sz="2800">
              <a:latin typeface="Times New Roman"/>
              <a:cs typeface="Times New Roman"/>
            </a:endParaRPr>
          </a:p>
          <a:p>
            <a:pPr marL="355600" marR="65849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Vì 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HTML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nên ta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xem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file view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mà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không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khởi chạy  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server.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Thymeleaf hỗ trợ cơ chế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cache,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do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đó ta có thể cache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dữ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liệu hoặc custom  để hiển thị view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thay đổi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mà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không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restart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server.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8941" y="349072"/>
            <a:ext cx="37223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 thiệu</a:t>
            </a:r>
            <a:r>
              <a:rPr spc="-150" dirty="0"/>
              <a:t> </a:t>
            </a:r>
            <a:r>
              <a:rPr dirty="0"/>
              <a:t>Thymeleaf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017250" cy="4589145"/>
          </a:xfrm>
          <a:custGeom>
            <a:avLst/>
            <a:gdLst/>
            <a:ahLst/>
            <a:cxnLst/>
            <a:rect l="l" t="t" r="r" b="b"/>
            <a:pathLst>
              <a:path w="11017250" h="4589145">
                <a:moveTo>
                  <a:pt x="0" y="4588764"/>
                </a:moveTo>
                <a:lnTo>
                  <a:pt x="11016996" y="4588764"/>
                </a:lnTo>
                <a:lnTo>
                  <a:pt x="11016996" y="0"/>
                </a:lnTo>
                <a:lnTo>
                  <a:pt x="0" y="0"/>
                </a:lnTo>
                <a:lnTo>
                  <a:pt x="0" y="4588764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12493"/>
            <a:ext cx="3103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Hình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ảnh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minh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họa: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7504" y="2124455"/>
            <a:ext cx="7944611" cy="3517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 MVC</a:t>
            </a:r>
            <a:r>
              <a:rPr spc="-155" dirty="0"/>
              <a:t> </a:t>
            </a:r>
            <a:r>
              <a:rPr dirty="0"/>
              <a:t>Thymeleaf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6072" y="1373124"/>
            <a:ext cx="11040110" cy="3589020"/>
          </a:xfrm>
          <a:prstGeom prst="rect">
            <a:avLst/>
          </a:prstGeom>
          <a:ln w="12192">
            <a:solidFill>
              <a:srgbClr val="4F127E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Code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ví dụ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005840" marR="6990080" indent="-915035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Chức năng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login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trang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web.  user 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Obama</a:t>
            </a:r>
            <a:endParaRPr sz="2800">
              <a:latin typeface="Times New Roman"/>
              <a:cs typeface="Times New Roman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pass :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123456</a:t>
            </a:r>
            <a:endParaRPr sz="2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Login thành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công: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Mở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1 giao diện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mới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chào</a:t>
            </a:r>
            <a:r>
              <a:rPr sz="2800" spc="17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mừng</a:t>
            </a:r>
            <a:endParaRPr sz="2800">
              <a:latin typeface="Times New Roman"/>
              <a:cs typeface="Times New Roman"/>
            </a:endParaRPr>
          </a:p>
          <a:p>
            <a:pPr marL="548005" marR="321310" indent="-45720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Login thất bại : Quay lại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màn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hình login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, hiển thị thêm warning :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Đăng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nhập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thành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công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 MVC</a:t>
            </a:r>
            <a:r>
              <a:rPr spc="-155" dirty="0"/>
              <a:t> </a:t>
            </a:r>
            <a:r>
              <a:rPr dirty="0"/>
              <a:t>Thymeleaf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12493"/>
            <a:ext cx="2948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Cấu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trúc thư mục 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5440" y="1716023"/>
            <a:ext cx="3387852" cy="376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 MVC</a:t>
            </a:r>
            <a:r>
              <a:rPr spc="-155" dirty="0"/>
              <a:t> </a:t>
            </a:r>
            <a:r>
              <a:rPr dirty="0"/>
              <a:t>Thymeleaf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1148060" cy="4643755"/>
          </a:xfrm>
          <a:custGeom>
            <a:avLst/>
            <a:gdLst/>
            <a:ahLst/>
            <a:cxnLst/>
            <a:rect l="l" t="t" r="r" b="b"/>
            <a:pathLst>
              <a:path w="11148060" h="4643755">
                <a:moveTo>
                  <a:pt x="0" y="4643628"/>
                </a:moveTo>
                <a:lnTo>
                  <a:pt x="11148060" y="4643628"/>
                </a:lnTo>
                <a:lnTo>
                  <a:pt x="11148060" y="0"/>
                </a:lnTo>
                <a:lnTo>
                  <a:pt x="0" y="0"/>
                </a:lnTo>
                <a:lnTo>
                  <a:pt x="0" y="464362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4337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Dependency </a:t>
            </a:r>
            <a:r>
              <a:rPr sz="2800" b="1" spc="-15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b="1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pom.xml: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1099" y="2389632"/>
            <a:ext cx="6990645" cy="3071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 MVC</a:t>
            </a:r>
            <a:r>
              <a:rPr spc="-155" dirty="0"/>
              <a:t> </a:t>
            </a:r>
            <a:r>
              <a:rPr dirty="0"/>
              <a:t>Thymeleaf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27988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49069"/>
            <a:ext cx="1736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Controller: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5524" y="2284476"/>
            <a:ext cx="8971788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3929" y="349072"/>
            <a:ext cx="3152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SpringBoot là gì</a:t>
            </a:r>
            <a:r>
              <a:rPr spc="-12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88363"/>
            <a:ext cx="11040110" cy="4599940"/>
          </a:xfrm>
          <a:custGeom>
            <a:avLst/>
            <a:gdLst/>
            <a:ahLst/>
            <a:cxnLst/>
            <a:rect l="l" t="t" r="r" b="b"/>
            <a:pathLst>
              <a:path w="11040110" h="4599940">
                <a:moveTo>
                  <a:pt x="0" y="4599432"/>
                </a:moveTo>
                <a:lnTo>
                  <a:pt x="11039856" y="4599432"/>
                </a:lnTo>
                <a:lnTo>
                  <a:pt x="11039856" y="0"/>
                </a:lnTo>
                <a:lnTo>
                  <a:pt x="0" y="0"/>
                </a:lnTo>
                <a:lnTo>
                  <a:pt x="0" y="459943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09522"/>
            <a:ext cx="107848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	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Boot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Project nằm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trên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tầng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IO Execution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(Tầng thực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thi)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của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IO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Framework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8088" y="2521449"/>
            <a:ext cx="5734337" cy="3211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 MVC</a:t>
            </a:r>
            <a:r>
              <a:rPr spc="-155" dirty="0"/>
              <a:t> </a:t>
            </a:r>
            <a:r>
              <a:rPr dirty="0"/>
              <a:t>Thymeleaf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82852"/>
            <a:ext cx="11059795" cy="4607560"/>
          </a:xfrm>
          <a:custGeom>
            <a:avLst/>
            <a:gdLst/>
            <a:ahLst/>
            <a:cxnLst/>
            <a:rect l="l" t="t" r="r" b="b"/>
            <a:pathLst>
              <a:path w="11059795" h="4607560">
                <a:moveTo>
                  <a:pt x="0" y="4607052"/>
                </a:moveTo>
                <a:lnTo>
                  <a:pt x="11059668" y="4607052"/>
                </a:lnTo>
                <a:lnTo>
                  <a:pt x="11059668" y="0"/>
                </a:lnTo>
                <a:lnTo>
                  <a:pt x="0" y="0"/>
                </a:lnTo>
                <a:lnTo>
                  <a:pt x="0" y="460705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503934"/>
            <a:ext cx="2240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solidFill>
                  <a:srgbClr val="36365C"/>
                </a:solidFill>
                <a:latin typeface="Times New Roman"/>
                <a:cs typeface="Times New Roman"/>
              </a:rPr>
              <a:t>w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elcom</a:t>
            </a:r>
            <a:r>
              <a:rPr sz="2800" b="1" spc="-15" dirty="0">
                <a:solidFill>
                  <a:srgbClr val="36365C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.htm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2300" y="2165604"/>
            <a:ext cx="6621780" cy="3648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 MVC</a:t>
            </a:r>
            <a:r>
              <a:rPr spc="-155" dirty="0"/>
              <a:t> </a:t>
            </a:r>
            <a:r>
              <a:rPr dirty="0"/>
              <a:t>Thymeleaf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82852"/>
            <a:ext cx="11148060" cy="4643755"/>
          </a:xfrm>
          <a:custGeom>
            <a:avLst/>
            <a:gdLst/>
            <a:ahLst/>
            <a:cxnLst/>
            <a:rect l="l" t="t" r="r" b="b"/>
            <a:pathLst>
              <a:path w="11148060" h="4643755">
                <a:moveTo>
                  <a:pt x="0" y="4643628"/>
                </a:moveTo>
                <a:lnTo>
                  <a:pt x="11148060" y="4643628"/>
                </a:lnTo>
                <a:lnTo>
                  <a:pt x="11148060" y="0"/>
                </a:lnTo>
                <a:lnTo>
                  <a:pt x="0" y="0"/>
                </a:lnTo>
                <a:lnTo>
                  <a:pt x="0" y="464362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503934"/>
            <a:ext cx="1674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hello.html: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3972" y="2119883"/>
            <a:ext cx="7228332" cy="3204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 MVC</a:t>
            </a:r>
            <a:r>
              <a:rPr spc="-155" dirty="0"/>
              <a:t> </a:t>
            </a:r>
            <a:r>
              <a:rPr dirty="0"/>
              <a:t>Thymeleaf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73124"/>
            <a:ext cx="11059795" cy="4607560"/>
          </a:xfrm>
          <a:custGeom>
            <a:avLst/>
            <a:gdLst/>
            <a:ahLst/>
            <a:cxnLst/>
            <a:rect l="l" t="t" r="r" b="b"/>
            <a:pathLst>
              <a:path w="11059795" h="4607560">
                <a:moveTo>
                  <a:pt x="0" y="4607052"/>
                </a:moveTo>
                <a:lnTo>
                  <a:pt x="11059668" y="4607052"/>
                </a:lnTo>
                <a:lnTo>
                  <a:pt x="11059668" y="0"/>
                </a:lnTo>
                <a:lnTo>
                  <a:pt x="0" y="0"/>
                </a:lnTo>
                <a:lnTo>
                  <a:pt x="0" y="460705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94205"/>
            <a:ext cx="1341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Run</a:t>
            </a:r>
            <a:r>
              <a:rPr sz="2800" b="1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app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5064" y="1929383"/>
            <a:ext cx="8570976" cy="3712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 MVC</a:t>
            </a:r>
            <a:r>
              <a:rPr spc="-155" dirty="0"/>
              <a:t> </a:t>
            </a:r>
            <a:r>
              <a:rPr dirty="0"/>
              <a:t>Thymeleaf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12493"/>
            <a:ext cx="1073594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Giải thích cách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hoạt động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của</a:t>
            </a:r>
            <a:r>
              <a:rPr sz="2800" b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Thymeleaf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Thymeleaf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 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Template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Engine.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nhiệm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vụ xử lý và generate  ra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file HTML,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XML,</a:t>
            </a:r>
            <a:r>
              <a:rPr sz="2800" spc="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75" dirty="0">
                <a:solidFill>
                  <a:srgbClr val="36365C"/>
                </a:solidFill>
                <a:latin typeface="Times New Roman"/>
                <a:cs typeface="Times New Roman"/>
              </a:rPr>
              <a:t>v.v..</a:t>
            </a:r>
            <a:endParaRPr sz="28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file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HMTL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do Thymeleaf tạo ra là nhờ kết hợp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dữ liệu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template</a:t>
            </a:r>
            <a:endParaRPr sz="28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+ quy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tắc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sinh ra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file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HTML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chứa đầy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đủ thông</a:t>
            </a:r>
            <a:r>
              <a:rPr sz="2800" spc="-8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tin.</a:t>
            </a:r>
            <a:endParaRPr sz="2800">
              <a:latin typeface="Times New Roman"/>
              <a:cs typeface="Times New Roman"/>
            </a:endParaRPr>
          </a:p>
          <a:p>
            <a:pPr marL="355600" marR="50800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Việc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của </a:t>
            </a:r>
            <a:r>
              <a:rPr sz="2800" spc="-90" dirty="0">
                <a:solidFill>
                  <a:srgbClr val="36365C"/>
                </a:solidFill>
                <a:latin typeface="Times New Roman"/>
                <a:cs typeface="Times New Roman"/>
              </a:rPr>
              <a:t>LTV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cung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dữ liệu và quy định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template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như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nào,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còn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việc dùng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tin đó để render ra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HTML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sẽ do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Thymeleaf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giải  quyết.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 MVC</a:t>
            </a:r>
            <a:r>
              <a:rPr spc="-155" dirty="0"/>
              <a:t> </a:t>
            </a:r>
            <a:r>
              <a:rPr dirty="0"/>
              <a:t>Thymeleaf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1040110" cy="3589020"/>
          </a:xfrm>
          <a:custGeom>
            <a:avLst/>
            <a:gdLst/>
            <a:ahLst/>
            <a:cxnLst/>
            <a:rect l="l" t="t" r="r" b="b"/>
            <a:pathLst>
              <a:path w="11040110" h="3589020">
                <a:moveTo>
                  <a:pt x="0" y="3589020"/>
                </a:moveTo>
                <a:lnTo>
                  <a:pt x="11039856" y="3589020"/>
                </a:lnTo>
                <a:lnTo>
                  <a:pt x="11039856" y="0"/>
                </a:lnTo>
                <a:lnTo>
                  <a:pt x="0" y="0"/>
                </a:lnTo>
                <a:lnTo>
                  <a:pt x="0" y="358902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1035050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Giải thích cách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hoạt động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của</a:t>
            </a:r>
            <a:r>
              <a:rPr sz="2800" b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Thymeleaf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Cú pháp</a:t>
            </a:r>
            <a:r>
              <a:rPr sz="2800" b="1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Cú pháp của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Thymeleaf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sẽ 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attributes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(Thuộc tính)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của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thẻ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HTML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 bắt đầu bằng chữ</a:t>
            </a:r>
            <a:r>
              <a:rPr sz="2800" spc="-8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th: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Ví</a:t>
            </a:r>
            <a:r>
              <a:rPr sz="2800" b="1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dụ: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truyền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dữ liệu từ biến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name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 vào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thẻ H1 của</a:t>
            </a:r>
            <a:r>
              <a:rPr sz="2800" spc="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HTML.</a:t>
            </a:r>
            <a:endParaRPr sz="280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</a:pP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&lt;h1 th:text="${name}"&gt;&lt;/h1&gt;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 MVC</a:t>
            </a:r>
            <a:r>
              <a:rPr spc="-155" dirty="0"/>
              <a:t> </a:t>
            </a:r>
            <a:r>
              <a:rPr dirty="0"/>
              <a:t>Thymeleaf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040110" cy="5210810"/>
          </a:xfrm>
          <a:custGeom>
            <a:avLst/>
            <a:gdLst/>
            <a:ahLst/>
            <a:cxnLst/>
            <a:rect l="l" t="t" r="r" b="b"/>
            <a:pathLst>
              <a:path w="11040110" h="5210809">
                <a:moveTo>
                  <a:pt x="0" y="5210556"/>
                </a:moveTo>
                <a:lnTo>
                  <a:pt x="11039856" y="5210556"/>
                </a:lnTo>
                <a:lnTo>
                  <a:pt x="11039856" y="0"/>
                </a:lnTo>
                <a:lnTo>
                  <a:pt x="0" y="0"/>
                </a:lnTo>
                <a:lnTo>
                  <a:pt x="0" y="521055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12493"/>
            <a:ext cx="6242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Giải thích cách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hoạt động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của</a:t>
            </a:r>
            <a:r>
              <a:rPr sz="2800" b="1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Thymeleaf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28927" y="1842516"/>
            <a:ext cx="9607550" cy="4316095"/>
            <a:chOff x="1328927" y="1842516"/>
            <a:chExt cx="9607550" cy="4316095"/>
          </a:xfrm>
        </p:grpSpPr>
        <p:sp>
          <p:nvSpPr>
            <p:cNvPr id="6" name="object 6"/>
            <p:cNvSpPr/>
            <p:nvPr/>
          </p:nvSpPr>
          <p:spPr>
            <a:xfrm>
              <a:off x="1328927" y="1842516"/>
              <a:ext cx="9607296" cy="20253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8927" y="4224527"/>
              <a:ext cx="9221724" cy="1933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2983" y="3162300"/>
              <a:ext cx="1100455" cy="1062355"/>
            </a:xfrm>
            <a:custGeom>
              <a:avLst/>
              <a:gdLst/>
              <a:ahLst/>
              <a:cxnLst/>
              <a:rect l="l" t="t" r="r" b="b"/>
              <a:pathLst>
                <a:path w="1100454" h="1062354">
                  <a:moveTo>
                    <a:pt x="825245" y="0"/>
                  </a:moveTo>
                  <a:lnTo>
                    <a:pt x="275081" y="0"/>
                  </a:lnTo>
                  <a:lnTo>
                    <a:pt x="275081" y="531113"/>
                  </a:lnTo>
                  <a:lnTo>
                    <a:pt x="0" y="531113"/>
                  </a:lnTo>
                  <a:lnTo>
                    <a:pt x="550163" y="1062227"/>
                  </a:lnTo>
                  <a:lnTo>
                    <a:pt x="1100327" y="531113"/>
                  </a:lnTo>
                  <a:lnTo>
                    <a:pt x="825245" y="531113"/>
                  </a:lnTo>
                  <a:lnTo>
                    <a:pt x="8252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2983" y="3162300"/>
              <a:ext cx="1100455" cy="1062355"/>
            </a:xfrm>
            <a:custGeom>
              <a:avLst/>
              <a:gdLst/>
              <a:ahLst/>
              <a:cxnLst/>
              <a:rect l="l" t="t" r="r" b="b"/>
              <a:pathLst>
                <a:path w="1100454" h="1062354">
                  <a:moveTo>
                    <a:pt x="0" y="531113"/>
                  </a:moveTo>
                  <a:lnTo>
                    <a:pt x="275081" y="531113"/>
                  </a:lnTo>
                  <a:lnTo>
                    <a:pt x="275081" y="0"/>
                  </a:lnTo>
                  <a:lnTo>
                    <a:pt x="825245" y="0"/>
                  </a:lnTo>
                  <a:lnTo>
                    <a:pt x="825245" y="531113"/>
                  </a:lnTo>
                  <a:lnTo>
                    <a:pt x="1100327" y="531113"/>
                  </a:lnTo>
                  <a:lnTo>
                    <a:pt x="550163" y="1062227"/>
                  </a:lnTo>
                  <a:lnTo>
                    <a:pt x="0" y="5311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 MVC</a:t>
            </a:r>
            <a:r>
              <a:rPr spc="-155" dirty="0"/>
              <a:t> </a:t>
            </a:r>
            <a:r>
              <a:rPr dirty="0"/>
              <a:t>Thymeleaf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040110" cy="3589020"/>
          </a:xfrm>
          <a:custGeom>
            <a:avLst/>
            <a:gdLst/>
            <a:ahLst/>
            <a:cxnLst/>
            <a:rect l="l" t="t" r="r" b="b"/>
            <a:pathLst>
              <a:path w="11040110" h="3589020">
                <a:moveTo>
                  <a:pt x="0" y="3589020"/>
                </a:moveTo>
                <a:lnTo>
                  <a:pt x="11039856" y="3589020"/>
                </a:lnTo>
                <a:lnTo>
                  <a:pt x="11039856" y="0"/>
                </a:lnTo>
                <a:lnTo>
                  <a:pt x="0" y="0"/>
                </a:lnTo>
                <a:lnTo>
                  <a:pt x="0" y="358902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12493"/>
            <a:ext cx="1050163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Giải thích cách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hoạt động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của</a:t>
            </a:r>
            <a:r>
              <a:rPr sz="2800" b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Thymeleaf</a:t>
            </a:r>
            <a:endParaRPr sz="2800">
              <a:latin typeface="Times New Roman"/>
              <a:cs typeface="Times New Roman"/>
            </a:endParaRPr>
          </a:p>
          <a:p>
            <a:pPr marL="12700" marR="483870" indent="914400">
              <a:lnSpc>
                <a:spcPct val="100000"/>
              </a:lnSpc>
            </a:pPr>
            <a:r>
              <a:rPr sz="2800" b="1" spc="-5" dirty="0">
                <a:solidFill>
                  <a:srgbClr val="00ACBD"/>
                </a:solidFill>
                <a:latin typeface="Times New Roman"/>
                <a:cs typeface="Times New Roman"/>
              </a:rPr>
              <a:t>Model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 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đối tượng lưu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giữ thông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tin và được sử dụng bởi  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Template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Engine để generate ra</a:t>
            </a:r>
            <a:r>
              <a:rPr sz="2800" spc="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webpage.</a:t>
            </a:r>
            <a:endParaRPr sz="2800">
              <a:latin typeface="Times New Roman"/>
              <a:cs typeface="Times New Roman"/>
            </a:endParaRPr>
          </a:p>
          <a:p>
            <a:pPr marL="1841500" marR="3373120" indent="-182943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Model lưu giữ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tin dưới dạng key-value.  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model.addAttribute(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"name"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Times New Roman"/>
                <a:cs typeface="Times New Roman"/>
              </a:rPr>
              <a:t>name);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b="1" spc="-30" dirty="0">
                <a:solidFill>
                  <a:srgbClr val="00ACBD"/>
                </a:solidFill>
                <a:latin typeface="Times New Roman"/>
                <a:cs typeface="Times New Roman"/>
              </a:rPr>
              <a:t>View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 sẽ lấy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giá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trị value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 qua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key với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cú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pháp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${key_name}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5974" y="352120"/>
            <a:ext cx="9137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71717"/>
                </a:solidFill>
                <a:latin typeface="Times New Roman"/>
                <a:cs typeface="Times New Roman"/>
              </a:rPr>
              <a:t>Q</a:t>
            </a:r>
            <a:r>
              <a:rPr sz="30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&amp;</a:t>
            </a:r>
            <a:r>
              <a:rPr sz="3000" b="1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7455" y="1839467"/>
            <a:ext cx="5250180" cy="3139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4496" y="0"/>
              <a:ext cx="5937504" cy="6857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0644" y="1630679"/>
              <a:ext cx="3762755" cy="22768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3145" y="4050029"/>
              <a:ext cx="4146537" cy="4965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684891" y="6384137"/>
            <a:ext cx="27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6365C"/>
                </a:solidFill>
                <a:latin typeface="BPG Chveulebrivi GPL&amp;GNU"/>
                <a:cs typeface="BPG Chveulebrivi GPL&amp;GNU"/>
              </a:rPr>
              <a:t>61</a:t>
            </a:r>
            <a:endParaRPr sz="1800">
              <a:latin typeface="BPG Chveulebrivi GPL&amp;GNU"/>
              <a:cs typeface="BPG Chveulebrivi GPL&amp;GN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0509" y="349072"/>
            <a:ext cx="45415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Kiến trúc của Spring</a:t>
            </a:r>
            <a:r>
              <a:rPr spc="-120" dirty="0"/>
              <a:t> </a:t>
            </a:r>
            <a:r>
              <a:rPr dirty="0"/>
              <a:t>boot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9976" y="1382267"/>
            <a:ext cx="11122660" cy="4640580"/>
            <a:chOff x="569976" y="1382267"/>
            <a:chExt cx="11122660" cy="4640580"/>
          </a:xfrm>
        </p:grpSpPr>
        <p:sp>
          <p:nvSpPr>
            <p:cNvPr id="4" name="object 4"/>
            <p:cNvSpPr/>
            <p:nvPr/>
          </p:nvSpPr>
          <p:spPr>
            <a:xfrm>
              <a:off x="576072" y="1388363"/>
              <a:ext cx="11109960" cy="4628515"/>
            </a:xfrm>
            <a:custGeom>
              <a:avLst/>
              <a:gdLst/>
              <a:ahLst/>
              <a:cxnLst/>
              <a:rect l="l" t="t" r="r" b="b"/>
              <a:pathLst>
                <a:path w="11109960" h="4628515">
                  <a:moveTo>
                    <a:pt x="0" y="4628388"/>
                  </a:moveTo>
                  <a:lnTo>
                    <a:pt x="11109960" y="4628388"/>
                  </a:lnTo>
                  <a:lnTo>
                    <a:pt x="11109960" y="0"/>
                  </a:lnTo>
                  <a:lnTo>
                    <a:pt x="0" y="0"/>
                  </a:lnTo>
                  <a:lnTo>
                    <a:pt x="0" y="4628388"/>
                  </a:lnTo>
                  <a:close/>
                </a:path>
              </a:pathLst>
            </a:custGeom>
            <a:ln w="12191">
              <a:solidFill>
                <a:srgbClr val="4F12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7281" y="1573601"/>
              <a:ext cx="5272961" cy="41821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0509" y="349072"/>
            <a:ext cx="45415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Kiến trúc của Spring</a:t>
            </a:r>
            <a:r>
              <a:rPr spc="-120" dirty="0"/>
              <a:t> </a:t>
            </a:r>
            <a:r>
              <a:rPr dirty="0"/>
              <a:t>boot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6652"/>
            <a:ext cx="11040110" cy="3589020"/>
          </a:xfrm>
          <a:custGeom>
            <a:avLst/>
            <a:gdLst/>
            <a:ahLst/>
            <a:cxnLst/>
            <a:rect l="l" t="t" r="r" b="b"/>
            <a:pathLst>
              <a:path w="11040110" h="3589020">
                <a:moveTo>
                  <a:pt x="0" y="3589020"/>
                </a:moveTo>
                <a:lnTo>
                  <a:pt x="11039856" y="3589020"/>
                </a:lnTo>
                <a:lnTo>
                  <a:pt x="11039856" y="0"/>
                </a:lnTo>
                <a:lnTo>
                  <a:pt x="0" y="0"/>
                </a:lnTo>
                <a:lnTo>
                  <a:pt x="0" y="358902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27810"/>
            <a:ext cx="1077785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25450" indent="-457200">
              <a:lnSpc>
                <a:spcPct val="100000"/>
              </a:lnSpc>
              <a:spcBef>
                <a:spcPts val="9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Presentation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Layer: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Tầng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quản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lý request, xác thực requestc chuyển  request tới tầng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business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layer</a:t>
            </a:r>
            <a:endParaRPr sz="2800">
              <a:latin typeface="Times New Roman"/>
              <a:cs typeface="Times New Roman"/>
            </a:endParaRPr>
          </a:p>
          <a:p>
            <a:pPr marL="469900" marR="699770" indent="-457200">
              <a:lnSpc>
                <a:spcPct val="100000"/>
              </a:lnSpc>
              <a:spcBef>
                <a:spcPts val="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Business Layer: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Tầng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xử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lý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logic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nghiệp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vụ,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bao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gồm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phân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quyền,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validate,…(Service)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Persistence Layer: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Tâng chuyển đổi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những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đối tượng java thành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những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row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database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(Model)</a:t>
            </a:r>
            <a:endParaRPr sz="2800">
              <a:latin typeface="Times New Roman"/>
              <a:cs typeface="Times New Roman"/>
            </a:endParaRPr>
          </a:p>
          <a:p>
            <a:pPr marL="469900" marR="68580" indent="-457200">
              <a:lnSpc>
                <a:spcPct val="100000"/>
              </a:lnSpc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Database Layer: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Tầng thực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thao tác trực tiếp với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dữ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liệu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như insert,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update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(Repository)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0509" y="349072"/>
            <a:ext cx="45415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Kiến trúc của Spring</a:t>
            </a:r>
            <a:r>
              <a:rPr spc="-120" dirty="0"/>
              <a:t> </a:t>
            </a:r>
            <a:r>
              <a:rPr dirty="0"/>
              <a:t>boot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9976" y="1345691"/>
            <a:ext cx="11122660" cy="4640580"/>
            <a:chOff x="569976" y="1345691"/>
            <a:chExt cx="11122660" cy="4640580"/>
          </a:xfrm>
        </p:grpSpPr>
        <p:sp>
          <p:nvSpPr>
            <p:cNvPr id="4" name="object 4"/>
            <p:cNvSpPr/>
            <p:nvPr/>
          </p:nvSpPr>
          <p:spPr>
            <a:xfrm>
              <a:off x="576072" y="1351787"/>
              <a:ext cx="11109960" cy="4628515"/>
            </a:xfrm>
            <a:custGeom>
              <a:avLst/>
              <a:gdLst/>
              <a:ahLst/>
              <a:cxnLst/>
              <a:rect l="l" t="t" r="r" b="b"/>
              <a:pathLst>
                <a:path w="11109960" h="4628515">
                  <a:moveTo>
                    <a:pt x="0" y="4628388"/>
                  </a:moveTo>
                  <a:lnTo>
                    <a:pt x="11109960" y="4628388"/>
                  </a:lnTo>
                  <a:lnTo>
                    <a:pt x="11109960" y="0"/>
                  </a:lnTo>
                  <a:lnTo>
                    <a:pt x="0" y="0"/>
                  </a:lnTo>
                  <a:lnTo>
                    <a:pt x="0" y="4628388"/>
                  </a:lnTo>
                  <a:close/>
                </a:path>
              </a:pathLst>
            </a:custGeom>
            <a:ln w="12191">
              <a:solidFill>
                <a:srgbClr val="4F12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25683" y="1969515"/>
              <a:ext cx="5779299" cy="38928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2744" y="1468323"/>
            <a:ext cx="3496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Luồng đi của 1</a:t>
            </a:r>
            <a:r>
              <a:rPr sz="2800" b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request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3929" y="349072"/>
            <a:ext cx="3152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SpringBoot là gì</a:t>
            </a:r>
            <a:r>
              <a:rPr spc="-12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86839"/>
            <a:ext cx="11040110" cy="3589020"/>
          </a:xfrm>
          <a:custGeom>
            <a:avLst/>
            <a:gdLst/>
            <a:ahLst/>
            <a:cxnLst/>
            <a:rect l="l" t="t" r="r" b="b"/>
            <a:pathLst>
              <a:path w="11040110" h="3589020">
                <a:moveTo>
                  <a:pt x="0" y="3589020"/>
                </a:moveTo>
                <a:lnTo>
                  <a:pt x="11039856" y="3589020"/>
                </a:lnTo>
                <a:lnTo>
                  <a:pt x="11039856" y="0"/>
                </a:lnTo>
                <a:lnTo>
                  <a:pt x="0" y="0"/>
                </a:lnTo>
                <a:lnTo>
                  <a:pt x="0" y="358902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07998"/>
            <a:ext cx="1070673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13690" indent="-457200">
              <a:lnSpc>
                <a:spcPct val="100000"/>
              </a:lnSpc>
              <a:spcBef>
                <a:spcPts val="9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Boot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bước tiếp theo của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, để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làm cho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dễ  dàng hơn trong việc thiết lập và phát triển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dụng.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Với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 Boot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cấu hình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 giảm thiểu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tối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đa.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"/>
              </a:spcBef>
              <a:buFont typeface="Times New Roman"/>
              <a:buChar char="-"/>
              <a:tabLst>
                <a:tab pos="4699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Boot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hỗ trợ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bộ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chứa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nhúng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(embedded containers) điều này  cho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phép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 dụng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web có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thể chạy độc lập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mà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không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phải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trên  khai lên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b="1" spc="-60" dirty="0">
                <a:solidFill>
                  <a:srgbClr val="36365C"/>
                </a:solidFill>
                <a:latin typeface="Times New Roman"/>
                <a:cs typeface="Times New Roman"/>
              </a:rPr>
              <a:t>Web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Server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3929" y="349072"/>
            <a:ext cx="3152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SpringBoot là gì</a:t>
            </a:r>
            <a:r>
              <a:rPr spc="-12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24939"/>
            <a:ext cx="11040110" cy="4599940"/>
          </a:xfrm>
          <a:custGeom>
            <a:avLst/>
            <a:gdLst/>
            <a:ahLst/>
            <a:cxnLst/>
            <a:rect l="l" t="t" r="r" b="b"/>
            <a:pathLst>
              <a:path w="11040110" h="4599940">
                <a:moveTo>
                  <a:pt x="0" y="4599432"/>
                </a:moveTo>
                <a:lnTo>
                  <a:pt x="11039856" y="4599432"/>
                </a:lnTo>
                <a:lnTo>
                  <a:pt x="11039856" y="0"/>
                </a:lnTo>
                <a:lnTo>
                  <a:pt x="0" y="0"/>
                </a:lnTo>
                <a:lnTo>
                  <a:pt x="0" y="459943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46098"/>
            <a:ext cx="107651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	Có thể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dùng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boot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tạo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 </a:t>
            </a:r>
            <a:r>
              <a:rPr sz="2800" spc="-80" dirty="0">
                <a:solidFill>
                  <a:srgbClr val="36365C"/>
                </a:solidFill>
                <a:latin typeface="Times New Roman"/>
                <a:cs typeface="Times New Roman"/>
              </a:rPr>
              <a:t>Web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 bằng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command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line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'java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-jar'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hoặc xuất ra file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war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triển khai lên </a:t>
            </a:r>
            <a:r>
              <a:rPr sz="2800" b="1" spc="-60" dirty="0">
                <a:solidFill>
                  <a:srgbClr val="36365C"/>
                </a:solidFill>
                <a:latin typeface="Times New Roman"/>
                <a:cs typeface="Times New Roman"/>
              </a:rPr>
              <a:t>Web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Server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như 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thường.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6368" y="3497348"/>
            <a:ext cx="9726974" cy="1635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1535</Words>
  <Application>Microsoft Office PowerPoint</Application>
  <PresentationFormat>Widescreen</PresentationFormat>
  <Paragraphs>225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BPG Chveulebrivi GPL&amp;GNU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SpringBoot là gì ?</vt:lpstr>
      <vt:lpstr>SpringBoot là gì ?</vt:lpstr>
      <vt:lpstr>Kiến trúc của Spring boot</vt:lpstr>
      <vt:lpstr>Kiến trúc của Spring boot</vt:lpstr>
      <vt:lpstr>Kiến trúc của Spring boot</vt:lpstr>
      <vt:lpstr>SpringBoot là gì ?</vt:lpstr>
      <vt:lpstr>SpringBoot là gì ?</vt:lpstr>
      <vt:lpstr>SpringBoot là gì ?</vt:lpstr>
      <vt:lpstr>SpringBoot là gì ?</vt:lpstr>
      <vt:lpstr>Spring, Spring boot</vt:lpstr>
      <vt:lpstr>Spring boot, Spring MVC</vt:lpstr>
      <vt:lpstr>Spring boot, Spring MVC</vt:lpstr>
      <vt:lpstr>Spring boot, Spring MVC</vt:lpstr>
      <vt:lpstr>Các cách tạo SpringBoot Project</vt:lpstr>
      <vt:lpstr>Các cách tạo SpringBoot Project</vt:lpstr>
      <vt:lpstr>Các cách tạo SpringBoot Project</vt:lpstr>
      <vt:lpstr>Cơ chế hoạt động của SpringBoot</vt:lpstr>
      <vt:lpstr>Cơ chế hoạt động của SpringBoot</vt:lpstr>
      <vt:lpstr>Cơ chế hoạt động của SpringBoot</vt:lpstr>
      <vt:lpstr>Cơ chế hoạt động của SpringBoot</vt:lpstr>
      <vt:lpstr>Cơ chế hoạt động của SpringBoot</vt:lpstr>
      <vt:lpstr>Cơ chế hoạt động của SpringBoot</vt:lpstr>
      <vt:lpstr>Cơ chế hoạt động của SpringBoot</vt:lpstr>
      <vt:lpstr>Cơ chế hoạt động của SpringBoot</vt:lpstr>
      <vt:lpstr>Cơ chế hoạt động của SpringBoot</vt:lpstr>
      <vt:lpstr>Cơ chế hoạt động của SpringBoot</vt:lpstr>
      <vt:lpstr>Cơ chế hoạt động của SpringBoot</vt:lpstr>
      <vt:lpstr>Profile trong spring boot</vt:lpstr>
      <vt:lpstr>Profile trong spring boot</vt:lpstr>
      <vt:lpstr>Tạo ứng dụng SpringBoot</vt:lpstr>
      <vt:lpstr>Giới thiệu Thymeleaf</vt:lpstr>
      <vt:lpstr>Giới thiệu Thymeleaf</vt:lpstr>
      <vt:lpstr>Giới thiệu Thymeleaf</vt:lpstr>
      <vt:lpstr>Code ví dụ Spring MVC Thymeleaf</vt:lpstr>
      <vt:lpstr>Code ví dụ Spring MVC Thymeleaf</vt:lpstr>
      <vt:lpstr>Code ví dụ Spring MVC Thymeleaf</vt:lpstr>
      <vt:lpstr>Code ví dụ Spring MVC Thymeleaf</vt:lpstr>
      <vt:lpstr>Code ví dụ Spring MVC Thymeleaf</vt:lpstr>
      <vt:lpstr>Code ví dụ Spring MVC Thymeleaf</vt:lpstr>
      <vt:lpstr>Code ví dụ Spring MVC Thymeleaf</vt:lpstr>
      <vt:lpstr>Code ví dụ Spring MVC Thymeleaf</vt:lpstr>
      <vt:lpstr>Code ví dụ Spring MVC Thymeleaf</vt:lpstr>
      <vt:lpstr>Code ví dụ Spring MVC Thymeleaf</vt:lpstr>
      <vt:lpstr>Code ví dụ Spring MVC Thymeleaf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Thảo</dc:creator>
  <cp:lastModifiedBy>Admin</cp:lastModifiedBy>
  <cp:revision>1</cp:revision>
  <dcterms:created xsi:type="dcterms:W3CDTF">2023-02-12T05:15:28Z</dcterms:created>
  <dcterms:modified xsi:type="dcterms:W3CDTF">2023-02-12T05:26:03Z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2021-08-01T00:00:00Z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2023-02-12T00:00:00Z</vt:filetime>
  </property>
</Properties>
</file>