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8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6590" y="349072"/>
            <a:ext cx="579881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45140" y="108235"/>
            <a:ext cx="753199" cy="538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4006" y="349072"/>
            <a:ext cx="2443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507" y="1297381"/>
            <a:ext cx="10882985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305"/>
              <a:ext cx="12192000" cy="678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62" y="4114800"/>
              <a:ext cx="5488940" cy="22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919" y="1481327"/>
              <a:ext cx="2691384" cy="1627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642" y="3434460"/>
              <a:ext cx="1012939" cy="5551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5641" y="3441827"/>
              <a:ext cx="1291590" cy="4212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886" y="4232402"/>
              <a:ext cx="4353547" cy="544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0745" y="3455542"/>
              <a:ext cx="2243455" cy="4119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277" y="349072"/>
            <a:ext cx="5983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Sử </a:t>
            </a:r>
            <a:r>
              <a:rPr spc="-5" dirty="0"/>
              <a:t>dụng </a:t>
            </a:r>
            <a:r>
              <a:rPr spc="-25" dirty="0"/>
              <a:t>@Query, </a:t>
            </a:r>
            <a:r>
              <a:rPr dirty="0"/>
              <a:t>Query</a:t>
            </a:r>
            <a:r>
              <a:rPr spc="-75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225423"/>
            <a:ext cx="459867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@Query</a:t>
            </a:r>
            <a:r>
              <a:rPr sz="2800" b="1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2: Sử dụng Native Query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507" y="3786378"/>
            <a:ext cx="104667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sử 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Query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thuần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như ta thực hiện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Select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Database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thì mình thêm tham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số</a:t>
            </a:r>
            <a:endParaRPr sz="280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</a:pPr>
            <a:r>
              <a:rPr sz="2800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nativeQuery =</a:t>
            </a:r>
            <a:r>
              <a:rPr sz="2800" i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2995" y="2237232"/>
            <a:ext cx="7136892" cy="1242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277" y="349072"/>
            <a:ext cx="5983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Sử </a:t>
            </a:r>
            <a:r>
              <a:rPr spc="-5" dirty="0"/>
              <a:t>dụng </a:t>
            </a:r>
            <a:r>
              <a:rPr spc="-25" dirty="0"/>
              <a:t>@Query, </a:t>
            </a:r>
            <a:r>
              <a:rPr dirty="0"/>
              <a:t>Query</a:t>
            </a:r>
            <a:r>
              <a:rPr spc="-75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363220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@Query</a:t>
            </a:r>
            <a:r>
              <a:rPr sz="2800" b="1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ACBD"/>
                </a:solidFill>
                <a:latin typeface="Times New Roman"/>
                <a:cs typeface="Times New Roman"/>
              </a:rPr>
              <a:t>-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Tham số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@query: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07" y="3957320"/>
            <a:ext cx="96977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@Query(“select d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from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department d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where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d.name = : d_name and  d.code=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:code”)</a:t>
            </a:r>
            <a:endParaRPr sz="2800">
              <a:latin typeface="Times New Roman"/>
              <a:cs typeface="Times New Roman"/>
            </a:endParaRPr>
          </a:p>
          <a:p>
            <a:pPr marL="12700" marR="43053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Department findByName(@Param(“d_name”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String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department,  @Param(“code”) String code)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2561844"/>
            <a:ext cx="9392412" cy="814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277" y="349072"/>
            <a:ext cx="5983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Sử </a:t>
            </a:r>
            <a:r>
              <a:rPr spc="-5" dirty="0"/>
              <a:t>dụng </a:t>
            </a:r>
            <a:r>
              <a:rPr spc="-25" dirty="0"/>
              <a:t>@Query, </a:t>
            </a:r>
            <a:r>
              <a:rPr dirty="0"/>
              <a:t>Query</a:t>
            </a:r>
            <a:r>
              <a:rPr spc="-75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102340" cy="4625340"/>
          </a:xfrm>
          <a:custGeom>
            <a:avLst/>
            <a:gdLst/>
            <a:ahLst/>
            <a:cxnLst/>
            <a:rect l="l" t="t" r="r" b="b"/>
            <a:pathLst>
              <a:path w="11102340" h="4625340">
                <a:moveTo>
                  <a:pt x="0" y="4625340"/>
                </a:moveTo>
                <a:lnTo>
                  <a:pt x="11102340" y="4625340"/>
                </a:lnTo>
                <a:lnTo>
                  <a:pt x="11102340" y="0"/>
                </a:lnTo>
                <a:lnTo>
                  <a:pt x="0" y="0"/>
                </a:lnTo>
                <a:lnTo>
                  <a:pt x="0" y="4625340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1034224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Query</a:t>
            </a:r>
            <a:r>
              <a:rPr sz="2800" b="1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1B1B2D"/>
                </a:solidFill>
                <a:latin typeface="Times New Roman"/>
                <a:cs typeface="Times New Roman"/>
              </a:rPr>
              <a:t>Creation: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Data 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hỗ trợ cho chúng ta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sẵn 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thức để 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  <a:p>
            <a:pPr marL="469900" marR="18161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Chúng ta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chỉ 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kế thừa 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Repository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dụng được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thức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 cấp đề lấy dữ liệu từ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277" y="349072"/>
            <a:ext cx="5983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Sử </a:t>
            </a:r>
            <a:r>
              <a:rPr spc="-5" dirty="0"/>
              <a:t>dụng </a:t>
            </a:r>
            <a:r>
              <a:rPr spc="-25" dirty="0"/>
              <a:t>@Query, </a:t>
            </a:r>
            <a:r>
              <a:rPr dirty="0"/>
              <a:t>Query</a:t>
            </a:r>
            <a:r>
              <a:rPr spc="-75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225423"/>
            <a:ext cx="3165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Query</a:t>
            </a:r>
            <a:r>
              <a:rPr sz="2800" b="1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1B1B2D"/>
                </a:solidFill>
                <a:latin typeface="Times New Roman"/>
                <a:cs typeface="Times New Roman"/>
              </a:rPr>
              <a:t>Creation: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	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trúc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5524" y="2287523"/>
            <a:ext cx="8958072" cy="3054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277" y="349072"/>
            <a:ext cx="5983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Sử </a:t>
            </a:r>
            <a:r>
              <a:rPr spc="-5" dirty="0"/>
              <a:t>dụng </a:t>
            </a:r>
            <a:r>
              <a:rPr spc="-25" dirty="0"/>
              <a:t>@Query, </a:t>
            </a:r>
            <a:r>
              <a:rPr dirty="0"/>
              <a:t>Query</a:t>
            </a:r>
            <a:r>
              <a:rPr spc="-75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1055116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Query</a:t>
            </a:r>
            <a:r>
              <a:rPr sz="2800" b="1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1B1B2D"/>
                </a:solidFill>
                <a:latin typeface="Times New Roman"/>
                <a:cs typeface="Times New Roman"/>
              </a:rPr>
              <a:t>Creation:</a:t>
            </a:r>
            <a:endParaRPr sz="2800">
              <a:latin typeface="Times New Roman"/>
              <a:cs typeface="Times New Roman"/>
            </a:endParaRPr>
          </a:p>
          <a:p>
            <a:pPr marL="469900" marR="139065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đó </a:t>
            </a:r>
            <a:r>
              <a:rPr sz="28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findBy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từ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khoá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 cấp, sau từ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findBy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tên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cột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2D050"/>
                </a:solidFill>
                <a:latin typeface="Times New Roman"/>
                <a:cs typeface="Times New Roman"/>
              </a:rPr>
              <a:t>findByName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tìm kiếm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user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tên là tham số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name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truyền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vào.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đó,  findBy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từ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khoá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Name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chính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tên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database. Ngoài  findBy thì 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còn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hỗ trợ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nhiều phương thức</a:t>
            </a:r>
            <a:r>
              <a:rPr sz="2800" spc="-10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208" y="349072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Sử dụng </a:t>
            </a:r>
            <a:r>
              <a:rPr dirty="0"/>
              <a:t>@NameQuery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9408"/>
            <a:ext cx="11102340" cy="4624070"/>
          </a:xfrm>
          <a:custGeom>
            <a:avLst/>
            <a:gdLst/>
            <a:ahLst/>
            <a:cxnLst/>
            <a:rect l="l" t="t" r="r" b="b"/>
            <a:pathLst>
              <a:path w="11102340" h="4624070">
                <a:moveTo>
                  <a:pt x="0" y="4623816"/>
                </a:moveTo>
                <a:lnTo>
                  <a:pt x="11102340" y="4623816"/>
                </a:lnTo>
                <a:lnTo>
                  <a:pt x="11102340" y="0"/>
                </a:lnTo>
                <a:lnTo>
                  <a:pt x="0" y="0"/>
                </a:lnTo>
                <a:lnTo>
                  <a:pt x="0" y="462381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80490"/>
            <a:ext cx="2419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@NameQuery</a:t>
            </a:r>
            <a:r>
              <a:rPr sz="2800" b="1" spc="-5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8423" y="2008631"/>
            <a:ext cx="7936992" cy="341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208" y="349072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Sử dụng </a:t>
            </a:r>
            <a:r>
              <a:rPr dirty="0"/>
              <a:t>@NameQuery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822833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@NameQuery</a:t>
            </a:r>
            <a:r>
              <a:rPr sz="2800" b="1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</a:t>
            </a:r>
            <a:r>
              <a:rPr sz="2800" spc="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@NamedQuery(query = ‘Câu lệnh 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SQL</a:t>
            </a:r>
            <a:r>
              <a:rPr sz="28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’)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Chính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 thực tế sẽ tương tác với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DataBase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208" y="349072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Sử dụng </a:t>
            </a:r>
            <a:r>
              <a:rPr dirty="0"/>
              <a:t>@NameQuery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034923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@NameQuery</a:t>
            </a:r>
            <a:r>
              <a:rPr sz="2800" b="1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Class 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Entity,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mình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@NameQuery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tạo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Select.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gọi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 @NamedQuery(name =  “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Employee.fetchByLastNameLength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”)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thì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ở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Repository,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ta phải có  phương thức (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fetchByLastNameLength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y như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vậy.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208" y="349072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Sử dụng </a:t>
            </a:r>
            <a:r>
              <a:rPr dirty="0"/>
              <a:t>@NameQuery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0180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60754"/>
            <a:ext cx="24415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@NameQuery</a:t>
            </a:r>
            <a:r>
              <a:rPr sz="2800" b="1" spc="-6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r>
              <a:rPr sz="2800" spc="-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Repository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6411" y="3594303"/>
            <a:ext cx="38036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Bắt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buộc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thức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fetchByLastNameLength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8927" y="2385060"/>
            <a:ext cx="9032748" cy="114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605" y="349072"/>
            <a:ext cx="37674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Sử dụng</a:t>
            </a:r>
            <a:r>
              <a:rPr spc="-60" dirty="0"/>
              <a:t> </a:t>
            </a:r>
            <a:r>
              <a:rPr dirty="0"/>
              <a:t>@Modifying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240"/>
            <a:ext cx="4260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@Modifying 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update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07" y="3119373"/>
            <a:ext cx="9326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Kết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quả trả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về là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số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lượng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dòng đã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cập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nhật trong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507" y="4826634"/>
            <a:ext cx="7093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Native Query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nhật như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sau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41220" y="1996439"/>
            <a:ext cx="8290559" cy="2656840"/>
            <a:chOff x="2141220" y="1996439"/>
            <a:chExt cx="8290559" cy="2656840"/>
          </a:xfrm>
        </p:grpSpPr>
        <p:sp>
          <p:nvSpPr>
            <p:cNvPr id="8" name="object 8"/>
            <p:cNvSpPr/>
            <p:nvPr/>
          </p:nvSpPr>
          <p:spPr>
            <a:xfrm>
              <a:off x="2235708" y="1996439"/>
              <a:ext cx="7751064" cy="923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1220" y="3683507"/>
              <a:ext cx="8290559" cy="9694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sz="2800" b="1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345" y="1311910"/>
            <a:ext cx="894080" cy="1270000"/>
            <a:chOff x="1752345" y="1311910"/>
            <a:chExt cx="894080" cy="1270000"/>
          </a:xfrm>
        </p:grpSpPr>
        <p:sp>
          <p:nvSpPr>
            <p:cNvPr id="4" name="object 4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6863"/>
                  </a:lnTo>
                  <a:lnTo>
                    <a:pt x="440436" y="1257300"/>
                  </a:lnTo>
                  <a:lnTo>
                    <a:pt x="880872" y="816863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880872" y="816863"/>
                  </a:lnTo>
                  <a:lnTo>
                    <a:pt x="440436" y="1257300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8670" y="157987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3201" y="1313433"/>
            <a:ext cx="9227185" cy="2382520"/>
            <a:chOff x="1743201" y="1313433"/>
            <a:chExt cx="9227185" cy="2382520"/>
          </a:xfrm>
        </p:grpSpPr>
        <p:sp>
          <p:nvSpPr>
            <p:cNvPr id="8" name="object 8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89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89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49017" y="269366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3201" y="2424429"/>
            <a:ext cx="9227185" cy="2382520"/>
            <a:chOff x="1743201" y="2424429"/>
            <a:chExt cx="9227185" cy="2382520"/>
          </a:xfrm>
        </p:grpSpPr>
        <p:sp>
          <p:nvSpPr>
            <p:cNvPr id="14" name="object 14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90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90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49017" y="3804920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3201" y="3523234"/>
            <a:ext cx="9217660" cy="2395220"/>
            <a:chOff x="1743201" y="3523234"/>
            <a:chExt cx="9217660" cy="2395220"/>
          </a:xfrm>
        </p:grpSpPr>
        <p:sp>
          <p:nvSpPr>
            <p:cNvPr id="20" name="object 20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197088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8197088" y="816863"/>
                  </a:lnTo>
                  <a:lnTo>
                    <a:pt x="8240117" y="809922"/>
                  </a:lnTo>
                  <a:lnTo>
                    <a:pt x="8277490" y="790594"/>
                  </a:lnTo>
                  <a:lnTo>
                    <a:pt x="8306962" y="761122"/>
                  </a:lnTo>
                  <a:lnTo>
                    <a:pt x="8326290" y="723749"/>
                  </a:lnTo>
                  <a:lnTo>
                    <a:pt x="8333232" y="680719"/>
                  </a:lnTo>
                  <a:lnTo>
                    <a:pt x="8333232" y="136143"/>
                  </a:lnTo>
                  <a:lnTo>
                    <a:pt x="8326290" y="93114"/>
                  </a:lnTo>
                  <a:lnTo>
                    <a:pt x="8306962" y="55741"/>
                  </a:lnTo>
                  <a:lnTo>
                    <a:pt x="8277490" y="26269"/>
                  </a:lnTo>
                  <a:lnTo>
                    <a:pt x="8240117" y="6941"/>
                  </a:lnTo>
                  <a:lnTo>
                    <a:pt x="81970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333232" y="136143"/>
                  </a:moveTo>
                  <a:lnTo>
                    <a:pt x="8333232" y="680719"/>
                  </a:lnTo>
                  <a:lnTo>
                    <a:pt x="8326290" y="723749"/>
                  </a:lnTo>
                  <a:lnTo>
                    <a:pt x="8306962" y="761122"/>
                  </a:lnTo>
                  <a:lnTo>
                    <a:pt x="8277490" y="790594"/>
                  </a:lnTo>
                  <a:lnTo>
                    <a:pt x="8240117" y="809922"/>
                  </a:lnTo>
                  <a:lnTo>
                    <a:pt x="8197088" y="816863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8197088" y="0"/>
                  </a:lnTo>
                  <a:lnTo>
                    <a:pt x="8240117" y="6941"/>
                  </a:lnTo>
                  <a:lnTo>
                    <a:pt x="8277490" y="26269"/>
                  </a:lnTo>
                  <a:lnTo>
                    <a:pt x="8306962" y="55741"/>
                  </a:lnTo>
                  <a:lnTo>
                    <a:pt x="8326290" y="93114"/>
                  </a:lnTo>
                  <a:lnTo>
                    <a:pt x="8333232" y="136143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5"/>
                  </a:lnTo>
                  <a:lnTo>
                    <a:pt x="0" y="0"/>
                  </a:lnTo>
                  <a:lnTo>
                    <a:pt x="0" y="818387"/>
                  </a:lnTo>
                  <a:lnTo>
                    <a:pt x="440436" y="1258823"/>
                  </a:lnTo>
                  <a:lnTo>
                    <a:pt x="880872" y="818387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7"/>
                  </a:lnTo>
                  <a:lnTo>
                    <a:pt x="440436" y="1258823"/>
                  </a:lnTo>
                  <a:lnTo>
                    <a:pt x="0" y="818387"/>
                  </a:lnTo>
                  <a:lnTo>
                    <a:pt x="0" y="0"/>
                  </a:lnTo>
                  <a:lnTo>
                    <a:pt x="440436" y="440435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9017" y="4915865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0423" y="4652771"/>
            <a:ext cx="8333740" cy="818515"/>
          </a:xfrm>
          <a:custGeom>
            <a:avLst/>
            <a:gdLst/>
            <a:ahLst/>
            <a:cxnLst/>
            <a:rect l="l" t="t" r="r" b="b"/>
            <a:pathLst>
              <a:path w="8333740" h="818514">
                <a:moveTo>
                  <a:pt x="8333232" y="136397"/>
                </a:moveTo>
                <a:lnTo>
                  <a:pt x="8333232" y="681989"/>
                </a:lnTo>
                <a:lnTo>
                  <a:pt x="8326276" y="725094"/>
                </a:lnTo>
                <a:lnTo>
                  <a:pt x="8306909" y="762536"/>
                </a:lnTo>
                <a:lnTo>
                  <a:pt x="8277380" y="792065"/>
                </a:lnTo>
                <a:lnTo>
                  <a:pt x="8239938" y="811432"/>
                </a:lnTo>
                <a:lnTo>
                  <a:pt x="8196833" y="818387"/>
                </a:lnTo>
                <a:lnTo>
                  <a:pt x="0" y="818387"/>
                </a:lnTo>
                <a:lnTo>
                  <a:pt x="0" y="0"/>
                </a:lnTo>
                <a:lnTo>
                  <a:pt x="8196833" y="0"/>
                </a:lnTo>
                <a:lnTo>
                  <a:pt x="8239938" y="6955"/>
                </a:lnTo>
                <a:lnTo>
                  <a:pt x="8277380" y="26322"/>
                </a:lnTo>
                <a:lnTo>
                  <a:pt x="8306909" y="55851"/>
                </a:lnTo>
                <a:lnTo>
                  <a:pt x="8326276" y="93293"/>
                </a:lnTo>
                <a:lnTo>
                  <a:pt x="8333232" y="136397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80182" y="1477213"/>
            <a:ext cx="4803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B1B2D"/>
                </a:solidFill>
                <a:latin typeface="Times New Roman"/>
                <a:cs typeface="Times New Roman"/>
              </a:rPr>
              <a:t>Giới thiệu Spring Data</a:t>
            </a:r>
            <a:r>
              <a:rPr sz="3200" b="1" spc="-1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3200" b="1" spc="-80" dirty="0">
                <a:solidFill>
                  <a:srgbClr val="1B1B2D"/>
                </a:solidFill>
                <a:latin typeface="Times New Roman"/>
                <a:cs typeface="Times New Roman"/>
              </a:rPr>
              <a:t>JPA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2993263" y="2600070"/>
            <a:ext cx="5881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Sử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dụng </a:t>
            </a:r>
            <a:r>
              <a:rPr sz="32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@Query,Query</a:t>
            </a:r>
            <a:r>
              <a:rPr sz="3200" b="1" spc="-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Creation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3263" y="3680536"/>
            <a:ext cx="6307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Sử dụng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@NameQuery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trong</a:t>
            </a:r>
            <a:r>
              <a:rPr sz="3200" b="1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Entity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0398" y="4789170"/>
            <a:ext cx="37642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Sử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dụng</a:t>
            </a:r>
            <a:r>
              <a:rPr sz="3200" b="1" spc="-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@Modifying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605" y="349072"/>
            <a:ext cx="37674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Sử dụng</a:t>
            </a:r>
            <a:r>
              <a:rPr spc="-60" dirty="0"/>
              <a:t> </a:t>
            </a:r>
            <a:r>
              <a:rPr dirty="0"/>
              <a:t>@Modifying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9408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79677"/>
            <a:ext cx="1080262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B1B2D"/>
                </a:solidFill>
                <a:latin typeface="Times New Roman"/>
                <a:cs typeface="Times New Roman"/>
              </a:rPr>
              <a:t>@Modifying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Insert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 liệu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 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JPA,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chúng ta dùng hàm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Save()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sẵn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Insert dữ liệu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xuống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Database.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trường hợp dùng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Native Query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thì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chúng ta phải kết  hợp @Modifiying và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 Insert chung với nhau vì 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Data 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JPA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hỗ trợ chức năng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Insert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9052" y="3938015"/>
            <a:ext cx="9570720" cy="153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Thực</a:t>
            </a:r>
            <a:r>
              <a:rPr spc="-55" dirty="0"/>
              <a:t> </a:t>
            </a:r>
            <a:r>
              <a:rPr dirty="0"/>
              <a:t>hành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2771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297381"/>
            <a:ext cx="10834370" cy="4336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tập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dụng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Boot với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thực hiện ví dụ thêm,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sửa,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xóa dữ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 với database MySQL. Sau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hiển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thị dữ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 lên trình  duyệt web với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Thymleaf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Các công nghệ sử </a:t>
            </a:r>
            <a:r>
              <a:rPr sz="2800" b="1" dirty="0">
                <a:solidFill>
                  <a:srgbClr val="1B1B2D"/>
                </a:solidFill>
                <a:latin typeface="Times New Roman"/>
                <a:cs typeface="Times New Roman"/>
              </a:rPr>
              <a:t>dụng: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Boot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2.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3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.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Maven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JDK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1</a:t>
            </a:r>
            <a:r>
              <a:rPr lang="en-US"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Eclipse + Spring </a:t>
            </a:r>
            <a:r>
              <a:rPr sz="2800" spc="-55" dirty="0">
                <a:solidFill>
                  <a:srgbClr val="1B1B2D"/>
                </a:solidFill>
                <a:latin typeface="Times New Roman"/>
                <a:cs typeface="Times New Roman"/>
              </a:rPr>
              <a:t>Tool</a:t>
            </a:r>
            <a:r>
              <a:rPr sz="2800" spc="-7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Suite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Thymeleaf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sz="3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455" y="1839467"/>
            <a:ext cx="5250180" cy="313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615" y="1331975"/>
              <a:ext cx="3776472" cy="2286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3145" y="4050029"/>
              <a:ext cx="4146537" cy="4965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84891" y="6384137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5C"/>
                </a:solidFill>
                <a:latin typeface="BPG Chveulebrivi GPL&amp;GNU"/>
                <a:cs typeface="BPG Chveulebrivi GPL&amp;GNU"/>
              </a:rPr>
              <a:t>32</a:t>
            </a:r>
            <a:endParaRPr sz="1800">
              <a:latin typeface="BPG Chveulebrivi GPL&amp;GNU"/>
              <a:cs typeface="BPG Chveulebrivi GPL&amp;GN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957" y="349072"/>
            <a:ext cx="5768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 data </a:t>
            </a:r>
            <a:r>
              <a:rPr spc="-60" dirty="0"/>
              <a:t>JPA, JPA,</a:t>
            </a:r>
            <a:r>
              <a:rPr spc="-50" dirty="0"/>
              <a:t> </a:t>
            </a:r>
            <a:r>
              <a:rPr dirty="0"/>
              <a:t>Hibernate</a:t>
            </a:r>
          </a:p>
        </p:txBody>
      </p:sp>
      <p:sp>
        <p:nvSpPr>
          <p:cNvPr id="3" name="object 3"/>
          <p:cNvSpPr/>
          <p:nvPr/>
        </p:nvSpPr>
        <p:spPr>
          <a:xfrm>
            <a:off x="2181392" y="1314597"/>
            <a:ext cx="8413716" cy="4794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349072"/>
            <a:ext cx="5546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Lý do sử </a:t>
            </a:r>
            <a:r>
              <a:rPr spc="-5" dirty="0"/>
              <a:t>dụng </a:t>
            </a:r>
            <a:r>
              <a:rPr dirty="0"/>
              <a:t>Spring Data</a:t>
            </a:r>
            <a:r>
              <a:rPr spc="-110" dirty="0"/>
              <a:t> </a:t>
            </a:r>
            <a:r>
              <a:rPr spc="-80" dirty="0"/>
              <a:t>JPA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27810"/>
            <a:ext cx="1050099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386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Thao tác với 1 bảng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csdl thường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thức phổ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biến: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insert, update, delete,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select.</a:t>
            </a:r>
            <a:endParaRPr sz="2800">
              <a:latin typeface="Times New Roman"/>
              <a:cs typeface="Times New Roman"/>
            </a:endParaRPr>
          </a:p>
          <a:p>
            <a:pPr marL="361315" marR="1675764" indent="-34925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Với mỗi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repository đều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phải triển khai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hàm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CRUD.  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Việc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này khiến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mã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nguồn bị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lặp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đi,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lặp lại nhiều</a:t>
            </a:r>
            <a:r>
              <a:rPr sz="2800" spc="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lần.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khắc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phục vấn đề trên thì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đời. 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 jpa  cung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tập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repository interface. Chỉ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extends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thì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hàm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CRUD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129" y="349072"/>
            <a:ext cx="528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về Spring Data</a:t>
            </a:r>
            <a:r>
              <a:rPr spc="-135" dirty="0"/>
              <a:t> </a:t>
            </a:r>
            <a:r>
              <a:rPr spc="-80" dirty="0"/>
              <a:t>JPA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225423"/>
            <a:ext cx="105841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Phần cơ bản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tập repository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Dạng </a:t>
            </a:r>
            <a:r>
              <a:rPr sz="2800" b="1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Repository</a:t>
            </a:r>
            <a:r>
              <a:rPr sz="2800" b="1" i="1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6365C"/>
                </a:solidFill>
                <a:latin typeface="Times New Roman"/>
                <a:cs typeface="Times New Roman"/>
              </a:rPr>
              <a:t>interface&lt;Entity,ID&gt;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nhận vào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Entity class đại diện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bảng trong database, và  kiểu dữ liệu của trường ID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bảng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129" y="349072"/>
            <a:ext cx="528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về Spring Data</a:t>
            </a:r>
            <a:r>
              <a:rPr spc="-135" dirty="0"/>
              <a:t> </a:t>
            </a:r>
            <a:r>
              <a:rPr spc="-80" dirty="0"/>
              <a:t>JPA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242822"/>
            <a:ext cx="94100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Repository Interface cung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số function xoay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quanh</a:t>
            </a:r>
            <a:r>
              <a:rPr sz="2800" spc="10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Entity: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Thêm, sửa,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xóa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Entity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Tìm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kiếm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Lấy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danh sách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Entity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về Spring Data</a:t>
            </a:r>
            <a:r>
              <a:rPr spc="-135" dirty="0"/>
              <a:t> </a:t>
            </a:r>
            <a:r>
              <a:rPr spc="-80" dirty="0"/>
              <a:t>JPA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225423"/>
            <a:ext cx="5879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Một số interface </a:t>
            </a:r>
            <a:r>
              <a:rPr sz="2800" b="1" spc="-15" dirty="0">
                <a:solidFill>
                  <a:srgbClr val="1B1B2D"/>
                </a:solidFill>
                <a:latin typeface="Times New Roman"/>
                <a:cs typeface="Times New Roman"/>
              </a:rPr>
              <a:t>trong</a:t>
            </a:r>
            <a:r>
              <a:rPr sz="2800" b="1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1B1B2D"/>
                </a:solidFill>
                <a:latin typeface="Times New Roman"/>
                <a:cs typeface="Times New Roman"/>
              </a:rPr>
              <a:t>SpringDataJPA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816" y="1865376"/>
            <a:ext cx="8437327" cy="351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129" y="349072"/>
            <a:ext cx="528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về Spring Data</a:t>
            </a:r>
            <a:r>
              <a:rPr spc="-135" dirty="0"/>
              <a:t> </a:t>
            </a:r>
            <a:r>
              <a:rPr spc="-80" dirty="0"/>
              <a:t>JPA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23416"/>
            <a:ext cx="11064240" cy="4608830"/>
          </a:xfrm>
          <a:custGeom>
            <a:avLst/>
            <a:gdLst/>
            <a:ahLst/>
            <a:cxnLst/>
            <a:rect l="l" t="t" r="r" b="b"/>
            <a:pathLst>
              <a:path w="11064240" h="4608830">
                <a:moveTo>
                  <a:pt x="0" y="4608576"/>
                </a:moveTo>
                <a:lnTo>
                  <a:pt x="11064240" y="4608576"/>
                </a:lnTo>
                <a:lnTo>
                  <a:pt x="11064240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44243"/>
            <a:ext cx="363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Ví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dụ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Data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36365C"/>
                </a:solidFill>
                <a:latin typeface="Times New Roman"/>
                <a:cs typeface="Times New Roman"/>
              </a:rPr>
              <a:t>JPA: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2154935"/>
            <a:ext cx="9514332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277" y="349072"/>
            <a:ext cx="5983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Sử </a:t>
            </a:r>
            <a:r>
              <a:rPr spc="-5" dirty="0"/>
              <a:t>dụng </a:t>
            </a:r>
            <a:r>
              <a:rPr spc="-25" dirty="0"/>
              <a:t>@Query, </a:t>
            </a:r>
            <a:r>
              <a:rPr dirty="0"/>
              <a:t>Query</a:t>
            </a:r>
            <a:r>
              <a:rPr spc="-75" dirty="0"/>
              <a:t> </a:t>
            </a:r>
            <a:r>
              <a:rPr spc="-5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225423"/>
            <a:ext cx="102235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9497D"/>
                </a:solidFill>
                <a:latin typeface="Times New Roman"/>
                <a:cs typeface="Times New Roman"/>
              </a:rPr>
              <a:t>@Query</a:t>
            </a:r>
            <a:r>
              <a:rPr sz="2800" b="1" spc="-10" dirty="0">
                <a:solidFill>
                  <a:srgbClr val="49497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9497D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Một annotation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định nghĩa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câu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Query tương ứng tham số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truyền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vào.</a:t>
            </a:r>
            <a:endParaRPr sz="2800">
              <a:latin typeface="Times New Roman"/>
              <a:cs typeface="Times New Roman"/>
            </a:endParaRPr>
          </a:p>
          <a:p>
            <a:pPr marL="457200" marR="6309360" indent="-445134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2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dụng: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1: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 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JPQL</a:t>
            </a:r>
            <a:r>
              <a:rPr sz="2800" spc="-1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5524" y="3567684"/>
            <a:ext cx="8339328" cy="1460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795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BPG Chveulebrivi GPL&amp;GNU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Spring data JPA, JPA, Hibernate</vt:lpstr>
      <vt:lpstr>Lý do sử dụng Spring Data JPA</vt:lpstr>
      <vt:lpstr>Giới thiệu về Spring Data JPA</vt:lpstr>
      <vt:lpstr>Giới thiệu về Spring Data JPA</vt:lpstr>
      <vt:lpstr>Giới thiệu về Spring Data JPA</vt:lpstr>
      <vt:lpstr>Giới thiệu về Spring Data JPA</vt:lpstr>
      <vt:lpstr>Sử dụng @Query, Query Creation</vt:lpstr>
      <vt:lpstr>Sử dụng @Query, Query Creation</vt:lpstr>
      <vt:lpstr>Sử dụng @Query, Query Creation</vt:lpstr>
      <vt:lpstr>Sử dụng @Query, Query Creation</vt:lpstr>
      <vt:lpstr>Sử dụng @Query, Query Creation</vt:lpstr>
      <vt:lpstr>Sử dụng @Query, Query Creation</vt:lpstr>
      <vt:lpstr>Sử dụng @NameQuery trong Entity</vt:lpstr>
      <vt:lpstr>Sử dụng @NameQuery trong Entity</vt:lpstr>
      <vt:lpstr>Sử dụng @NameQuery trong Entity</vt:lpstr>
      <vt:lpstr>Sử dụng @NameQuery trong Entity</vt:lpstr>
      <vt:lpstr>Sử dụng @Modifying</vt:lpstr>
      <vt:lpstr>Sử dụng @Modifying</vt:lpstr>
      <vt:lpstr>Thực hành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Admin</cp:lastModifiedBy>
  <cp:revision>1</cp:revision>
  <dcterms:created xsi:type="dcterms:W3CDTF">2023-02-12T05:16:34Z</dcterms:created>
  <dcterms:modified xsi:type="dcterms:W3CDTF">2023-02-12T05:32:32Z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2021-09-03T00:00:00Z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2023-02-12T00:00:00Z</vt:filetime>
  </property>
</Properties>
</file>