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45140" y="108235"/>
            <a:ext cx="753199" cy="538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9799" y="349072"/>
            <a:ext cx="52324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312" y="1412493"/>
            <a:ext cx="1155537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ssion_fixation" TargetMode="External"/><Relationship Id="rId2" Type="http://schemas.openxmlformats.org/officeDocument/2006/relationships/hyperlink" Target="https://en.wikipedia.org/wiki/Cross-site_request_forge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305"/>
              <a:ext cx="12192000" cy="678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4114800"/>
              <a:ext cx="5488940" cy="22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19" y="1481327"/>
              <a:ext cx="2691384" cy="1627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642" y="3434460"/>
              <a:ext cx="1012939" cy="5551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5641" y="3441827"/>
              <a:ext cx="1291590" cy="4212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886" y="4232402"/>
              <a:ext cx="1717662" cy="544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0745" y="3455542"/>
              <a:ext cx="2243455" cy="4119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7542" y="4232402"/>
              <a:ext cx="2129917" cy="544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553" y="349072"/>
            <a:ext cx="4600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Spring</a:t>
            </a:r>
            <a:r>
              <a:rPr spc="-9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0845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Security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 tập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việc cung cấp khả năng xác  thực và phân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7162" y="2754579"/>
            <a:ext cx="3527741" cy="257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553" y="349072"/>
            <a:ext cx="4600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Spring</a:t>
            </a:r>
            <a:r>
              <a:rPr spc="-9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079563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Lợi ích Spring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Security.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Security giúp bạn tích hợp tính năng xác thực và phân quyền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 cách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dễ dàng vào ứng dụng của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mình.</a:t>
            </a:r>
            <a:endParaRPr sz="2800">
              <a:latin typeface="Times New Roman"/>
              <a:cs typeface="Times New Roman"/>
            </a:endParaRPr>
          </a:p>
          <a:p>
            <a:pPr marL="469265" marR="6416675" indent="-469265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Security còn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giúp: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Chống lại</a:t>
            </a:r>
            <a:r>
              <a:rPr sz="2800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CSRF attack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Bảo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vệ</a:t>
            </a:r>
            <a:r>
              <a:rPr sz="280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Session</a:t>
            </a:r>
            <a:r>
              <a:rPr sz="28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Fixation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Mã hóa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mật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khẩu.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Cache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49072"/>
            <a:ext cx="5278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Hoạt </a:t>
            </a:r>
            <a:r>
              <a:rPr spc="-5" dirty="0"/>
              <a:t>động </a:t>
            </a:r>
            <a:r>
              <a:rPr dirty="0"/>
              <a:t>của</a:t>
            </a:r>
            <a:r>
              <a:rPr spc="-80" dirty="0"/>
              <a:t> </a:t>
            </a:r>
            <a:r>
              <a:rPr dirty="0"/>
              <a:t>spring-security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2500298" y="1103375"/>
            <a:ext cx="7806513" cy="5173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49072"/>
            <a:ext cx="5278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Hoạt </a:t>
            </a:r>
            <a:r>
              <a:rPr spc="-5" dirty="0"/>
              <a:t>động </a:t>
            </a:r>
            <a:r>
              <a:rPr dirty="0"/>
              <a:t>của</a:t>
            </a:r>
            <a:r>
              <a:rPr spc="-80" dirty="0"/>
              <a:t> </a:t>
            </a:r>
            <a:r>
              <a:rPr dirty="0"/>
              <a:t>spring-security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40942"/>
            <a:ext cx="1099248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Tất cả 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request đi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đều được chặn bởi lớp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filter</a:t>
            </a:r>
            <a:endParaRPr sz="2800" dirty="0">
              <a:latin typeface="Times New Roman"/>
              <a:cs typeface="Times New Roman"/>
            </a:endParaRPr>
          </a:p>
          <a:p>
            <a:pPr marL="469900" marR="47307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request được chặn lại tại 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đây.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Authentication được  tạo.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này chứa username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password hoặc token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người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request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lên.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Tiếp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theo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AuthenicationManager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dụng đối tượng authen này đã được  tạo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gọi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thức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49072"/>
            <a:ext cx="5278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Hoạt </a:t>
            </a:r>
            <a:r>
              <a:rPr spc="-5" dirty="0"/>
              <a:t>động </a:t>
            </a:r>
            <a:r>
              <a:rPr dirty="0"/>
              <a:t>của</a:t>
            </a:r>
            <a:r>
              <a:rPr spc="-80" dirty="0"/>
              <a:t> </a:t>
            </a:r>
            <a:r>
              <a:rPr dirty="0"/>
              <a:t>spring-security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40942"/>
            <a:ext cx="105619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Tiếp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tục gọi xuống method authen của 1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AuthenticationProvider(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AbstractUserDetailsAuthenticationProvider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469900" marR="2159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thức authenticate này thực hiện load user từ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database lên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tiến hành compare với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authen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đã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tạo từ  tầng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filters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Nếu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compare thành công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thì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trả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về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authen với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tin: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org.springframework.security.core.userdetails.User</a:t>
            </a:r>
            <a:endParaRPr sz="2800" dirty="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(gồm 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email,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quyền)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173" y="349072"/>
            <a:ext cx="3059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Core</a:t>
            </a:r>
            <a:r>
              <a:rPr spc="-65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616055" cy="4598035"/>
          </a:xfrm>
          <a:custGeom>
            <a:avLst/>
            <a:gdLst/>
            <a:ahLst/>
            <a:cxnLst/>
            <a:rect l="l" t="t" r="r" b="b"/>
            <a:pathLst>
              <a:path w="11616055" h="4598035">
                <a:moveTo>
                  <a:pt x="0" y="4597908"/>
                </a:moveTo>
                <a:lnTo>
                  <a:pt x="11615928" y="4597908"/>
                </a:lnTo>
                <a:lnTo>
                  <a:pt x="11615928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5815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805180" algn="l"/>
                <a:tab pos="805815" algn="l"/>
              </a:tabLst>
            </a:pPr>
            <a:r>
              <a:rPr spc="-5" dirty="0"/>
              <a:t>SecurityContextHolder:</a:t>
            </a:r>
          </a:p>
          <a:p>
            <a:pPr marL="805815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Như 1 helper class cung </a:t>
            </a:r>
            <a:r>
              <a:rPr b="0" spc="-10" dirty="0">
                <a:latin typeface="Times New Roman"/>
                <a:cs typeface="Times New Roman"/>
              </a:rPr>
              <a:t>cấp các </a:t>
            </a:r>
            <a:r>
              <a:rPr b="0" dirty="0">
                <a:latin typeface="Times New Roman"/>
                <a:cs typeface="Times New Roman"/>
              </a:rPr>
              <a:t>phương </a:t>
            </a:r>
            <a:r>
              <a:rPr b="0" spc="-5" dirty="0">
                <a:latin typeface="Times New Roman"/>
                <a:cs typeface="Times New Roman"/>
              </a:rPr>
              <a:t>thức </a:t>
            </a:r>
            <a:r>
              <a:rPr b="0" dirty="0">
                <a:latin typeface="Times New Roman"/>
                <a:cs typeface="Times New Roman"/>
              </a:rPr>
              <a:t>truy </a:t>
            </a:r>
            <a:r>
              <a:rPr b="0" spc="-10" dirty="0">
                <a:latin typeface="Times New Roman"/>
                <a:cs typeface="Times New Roman"/>
              </a:rPr>
              <a:t>cập </a:t>
            </a:r>
            <a:r>
              <a:rPr b="0" spc="-5" dirty="0">
                <a:latin typeface="Times New Roman"/>
                <a:cs typeface="Times New Roman"/>
              </a:rPr>
              <a:t>tới</a:t>
            </a:r>
            <a:r>
              <a:rPr b="0" spc="70" dirty="0">
                <a:latin typeface="Times New Roman"/>
                <a:cs typeface="Times New Roman"/>
              </a:rPr>
              <a:t> </a:t>
            </a:r>
            <a:r>
              <a:rPr spc="-5" dirty="0"/>
              <a:t>SecurityContext</a:t>
            </a:r>
          </a:p>
          <a:p>
            <a:pPr marL="80581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05180" algn="l"/>
                <a:tab pos="805815" algn="l"/>
              </a:tabLst>
            </a:pPr>
            <a:r>
              <a:rPr spc="-5" dirty="0"/>
              <a:t>SecurityContext</a:t>
            </a:r>
          </a:p>
          <a:p>
            <a:pPr marL="805815">
              <a:lnSpc>
                <a:spcPct val="100000"/>
              </a:lnSpc>
            </a:pPr>
            <a:r>
              <a:rPr b="0" spc="-10" dirty="0">
                <a:latin typeface="Times New Roman"/>
                <a:cs typeface="Times New Roman"/>
              </a:rPr>
              <a:t>Giữ </a:t>
            </a:r>
            <a:r>
              <a:rPr b="0" dirty="0">
                <a:latin typeface="Times New Roman"/>
                <a:cs typeface="Times New Roman"/>
              </a:rPr>
              <a:t>thông </a:t>
            </a:r>
            <a:r>
              <a:rPr b="0" spc="-5" dirty="0">
                <a:latin typeface="Times New Roman"/>
                <a:cs typeface="Times New Roman"/>
              </a:rPr>
              <a:t>tin </a:t>
            </a:r>
            <a:r>
              <a:rPr b="0" dirty="0">
                <a:latin typeface="Times New Roman"/>
                <a:cs typeface="Times New Roman"/>
              </a:rPr>
              <a:t>đã </a:t>
            </a:r>
            <a:r>
              <a:rPr b="0" spc="-5" dirty="0">
                <a:latin typeface="Times New Roman"/>
                <a:cs typeface="Times New Roman"/>
              </a:rPr>
              <a:t>xác thực </a:t>
            </a:r>
            <a:r>
              <a:rPr b="0" dirty="0">
                <a:latin typeface="Times New Roman"/>
                <a:cs typeface="Times New Roman"/>
              </a:rPr>
              <a:t>(đối </a:t>
            </a:r>
            <a:r>
              <a:rPr b="0" spc="-5" dirty="0">
                <a:latin typeface="Times New Roman"/>
                <a:cs typeface="Times New Roman"/>
              </a:rPr>
              <a:t>tượng</a:t>
            </a:r>
            <a:r>
              <a:rPr b="0" spc="-19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Authentication)</a:t>
            </a:r>
          </a:p>
          <a:p>
            <a:pPr marL="805815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Cung </a:t>
            </a:r>
            <a:r>
              <a:rPr b="0" spc="-10" dirty="0">
                <a:latin typeface="Times New Roman"/>
                <a:cs typeface="Times New Roman"/>
              </a:rPr>
              <a:t>cấp </a:t>
            </a:r>
            <a:r>
              <a:rPr b="0" spc="-5" dirty="0">
                <a:latin typeface="Times New Roman"/>
                <a:cs typeface="Times New Roman"/>
              </a:rPr>
              <a:t>phương thức lấy </a:t>
            </a:r>
            <a:r>
              <a:rPr b="0" dirty="0">
                <a:latin typeface="Times New Roman"/>
                <a:cs typeface="Times New Roman"/>
              </a:rPr>
              <a:t>thông tin đối </a:t>
            </a:r>
            <a:r>
              <a:rPr b="0" spc="-5" dirty="0">
                <a:latin typeface="Times New Roman"/>
                <a:cs typeface="Times New Roman"/>
              </a:rPr>
              <a:t>tượng</a:t>
            </a:r>
            <a:r>
              <a:rPr b="0" spc="-1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Authentication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173" y="349072"/>
            <a:ext cx="3059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Core</a:t>
            </a:r>
            <a:r>
              <a:rPr spc="-65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80490"/>
            <a:ext cx="1076007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xác</a:t>
            </a:r>
            <a:r>
              <a:rPr sz="2800" spc="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endParaRPr sz="2800">
              <a:latin typeface="Times New Roman"/>
              <a:cs typeface="Times New Roman"/>
            </a:endParaRPr>
          </a:p>
          <a:p>
            <a:pPr marL="469900" marR="344805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GrantedAuthority: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 hiện gán quyền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đã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 xác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UserDetails: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những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thiết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xây dựng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 (Authentication)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UserDetailsService: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Lớp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UserDetails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465" y="349072"/>
            <a:ext cx="3719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265" dirty="0"/>
              <a:t> </a:t>
            </a:r>
            <a:r>
              <a:rPr dirty="0"/>
              <a:t>Authorization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1062672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Một vài phương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pháp phân quyền 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@Secured({“role_1”,”role_2”}):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 nếu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có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quyền là role_1,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role_2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@RoleAllowed ({“role_1”,”role_2”}):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Tương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tự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@Secured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076071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Xây dựng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chức năng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i="1" spc="-45" dirty="0">
                <a:solidFill>
                  <a:srgbClr val="36365C"/>
                </a:solidFill>
                <a:latin typeface="Times New Roman"/>
                <a:cs typeface="Times New Roman"/>
              </a:rPr>
              <a:t>View </a:t>
            </a: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/ Login / Log</a:t>
            </a:r>
            <a:r>
              <a:rPr sz="2800" b="1" i="1" spc="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out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3 trang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+&gt;Trang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view giới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thiêu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“/”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or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“/home”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+&gt;Trang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form Login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“/login”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_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do 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Security cung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+&gt;Trang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chủ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“/hello”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_ sau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 đã login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Quay </a:t>
            </a:r>
            <a:r>
              <a:rPr sz="2800" i="1" u="heavy" spc="-1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về </a:t>
            </a:r>
            <a:r>
              <a:rPr sz="2800" i="1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form </a:t>
            </a: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Login khi </a:t>
            </a:r>
            <a:r>
              <a:rPr sz="2800" i="1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Logout </a:t>
            </a: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khỏi </a:t>
            </a:r>
            <a:r>
              <a:rPr sz="2800" i="1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trang:</a:t>
            </a:r>
            <a:r>
              <a:rPr sz="2800" i="1" u="heavy" spc="-1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“/hello”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Không </a:t>
            </a:r>
            <a:r>
              <a:rPr sz="2800" i="1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thể truy </a:t>
            </a: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cập trực tiếp vào “/hello” nếu chưa </a:t>
            </a:r>
            <a:r>
              <a:rPr sz="2800" i="1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login thành</a:t>
            </a:r>
            <a:r>
              <a:rPr sz="2800" i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công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465137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Code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sample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SpringSecurity: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trúc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folder: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188" y="1946148"/>
            <a:ext cx="4873752" cy="3867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345" y="1311910"/>
            <a:ext cx="894080" cy="1270000"/>
            <a:chOff x="1752345" y="1311910"/>
            <a:chExt cx="894080" cy="1270000"/>
          </a:xfrm>
        </p:grpSpPr>
        <p:sp>
          <p:nvSpPr>
            <p:cNvPr id="4" name="object 4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6863"/>
                  </a:lnTo>
                  <a:lnTo>
                    <a:pt x="440436" y="1257300"/>
                  </a:lnTo>
                  <a:lnTo>
                    <a:pt x="880872" y="81686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880872" y="816863"/>
                  </a:lnTo>
                  <a:lnTo>
                    <a:pt x="440436" y="1257300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8670" y="157987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3201" y="1313433"/>
            <a:ext cx="9227185" cy="2382520"/>
            <a:chOff x="1743201" y="1313433"/>
            <a:chExt cx="9227185" cy="2382520"/>
          </a:xfrm>
        </p:grpSpPr>
        <p:sp>
          <p:nvSpPr>
            <p:cNvPr id="8" name="object 8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89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89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49017" y="269366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3201" y="2424429"/>
            <a:ext cx="9227185" cy="2382520"/>
            <a:chOff x="1743201" y="2424429"/>
            <a:chExt cx="9227185" cy="2382520"/>
          </a:xfrm>
        </p:grpSpPr>
        <p:sp>
          <p:nvSpPr>
            <p:cNvPr id="14" name="object 14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90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90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49017" y="3804920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3201" y="3523234"/>
            <a:ext cx="9217660" cy="2395220"/>
            <a:chOff x="1743201" y="3523234"/>
            <a:chExt cx="9217660" cy="2395220"/>
          </a:xfrm>
        </p:grpSpPr>
        <p:sp>
          <p:nvSpPr>
            <p:cNvPr id="20" name="object 20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197088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8197088" y="816863"/>
                  </a:lnTo>
                  <a:lnTo>
                    <a:pt x="8240117" y="809922"/>
                  </a:lnTo>
                  <a:lnTo>
                    <a:pt x="8277490" y="790594"/>
                  </a:lnTo>
                  <a:lnTo>
                    <a:pt x="8306962" y="761122"/>
                  </a:lnTo>
                  <a:lnTo>
                    <a:pt x="8326290" y="723749"/>
                  </a:lnTo>
                  <a:lnTo>
                    <a:pt x="8333232" y="680719"/>
                  </a:lnTo>
                  <a:lnTo>
                    <a:pt x="8333232" y="136143"/>
                  </a:lnTo>
                  <a:lnTo>
                    <a:pt x="8326290" y="93114"/>
                  </a:lnTo>
                  <a:lnTo>
                    <a:pt x="8306962" y="55741"/>
                  </a:lnTo>
                  <a:lnTo>
                    <a:pt x="8277490" y="26269"/>
                  </a:lnTo>
                  <a:lnTo>
                    <a:pt x="8240117" y="6941"/>
                  </a:lnTo>
                  <a:lnTo>
                    <a:pt x="81970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333232" y="136143"/>
                  </a:moveTo>
                  <a:lnTo>
                    <a:pt x="8333232" y="680719"/>
                  </a:lnTo>
                  <a:lnTo>
                    <a:pt x="8326290" y="723749"/>
                  </a:lnTo>
                  <a:lnTo>
                    <a:pt x="8306962" y="761122"/>
                  </a:lnTo>
                  <a:lnTo>
                    <a:pt x="8277490" y="790594"/>
                  </a:lnTo>
                  <a:lnTo>
                    <a:pt x="8240117" y="809922"/>
                  </a:lnTo>
                  <a:lnTo>
                    <a:pt x="8197088" y="816863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8197088" y="0"/>
                  </a:lnTo>
                  <a:lnTo>
                    <a:pt x="8240117" y="6941"/>
                  </a:lnTo>
                  <a:lnTo>
                    <a:pt x="8277490" y="26269"/>
                  </a:lnTo>
                  <a:lnTo>
                    <a:pt x="8306962" y="55741"/>
                  </a:lnTo>
                  <a:lnTo>
                    <a:pt x="8326290" y="93114"/>
                  </a:lnTo>
                  <a:lnTo>
                    <a:pt x="8333232" y="136143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5"/>
                  </a:lnTo>
                  <a:lnTo>
                    <a:pt x="0" y="0"/>
                  </a:lnTo>
                  <a:lnTo>
                    <a:pt x="0" y="818387"/>
                  </a:lnTo>
                  <a:lnTo>
                    <a:pt x="440436" y="1258823"/>
                  </a:lnTo>
                  <a:lnTo>
                    <a:pt x="880872" y="818387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7"/>
                  </a:lnTo>
                  <a:lnTo>
                    <a:pt x="440436" y="1258823"/>
                  </a:lnTo>
                  <a:lnTo>
                    <a:pt x="0" y="818387"/>
                  </a:lnTo>
                  <a:lnTo>
                    <a:pt x="0" y="0"/>
                  </a:lnTo>
                  <a:lnTo>
                    <a:pt x="440436" y="440435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9017" y="4915865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0423" y="4652771"/>
            <a:ext cx="8333740" cy="818515"/>
          </a:xfrm>
          <a:custGeom>
            <a:avLst/>
            <a:gdLst/>
            <a:ahLst/>
            <a:cxnLst/>
            <a:rect l="l" t="t" r="r" b="b"/>
            <a:pathLst>
              <a:path w="8333740" h="818514">
                <a:moveTo>
                  <a:pt x="8333232" y="136397"/>
                </a:moveTo>
                <a:lnTo>
                  <a:pt x="8333232" y="681989"/>
                </a:lnTo>
                <a:lnTo>
                  <a:pt x="8326276" y="725094"/>
                </a:lnTo>
                <a:lnTo>
                  <a:pt x="8306909" y="762536"/>
                </a:lnTo>
                <a:lnTo>
                  <a:pt x="8277380" y="792065"/>
                </a:lnTo>
                <a:lnTo>
                  <a:pt x="8239938" y="811432"/>
                </a:lnTo>
                <a:lnTo>
                  <a:pt x="8196833" y="818387"/>
                </a:lnTo>
                <a:lnTo>
                  <a:pt x="0" y="818387"/>
                </a:lnTo>
                <a:lnTo>
                  <a:pt x="0" y="0"/>
                </a:lnTo>
                <a:lnTo>
                  <a:pt x="8196833" y="0"/>
                </a:lnTo>
                <a:lnTo>
                  <a:pt x="8239938" y="6955"/>
                </a:lnTo>
                <a:lnTo>
                  <a:pt x="8277380" y="26322"/>
                </a:lnTo>
                <a:lnTo>
                  <a:pt x="8306909" y="55851"/>
                </a:lnTo>
                <a:lnTo>
                  <a:pt x="8326276" y="93293"/>
                </a:lnTo>
                <a:lnTo>
                  <a:pt x="8333232" y="13639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80182" y="1477213"/>
            <a:ext cx="512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B1B2D"/>
                </a:solidFill>
                <a:latin typeface="Times New Roman"/>
                <a:cs typeface="Times New Roman"/>
              </a:rPr>
              <a:t>Authentication,</a:t>
            </a:r>
            <a:r>
              <a:rPr sz="3200" b="1" spc="-27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Authrozation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993263" y="2600070"/>
            <a:ext cx="2746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sz="3200" b="1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3263" y="3680536"/>
            <a:ext cx="3652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sz="3200" b="1" spc="-8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authorization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398" y="4789170"/>
            <a:ext cx="4666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Code Spring Boot</a:t>
            </a:r>
            <a:r>
              <a:rPr sz="3200" b="1" spc="-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465137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Code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sample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SpringSecurity: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Pom.xml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9444" y="2289048"/>
            <a:ext cx="6307835" cy="3389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517903"/>
            <a:ext cx="11029315" cy="4594860"/>
          </a:xfrm>
          <a:custGeom>
            <a:avLst/>
            <a:gdLst/>
            <a:ahLst/>
            <a:cxnLst/>
            <a:rect l="l" t="t" r="r" b="b"/>
            <a:pathLst>
              <a:path w="11029315" h="4594860">
                <a:moveTo>
                  <a:pt x="0" y="4594860"/>
                </a:moveTo>
                <a:lnTo>
                  <a:pt x="11029188" y="4594860"/>
                </a:lnTo>
                <a:lnTo>
                  <a:pt x="11029188" y="0"/>
                </a:lnTo>
                <a:lnTo>
                  <a:pt x="0" y="0"/>
                </a:lnTo>
                <a:lnTo>
                  <a:pt x="0" y="459486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538986"/>
            <a:ext cx="537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WebSecurityConfig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 Class</a:t>
            </a:r>
            <a:r>
              <a:rPr sz="2800" spc="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Config):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5524" y="2031492"/>
            <a:ext cx="8337804" cy="388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673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Controller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1909572"/>
            <a:ext cx="7271004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74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Hello.html</a:t>
            </a: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9527" y="1872995"/>
            <a:ext cx="7104888" cy="397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821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Home.html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1720" y="1872995"/>
            <a:ext cx="6541008" cy="33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80490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spc="-2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380490"/>
            <a:ext cx="385317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http://localhost:8080/ </a:t>
            </a:r>
            <a:r>
              <a:rPr sz="2800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://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alh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8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80/ho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072" y="2340864"/>
            <a:ext cx="10389235" cy="3325495"/>
            <a:chOff x="957072" y="2340864"/>
            <a:chExt cx="10389235" cy="3325495"/>
          </a:xfrm>
        </p:grpSpPr>
        <p:sp>
          <p:nvSpPr>
            <p:cNvPr id="7" name="object 7"/>
            <p:cNvSpPr/>
            <p:nvPr/>
          </p:nvSpPr>
          <p:spPr>
            <a:xfrm>
              <a:off x="6327648" y="2357628"/>
              <a:ext cx="5018532" cy="3308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7072" y="2340864"/>
              <a:ext cx="4745736" cy="3317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87424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508886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spc="-2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508886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Click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button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Login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0172" y="2089404"/>
            <a:ext cx="6387083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55419"/>
            <a:ext cx="11140440" cy="4640580"/>
          </a:xfrm>
          <a:custGeom>
            <a:avLst/>
            <a:gdLst/>
            <a:ahLst/>
            <a:cxnLst/>
            <a:rect l="l" t="t" r="r" b="b"/>
            <a:pathLst>
              <a:path w="11140440" h="4640580">
                <a:moveTo>
                  <a:pt x="0" y="4640580"/>
                </a:moveTo>
                <a:lnTo>
                  <a:pt x="11140440" y="4640580"/>
                </a:lnTo>
                <a:lnTo>
                  <a:pt x="11140440" y="0"/>
                </a:lnTo>
                <a:lnTo>
                  <a:pt x="0" y="0"/>
                </a:lnTo>
                <a:lnTo>
                  <a:pt x="0" y="464058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76883"/>
            <a:ext cx="7863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6360" algn="l"/>
                <a:tab pos="58547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spc="-1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Application:	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Click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button Sign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	</a:t>
            </a:r>
            <a:r>
              <a:rPr sz="2800" i="1" spc="-5" dirty="0">
                <a:solidFill>
                  <a:srgbClr val="00ACBD"/>
                </a:solidFill>
                <a:latin typeface="Times New Roman"/>
                <a:cs typeface="Times New Roman"/>
              </a:rPr>
              <a:t>Biden/123456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4748" y="2051304"/>
            <a:ext cx="8357616" cy="394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23416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44193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spc="-2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444193"/>
            <a:ext cx="315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Click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button Sign</a:t>
            </a:r>
            <a:r>
              <a:rPr sz="2800" spc="-10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8423" y="1918716"/>
            <a:ext cx="7947659" cy="376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018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0754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spc="-2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460754"/>
            <a:ext cx="3302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Login với user/pass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sai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7719" y="2033016"/>
            <a:ext cx="10517505" cy="3613785"/>
            <a:chOff x="807719" y="2033016"/>
            <a:chExt cx="10517505" cy="3613785"/>
          </a:xfrm>
        </p:grpSpPr>
        <p:sp>
          <p:nvSpPr>
            <p:cNvPr id="7" name="object 7"/>
            <p:cNvSpPr/>
            <p:nvPr/>
          </p:nvSpPr>
          <p:spPr>
            <a:xfrm>
              <a:off x="807719" y="2033016"/>
              <a:ext cx="4651248" cy="3613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8608" y="2033016"/>
              <a:ext cx="4936236" cy="3613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6316" y="3523488"/>
              <a:ext cx="751840" cy="615950"/>
            </a:xfrm>
            <a:custGeom>
              <a:avLst/>
              <a:gdLst/>
              <a:ahLst/>
              <a:cxnLst/>
              <a:rect l="l" t="t" r="r" b="b"/>
              <a:pathLst>
                <a:path w="751839" h="615950">
                  <a:moveTo>
                    <a:pt x="443484" y="0"/>
                  </a:moveTo>
                  <a:lnTo>
                    <a:pt x="443484" y="153924"/>
                  </a:lnTo>
                  <a:lnTo>
                    <a:pt x="0" y="153924"/>
                  </a:lnTo>
                  <a:lnTo>
                    <a:pt x="0" y="461772"/>
                  </a:lnTo>
                  <a:lnTo>
                    <a:pt x="443484" y="461772"/>
                  </a:lnTo>
                  <a:lnTo>
                    <a:pt x="443484" y="615695"/>
                  </a:lnTo>
                  <a:lnTo>
                    <a:pt x="751332" y="307848"/>
                  </a:lnTo>
                  <a:lnTo>
                    <a:pt x="4434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6316" y="3523488"/>
              <a:ext cx="751840" cy="615950"/>
            </a:xfrm>
            <a:custGeom>
              <a:avLst/>
              <a:gdLst/>
              <a:ahLst/>
              <a:cxnLst/>
              <a:rect l="l" t="t" r="r" b="b"/>
              <a:pathLst>
                <a:path w="751839" h="615950">
                  <a:moveTo>
                    <a:pt x="0" y="153924"/>
                  </a:moveTo>
                  <a:lnTo>
                    <a:pt x="443484" y="153924"/>
                  </a:lnTo>
                  <a:lnTo>
                    <a:pt x="443484" y="0"/>
                  </a:lnTo>
                  <a:lnTo>
                    <a:pt x="751332" y="307848"/>
                  </a:lnTo>
                  <a:lnTo>
                    <a:pt x="443484" y="615695"/>
                  </a:lnTo>
                  <a:lnTo>
                    <a:pt x="443484" y="461772"/>
                  </a:lnTo>
                  <a:lnTo>
                    <a:pt x="0" y="461772"/>
                  </a:lnTo>
                  <a:lnTo>
                    <a:pt x="0" y="15392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0" y="349072"/>
            <a:ext cx="5241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Authentication,</a:t>
            </a:r>
            <a:r>
              <a:rPr spc="-275" dirty="0"/>
              <a:t> </a:t>
            </a:r>
            <a:r>
              <a:rPr dirty="0"/>
              <a:t>Authorization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78151" y="1524000"/>
            <a:ext cx="8779455" cy="4843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spc="-5" dirty="0"/>
              <a:t>dụ </a:t>
            </a:r>
            <a:r>
              <a:rPr dirty="0"/>
              <a:t>Spring</a:t>
            </a:r>
            <a:r>
              <a:rPr spc="-100" dirty="0"/>
              <a:t> </a:t>
            </a:r>
            <a:r>
              <a:rPr dirty="0"/>
              <a:t>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9976" y="1385316"/>
            <a:ext cx="11052175" cy="4610100"/>
            <a:chOff x="569976" y="1385316"/>
            <a:chExt cx="11052175" cy="4610100"/>
          </a:xfrm>
        </p:grpSpPr>
        <p:sp>
          <p:nvSpPr>
            <p:cNvPr id="4" name="object 4"/>
            <p:cNvSpPr/>
            <p:nvPr/>
          </p:nvSpPr>
          <p:spPr>
            <a:xfrm>
              <a:off x="576072" y="1391412"/>
              <a:ext cx="11040110" cy="4598035"/>
            </a:xfrm>
            <a:custGeom>
              <a:avLst/>
              <a:gdLst/>
              <a:ahLst/>
              <a:cxnLst/>
              <a:rect l="l" t="t" r="r" b="b"/>
              <a:pathLst>
                <a:path w="11040110" h="4598035">
                  <a:moveTo>
                    <a:pt x="0" y="4597908"/>
                  </a:moveTo>
                  <a:lnTo>
                    <a:pt x="11039856" y="4597908"/>
                  </a:lnTo>
                  <a:lnTo>
                    <a:pt x="11039856" y="0"/>
                  </a:lnTo>
                  <a:lnTo>
                    <a:pt x="0" y="0"/>
                  </a:lnTo>
                  <a:lnTo>
                    <a:pt x="0" y="4597908"/>
                  </a:lnTo>
                  <a:close/>
                </a:path>
              </a:pathLst>
            </a:custGeom>
            <a:ln w="12192">
              <a:solidFill>
                <a:srgbClr val="4F12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720" y="2414016"/>
              <a:ext cx="4411980" cy="3046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5287" y="2348483"/>
              <a:ext cx="4811268" cy="3064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3416" y="3992880"/>
              <a:ext cx="1248410" cy="615950"/>
            </a:xfrm>
            <a:custGeom>
              <a:avLst/>
              <a:gdLst/>
              <a:ahLst/>
              <a:cxnLst/>
              <a:rect l="l" t="t" r="r" b="b"/>
              <a:pathLst>
                <a:path w="1248410" h="615950">
                  <a:moveTo>
                    <a:pt x="940308" y="0"/>
                  </a:moveTo>
                  <a:lnTo>
                    <a:pt x="940308" y="153924"/>
                  </a:lnTo>
                  <a:lnTo>
                    <a:pt x="0" y="153924"/>
                  </a:lnTo>
                  <a:lnTo>
                    <a:pt x="0" y="461772"/>
                  </a:lnTo>
                  <a:lnTo>
                    <a:pt x="940308" y="461772"/>
                  </a:lnTo>
                  <a:lnTo>
                    <a:pt x="940308" y="615696"/>
                  </a:lnTo>
                  <a:lnTo>
                    <a:pt x="1248156" y="307848"/>
                  </a:lnTo>
                  <a:lnTo>
                    <a:pt x="9403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3416" y="3992880"/>
              <a:ext cx="1248410" cy="615950"/>
            </a:xfrm>
            <a:custGeom>
              <a:avLst/>
              <a:gdLst/>
              <a:ahLst/>
              <a:cxnLst/>
              <a:rect l="l" t="t" r="r" b="b"/>
              <a:pathLst>
                <a:path w="1248410" h="615950">
                  <a:moveTo>
                    <a:pt x="0" y="153924"/>
                  </a:moveTo>
                  <a:lnTo>
                    <a:pt x="940308" y="153924"/>
                  </a:lnTo>
                  <a:lnTo>
                    <a:pt x="940308" y="0"/>
                  </a:lnTo>
                  <a:lnTo>
                    <a:pt x="1248156" y="307848"/>
                  </a:lnTo>
                  <a:lnTo>
                    <a:pt x="940308" y="615696"/>
                  </a:lnTo>
                  <a:lnTo>
                    <a:pt x="940308" y="461772"/>
                  </a:lnTo>
                  <a:lnTo>
                    <a:pt x="0" y="461772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6087" y="2487168"/>
              <a:ext cx="1031875" cy="1632585"/>
            </a:xfrm>
            <a:custGeom>
              <a:avLst/>
              <a:gdLst/>
              <a:ahLst/>
              <a:cxnLst/>
              <a:rect l="l" t="t" r="r" b="b"/>
              <a:pathLst>
                <a:path w="1031875" h="1632585">
                  <a:moveTo>
                    <a:pt x="859789" y="0"/>
                  </a:moveTo>
                  <a:lnTo>
                    <a:pt x="171958" y="0"/>
                  </a:lnTo>
                  <a:lnTo>
                    <a:pt x="126235" y="6140"/>
                  </a:lnTo>
                  <a:lnTo>
                    <a:pt x="85155" y="23471"/>
                  </a:lnTo>
                  <a:lnTo>
                    <a:pt x="50355" y="50355"/>
                  </a:lnTo>
                  <a:lnTo>
                    <a:pt x="23471" y="85155"/>
                  </a:lnTo>
                  <a:lnTo>
                    <a:pt x="6140" y="126235"/>
                  </a:lnTo>
                  <a:lnTo>
                    <a:pt x="0" y="171958"/>
                  </a:lnTo>
                  <a:lnTo>
                    <a:pt x="0" y="1146302"/>
                  </a:lnTo>
                  <a:lnTo>
                    <a:pt x="6140" y="1192024"/>
                  </a:lnTo>
                  <a:lnTo>
                    <a:pt x="23471" y="1233104"/>
                  </a:lnTo>
                  <a:lnTo>
                    <a:pt x="50355" y="1267904"/>
                  </a:lnTo>
                  <a:lnTo>
                    <a:pt x="85155" y="1294788"/>
                  </a:lnTo>
                  <a:lnTo>
                    <a:pt x="126235" y="1312119"/>
                  </a:lnTo>
                  <a:lnTo>
                    <a:pt x="171958" y="1318260"/>
                  </a:lnTo>
                  <a:lnTo>
                    <a:pt x="601852" y="1318260"/>
                  </a:lnTo>
                  <a:lnTo>
                    <a:pt x="642492" y="1632204"/>
                  </a:lnTo>
                  <a:lnTo>
                    <a:pt x="859789" y="1318260"/>
                  </a:lnTo>
                  <a:lnTo>
                    <a:pt x="905512" y="1312119"/>
                  </a:lnTo>
                  <a:lnTo>
                    <a:pt x="946592" y="1294788"/>
                  </a:lnTo>
                  <a:lnTo>
                    <a:pt x="981392" y="1267904"/>
                  </a:lnTo>
                  <a:lnTo>
                    <a:pt x="1008276" y="1233104"/>
                  </a:lnTo>
                  <a:lnTo>
                    <a:pt x="1025607" y="1192024"/>
                  </a:lnTo>
                  <a:lnTo>
                    <a:pt x="1031748" y="1146302"/>
                  </a:lnTo>
                  <a:lnTo>
                    <a:pt x="1031748" y="171958"/>
                  </a:lnTo>
                  <a:lnTo>
                    <a:pt x="1025607" y="126235"/>
                  </a:lnTo>
                  <a:lnTo>
                    <a:pt x="1008276" y="85155"/>
                  </a:lnTo>
                  <a:lnTo>
                    <a:pt x="981392" y="50355"/>
                  </a:lnTo>
                  <a:lnTo>
                    <a:pt x="946592" y="23471"/>
                  </a:lnTo>
                  <a:lnTo>
                    <a:pt x="905512" y="6140"/>
                  </a:lnTo>
                  <a:lnTo>
                    <a:pt x="8597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6087" y="2487168"/>
              <a:ext cx="1031875" cy="1632585"/>
            </a:xfrm>
            <a:custGeom>
              <a:avLst/>
              <a:gdLst/>
              <a:ahLst/>
              <a:cxnLst/>
              <a:rect l="l" t="t" r="r" b="b"/>
              <a:pathLst>
                <a:path w="1031875" h="1632585">
                  <a:moveTo>
                    <a:pt x="0" y="171958"/>
                  </a:moveTo>
                  <a:lnTo>
                    <a:pt x="6140" y="126235"/>
                  </a:lnTo>
                  <a:lnTo>
                    <a:pt x="23471" y="85155"/>
                  </a:lnTo>
                  <a:lnTo>
                    <a:pt x="50355" y="50355"/>
                  </a:lnTo>
                  <a:lnTo>
                    <a:pt x="85155" y="23471"/>
                  </a:lnTo>
                  <a:lnTo>
                    <a:pt x="126235" y="6140"/>
                  </a:lnTo>
                  <a:lnTo>
                    <a:pt x="171958" y="0"/>
                  </a:lnTo>
                  <a:lnTo>
                    <a:pt x="601852" y="0"/>
                  </a:lnTo>
                  <a:lnTo>
                    <a:pt x="859789" y="0"/>
                  </a:lnTo>
                  <a:lnTo>
                    <a:pt x="905512" y="6140"/>
                  </a:lnTo>
                  <a:lnTo>
                    <a:pt x="946592" y="23471"/>
                  </a:lnTo>
                  <a:lnTo>
                    <a:pt x="981392" y="50355"/>
                  </a:lnTo>
                  <a:lnTo>
                    <a:pt x="1008276" y="85155"/>
                  </a:lnTo>
                  <a:lnTo>
                    <a:pt x="1025607" y="126235"/>
                  </a:lnTo>
                  <a:lnTo>
                    <a:pt x="1031748" y="171958"/>
                  </a:lnTo>
                  <a:lnTo>
                    <a:pt x="1031748" y="768985"/>
                  </a:lnTo>
                  <a:lnTo>
                    <a:pt x="1031748" y="1098550"/>
                  </a:lnTo>
                  <a:lnTo>
                    <a:pt x="1031748" y="1146302"/>
                  </a:lnTo>
                  <a:lnTo>
                    <a:pt x="1025607" y="1192024"/>
                  </a:lnTo>
                  <a:lnTo>
                    <a:pt x="1008276" y="1233104"/>
                  </a:lnTo>
                  <a:lnTo>
                    <a:pt x="981392" y="1267904"/>
                  </a:lnTo>
                  <a:lnTo>
                    <a:pt x="946592" y="1294788"/>
                  </a:lnTo>
                  <a:lnTo>
                    <a:pt x="905512" y="1312119"/>
                  </a:lnTo>
                  <a:lnTo>
                    <a:pt x="859789" y="1318260"/>
                  </a:lnTo>
                  <a:lnTo>
                    <a:pt x="642492" y="1632204"/>
                  </a:lnTo>
                  <a:lnTo>
                    <a:pt x="601852" y="1318260"/>
                  </a:lnTo>
                  <a:lnTo>
                    <a:pt x="171958" y="1318260"/>
                  </a:lnTo>
                  <a:lnTo>
                    <a:pt x="126235" y="1312119"/>
                  </a:lnTo>
                  <a:lnTo>
                    <a:pt x="85155" y="1294788"/>
                  </a:lnTo>
                  <a:lnTo>
                    <a:pt x="50355" y="1267904"/>
                  </a:lnTo>
                  <a:lnTo>
                    <a:pt x="23471" y="1233104"/>
                  </a:lnTo>
                  <a:lnTo>
                    <a:pt x="6140" y="1192024"/>
                  </a:lnTo>
                  <a:lnTo>
                    <a:pt x="0" y="1146302"/>
                  </a:lnTo>
                  <a:lnTo>
                    <a:pt x="0" y="1098550"/>
                  </a:lnTo>
                  <a:lnTo>
                    <a:pt x="0" y="768985"/>
                  </a:lnTo>
                  <a:lnTo>
                    <a:pt x="0" y="17195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507" y="1412493"/>
            <a:ext cx="7397750" cy="242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62001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sz="2800" spc="-1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Application:	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trực tiếp vào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địa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chỉ : 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http://localhost:8080/hello</a:t>
            </a:r>
            <a:r>
              <a:rPr sz="2800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 không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 form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Login)</a:t>
            </a:r>
            <a:endParaRPr sz="2800">
              <a:latin typeface="Times New Roman"/>
              <a:cs typeface="Times New Roman"/>
            </a:endParaRPr>
          </a:p>
          <a:p>
            <a:pPr marL="4805045" marR="1919605" indent="100330">
              <a:lnSpc>
                <a:spcPct val="100000"/>
              </a:lnSpc>
              <a:spcBef>
                <a:spcPts val="1395"/>
              </a:spcBef>
            </a:pP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Điều  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hướn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4856480" marR="1971039" indent="165735">
              <a:lnSpc>
                <a:spcPct val="100000"/>
              </a:lnSpc>
            </a:pP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về  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trang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Login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455" y="1839467"/>
            <a:ext cx="5250180" cy="313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615" y="1331975"/>
              <a:ext cx="3776472" cy="2286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145" y="4050029"/>
              <a:ext cx="4146537" cy="4965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84891" y="6384137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36365C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spc="-15" dirty="0"/>
              <a:t>h</a:t>
            </a:r>
            <a:r>
              <a:rPr dirty="0"/>
              <a:t>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80198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Khái niệm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marR="73850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  <a:tab pos="491236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 xác thực,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kiểm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tra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 username, password hoặc  token.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Kiểm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hệ thống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bên ngoài muốn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hệ  thống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spc="-15" dirty="0"/>
              <a:t>h</a:t>
            </a:r>
            <a:r>
              <a:rPr dirty="0"/>
              <a:t>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28749"/>
            <a:ext cx="46183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Các loại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Single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 factor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Two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 factor</a:t>
            </a:r>
            <a:r>
              <a:rPr sz="2800" spc="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Multi - factor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spc="-15" dirty="0"/>
              <a:t>h</a:t>
            </a:r>
            <a:r>
              <a:rPr dirty="0"/>
              <a:t>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76325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Single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-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factor</a:t>
            </a:r>
            <a:r>
              <a:rPr sz="2800" b="1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Đây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phương pháp xác thực đơn giản nhất.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Gọi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xác thực 1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bước.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nhập username, password trên form. Hệ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kiểm  tra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xác thực người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dùng.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phép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 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hệ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spc="-15" dirty="0"/>
              <a:t>h</a:t>
            </a:r>
            <a:r>
              <a:rPr dirty="0"/>
              <a:t>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47940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36365C"/>
                </a:solidFill>
                <a:latin typeface="Times New Roman"/>
                <a:cs typeface="Times New Roman"/>
              </a:rPr>
              <a:t>Two-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factor</a:t>
            </a:r>
            <a:r>
              <a:rPr sz="2800" b="1" spc="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pháp xác thực 2 bước. Không chỉ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username, password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mà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còn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thêm 1 bước xác thực nữa.</a:t>
            </a:r>
            <a:endParaRPr sz="2800">
              <a:latin typeface="Times New Roman"/>
              <a:cs typeface="Times New Roman"/>
            </a:endParaRPr>
          </a:p>
          <a:p>
            <a:pPr marL="469900" marR="405765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Sau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xác thực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bước thứ 1. Hệ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gửi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về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 người dùng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mã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xác thực bước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spc="-15" dirty="0"/>
              <a:t>h</a:t>
            </a:r>
            <a:r>
              <a:rPr dirty="0"/>
              <a:t>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28749"/>
            <a:ext cx="90843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B1B2D"/>
                </a:solidFill>
                <a:latin typeface="Times New Roman"/>
                <a:cs typeface="Times New Roman"/>
              </a:rPr>
              <a:t>Multi-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factor</a:t>
            </a:r>
            <a:r>
              <a:rPr sz="2800" b="1" spc="-5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B1B2D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Phương pháp xác thực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cao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nhất. Nhiều hơn 2 bước xác</a:t>
            </a:r>
            <a:r>
              <a:rPr sz="2800" spc="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spc="-15" dirty="0"/>
              <a:t>h</a:t>
            </a:r>
            <a:r>
              <a:rPr dirty="0"/>
              <a:t>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72959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Authorization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bước thực hiện sau bước xác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thực.</a:t>
            </a:r>
            <a:endParaRPr sz="2800">
              <a:latin typeface="Times New Roman"/>
              <a:cs typeface="Times New Roman"/>
            </a:endParaRPr>
          </a:p>
          <a:p>
            <a:pPr marL="469900" marR="2349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Kiểm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tra xem user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action cụ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hệ thống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hay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không</a:t>
            </a:r>
            <a:endParaRPr sz="2800">
              <a:latin typeface="Times New Roman"/>
              <a:cs typeface="Times New Roman"/>
            </a:endParaRPr>
          </a:p>
          <a:p>
            <a:pPr marL="469900" marR="723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Phân quyền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nhiều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mức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độ: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Phân quyền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tới action, phân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tới từng bản ghi của hệ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Hệ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phân quyền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 thiết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kế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chung nào. Tùy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thuộc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yêu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cầu mỗi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doanh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819</Words>
  <Application>Microsoft Office PowerPoint</Application>
  <PresentationFormat>Widescreen</PresentationFormat>
  <Paragraphs>138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Authentication, Authorization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Giới thiệu Spring Security</vt:lpstr>
      <vt:lpstr>Giới thiệu Spring Security</vt:lpstr>
      <vt:lpstr>Hoạt động của spring-security</vt:lpstr>
      <vt:lpstr>Hoạt động của spring-security</vt:lpstr>
      <vt:lpstr>Hoạt động của spring-security</vt:lpstr>
      <vt:lpstr>Core components</vt:lpstr>
      <vt:lpstr>Core components</vt:lpstr>
      <vt:lpstr>Spring Authorization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Code ví dụ Spring Security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Admin</cp:lastModifiedBy>
  <cp:revision>1</cp:revision>
  <dcterms:created xsi:type="dcterms:W3CDTF">2023-02-12T06:58:44Z</dcterms:created>
  <dcterms:modified xsi:type="dcterms:W3CDTF">2023-02-12T07:03:51Z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2021-09-03T00:00:00Z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2023-02-12T00:00:00Z</vt:filetime>
  </property>
</Properties>
</file>